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08" r:id="rId7"/>
    <p:sldId id="401" r:id="rId8"/>
    <p:sldId id="409" r:id="rId9"/>
    <p:sldId id="402" r:id="rId10"/>
    <p:sldId id="403" r:id="rId11"/>
    <p:sldId id="411" r:id="rId12"/>
    <p:sldId id="412" r:id="rId13"/>
    <p:sldId id="410" r:id="rId14"/>
    <p:sldId id="404" r:id="rId15"/>
    <p:sldId id="413" r:id="rId16"/>
    <p:sldId id="405" r:id="rId17"/>
    <p:sldId id="4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marL="118745" marR="1270" indent="-6350" algn="ctr">
              <a:lnSpc>
                <a:spcPct val="110000"/>
              </a:lnSpc>
              <a:spcAft>
                <a:spcPts val="64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WITH SPECIALIZATION IN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8745" marR="635" indent="-6350" algn="ctr">
              <a:lnSpc>
                <a:spcPct val="110000"/>
              </a:lnSpc>
              <a:spcAft>
                <a:spcPts val="64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DEVOPS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build a v-profile project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7814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VISHWACHI PANDEY 22BDO10012 </a:t>
            </a:r>
          </a:p>
          <a:p>
            <a:r>
              <a:rPr lang="en-US" sz="2000" dirty="0"/>
              <a:t>ANAND TIWARI 22BDO10022</a:t>
            </a:r>
          </a:p>
          <a:p>
            <a:r>
              <a:rPr lang="en-US" sz="2000" dirty="0"/>
              <a:t>SHIVAM 22BDO10025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ANKUR GUPTA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024C-2F49-5646-0EF4-6C348889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u="sng" dirty="0"/>
              <a:t>Services workflow: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9C05E-71C5-C16E-51C8-7FE4216A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03" y="1825625"/>
            <a:ext cx="712339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8179-21E1-B897-2467-DECCDBFC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8D78-CA4B-8C7A-2D76-B031F0BB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EB6D-3A26-EF43-1017-2C7C269D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016"/>
            <a:ext cx="10515600" cy="4905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u="sng" dirty="0"/>
              <a:t>Configuration Management:</a:t>
            </a:r>
            <a:r>
              <a:rPr lang="en-US" sz="2600" b="1" i="1" u="sng" dirty="0"/>
              <a:t> </a:t>
            </a:r>
          </a:p>
          <a:p>
            <a:pPr marL="0" indent="0">
              <a:buNone/>
            </a:pPr>
            <a:r>
              <a:rPr lang="en-US" sz="2200" dirty="0"/>
              <a:t>Implement configuration management tools for automating setup and configuration of components.  </a:t>
            </a:r>
          </a:p>
          <a:p>
            <a:pPr marL="0" indent="0">
              <a:buNone/>
            </a:pPr>
            <a:r>
              <a:rPr lang="en-US" sz="2200" dirty="0"/>
              <a:t>Use tools like Ansible or Puppet for enforcing consistent configurations.</a:t>
            </a:r>
          </a:p>
          <a:p>
            <a:pPr marL="0" indent="0">
              <a:buNone/>
            </a:pPr>
            <a:r>
              <a:rPr lang="en-US" sz="2400" b="1" i="1" u="sng" dirty="0"/>
              <a:t>Local Testing Environment Setup:</a:t>
            </a:r>
          </a:p>
          <a:p>
            <a:r>
              <a:rPr lang="en-US" sz="2200" dirty="0"/>
              <a:t>Establish a local testing environment mirroring production setup for controlled testing.  </a:t>
            </a:r>
          </a:p>
          <a:p>
            <a:r>
              <a:rPr lang="en-US" sz="2200" dirty="0"/>
              <a:t>Integrate version control, continuous integration, and automated testing tools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i="1" u="sng" dirty="0"/>
              <a:t>Documentation and Training: </a:t>
            </a:r>
          </a:p>
          <a:p>
            <a:r>
              <a:rPr lang="en-US" sz="2200" dirty="0"/>
              <a:t>Document automated setup processes with step-by-step guides.  </a:t>
            </a:r>
          </a:p>
          <a:p>
            <a:r>
              <a:rPr lang="en-US" sz="2200" dirty="0"/>
              <a:t>Provide training sessions to familiarize the development team with the new automated environment.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1FA15-95A0-62CF-EF29-8CE85F24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i="1" u="sng" dirty="0"/>
              <a:t>Efficient Local Setup:  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400" dirty="0"/>
              <a:t>Developers benefit from a simplified setup, reducing the time and effort required to configure components and enabling quick initiation of coding and testing.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i="1" u="sng" dirty="0"/>
              <a:t>Consistent Environments: </a:t>
            </a:r>
          </a:p>
          <a:p>
            <a:pPr marL="0" indent="0">
              <a:buNone/>
            </a:pPr>
            <a:r>
              <a:rPr lang="en-US" sz="2400" dirty="0"/>
              <a:t>Implementation of </a:t>
            </a:r>
            <a:r>
              <a:rPr lang="en-US" sz="2400" dirty="0" err="1"/>
              <a:t>IaC</a:t>
            </a:r>
            <a:r>
              <a:rPr lang="en-US" sz="2400" dirty="0"/>
              <a:t> principles ensures the reproducibility of development environments, eliminating variations across machines and providing a uniform platform for all team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i="1" u="sng" dirty="0"/>
              <a:t>Confident Real Changes: </a:t>
            </a:r>
          </a:p>
          <a:p>
            <a:pPr marL="0" indent="0">
              <a:buNone/>
            </a:pPr>
            <a:r>
              <a:rPr lang="en-US" sz="2400" dirty="0"/>
              <a:t>Access to a secure local testing environment empowers developers to make real changes confidently, reducing the risk of errors and improving the quality of deployed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BF89-C44B-11B4-6C00-863F9A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971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D4B-819C-06D0-C894-D89CBD7A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u="sng" dirty="0"/>
              <a:t>Enhanced R&amp;D Capabilities:</a:t>
            </a:r>
          </a:p>
          <a:p>
            <a:pPr marL="0" indent="0">
              <a:buNone/>
            </a:pPr>
            <a:r>
              <a:rPr lang="en-US" sz="2400" dirty="0"/>
              <a:t>Introduction of tools for creating isolated test environments facilitates efficient research and development activities, encouraging innovation and experimentation.</a:t>
            </a:r>
          </a:p>
          <a:p>
            <a:pPr marL="0" indent="0">
              <a:buNone/>
            </a:pPr>
            <a:r>
              <a:rPr lang="en-US" sz="2600" b="1" i="1" u="sng" dirty="0"/>
              <a:t>Reduced Manual Configurations:</a:t>
            </a:r>
          </a:p>
          <a:p>
            <a:pPr marL="0" indent="0">
              <a:buNone/>
            </a:pPr>
            <a:r>
              <a:rPr lang="en-US" sz="2400" dirty="0"/>
              <a:t>Automated setup minimizes reliance on manual configurations, ensuring standardization and facilitating a smoother onboarding process for new developers.</a:t>
            </a:r>
          </a:p>
          <a:p>
            <a:pPr marL="0" indent="0">
              <a:buNone/>
            </a:pPr>
            <a:r>
              <a:rPr lang="en-US" sz="2400" b="1" i="1" u="sng" dirty="0"/>
              <a:t>Improved Collaboration and Workflow:</a:t>
            </a:r>
          </a:p>
          <a:p>
            <a:pPr marL="0" indent="0">
              <a:buNone/>
            </a:pPr>
            <a:r>
              <a:rPr lang="en-US" sz="2400" dirty="0"/>
              <a:t>Integration of the automated setup into the existing development workflow fosters collaboration, allowing developers to focus on coding and testing without disruptions, leading to improved productivity.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873D-AF7F-BF34-32EA-901BB53E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Automated Setup with Key Tools:</a:t>
            </a:r>
          </a:p>
          <a:p>
            <a:pPr marL="0" indent="0">
              <a:buNone/>
            </a:pPr>
            <a:r>
              <a:rPr lang="en-US" dirty="0"/>
              <a:t>Utilization of Oracle VM VirtualBox, Vagrant, Git Bash, and VS Code to automate VM setup locally, streamlining the local development environment and enhancing user comfort.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Comprehensive Development Environment:</a:t>
            </a:r>
          </a:p>
          <a:p>
            <a:pPr marL="0" indent="0">
              <a:buNone/>
            </a:pPr>
            <a:r>
              <a:rPr lang="en-US" dirty="0"/>
              <a:t>Integration of crucial components like NGINX, TOMCAT, RABBITMQ, MEMCACHED, and MYSQL, providing a comprehensive platform for research and development activities on laptops or desktops.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Efficient Architecture for Development and Experimentation:</a:t>
            </a:r>
          </a:p>
          <a:p>
            <a:pPr marL="0" indent="0">
              <a:buNone/>
            </a:pPr>
            <a:r>
              <a:rPr lang="en-US" dirty="0"/>
              <a:t>Architectural focus on Vagrant, VirtualBox, and Git Bash orchestrating an efficient environment, ensuring repeatability, and facilitating experimentation in multi-tier web application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1" u="sng" dirty="0"/>
              <a:t>Enhanced Service Support:  </a:t>
            </a:r>
            <a:r>
              <a:rPr lang="en-US" sz="1800" dirty="0"/>
              <a:t>Extend support for additional web development services like Redis, MongoDB, Elasticsearch, increasing the project's </a:t>
            </a:r>
            <a:r>
              <a:rPr lang="en-US" sz="1800" dirty="0" err="1"/>
              <a:t>versatileity</a:t>
            </a:r>
            <a:r>
              <a:rPr lang="en-US" sz="1800" dirty="0"/>
              <a:t> and adaptability.</a:t>
            </a:r>
          </a:p>
          <a:p>
            <a:pPr marL="0" indent="0">
              <a:buNone/>
            </a:pPr>
            <a:r>
              <a:rPr lang="en-US" sz="2200" b="1" i="1" u="sng" dirty="0"/>
              <a:t>Containerization Integration:</a:t>
            </a:r>
            <a:r>
              <a:rPr lang="en-US" sz="1800" b="1" i="1" u="sng" dirty="0"/>
              <a:t> </a:t>
            </a:r>
            <a:r>
              <a:rPr lang="en-US" sz="1800" dirty="0"/>
              <a:t>Incorporate Docker or other containerization technologies to encapsulate each service, offering better isolation, portability, and scalability for the project setup.</a:t>
            </a:r>
          </a:p>
          <a:p>
            <a:pPr marL="0" indent="0">
              <a:buNone/>
            </a:pPr>
            <a:r>
              <a:rPr lang="en-US" sz="2200" b="1" i="1" u="sng" dirty="0"/>
              <a:t>Configuration Management Enhancement: </a:t>
            </a:r>
            <a:r>
              <a:rPr lang="en-US" sz="1800" dirty="0"/>
              <a:t>Implement advanced configuration management tools (e.g., Ansible, Puppet, Chef) for further automating setup and configuration processes, enhancing maintainability.</a:t>
            </a:r>
          </a:p>
          <a:p>
            <a:pPr marL="0" indent="0">
              <a:buNone/>
            </a:pPr>
            <a:r>
              <a:rPr lang="en-US" sz="2200" b="1" i="1" u="sng" dirty="0"/>
              <a:t>User Environment Customization</a:t>
            </a:r>
            <a:r>
              <a:rPr lang="en-US" sz="1800" dirty="0"/>
              <a:t>: Allow users to customize the environment, providing options for selecting service versions, configuring networking settings, and specifying resource allocations to meet specific project requirements.</a:t>
            </a:r>
          </a:p>
          <a:p>
            <a:pPr marL="0" indent="0">
              <a:buNone/>
            </a:pPr>
            <a:r>
              <a:rPr lang="en-US" sz="2200" b="1" i="1" u="sng" dirty="0"/>
              <a:t>CI/CD Pipeline Integration: </a:t>
            </a:r>
            <a:r>
              <a:rPr lang="en-US" sz="1800" dirty="0"/>
              <a:t>Integrate the project setup with continuous integration and deployment pipelines, automating the deployment process and ensuring seamless transitions across development, testing, and production 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u="sng" dirty="0"/>
              <a:t>Challenges Identified:  </a:t>
            </a:r>
            <a:r>
              <a:rPr lang="en-US" sz="2400" dirty="0"/>
              <a:t> </a:t>
            </a:r>
          </a:p>
          <a:p>
            <a:r>
              <a:rPr lang="en-US" sz="2000" dirty="0"/>
              <a:t>Complexity of local setups.   </a:t>
            </a:r>
          </a:p>
          <a:p>
            <a:r>
              <a:rPr lang="en-US" sz="2000" dirty="0"/>
              <a:t>Non-reproducibility of environments.  </a:t>
            </a:r>
          </a:p>
          <a:p>
            <a:r>
              <a:rPr lang="en-US" sz="2000" dirty="0"/>
              <a:t>Limited comfort in implementing real changes.  </a:t>
            </a:r>
          </a:p>
          <a:p>
            <a:r>
              <a:rPr lang="en-US" sz="2000" dirty="0"/>
              <a:t>Inefficient R&amp;D capabilities.</a:t>
            </a:r>
          </a:p>
          <a:p>
            <a:r>
              <a:rPr lang="en-US" sz="2000" dirty="0"/>
              <a:t>Reliance on manual configurations.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i="1" u="sng" dirty="0"/>
              <a:t>Workflow Revolution:  </a:t>
            </a:r>
          </a:p>
          <a:p>
            <a:r>
              <a:rPr lang="en-US" sz="2000" dirty="0"/>
              <a:t> Introduction of automated, repeatable, and standardized local setup. </a:t>
            </a:r>
          </a:p>
          <a:p>
            <a:r>
              <a:rPr lang="en-US" sz="2000" dirty="0"/>
              <a:t> Utilization of tools: Vagrant, VirtualBox, Git Bash, and Visual Studio Code (VS Code) .</a:t>
            </a:r>
          </a:p>
          <a:p>
            <a:r>
              <a:rPr lang="en-US" sz="2000" dirty="0"/>
              <a:t> Streamlining the local development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0913-6F9A-CFED-89B0-D25ABA75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C8CF-143A-5777-81B3-1BF6CC02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416"/>
            <a:ext cx="10515600" cy="513454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sz="2400" b="1" i="1" u="sng" dirty="0"/>
              <a:t>Comprehensive Multi-Tier Architecture:  </a:t>
            </a:r>
          </a:p>
          <a:p>
            <a:r>
              <a:rPr lang="en-IN" sz="2000" dirty="0"/>
              <a:t>Incorporation of technologies: LAMP, NGINX, Tomcat, RabbitMQ, Memcached, MySQL, and WordPress.</a:t>
            </a:r>
          </a:p>
          <a:p>
            <a:r>
              <a:rPr lang="en-IN" sz="2000" dirty="0"/>
              <a:t>Platform for seamless handling of server-side scripting, database management, web server configurations, and component integration.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400" b="1" i="1" u="sng" dirty="0"/>
              <a:t>Empowering Developers for R&amp;D:  </a:t>
            </a:r>
            <a:r>
              <a:rPr lang="en-US" sz="2400" dirty="0"/>
              <a:t> </a:t>
            </a:r>
          </a:p>
          <a:p>
            <a:r>
              <a:rPr lang="en-US" sz="2000" dirty="0"/>
              <a:t>Establishment of an automated, code-driven local environment.</a:t>
            </a:r>
          </a:p>
          <a:p>
            <a:r>
              <a:rPr lang="en-US" sz="2000" dirty="0"/>
              <a:t>Facilitation of isolated test environments for thorough testing before production implementation. </a:t>
            </a:r>
          </a:p>
          <a:p>
            <a:r>
              <a:rPr lang="en-US" sz="2000" dirty="0"/>
              <a:t>Adoption of version control with Git for enhanced collaboration.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963E0-DC71-8854-E029-FCC38BAE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u="sng" dirty="0"/>
              <a:t>Complexity in Local Setup:</a:t>
            </a:r>
          </a:p>
          <a:p>
            <a:pPr marL="0" indent="0">
              <a:buNone/>
            </a:pPr>
            <a:r>
              <a:rPr lang="en-US" sz="2000" i="1" u="sng" dirty="0"/>
              <a:t>Problem:</a:t>
            </a:r>
            <a:r>
              <a:rPr lang="en-US" sz="2000" dirty="0"/>
              <a:t> Intricate nature leading to configuration challenges and time consumption during setup.  </a:t>
            </a:r>
          </a:p>
          <a:p>
            <a:pPr marL="0" indent="0">
              <a:buNone/>
            </a:pPr>
            <a:r>
              <a:rPr lang="en-US" sz="2000" i="1" u="sng" dirty="0"/>
              <a:t>Objective:</a:t>
            </a:r>
            <a:r>
              <a:rPr lang="en-US" sz="2000" dirty="0"/>
              <a:t> Simplify local setup with automation, </a:t>
            </a:r>
            <a:r>
              <a:rPr lang="en-US" sz="2000" dirty="0" err="1"/>
              <a:t>rWeducing</a:t>
            </a:r>
            <a:r>
              <a:rPr lang="en-US" sz="2000" dirty="0"/>
              <a:t> learning curve and ensuring straightforward component configuration.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i="1" u="sng" dirty="0"/>
              <a:t>Non-Reproducibility of Environments: 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000" i="1" u="sng" dirty="0"/>
              <a:t>Problem:</a:t>
            </a:r>
            <a:r>
              <a:rPr lang="en-US" sz="2000" dirty="0"/>
              <a:t> Inconsistencies across machines hinder collaboration and maintainability.  </a:t>
            </a:r>
          </a:p>
          <a:p>
            <a:pPr marL="0" indent="0">
              <a:buNone/>
            </a:pPr>
            <a:r>
              <a:rPr lang="en-US" sz="2000" i="1" u="sng" dirty="0"/>
              <a:t>Objective:</a:t>
            </a:r>
            <a:r>
              <a:rPr lang="en-US" sz="2000" dirty="0"/>
              <a:t> Implement automation for reproducible development environments, ensuring consistency across diverse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63C5-D9F9-2E6E-A427-44898B4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AF1-D318-6E1C-098E-620E1C49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u="sng" dirty="0"/>
              <a:t>Discomfort in Making Real Changes:</a:t>
            </a:r>
          </a:p>
          <a:p>
            <a:pPr marL="0" indent="0">
              <a:buNone/>
            </a:pPr>
            <a:r>
              <a:rPr lang="en-US" sz="2000" i="1" u="sng" dirty="0"/>
              <a:t>Problem: </a:t>
            </a:r>
            <a:r>
              <a:rPr lang="en-US" sz="2000" dirty="0"/>
              <a:t>Lack of a reliable local testing environment causes hesitation and a lack of confidence in making real-time modifications. </a:t>
            </a:r>
          </a:p>
          <a:p>
            <a:pPr marL="0" indent="0">
              <a:buNone/>
            </a:pPr>
            <a:r>
              <a:rPr lang="en-US" sz="2000" i="1" u="sng" dirty="0"/>
              <a:t>Objective: </a:t>
            </a:r>
            <a:r>
              <a:rPr lang="en-US" sz="2000" dirty="0"/>
              <a:t>Establish a secure local testing environment for confident real-time changes, enabling thorough testing before production deployment.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i="1" u="sng" dirty="0"/>
              <a:t>Inefficiencies in Research and Development (R&amp;D):  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000" i="1" u="sng" dirty="0"/>
              <a:t>Problem: </a:t>
            </a:r>
            <a:r>
              <a:rPr lang="en-US" sz="2000" dirty="0"/>
              <a:t>Current environment lacks support for efficient R&amp;D activities, hindering meaningful experiments. </a:t>
            </a:r>
          </a:p>
          <a:p>
            <a:pPr marL="0" indent="0">
              <a:buNone/>
            </a:pPr>
            <a:r>
              <a:rPr lang="en-US" sz="2000" i="1" u="sng" dirty="0"/>
              <a:t>Objective: </a:t>
            </a:r>
            <a:r>
              <a:rPr lang="en-US" sz="2000" dirty="0"/>
              <a:t>Enhance R&amp;D capabilities by providing tools for creating isolated test environments, fostering experimentation and innovation in a controlled setting.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7058F-7FB4-64AE-80AA-FF50257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Streamlining Setup and Accessibility:</a:t>
            </a:r>
          </a:p>
          <a:p>
            <a:pPr marL="0" indent="0">
              <a:buNone/>
            </a:pPr>
            <a:r>
              <a:rPr lang="en-US" sz="2400" i="1" u="sng" dirty="0"/>
              <a:t>Objective:</a:t>
            </a:r>
            <a:r>
              <a:rPr lang="en-US" sz="2400" dirty="0"/>
              <a:t> Simplify the local development environment setup, reducing complexities and time for developers, making it more accessible.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Ensuring Reproducibility and Consistency:</a:t>
            </a:r>
          </a:p>
          <a:p>
            <a:pPr marL="0" indent="0">
              <a:buNone/>
            </a:pPr>
            <a:r>
              <a:rPr lang="en-US" sz="2400" i="1" u="sng" dirty="0"/>
              <a:t>Objective: </a:t>
            </a:r>
            <a:r>
              <a:rPr lang="en-US" sz="2400" dirty="0"/>
              <a:t>Implement automation for reproducible development environments, ensuring consistency across different machines and eliminating variations in setups.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i="1" u="sng" dirty="0"/>
              <a:t>Creating a Secure and Confident Environment:</a:t>
            </a:r>
          </a:p>
          <a:p>
            <a:pPr marL="0" indent="0">
              <a:buNone/>
            </a:pPr>
            <a:r>
              <a:rPr lang="en-US" sz="2400" i="1" u="sng" dirty="0"/>
              <a:t>Objective: </a:t>
            </a:r>
            <a:r>
              <a:rPr lang="en-US" sz="2400" dirty="0"/>
              <a:t>Establish a secure and comfortable local testing environment, allowing developers to make real changes confidently, with thorough testing before production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u="sng" dirty="0"/>
              <a:t>Analysis and Requirement Gathering: </a:t>
            </a:r>
          </a:p>
          <a:p>
            <a:r>
              <a:rPr lang="en-US" dirty="0"/>
              <a:t>Conduct a comprehensive analysis of the current development environment. </a:t>
            </a:r>
          </a:p>
          <a:p>
            <a:r>
              <a:rPr lang="en-US" dirty="0"/>
              <a:t>Gather requirements from stakeholders to understand needs and expectations.</a:t>
            </a:r>
          </a:p>
          <a:p>
            <a:pPr marL="0" indent="0">
              <a:buNone/>
            </a:pPr>
            <a:r>
              <a:rPr lang="en-US" b="1" i="1" u="sng" dirty="0"/>
              <a:t>Technology Stack Selection:  </a:t>
            </a:r>
          </a:p>
          <a:p>
            <a:r>
              <a:rPr lang="en-US" dirty="0"/>
              <a:t>Evaluate and select appropriate technologies and tools for automation.  Choose scripting languages and configuration management tools based on compatibility and scalability. </a:t>
            </a:r>
          </a:p>
          <a:p>
            <a:pPr marL="0" indent="0">
              <a:buNone/>
            </a:pPr>
            <a:r>
              <a:rPr lang="en-US" b="1" i="1" u="sng" dirty="0"/>
              <a:t>Infrastructure as Code (</a:t>
            </a:r>
            <a:r>
              <a:rPr lang="en-US" b="1" i="1" u="sng" dirty="0" err="1"/>
              <a:t>IaC</a:t>
            </a:r>
            <a:r>
              <a:rPr lang="en-US" b="1" i="1" u="sng" dirty="0"/>
              <a:t>) Implementation:</a:t>
            </a:r>
          </a:p>
          <a:p>
            <a:r>
              <a:rPr lang="en-US" dirty="0"/>
              <a:t>Implement </a:t>
            </a:r>
            <a:r>
              <a:rPr lang="en-US" dirty="0" err="1"/>
              <a:t>IaC</a:t>
            </a:r>
            <a:r>
              <a:rPr lang="en-US" dirty="0"/>
              <a:t> principles using tools like Vagrant and VirtualBox for automated environment provisioning.  </a:t>
            </a:r>
          </a:p>
          <a:p>
            <a:r>
              <a:rPr lang="en-US" dirty="0"/>
              <a:t>Create scripts defining infrastructure components for consistency across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AC3-B9CE-C6DF-56E5-CC18C2A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u="sng" dirty="0"/>
              <a:t>Tools used:</a:t>
            </a:r>
            <a:br>
              <a:rPr lang="en-IN" sz="3600" b="1" i="1" u="sng" dirty="0"/>
            </a:br>
            <a:endParaRPr lang="en-IN" sz="3600" b="1" i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F1F7C0-0E72-C89B-9D8E-3B4BAB830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03" y="1825625"/>
            <a:ext cx="837179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5B3C-B476-40C6-FBAB-83288F0D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91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6212</TotalTime>
  <Words>1115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Casper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   </vt:lpstr>
      <vt:lpstr>Problem Formulation</vt:lpstr>
      <vt:lpstr>    </vt:lpstr>
      <vt:lpstr>Objectives of the Work</vt:lpstr>
      <vt:lpstr>Methodology used</vt:lpstr>
      <vt:lpstr>Tools used: </vt:lpstr>
      <vt:lpstr>Services workflow:</vt:lpstr>
      <vt:lpstr>   </vt:lpstr>
      <vt:lpstr>Results and Outputs</vt:lpstr>
      <vt:lpstr>   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Vishwachi Pandey</cp:lastModifiedBy>
  <cp:revision>493</cp:revision>
  <dcterms:created xsi:type="dcterms:W3CDTF">2019-01-09T10:33:58Z</dcterms:created>
  <dcterms:modified xsi:type="dcterms:W3CDTF">2024-02-08T06:35:05Z</dcterms:modified>
</cp:coreProperties>
</file>