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4" r:id="rId18"/>
    <p:sldId id="268" r:id="rId19"/>
    <p:sldId id="267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0" r:id="rId28"/>
    <p:sldId id="261" r:id="rId29"/>
    <p:sldId id="28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nandbean/Math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setuptools" TargetMode="External"/><Relationship Id="rId2" Type="http://schemas.openxmlformats.org/officeDocument/2006/relationships/hyperlink" Target="http://www.python.org/geti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itchFamily="49" charset="-122"/>
              </a:rPr>
              <a:t>Python</a:t>
            </a:r>
            <a:r>
              <a:rPr lang="zh-CN" alt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楷体 Std R" pitchFamily="18" charset="-122"/>
                <a:ea typeface="Adobe 楷体 Std R" pitchFamily="18" charset="-122"/>
              </a:rPr>
              <a:t>网络编程</a:t>
            </a:r>
            <a:endParaRPr lang="zh-CN" alt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908620" cy="1752600"/>
          </a:xfrm>
        </p:spPr>
        <p:txBody>
          <a:bodyPr/>
          <a:lstStyle/>
          <a:p>
            <a:pPr algn="r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github.com/beanandbean/Mathon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</a:t>
            </a:r>
            <a:r>
              <a:rPr lang="zh-CN" altLang="en-US" dirty="0" smtClean="0"/>
              <a:t>示</a:t>
            </a:r>
            <a:r>
              <a:rPr lang="zh-CN" altLang="en-US" dirty="0" smtClean="0"/>
              <a:t>矩阵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/>
              <a:t>问题描述</a:t>
            </a:r>
            <a:r>
              <a:rPr lang="zh-CN" altLang="en-US" b="1" dirty="0" smtClean="0"/>
              <a:t>：显示矩阵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/>
              <a:t>Python</a:t>
            </a:r>
            <a:r>
              <a:rPr lang="zh-CN" altLang="en-US" i="1" dirty="0"/>
              <a:t>语法：</a:t>
            </a:r>
            <a:endParaRPr lang="en-US" altLang="zh-CN" i="1" dirty="0"/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print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格式字符串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4005064"/>
            <a:ext cx="3600400" cy="1569660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row in </a:t>
            </a:r>
            <a:r>
              <a:rPr lang="en-US" altLang="zh-CN" sz="2400" dirty="0" err="1"/>
              <a:t>self.matrix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smtClean="0"/>
              <a:t>    for </a:t>
            </a:r>
            <a:r>
              <a:rPr lang="en-US" altLang="zh-CN" sz="2400" dirty="0"/>
              <a:t>col in row: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    print </a:t>
            </a:r>
            <a:r>
              <a:rPr lang="en-US" altLang="zh-CN" sz="2400" dirty="0"/>
              <a:t>"%02d" % </a:t>
            </a:r>
            <a:r>
              <a:rPr lang="en-US" altLang="zh-CN" sz="2400" dirty="0" smtClean="0"/>
              <a:t>col,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print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74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翻转</a:t>
            </a:r>
            <a:r>
              <a:rPr lang="zh-CN" altLang="en-US" dirty="0" smtClean="0"/>
              <a:t>矩阵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/>
              <a:t>问题描述</a:t>
            </a:r>
            <a:r>
              <a:rPr lang="zh-CN" altLang="en-US" b="1" dirty="0" smtClean="0"/>
              <a:t>：把矩阵的行、列翻转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/>
              <a:t>Python</a:t>
            </a:r>
            <a:r>
              <a:rPr lang="zh-CN" altLang="en-US" i="1" dirty="0"/>
              <a:t>语法：</a:t>
            </a:r>
            <a:endParaRPr lang="en-US" altLang="zh-CN" i="1" dirty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列表推导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929960"/>
            <a:ext cx="8352928" cy="830997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matrix = [[row[</a:t>
            </a:r>
            <a:r>
              <a:rPr lang="en-US" altLang="zh-CN" sz="2400" dirty="0" err="1"/>
              <a:t>colId</a:t>
            </a:r>
            <a:r>
              <a:rPr lang="en-US" altLang="zh-CN" sz="2400" dirty="0"/>
              <a:t>] for row in </a:t>
            </a:r>
            <a:r>
              <a:rPr lang="en-US" altLang="zh-CN" sz="2400" dirty="0" err="1"/>
              <a:t>self.matrix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/>
              <a:t>                          </a:t>
            </a:r>
            <a:r>
              <a:rPr lang="en-US" altLang="zh-CN" sz="2400" dirty="0" smtClean="0"/>
              <a:t>                 for </a:t>
            </a:r>
            <a:r>
              <a:rPr lang="en-US" altLang="zh-CN" sz="2400" dirty="0" err="1"/>
              <a:t>colId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xrange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self.matrix</a:t>
            </a:r>
            <a:r>
              <a:rPr lang="en-US" altLang="zh-CN" sz="2400" dirty="0"/>
              <a:t>[0]))]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068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裁剪</a:t>
            </a:r>
            <a:r>
              <a:rPr lang="zh-CN" altLang="en-US" dirty="0" smtClean="0"/>
              <a:t>矩阵：行裁剪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/>
              <a:t>问题描述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选出矩阵中指定的连续几行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/>
              <a:t>Python</a:t>
            </a:r>
            <a:r>
              <a:rPr lang="zh-CN" altLang="en-US" i="1" dirty="0"/>
              <a:t>语法：</a:t>
            </a:r>
            <a:endParaRPr lang="en-US" altLang="zh-CN" i="1" dirty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切片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3706501"/>
            <a:ext cx="4536504" cy="461665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matrix = </a:t>
            </a:r>
            <a:r>
              <a:rPr lang="en-US" altLang="zh-CN" sz="2400" dirty="0" smtClean="0"/>
              <a:t>matrix[</a:t>
            </a:r>
            <a:r>
              <a:rPr lang="en-US" altLang="zh-CN" sz="2400" dirty="0" err="1" smtClean="0"/>
              <a:t>begin:end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336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裁剪</a:t>
            </a:r>
            <a:r>
              <a:rPr lang="zh-CN" altLang="en-US" dirty="0" smtClean="0"/>
              <a:t>矩阵：列裁剪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/>
              <a:t>问题描述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选出矩阵中指定的连续几列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/>
              <a:t>Python</a:t>
            </a:r>
            <a:r>
              <a:rPr lang="zh-CN" altLang="en-US" i="1" dirty="0"/>
              <a:t>语法：</a:t>
            </a:r>
            <a:endParaRPr lang="en-US" altLang="zh-CN" i="1" dirty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切</a:t>
            </a:r>
            <a:r>
              <a:rPr lang="zh-CN" altLang="en-US" dirty="0" smtClean="0"/>
              <a:t>片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zh-CN" altLang="en-US" dirty="0"/>
              <a:t>列表</a:t>
            </a:r>
            <a:r>
              <a:rPr lang="zh-CN" altLang="en-US" dirty="0" smtClean="0"/>
              <a:t>推导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3717031"/>
            <a:ext cx="6120680" cy="461665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matrix = [row[</a:t>
            </a:r>
            <a:r>
              <a:rPr lang="en-US" altLang="zh-CN" sz="2400" dirty="0" err="1"/>
              <a:t>begin:end</a:t>
            </a:r>
            <a:r>
              <a:rPr lang="en-US" altLang="zh-CN" sz="2400" dirty="0"/>
              <a:t>] for row in </a:t>
            </a:r>
            <a:r>
              <a:rPr lang="en-US" altLang="zh-CN" sz="2400" dirty="0" smtClean="0"/>
              <a:t>matrix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18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裁剪</a:t>
            </a:r>
            <a:r>
              <a:rPr lang="zh-CN" altLang="en-US" dirty="0" smtClean="0"/>
              <a:t>矩阵：参数解析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/>
              <a:t>问题描述</a:t>
            </a:r>
            <a:r>
              <a:rPr lang="zh-CN" altLang="en-US" b="1" dirty="0" smtClean="0"/>
              <a:t>：</a:t>
            </a:r>
            <a:r>
              <a:rPr lang="zh-CN" altLang="en-US" dirty="0"/>
              <a:t>从给定字符串（例如</a:t>
            </a:r>
            <a:r>
              <a:rPr lang="zh-CN" altLang="en-US" dirty="0" smtClean="0"/>
              <a:t>：“</a:t>
            </a:r>
            <a:r>
              <a:rPr lang="en-US" altLang="zh-CN" dirty="0" smtClean="0"/>
              <a:t>row 1 3</a:t>
            </a:r>
            <a:r>
              <a:rPr lang="zh-CN" altLang="en-US" dirty="0" smtClean="0"/>
              <a:t>”）</a:t>
            </a:r>
            <a:r>
              <a:rPr lang="zh-CN" altLang="en-US" dirty="0"/>
              <a:t>中解</a:t>
            </a:r>
            <a:r>
              <a:rPr lang="zh-CN" altLang="en-US" dirty="0" smtClean="0"/>
              <a:t>析出裁剪的范围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/>
              <a:t>Python</a:t>
            </a:r>
            <a:r>
              <a:rPr lang="zh-CN" altLang="en-US" i="1" dirty="0"/>
              <a:t>语法</a:t>
            </a:r>
            <a:r>
              <a:rPr lang="zh-CN" altLang="en-US" i="1" dirty="0" smtClean="0"/>
              <a:t>：</a:t>
            </a:r>
            <a:endParaRPr lang="en-US" altLang="zh-CN" i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正则表达式</a:t>
            </a:r>
            <a:r>
              <a:rPr lang="zh-CN" altLang="en-US" dirty="0" smtClean="0"/>
              <a:t>、原生字符串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813793" y="4077072"/>
            <a:ext cx="7488832" cy="1569660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rowMatch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re.search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r"row</a:t>
            </a:r>
            <a:r>
              <a:rPr lang="en-US" altLang="zh-CN" sz="2400" dirty="0"/>
              <a:t>\s+(\d+)\s+(\d+)", string) </a:t>
            </a:r>
            <a:endParaRPr lang="en-US" altLang="zh-CN" sz="2400" dirty="0" smtClean="0"/>
          </a:p>
          <a:p>
            <a:r>
              <a:rPr lang="en-US" altLang="zh-CN" sz="2400" dirty="0" smtClean="0"/>
              <a:t>if </a:t>
            </a:r>
            <a:r>
              <a:rPr lang="en-US" altLang="zh-CN" sz="2400" dirty="0" err="1"/>
              <a:t>rowMatch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rowBegin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rowMatch.group</a:t>
            </a:r>
            <a:r>
              <a:rPr lang="en-US" altLang="zh-CN" sz="2400" dirty="0"/>
              <a:t>(1))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 smtClean="0"/>
              <a:t>rowEnd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rowMatch.group</a:t>
            </a:r>
            <a:r>
              <a:rPr lang="en-US" altLang="zh-CN" sz="2400" dirty="0"/>
              <a:t>(2</a:t>
            </a:r>
            <a:r>
              <a:rPr lang="en-US" altLang="zh-CN" sz="2400" dirty="0" smtClean="0"/>
              <a:t>))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9898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</a:t>
            </a:r>
            <a:r>
              <a:rPr lang="zh-CN" altLang="en-US" dirty="0" smtClean="0"/>
              <a:t>储</a:t>
            </a:r>
            <a:r>
              <a:rPr lang="zh-CN" altLang="en-US" dirty="0" smtClean="0"/>
              <a:t>矩阵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/>
              <a:t>问题描述</a:t>
            </a:r>
            <a:r>
              <a:rPr lang="zh-CN" altLang="en-US" b="1" dirty="0" smtClean="0"/>
              <a:t>：把矩阵存储进文件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/>
              <a:t>Python</a:t>
            </a:r>
            <a:r>
              <a:rPr lang="zh-CN" altLang="en-US" i="1" dirty="0"/>
              <a:t>语法</a:t>
            </a:r>
            <a:r>
              <a:rPr lang="zh-CN" altLang="en-US" i="1" dirty="0" smtClean="0"/>
              <a:t>：</a:t>
            </a:r>
            <a:endParaRPr lang="en-US" altLang="zh-CN" i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内置模块</a:t>
            </a:r>
            <a:r>
              <a:rPr lang="en-US" altLang="zh-CN" dirty="0" smtClean="0"/>
              <a:t>pickle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104273"/>
            <a:ext cx="5802807" cy="1200329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import pickle</a:t>
            </a:r>
          </a:p>
          <a:p>
            <a:r>
              <a:rPr lang="en-US" altLang="zh-CN" sz="2400" dirty="0" err="1" smtClean="0"/>
              <a:t>dataPath</a:t>
            </a:r>
            <a:r>
              <a:rPr lang="en-US" altLang="zh-CN" sz="2400" dirty="0" smtClean="0"/>
              <a:t> = “data.txt”</a:t>
            </a:r>
          </a:p>
          <a:p>
            <a:r>
              <a:rPr lang="en-US" altLang="zh-CN" sz="2400" dirty="0" err="1" smtClean="0"/>
              <a:t>pickle.dump</a:t>
            </a:r>
            <a:r>
              <a:rPr lang="en-US" altLang="zh-CN" sz="2400" dirty="0" smtClean="0"/>
              <a:t>(matrix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open(</a:t>
            </a:r>
            <a:r>
              <a:rPr lang="en-US" altLang="zh-CN" sz="2400" dirty="0" err="1" smtClean="0"/>
              <a:t>dataPath</a:t>
            </a:r>
            <a:r>
              <a:rPr lang="en-US" altLang="zh-CN" sz="2400" dirty="0"/>
              <a:t>, "w</a:t>
            </a:r>
            <a:r>
              <a:rPr lang="en-US" altLang="zh-CN" sz="2400" dirty="0" smtClean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45488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</a:t>
            </a:r>
            <a:r>
              <a:rPr lang="zh-CN" altLang="en-US" dirty="0" smtClean="0"/>
              <a:t>矩阵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/>
              <a:t>问题描述</a:t>
            </a:r>
            <a:r>
              <a:rPr lang="zh-CN" altLang="en-US" b="1" dirty="0" smtClean="0"/>
              <a:t>：从文件中加载矩阵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/>
              <a:t>Python</a:t>
            </a:r>
            <a:r>
              <a:rPr lang="zh-CN" altLang="en-US" i="1" dirty="0"/>
              <a:t>语法</a:t>
            </a:r>
            <a:r>
              <a:rPr lang="zh-CN" altLang="en-US" i="1" dirty="0" smtClean="0"/>
              <a:t>：</a:t>
            </a:r>
            <a:endParaRPr lang="en-US" altLang="zh-CN" i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内置模块</a:t>
            </a:r>
            <a:r>
              <a:rPr lang="en-US" altLang="zh-CN" dirty="0" smtClean="0"/>
              <a:t>pickle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输</a:t>
            </a:r>
            <a:r>
              <a:rPr lang="zh-CN" altLang="en-US" dirty="0" smtClean="0"/>
              <a:t>出重定向、标准错误输出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535853" y="4388166"/>
            <a:ext cx="6348515" cy="1938992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import pickle, sys</a:t>
            </a:r>
          </a:p>
          <a:p>
            <a:r>
              <a:rPr lang="en-US" altLang="zh-CN" sz="2400" dirty="0" smtClean="0"/>
              <a:t>try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self.matrix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 smtClean="0"/>
              <a:t>pickle.load</a:t>
            </a:r>
            <a:r>
              <a:rPr lang="en-US" altLang="zh-CN" sz="2400" dirty="0" smtClean="0"/>
              <a:t>(open(</a:t>
            </a:r>
            <a:r>
              <a:rPr lang="en-US" altLang="zh-CN" sz="2400" dirty="0" err="1" smtClean="0"/>
              <a:t>dataPath</a:t>
            </a:r>
            <a:r>
              <a:rPr lang="en-US" altLang="zh-CN" sz="2400" dirty="0" smtClean="0"/>
              <a:t>))</a:t>
            </a:r>
          </a:p>
          <a:p>
            <a:r>
              <a:rPr lang="en-US" altLang="zh-CN" sz="2400" dirty="0" smtClean="0"/>
              <a:t>except </a:t>
            </a:r>
            <a:r>
              <a:rPr lang="en-US" altLang="zh-CN" sz="2400" dirty="0" err="1"/>
              <a:t>IOError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print </a:t>
            </a:r>
            <a:r>
              <a:rPr lang="en-US" altLang="zh-CN" sz="2400" dirty="0"/>
              <a:t>&gt;&gt;</a:t>
            </a:r>
            <a:r>
              <a:rPr lang="en-US" altLang="zh-CN" sz="2400" dirty="0" err="1"/>
              <a:t>sys.stderr</a:t>
            </a:r>
            <a:r>
              <a:rPr lang="en-US" altLang="zh-CN" sz="2400" dirty="0"/>
              <a:t>, "No Saved Data!"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5471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提交矩阵：</a:t>
            </a:r>
            <a:r>
              <a:rPr lang="zh-CN" altLang="en-US" dirty="0"/>
              <a:t>网络部署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问题描述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在网络上部署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b="1" dirty="0"/>
              <a:t>部署位</a:t>
            </a:r>
            <a:r>
              <a:rPr lang="zh-CN" altLang="en-US" b="1" dirty="0" smtClean="0"/>
              <a:t>置：</a:t>
            </a:r>
            <a:endParaRPr lang="en-US" altLang="zh-CN" b="1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mathon.aws.af.cm/receive/</a:t>
            </a:r>
            <a:r>
              <a:rPr lang="en-US" altLang="zh-CN" dirty="0" err="1" smtClean="0"/>
              <a:t>get.php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mathon.aws.af.cm/receive/</a:t>
            </a:r>
            <a:r>
              <a:rPr lang="en-US" altLang="zh-CN" dirty="0" err="1" smtClean="0"/>
              <a:t>post.php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en-US" altLang="zh-CN" b="1" dirty="0" err="1"/>
              <a:t>p</a:t>
            </a:r>
            <a:r>
              <a:rPr lang="en-US" altLang="zh-CN" b="1" dirty="0" err="1" smtClean="0"/>
              <a:t>hp</a:t>
            </a:r>
            <a:r>
              <a:rPr lang="zh-CN" altLang="en-US" b="1" dirty="0"/>
              <a:t>代码</a:t>
            </a:r>
            <a:r>
              <a:rPr lang="zh-CN" altLang="en-US" b="1" dirty="0" smtClean="0"/>
              <a:t>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4451628"/>
            <a:ext cx="7344816" cy="1569660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&lt;?</a:t>
            </a:r>
            <a:r>
              <a:rPr lang="en-US" altLang="zh-CN" sz="2400" dirty="0" err="1"/>
              <a:t>php</a:t>
            </a:r>
            <a:endParaRPr lang="en-US" altLang="zh-CN" sz="2400" dirty="0"/>
          </a:p>
          <a:p>
            <a:r>
              <a:rPr lang="en-US" altLang="zh-CN" sz="2400" dirty="0"/>
              <a:t>	echo "Submit from: ", $_GET["username"], "\n";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print_r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json_decode</a:t>
            </a:r>
            <a:r>
              <a:rPr lang="en-US" altLang="zh-CN" sz="2400" dirty="0"/>
              <a:t>($_GET["matrix"]));</a:t>
            </a:r>
          </a:p>
          <a:p>
            <a:r>
              <a:rPr lang="en-US" altLang="zh-CN" sz="2400" dirty="0"/>
              <a:t>?&gt;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5424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提交矩阵：读配置文</a:t>
            </a:r>
            <a:r>
              <a:rPr lang="zh-CN" altLang="en-US" dirty="0"/>
              <a:t>件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问题描述：</a:t>
            </a:r>
            <a:r>
              <a:rPr lang="zh-CN" altLang="en-US" dirty="0"/>
              <a:t>读配置文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 smtClean="0"/>
              <a:t>Python</a:t>
            </a:r>
            <a:r>
              <a:rPr lang="zh-CN" altLang="en-US" i="1" dirty="0" smtClean="0"/>
              <a:t>语法：</a:t>
            </a:r>
            <a:endParaRPr lang="en-US" altLang="zh-CN" i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读文</a:t>
            </a:r>
            <a:r>
              <a:rPr lang="zh-CN" altLang="en-US" dirty="0" smtClean="0"/>
              <a:t>件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55776" y="3717031"/>
            <a:ext cx="4320480" cy="1200329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 = </a:t>
            </a:r>
            <a:r>
              <a:rPr lang="en-US" altLang="zh-CN" sz="2400" dirty="0" smtClean="0"/>
              <a:t>open(‘config.txt’) </a:t>
            </a:r>
          </a:p>
          <a:p>
            <a:r>
              <a:rPr lang="en-US" altLang="zh-CN" sz="2400" dirty="0" smtClean="0"/>
              <a:t>lines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f.readlines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err="1" smtClean="0"/>
              <a:t>f.close</a:t>
            </a:r>
            <a:r>
              <a:rPr lang="en-US" altLang="zh-CN" sz="2400" dirty="0" smtClean="0"/>
              <a:t>()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487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提交矩阵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解析配置项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问题描述：</a:t>
            </a:r>
            <a:r>
              <a:rPr lang="zh-CN" altLang="en-US" dirty="0" smtClean="0"/>
              <a:t>解析配置项，并填充进字典，格</a:t>
            </a:r>
            <a:r>
              <a:rPr lang="zh-CN" altLang="en-US" dirty="0" smtClean="0"/>
              <a:t>式：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/>
              <a:t>post:/receiver/</a:t>
            </a:r>
            <a:r>
              <a:rPr lang="en-US" altLang="zh-CN" sz="2400" dirty="0" err="1"/>
              <a:t>post.php</a:t>
            </a:r>
            <a:endParaRPr lang="en-US" altLang="zh-CN" sz="2400" dirty="0"/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 err="1"/>
              <a:t>host:mathon.aws.af.cm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 smtClean="0"/>
              <a:t>user:User0</a:t>
            </a:r>
            <a:endParaRPr lang="en-US" altLang="zh-CN" sz="2400" dirty="0"/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/>
              <a:t>get:/receiver/</a:t>
            </a:r>
            <a:r>
              <a:rPr lang="en-US" altLang="zh-CN" sz="2400" dirty="0" err="1"/>
              <a:t>get.php</a:t>
            </a: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en-US" altLang="zh-CN" i="1" dirty="0" smtClean="0"/>
              <a:t>Python</a:t>
            </a:r>
            <a:r>
              <a:rPr lang="zh-CN" altLang="en-US" i="1" dirty="0" smtClean="0"/>
              <a:t>语法：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拆包赋值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字</a:t>
            </a:r>
            <a:r>
              <a:rPr lang="zh-CN" altLang="en-US" dirty="0"/>
              <a:t>典操</a:t>
            </a:r>
            <a:r>
              <a:rPr lang="zh-CN" altLang="en-US" dirty="0" smtClean="0"/>
              <a:t>作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95936" y="4499037"/>
            <a:ext cx="4392488" cy="1569660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 </a:t>
            </a:r>
            <a:r>
              <a:rPr lang="en-US" altLang="zh-CN" sz="2400" dirty="0"/>
              <a:t>line in </a:t>
            </a:r>
            <a:r>
              <a:rPr lang="en-US" altLang="zh-CN" sz="2400" dirty="0" smtClean="0"/>
              <a:t>lines: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line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line.strip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name</a:t>
            </a:r>
            <a:r>
              <a:rPr lang="en-US" altLang="zh-CN" sz="2400" dirty="0"/>
              <a:t>, value = </a:t>
            </a:r>
            <a:r>
              <a:rPr lang="en-US" altLang="zh-CN" sz="2400" dirty="0" err="1"/>
              <a:t>line.split</a:t>
            </a:r>
            <a:r>
              <a:rPr lang="en-US" altLang="zh-CN" sz="2400" dirty="0"/>
              <a:t>(":", 2)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[name</a:t>
            </a:r>
            <a:r>
              <a:rPr lang="en-US" altLang="zh-CN" sz="2400" dirty="0"/>
              <a:t>] = </a:t>
            </a:r>
            <a:r>
              <a:rPr lang="en-US" altLang="zh-CN" sz="2400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39854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什么是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/>
              <a:t>开</a:t>
            </a:r>
            <a:r>
              <a:rPr lang="zh-CN" altLang="en-US" dirty="0"/>
              <a:t>源</a:t>
            </a:r>
            <a:r>
              <a:rPr lang="zh-CN" altLang="en-US" dirty="0" smtClean="0"/>
              <a:t>编程语言，受以下语言影响</a:t>
            </a:r>
            <a:endParaRPr lang="en-GB" altLang="zh-CN" dirty="0" smtClean="0"/>
          </a:p>
          <a:p>
            <a:pPr lvl="1"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ABC, ALGOL68, C, C++, Dylan, Haskell, Icon, Java, Lisp, Modula-3, Perl</a:t>
            </a:r>
          </a:p>
          <a:p>
            <a:pPr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/>
              <a:t>作者：</a:t>
            </a:r>
            <a:r>
              <a:rPr lang="en-GB" altLang="zh-CN" dirty="0" smtClean="0"/>
              <a:t>Guido van </a:t>
            </a:r>
            <a:r>
              <a:rPr lang="en-GB" altLang="zh-CN" dirty="0" err="1" smtClean="0"/>
              <a:t>Rossum</a:t>
            </a:r>
            <a:r>
              <a:rPr lang="zh-CN" altLang="en-US" dirty="0" smtClean="0"/>
              <a:t>（</a:t>
            </a:r>
            <a:r>
              <a:rPr lang="zh-CN" altLang="en-US" b="1" dirty="0" smtClean="0"/>
              <a:t>吉多</a:t>
            </a:r>
            <a:r>
              <a:rPr lang="en-US" altLang="zh-CN" b="1" dirty="0" smtClean="0"/>
              <a:t>·</a:t>
            </a:r>
            <a:r>
              <a:rPr lang="zh-CN" altLang="en-US" b="1" dirty="0" smtClean="0"/>
              <a:t>范罗苏姆）</a:t>
            </a:r>
            <a:endParaRPr lang="en-GB" altLang="zh-CN" dirty="0" smtClean="0"/>
          </a:p>
          <a:p>
            <a:pPr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/>
              <a:t>名称源于</a:t>
            </a:r>
            <a:r>
              <a:rPr lang="en-GB" altLang="zh-CN" dirty="0" smtClean="0"/>
              <a:t>Monty Python’s Flying Circus</a:t>
            </a:r>
          </a:p>
          <a:p>
            <a:pPr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1991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月发布</a:t>
            </a:r>
            <a:r>
              <a:rPr lang="en-US" altLang="zh-CN" dirty="0" smtClean="0"/>
              <a:t>0.9.0</a:t>
            </a:r>
          </a:p>
          <a:p>
            <a:pPr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1994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月发布</a:t>
            </a:r>
            <a:r>
              <a:rPr lang="en-US" altLang="zh-CN" dirty="0" smtClean="0"/>
              <a:t>1.0</a:t>
            </a:r>
          </a:p>
          <a:p>
            <a:pPr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2000</a:t>
            </a:r>
            <a:r>
              <a:rPr lang="zh-CN" altLang="en-US" dirty="0" smtClean="0"/>
              <a:t>年发布</a:t>
            </a:r>
            <a:r>
              <a:rPr lang="en-US" altLang="zh-CN" dirty="0" smtClean="0"/>
              <a:t>2.0</a:t>
            </a:r>
          </a:p>
          <a:p>
            <a:pPr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日发布</a:t>
            </a:r>
            <a:r>
              <a:rPr lang="en-US" altLang="zh-CN" dirty="0" smtClean="0"/>
              <a:t>2.7.3</a:t>
            </a:r>
          </a:p>
          <a:p>
            <a:pPr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日发布</a:t>
            </a:r>
            <a:r>
              <a:rPr lang="en-US" altLang="zh-CN" dirty="0" smtClean="0"/>
              <a:t>3.3.0</a:t>
            </a:r>
          </a:p>
          <a:p>
            <a:pPr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dirty="0" smtClean="0"/>
          </a:p>
          <a:p>
            <a:endParaRPr lang="zh-CN" altLang="en-US" dirty="0"/>
          </a:p>
        </p:txBody>
      </p:sp>
      <p:pic>
        <p:nvPicPr>
          <p:cNvPr id="14338" name="Picture 2" descr="File:Guido van Rossum OSCON 2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357166"/>
            <a:ext cx="1762111" cy="2643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40" name="Picture 4" descr="File:Python 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1169" y="3789040"/>
            <a:ext cx="3143272" cy="931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提交矩阵</a:t>
            </a:r>
            <a:r>
              <a:rPr lang="zh-CN" altLang="en-US" dirty="0" smtClean="0"/>
              <a:t>：存储配置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问题描述</a:t>
            </a:r>
            <a:r>
              <a:rPr lang="zh-CN" altLang="en-US" b="1" dirty="0" smtClean="0"/>
              <a:t>：写入配置文件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 smtClean="0"/>
              <a:t>Python</a:t>
            </a:r>
            <a:r>
              <a:rPr lang="zh-CN" altLang="en-US" i="1" dirty="0" smtClean="0"/>
              <a:t>语法：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写文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格式字符串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875983"/>
            <a:ext cx="5832648" cy="1938992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 = open(</a:t>
            </a:r>
            <a:r>
              <a:rPr lang="en-US" altLang="zh-CN" sz="2400" dirty="0" err="1"/>
              <a:t>lib.configPath</a:t>
            </a:r>
            <a:r>
              <a:rPr lang="en-US" altLang="zh-CN" sz="2400" dirty="0"/>
              <a:t>, "w")</a:t>
            </a:r>
          </a:p>
          <a:p>
            <a:r>
              <a:rPr lang="en-US" altLang="zh-CN" sz="2400" dirty="0" smtClean="0"/>
              <a:t>for </a:t>
            </a:r>
            <a:r>
              <a:rPr lang="en-US" altLang="zh-CN" sz="2400" dirty="0"/>
              <a:t>name, value in </a:t>
            </a:r>
            <a:r>
              <a:rPr lang="en-US" altLang="zh-CN" sz="2400" dirty="0" err="1"/>
              <a:t>self.config.iteritems</a:t>
            </a:r>
            <a:r>
              <a:rPr lang="en-US" altLang="zh-CN" sz="2400" dirty="0"/>
              <a:t>():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line </a:t>
            </a:r>
            <a:r>
              <a:rPr lang="en-US" altLang="zh-CN" sz="2400" dirty="0"/>
              <a:t>= "%s:%s" % (name, value)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print </a:t>
            </a:r>
            <a:r>
              <a:rPr lang="en-US" altLang="zh-CN" sz="2400" dirty="0"/>
              <a:t>&gt;&gt;f, line</a:t>
            </a:r>
          </a:p>
          <a:p>
            <a:r>
              <a:rPr lang="en-US" altLang="zh-CN" sz="2400" dirty="0" err="1" smtClean="0"/>
              <a:t>f.close</a:t>
            </a:r>
            <a:r>
              <a:rPr lang="en-US" altLang="zh-CN" sz="2400" dirty="0"/>
              <a:t>()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9167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提交矩阵</a:t>
            </a:r>
            <a:r>
              <a:rPr lang="zh-CN" altLang="en-US" dirty="0" smtClean="0"/>
              <a:t>：配置对象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问题描述</a:t>
            </a:r>
            <a:r>
              <a:rPr lang="zh-CN" altLang="en-US" b="1" dirty="0" smtClean="0"/>
              <a:t>：将配置文件读写封装进类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 smtClean="0"/>
              <a:t>Python</a:t>
            </a:r>
            <a:r>
              <a:rPr lang="zh-CN" altLang="en-US" i="1" dirty="0" smtClean="0"/>
              <a:t>语法：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类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继</a:t>
            </a:r>
            <a:r>
              <a:rPr lang="zh-CN" altLang="en-US" dirty="0" smtClean="0"/>
              <a:t>承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覆盖构造函数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函</a:t>
            </a:r>
            <a:r>
              <a:rPr lang="zh-CN" altLang="en-US" dirty="0" smtClean="0"/>
              <a:t>数定义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内置模</a:t>
            </a:r>
            <a:r>
              <a:rPr lang="zh-CN" altLang="en-US" dirty="0" smtClean="0"/>
              <a:t>块</a:t>
            </a:r>
            <a:r>
              <a:rPr lang="en-US" altLang="zh-CN" dirty="0" err="1" smtClean="0"/>
              <a:t>os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07904" y="2460544"/>
            <a:ext cx="4968552" cy="3785652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import </a:t>
            </a:r>
            <a:r>
              <a:rPr lang="en-US" altLang="zh-CN" sz="2400" dirty="0" err="1" smtClean="0"/>
              <a:t>os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configPath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 “config.txt”</a:t>
            </a:r>
          </a:p>
          <a:p>
            <a:r>
              <a:rPr lang="en-US" altLang="zh-CN" sz="2400" dirty="0" smtClean="0"/>
              <a:t>class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(object</a:t>
            </a:r>
            <a:r>
              <a:rPr lang="en-US" altLang="zh-CN" sz="2400" dirty="0" smtClean="0"/>
              <a:t>):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__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__(self):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self.config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if </a:t>
            </a:r>
            <a:r>
              <a:rPr lang="en-US" altLang="zh-CN" sz="2400" dirty="0" err="1" smtClean="0"/>
              <a:t>os.path.exists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configPath</a:t>
            </a:r>
            <a:r>
              <a:rPr lang="en-US" altLang="zh-CN" sz="2400" dirty="0"/>
              <a:t>):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self.read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else: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self.inputConfig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    ……</a:t>
            </a:r>
          </a:p>
        </p:txBody>
      </p:sp>
    </p:spTree>
    <p:extLst>
      <p:ext uri="{BB962C8B-B14F-4D97-AF65-F5344CB8AC3E}">
        <p14:creationId xmlns:p14="http://schemas.microsoft.com/office/powerpoint/2010/main" val="321458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提交矩阵</a:t>
            </a:r>
            <a:r>
              <a:rPr lang="zh-CN" altLang="en-US" dirty="0" smtClean="0"/>
              <a:t>：生成</a:t>
            </a:r>
            <a:r>
              <a:rPr lang="en-US" altLang="zh-CN" dirty="0"/>
              <a:t>http</a:t>
            </a:r>
            <a:r>
              <a:rPr lang="zh-CN" altLang="en-US" dirty="0" smtClean="0"/>
              <a:t>请求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问题描述</a:t>
            </a:r>
            <a:r>
              <a:rPr lang="zh-CN" altLang="en-US" b="1" dirty="0" smtClean="0"/>
              <a:t>：生成</a:t>
            </a:r>
            <a:r>
              <a:rPr lang="en-US" altLang="zh-CN" b="1" dirty="0" smtClean="0"/>
              <a:t>http</a:t>
            </a:r>
            <a:r>
              <a:rPr lang="zh-CN" altLang="en-US" b="1" dirty="0"/>
              <a:t>请</a:t>
            </a:r>
            <a:r>
              <a:rPr lang="zh-CN" altLang="en-US" b="1" dirty="0" smtClean="0"/>
              <a:t>求的参数和头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 smtClean="0"/>
              <a:t>Python</a:t>
            </a:r>
            <a:r>
              <a:rPr lang="zh-CN" altLang="en-US" i="1" dirty="0" smtClean="0"/>
              <a:t>语法：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json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 smtClean="0"/>
              <a:t>urllib.urlencode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5536" y="4077072"/>
            <a:ext cx="8352928" cy="1938992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data = </a:t>
            </a:r>
            <a:r>
              <a:rPr lang="en-US" altLang="zh-CN" sz="2400" dirty="0" err="1"/>
              <a:t>json.dumps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self.matrix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err="1" smtClean="0"/>
              <a:t>paramDict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{"username": </a:t>
            </a:r>
            <a:r>
              <a:rPr lang="en-US" altLang="zh-CN" sz="2400" dirty="0" err="1"/>
              <a:t>self.config.user</a:t>
            </a:r>
            <a:r>
              <a:rPr lang="en-US" altLang="zh-CN" sz="2400" dirty="0"/>
              <a:t>, "matrix": data}</a:t>
            </a:r>
          </a:p>
          <a:p>
            <a:r>
              <a:rPr lang="en-US" altLang="zh-CN" sz="2400" dirty="0" err="1" smtClean="0"/>
              <a:t>params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urllib.urlencode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paramDict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smtClean="0"/>
              <a:t>headers </a:t>
            </a:r>
            <a:r>
              <a:rPr lang="en-US" altLang="zh-CN" sz="2400" dirty="0"/>
              <a:t>= {"Content-type": "application/x-www-form-</a:t>
            </a:r>
            <a:r>
              <a:rPr lang="en-US" altLang="zh-CN" sz="2400" dirty="0" err="1"/>
              <a:t>urlencoded</a:t>
            </a:r>
            <a:r>
              <a:rPr lang="en-US" altLang="zh-CN" sz="2400" dirty="0" smtClean="0"/>
              <a:t>", </a:t>
            </a:r>
            <a:r>
              <a:rPr lang="en-US" altLang="zh-CN" sz="2400" dirty="0"/>
              <a:t>"Accept": "text/plain"}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881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提交矩阵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</a:t>
            </a:r>
            <a:r>
              <a:rPr lang="en-US" altLang="zh-CN" dirty="0"/>
              <a:t>ET</a:t>
            </a:r>
            <a:r>
              <a:rPr lang="zh-CN" altLang="en-US" dirty="0" smtClean="0"/>
              <a:t>方式提交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问题描述</a:t>
            </a:r>
            <a:r>
              <a:rPr lang="zh-CN" altLang="en-US" b="1" dirty="0" smtClean="0"/>
              <a:t>：用</a:t>
            </a:r>
            <a:r>
              <a:rPr lang="en-US" altLang="zh-CN" b="1" dirty="0" smtClean="0"/>
              <a:t>GET</a:t>
            </a:r>
            <a:r>
              <a:rPr lang="zh-CN" altLang="en-US" b="1" dirty="0" smtClean="0"/>
              <a:t>方式提交数据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 smtClean="0"/>
              <a:t>Python</a:t>
            </a:r>
            <a:r>
              <a:rPr lang="zh-CN" altLang="en-US" i="1" dirty="0" smtClean="0"/>
              <a:t>语法</a:t>
            </a:r>
            <a:r>
              <a:rPr lang="zh-CN" altLang="en-US" i="1" dirty="0" smtClean="0"/>
              <a:t>：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内置</a:t>
            </a:r>
            <a:r>
              <a:rPr lang="zh-CN" altLang="en-US" dirty="0" smtClean="0"/>
              <a:t>模块</a:t>
            </a:r>
            <a:r>
              <a:rPr lang="en-US" altLang="zh-CN" dirty="0" err="1" smtClean="0"/>
              <a:t>urllib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5536" y="4077072"/>
            <a:ext cx="8352928" cy="1569660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</a:t>
            </a:r>
            <a:r>
              <a:rPr lang="en-US" altLang="zh-CN" sz="2400" dirty="0" smtClean="0"/>
              <a:t>mport </a:t>
            </a:r>
            <a:r>
              <a:rPr lang="en-US" altLang="zh-CN" sz="2400" dirty="0" err="1" smtClean="0"/>
              <a:t>urllib</a:t>
            </a:r>
            <a:endParaRPr lang="en-US" altLang="zh-CN" sz="2400" dirty="0" smtClean="0"/>
          </a:p>
          <a:p>
            <a:r>
              <a:rPr lang="en-US" altLang="zh-CN" sz="2400" dirty="0" smtClean="0"/>
              <a:t>path </a:t>
            </a:r>
            <a:r>
              <a:rPr lang="en-US" altLang="zh-CN" sz="2400" dirty="0"/>
              <a:t>= "http://%</a:t>
            </a:r>
            <a:r>
              <a:rPr lang="en-US" altLang="zh-CN" sz="2400" dirty="0" err="1"/>
              <a:t>s%s</a:t>
            </a:r>
            <a:r>
              <a:rPr lang="en-US" altLang="zh-CN" sz="2400" dirty="0"/>
              <a:t>?%s" % (</a:t>
            </a:r>
            <a:r>
              <a:rPr lang="en-US" altLang="zh-CN" sz="2400" dirty="0" err="1"/>
              <a:t>config.host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config.get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params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smtClean="0"/>
              <a:t>response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urllib.urlopen</a:t>
            </a:r>
            <a:r>
              <a:rPr lang="en-US" altLang="zh-CN" sz="2400" dirty="0"/>
              <a:t>(path)</a:t>
            </a:r>
          </a:p>
          <a:p>
            <a:r>
              <a:rPr lang="en-US" altLang="zh-CN" sz="2400" dirty="0" smtClean="0"/>
              <a:t>print </a:t>
            </a:r>
            <a:r>
              <a:rPr lang="en-US" altLang="zh-CN" sz="2400" dirty="0" err="1"/>
              <a:t>response.read</a:t>
            </a:r>
            <a:r>
              <a:rPr lang="en-US" altLang="zh-CN" sz="2400" dirty="0"/>
              <a:t>()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4224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提交矩阵</a:t>
            </a:r>
            <a:r>
              <a:rPr lang="zh-CN" altLang="en-US" dirty="0" smtClean="0"/>
              <a:t>：</a:t>
            </a:r>
            <a:r>
              <a:rPr lang="en-US" altLang="zh-CN" dirty="0"/>
              <a:t>POST</a:t>
            </a:r>
            <a:r>
              <a:rPr lang="zh-CN" altLang="en-US" dirty="0" smtClean="0"/>
              <a:t>方式提交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问题描述</a:t>
            </a:r>
            <a:r>
              <a:rPr lang="zh-CN" altLang="en-US" b="1" dirty="0" smtClean="0"/>
              <a:t>：用</a:t>
            </a:r>
            <a:r>
              <a:rPr lang="en-US" altLang="zh-CN" b="1" dirty="0"/>
              <a:t>POST</a:t>
            </a:r>
            <a:r>
              <a:rPr lang="zh-CN" altLang="en-US" b="1" dirty="0" smtClean="0"/>
              <a:t>方式提交数据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 smtClean="0"/>
              <a:t>Python</a:t>
            </a:r>
            <a:r>
              <a:rPr lang="zh-CN" altLang="en-US" i="1" dirty="0" smtClean="0"/>
              <a:t>语法</a:t>
            </a:r>
            <a:r>
              <a:rPr lang="zh-CN" altLang="en-US" i="1" dirty="0" smtClean="0"/>
              <a:t>：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内置</a:t>
            </a:r>
            <a:r>
              <a:rPr lang="zh-CN" altLang="en-US" dirty="0" smtClean="0"/>
              <a:t>模块</a:t>
            </a:r>
            <a:r>
              <a:rPr lang="en-US" altLang="zh-CN" dirty="0" err="1"/>
              <a:t>http</a:t>
            </a:r>
            <a:r>
              <a:rPr lang="en-US" altLang="zh-CN" dirty="0" err="1" smtClean="0"/>
              <a:t>lib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3951" y="3405510"/>
            <a:ext cx="8352928" cy="2677656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</a:t>
            </a:r>
            <a:r>
              <a:rPr lang="en-US" altLang="zh-CN" sz="2400" dirty="0" smtClean="0"/>
              <a:t>mport </a:t>
            </a:r>
            <a:r>
              <a:rPr lang="en-US" altLang="zh-CN" sz="2400" dirty="0" err="1"/>
              <a:t>http</a:t>
            </a:r>
            <a:r>
              <a:rPr lang="en-US" altLang="zh-CN" sz="2400" dirty="0" err="1" smtClean="0"/>
              <a:t>lib</a:t>
            </a:r>
            <a:endParaRPr lang="en-US" altLang="zh-CN" sz="2400" dirty="0" smtClean="0"/>
          </a:p>
          <a:p>
            <a:r>
              <a:rPr lang="en-US" altLang="zh-CN" sz="2400" dirty="0"/>
              <a:t>connection = </a:t>
            </a:r>
            <a:r>
              <a:rPr lang="en-US" altLang="zh-CN" sz="2400" dirty="0" err="1"/>
              <a:t>httplib.HTTPConnection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config.host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err="1" smtClean="0"/>
              <a:t>connection.request</a:t>
            </a:r>
            <a:r>
              <a:rPr lang="en-US" altLang="zh-CN" sz="2400" dirty="0"/>
              <a:t>("POST", </a:t>
            </a:r>
            <a:r>
              <a:rPr lang="en-US" altLang="zh-CN" sz="2400" dirty="0" err="1"/>
              <a:t>config.post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params</a:t>
            </a:r>
            <a:r>
              <a:rPr lang="en-US" altLang="zh-CN" sz="2400" dirty="0"/>
              <a:t>, headers)</a:t>
            </a:r>
          </a:p>
          <a:p>
            <a:r>
              <a:rPr lang="en-US" altLang="zh-CN" sz="2400" dirty="0" smtClean="0"/>
              <a:t>response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connection.getresponse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smtClean="0"/>
              <a:t>string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response.read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err="1" smtClean="0"/>
              <a:t>connection.close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smtClean="0"/>
              <a:t>print </a:t>
            </a:r>
            <a:r>
              <a:rPr lang="en-US" altLang="zh-CN" sz="2400" dirty="0"/>
              <a:t>string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8182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提交矩阵</a:t>
            </a:r>
            <a:r>
              <a:rPr lang="zh-CN" altLang="en-US" dirty="0" smtClean="0"/>
              <a:t>：函数分发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问题描述</a:t>
            </a:r>
            <a:r>
              <a:rPr lang="zh-CN" altLang="en-US" b="1" dirty="0" smtClean="0"/>
              <a:t>：根据不同的方式分发到</a:t>
            </a:r>
            <a:r>
              <a:rPr lang="en-US" altLang="zh-CN" b="1" dirty="0" err="1" smtClean="0"/>
              <a:t>getSubmit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postSubmit</a:t>
            </a:r>
            <a:r>
              <a:rPr lang="zh-CN" altLang="en-US" b="1" dirty="0" smtClean="0"/>
              <a:t>方法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 smtClean="0"/>
              <a:t>Python</a:t>
            </a:r>
            <a:r>
              <a:rPr lang="zh-CN" altLang="en-US" i="1" dirty="0" smtClean="0"/>
              <a:t>语法：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函数对象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3861048"/>
            <a:ext cx="7056784" cy="1938992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funcs</a:t>
            </a:r>
            <a:r>
              <a:rPr lang="en-US" altLang="zh-CN" sz="2400" dirty="0"/>
              <a:t> = {"get": </a:t>
            </a:r>
            <a:r>
              <a:rPr lang="en-US" altLang="zh-CN" sz="2400" dirty="0" err="1"/>
              <a:t>lib.getSubmit</a:t>
            </a:r>
            <a:r>
              <a:rPr lang="en-US" altLang="zh-CN" sz="2400" dirty="0"/>
              <a:t>, "post": </a:t>
            </a:r>
            <a:r>
              <a:rPr lang="en-US" altLang="zh-CN" sz="2400" dirty="0" err="1"/>
              <a:t>lib.postSubmit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 smtClean="0"/>
              <a:t>if </a:t>
            </a:r>
            <a:r>
              <a:rPr lang="en-US" altLang="zh-CN" sz="2400" dirty="0"/>
              <a:t>string in </a:t>
            </a:r>
            <a:r>
              <a:rPr lang="en-US" altLang="zh-CN" sz="2400" dirty="0" err="1"/>
              <a:t>funcs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funcs</a:t>
            </a:r>
            <a:r>
              <a:rPr lang="en-US" altLang="zh-CN" sz="2400" dirty="0" smtClean="0"/>
              <a:t>[string</a:t>
            </a:r>
            <a:r>
              <a:rPr lang="en-US" altLang="zh-CN" sz="2400" dirty="0"/>
              <a:t>](</a:t>
            </a:r>
            <a:r>
              <a:rPr lang="en-US" altLang="zh-CN" sz="2400" dirty="0" err="1"/>
              <a:t>params</a:t>
            </a:r>
            <a:r>
              <a:rPr lang="en-US" altLang="zh-CN" sz="2400" dirty="0"/>
              <a:t>, headers, </a:t>
            </a:r>
            <a:r>
              <a:rPr lang="en-US" altLang="zh-CN" sz="2400" dirty="0" err="1"/>
              <a:t>self.config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smtClean="0"/>
              <a:t>else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smtClean="0"/>
              <a:t>    print </a:t>
            </a:r>
            <a:r>
              <a:rPr lang="en-US" altLang="zh-CN" sz="2400" dirty="0"/>
              <a:t>&gt;&gt;</a:t>
            </a:r>
            <a:r>
              <a:rPr lang="en-US" altLang="zh-CN" sz="2400" dirty="0" err="1"/>
              <a:t>sys.stderr</a:t>
            </a:r>
            <a:r>
              <a:rPr lang="en-US" altLang="zh-CN" sz="2400" dirty="0"/>
              <a:t>, "Unknown Submit Method!"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628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主程序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i="1" dirty="0" smtClean="0"/>
              <a:t>Python</a:t>
            </a:r>
            <a:r>
              <a:rPr lang="zh-CN" altLang="en-US" i="1" dirty="0" smtClean="0"/>
              <a:t>语法</a:t>
            </a:r>
            <a:r>
              <a:rPr lang="zh-CN" altLang="en-US" i="1" dirty="0" smtClean="0"/>
              <a:t>：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 smtClean="0"/>
              <a:t>Cmd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1274" y="2780928"/>
            <a:ext cx="7056784" cy="3046988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import </a:t>
            </a:r>
            <a:r>
              <a:rPr lang="en-US" altLang="zh-CN" sz="2400" dirty="0" err="1" smtClean="0"/>
              <a:t>cmd</a:t>
            </a:r>
            <a:endParaRPr lang="en-US" altLang="zh-CN" sz="2400" dirty="0" smtClean="0"/>
          </a:p>
          <a:p>
            <a:r>
              <a:rPr lang="en-US" altLang="zh-CN" sz="2400" dirty="0" smtClean="0"/>
              <a:t>class </a:t>
            </a:r>
            <a:r>
              <a:rPr lang="en-US" altLang="zh-CN" sz="2400" dirty="0" err="1"/>
              <a:t>MatrixCmd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cmd.Cmd</a:t>
            </a:r>
            <a:r>
              <a:rPr lang="en-US" altLang="zh-CN" sz="2400" dirty="0"/>
              <a:t>):</a:t>
            </a:r>
          </a:p>
          <a:p>
            <a:r>
              <a:rPr lang="en-US" altLang="zh-CN" sz="2400" dirty="0"/>
              <a:t>    prompt = "</a:t>
            </a:r>
            <a:r>
              <a:rPr lang="en-US" altLang="zh-CN" sz="2400" dirty="0" err="1"/>
              <a:t>MatCmd</a:t>
            </a:r>
            <a:r>
              <a:rPr lang="en-US" altLang="zh-CN" sz="2400" dirty="0"/>
              <a:t> &gt; </a:t>
            </a:r>
            <a:r>
              <a:rPr lang="en-US" altLang="zh-CN" sz="2400" dirty="0" smtClean="0"/>
              <a:t>"</a:t>
            </a:r>
            <a:endParaRPr lang="en-US" altLang="zh-CN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do_init</a:t>
            </a:r>
            <a:r>
              <a:rPr lang="en-US" altLang="zh-CN" sz="2400" dirty="0"/>
              <a:t>(self, rest):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self.matrix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matrix.Matrix</a:t>
            </a:r>
            <a:r>
              <a:rPr lang="en-US" altLang="zh-CN" sz="2400" dirty="0"/>
              <a:t>(rest)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do_config</a:t>
            </a:r>
            <a:r>
              <a:rPr lang="en-US" altLang="zh-CN" sz="2400" dirty="0"/>
              <a:t>(self, rest):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self.matrix.setConfig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……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090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Zen of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90063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Beautiful is better than ugly.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Explicit is better than implicit.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Simple is better than complex.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Complex is better than complicated.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Flat is better than nested.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Sparse is better than dense.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Readability counts.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Special cases aren't special enough to break the rules.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Although practicality beats purity.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Errors should never pass silently.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Unless explicitly silenced.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Zen of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720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In the face of ambiguity, refuse the temptation to guess.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There should be one -- and preferably only one -- obvious way to do it.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Although that way may not be obvious at first unless you're Dutch.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Now is better than never.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Although never is often better than *right* now.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If the implementation is hard to explain, it's a bad idea.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If the implementation is easy to explain, it may be a good idea.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Namespaces are one honking great idea -- let's do more of those!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2" y="2558514"/>
            <a:ext cx="51845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8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</a:t>
            </a:r>
            <a:endParaRPr lang="en-US" altLang="zh-CN" sz="8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1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75"/>
            <a:ext cx="9144000" cy="6854850"/>
          </a:xfrm>
          <a:prstGeom prst="rect">
            <a:avLst/>
          </a:prstGeom>
        </p:spPr>
      </p:pic>
      <p:pic>
        <p:nvPicPr>
          <p:cNvPr id="6" name="图片 5" descr="diagram.png"/>
          <p:cNvPicPr>
            <a:picLocks noChangeAspect="1"/>
          </p:cNvPicPr>
          <p:nvPr/>
        </p:nvPicPr>
        <p:blipFill>
          <a:blip r:embed="rId2" cstate="print"/>
          <a:srcRect l="57813" t="42705" r="24218" b="9356"/>
          <a:stretch>
            <a:fillRect/>
          </a:stretch>
        </p:blipFill>
        <p:spPr>
          <a:xfrm>
            <a:off x="285720" y="142852"/>
            <a:ext cx="3429024" cy="65722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6" y="214290"/>
            <a:ext cx="5410200" cy="553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 descr="http://www.tiobe.com/content/paperinfo/tpci/images/tpci_tren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857232"/>
            <a:ext cx="7851957" cy="5888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的特性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简单、易学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语法类似于</a:t>
            </a:r>
            <a:r>
              <a:rPr lang="en-US" altLang="zh-CN" dirty="0" smtClean="0"/>
              <a:t>C, C++, Java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开源、跨平台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脚本语言、解释运</a:t>
            </a:r>
            <a:r>
              <a:rPr lang="zh-CN" altLang="en-US" dirty="0" smtClean="0"/>
              <a:t>行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High Level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高</a:t>
            </a:r>
            <a:r>
              <a:rPr lang="zh-CN" altLang="en-US" dirty="0" smtClean="0"/>
              <a:t>效的数据结构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自动内存管理（垃圾回收）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面向对象、面向过程、函数式编程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适合</a:t>
            </a:r>
            <a:r>
              <a:rPr lang="en-US" altLang="zh-CN" dirty="0" smtClean="0"/>
              <a:t>Quick-and-dirty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易于扩展，和其他语言交互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丰富的内置库、丰富的第三方组件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Python: </a:t>
            </a:r>
            <a:r>
              <a:rPr lang="en-US" altLang="zh-CN" dirty="0" smtClean="0">
                <a:hlinkClick r:id="rId2"/>
              </a:rPr>
              <a:t>http://www.python.org/getit/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Easy_install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3"/>
              </a:rPr>
              <a:t>https://pypi.python.org/pypi/setuptools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easy_install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ipython</a:t>
            </a:r>
            <a:r>
              <a:rPr lang="en-US" altLang="zh-CN" dirty="0" smtClean="0"/>
              <a:t> (Productive Interactive Computing)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easy_install</a:t>
            </a:r>
            <a:r>
              <a:rPr lang="en-US" altLang="zh-CN" dirty="0" smtClean="0"/>
              <a:t> PIL (Python Image Library)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Mathon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Mathon</a:t>
            </a:r>
            <a:r>
              <a:rPr lang="zh-CN" altLang="en-US" dirty="0"/>
              <a:t>使用</a:t>
            </a:r>
            <a:r>
              <a:rPr lang="zh-CN" altLang="en-US" dirty="0" smtClean="0"/>
              <a:t>命</a:t>
            </a:r>
            <a:r>
              <a:rPr lang="zh-CN" altLang="en-US" dirty="0"/>
              <a:t>令行交互模</a:t>
            </a:r>
            <a:r>
              <a:rPr lang="zh-CN" altLang="en-US" dirty="0" smtClean="0"/>
              <a:t>式实现矩阵的简单变换和网络提交，包括以下功能：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初始化矩阵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显</a:t>
            </a:r>
            <a:r>
              <a:rPr lang="zh-CN" altLang="en-US" dirty="0" smtClean="0"/>
              <a:t>示矩阵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随机填充</a:t>
            </a:r>
            <a:r>
              <a:rPr lang="zh-CN" altLang="en-US" dirty="0"/>
              <a:t>矩</a:t>
            </a:r>
            <a:r>
              <a:rPr lang="zh-CN" altLang="en-US" dirty="0" smtClean="0"/>
              <a:t>阵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翻转和切割矩</a:t>
            </a:r>
            <a:r>
              <a:rPr lang="zh-CN" altLang="en-US" dirty="0" smtClean="0"/>
              <a:t>阵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存储和加载矩</a:t>
            </a:r>
            <a:r>
              <a:rPr lang="zh-CN" altLang="en-US" dirty="0" smtClean="0"/>
              <a:t>阵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向网络服务器提交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652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初始化矩</a:t>
            </a:r>
            <a:r>
              <a:rPr lang="zh-CN" altLang="en-US" dirty="0" smtClean="0"/>
              <a:t>阵：解析矩</a:t>
            </a:r>
            <a:r>
              <a:rPr lang="zh-CN" altLang="en-US" dirty="0"/>
              <a:t>阵大小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问题描述：</a:t>
            </a:r>
            <a:r>
              <a:rPr lang="zh-CN" altLang="en-US" dirty="0" smtClean="0"/>
              <a:t>从给定字符串（例如：“</a:t>
            </a:r>
            <a:r>
              <a:rPr lang="en-US" altLang="zh-CN" dirty="0" smtClean="0"/>
              <a:t>5 8</a:t>
            </a:r>
            <a:r>
              <a:rPr lang="zh-CN" altLang="en-US" dirty="0" smtClean="0"/>
              <a:t>”）中</a:t>
            </a:r>
            <a:r>
              <a:rPr lang="zh-CN" altLang="en-US" dirty="0" smtClean="0"/>
              <a:t>解析出矩阵</a:t>
            </a:r>
            <a:r>
              <a:rPr lang="zh-CN" altLang="en-US" dirty="0"/>
              <a:t>的大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 smtClean="0"/>
              <a:t>Python</a:t>
            </a:r>
            <a:r>
              <a:rPr lang="zh-CN" altLang="en-US" i="1" dirty="0" smtClean="0"/>
              <a:t>语法：</a:t>
            </a:r>
            <a:endParaRPr lang="en-US" altLang="zh-CN" i="1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一切皆为对象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内建对</a:t>
            </a:r>
            <a:r>
              <a:rPr lang="zh-CN" altLang="en-US" dirty="0"/>
              <a:t>象</a:t>
            </a:r>
            <a:r>
              <a:rPr lang="zh-CN" altLang="en-US" dirty="0" smtClean="0"/>
              <a:t>类型：布尔（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）、数值、字符</a:t>
            </a:r>
            <a:r>
              <a:rPr lang="zh-CN" altLang="en-US" dirty="0"/>
              <a:t>串、</a:t>
            </a:r>
            <a:r>
              <a:rPr lang="zh-CN" altLang="en-US" dirty="0" smtClean="0"/>
              <a:t>元组、</a:t>
            </a:r>
            <a:r>
              <a:rPr lang="zh-CN" altLang="en-US" dirty="0"/>
              <a:t>列表、字</a:t>
            </a:r>
            <a:r>
              <a:rPr lang="zh-CN" altLang="en-US" dirty="0" smtClean="0"/>
              <a:t>典、集合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定义引用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56112" y="4741098"/>
            <a:ext cx="4320480" cy="1569660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inputString</a:t>
            </a:r>
            <a:r>
              <a:rPr lang="en-US" altLang="zh-CN" sz="2400" dirty="0" smtClean="0"/>
              <a:t> = “5 8”</a:t>
            </a:r>
          </a:p>
          <a:p>
            <a:r>
              <a:rPr lang="en-US" altLang="zh-CN" sz="2400" dirty="0" err="1" smtClean="0"/>
              <a:t>args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 smtClean="0"/>
              <a:t>inputString.split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smtClean="0"/>
              <a:t>row =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args</a:t>
            </a:r>
            <a:r>
              <a:rPr lang="en-US" altLang="zh-CN" sz="2400" dirty="0" smtClean="0"/>
              <a:t>[0])</a:t>
            </a:r>
            <a:endParaRPr lang="en-US" altLang="zh-CN" sz="2400" dirty="0"/>
          </a:p>
          <a:p>
            <a:r>
              <a:rPr lang="en-US" altLang="zh-CN" sz="2400" dirty="0" smtClean="0"/>
              <a:t>col =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args</a:t>
            </a:r>
            <a:r>
              <a:rPr lang="en-US" altLang="zh-CN" sz="2400" dirty="0" smtClean="0"/>
              <a:t>[1])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252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初始化矩</a:t>
            </a:r>
            <a:r>
              <a:rPr lang="zh-CN" altLang="en-US" dirty="0" smtClean="0"/>
              <a:t>阵：</a:t>
            </a:r>
            <a:r>
              <a:rPr lang="zh-CN" altLang="en-US" dirty="0"/>
              <a:t>填充空矩阵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/>
              <a:t>问题描述</a:t>
            </a:r>
            <a:r>
              <a:rPr lang="zh-CN" altLang="en-US" b="1" dirty="0" smtClean="0"/>
              <a:t>：</a:t>
            </a:r>
            <a:r>
              <a:rPr lang="zh-CN" altLang="en-US" dirty="0"/>
              <a:t>创</a:t>
            </a:r>
            <a:r>
              <a:rPr lang="zh-CN" altLang="en-US" dirty="0" smtClean="0"/>
              <a:t>建一个指定大小的矩阵，并用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/>
              <a:t>Python</a:t>
            </a:r>
            <a:r>
              <a:rPr lang="zh-CN" altLang="en-US" i="1" dirty="0"/>
              <a:t>语法：</a:t>
            </a:r>
            <a:endParaRPr lang="en-US" altLang="zh-CN" i="1" dirty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二维数组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错</a:t>
            </a:r>
            <a:r>
              <a:rPr lang="zh-CN" altLang="en-US" dirty="0"/>
              <a:t>误做</a:t>
            </a:r>
            <a:r>
              <a:rPr lang="zh-CN" altLang="en-US" dirty="0" smtClean="0"/>
              <a:t>法：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i="1" dirty="0"/>
              <a:t>Python</a:t>
            </a:r>
            <a:r>
              <a:rPr lang="zh-CN" altLang="en-US" i="1" dirty="0"/>
              <a:t>语法</a:t>
            </a:r>
            <a:r>
              <a:rPr lang="zh-CN" altLang="en-US" i="1" dirty="0" smtClean="0"/>
              <a:t>：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range() </a:t>
            </a:r>
            <a:r>
              <a:rPr lang="en-US" altLang="zh-CN" dirty="0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xrange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列表推导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3528" y="5913382"/>
            <a:ext cx="8496944" cy="461665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matrix = [[0 for </a:t>
            </a:r>
            <a:r>
              <a:rPr lang="en-US" altLang="zh-CN" sz="2400" dirty="0" err="1"/>
              <a:t>colId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xrange</a:t>
            </a:r>
            <a:r>
              <a:rPr lang="en-US" altLang="zh-CN" sz="2400" dirty="0"/>
              <a:t>(col)] for </a:t>
            </a:r>
            <a:r>
              <a:rPr lang="en-US" altLang="zh-CN" sz="2400" dirty="0" err="1"/>
              <a:t>rowId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xrange</a:t>
            </a:r>
            <a:r>
              <a:rPr lang="en-US" altLang="zh-CN" sz="2400" dirty="0"/>
              <a:t>(row)]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3645024"/>
            <a:ext cx="4320480" cy="461665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[[0] * col] * row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423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随机填充矩阵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4829196"/>
          </a:xfrm>
          <a:ln w="19050" cmpd="sng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/>
              <a:t>问题描述</a:t>
            </a:r>
            <a:r>
              <a:rPr lang="zh-CN" altLang="en-US" b="1" dirty="0" smtClean="0"/>
              <a:t>：用随机数填充矩阵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i="1" dirty="0"/>
              <a:t>Python</a:t>
            </a:r>
            <a:r>
              <a:rPr lang="zh-CN" altLang="en-US" i="1" dirty="0"/>
              <a:t>语法：</a:t>
            </a:r>
            <a:endParaRPr lang="en-US" altLang="zh-CN" i="1" dirty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洗牌函</a:t>
            </a:r>
            <a:r>
              <a:rPr lang="zh-CN" altLang="en-US" dirty="0" smtClean="0"/>
              <a:t>数、导入模块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for</a:t>
            </a:r>
            <a:r>
              <a:rPr lang="zh-CN" altLang="en-US" dirty="0" smtClean="0"/>
              <a:t>语句、缩进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16595" y="3745625"/>
            <a:ext cx="8159861" cy="2308324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</a:t>
            </a:r>
            <a:r>
              <a:rPr lang="en-US" altLang="zh-CN" sz="2400" dirty="0" smtClean="0"/>
              <a:t>mport random</a:t>
            </a:r>
          </a:p>
          <a:p>
            <a:r>
              <a:rPr lang="en-US" altLang="zh-CN" sz="2400" dirty="0" smtClean="0"/>
              <a:t>numbers </a:t>
            </a:r>
            <a:r>
              <a:rPr lang="en-US" altLang="zh-CN" sz="2400" dirty="0"/>
              <a:t>= range(row * col)</a:t>
            </a:r>
          </a:p>
          <a:p>
            <a:r>
              <a:rPr lang="en-US" altLang="zh-CN" sz="2400" dirty="0" err="1" smtClean="0"/>
              <a:t>random.shuffle</a:t>
            </a:r>
            <a:r>
              <a:rPr lang="en-US" altLang="zh-CN" sz="2400" dirty="0" smtClean="0"/>
              <a:t>(numbers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smtClean="0"/>
              <a:t>for </a:t>
            </a:r>
            <a:r>
              <a:rPr lang="en-US" altLang="zh-CN" sz="2400" dirty="0" err="1"/>
              <a:t>rowId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xrange</a:t>
            </a:r>
            <a:r>
              <a:rPr lang="en-US" altLang="zh-CN" sz="2400" dirty="0"/>
              <a:t>(row</a:t>
            </a:r>
            <a:r>
              <a:rPr lang="en-US" altLang="zh-CN" sz="2400" dirty="0" smtClean="0"/>
              <a:t>):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for </a:t>
            </a:r>
            <a:r>
              <a:rPr lang="en-US" altLang="zh-CN" sz="2400" dirty="0" err="1"/>
              <a:t>colId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xrange</a:t>
            </a:r>
            <a:r>
              <a:rPr lang="en-US" altLang="zh-CN" sz="2400" dirty="0"/>
              <a:t>(col):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self.matrix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rowId</a:t>
            </a:r>
            <a:r>
              <a:rPr lang="en-US" altLang="zh-CN" sz="2400" dirty="0"/>
              <a:t>][</a:t>
            </a:r>
            <a:r>
              <a:rPr lang="en-US" altLang="zh-CN" sz="2400" dirty="0" err="1"/>
              <a:t>colId</a:t>
            </a:r>
            <a:r>
              <a:rPr lang="en-US" altLang="zh-CN" sz="2400" dirty="0"/>
              <a:t>] = numbers[</a:t>
            </a:r>
            <a:r>
              <a:rPr lang="en-US" altLang="zh-CN" sz="2400" dirty="0" err="1"/>
              <a:t>rowId</a:t>
            </a:r>
            <a:r>
              <a:rPr lang="en-US" altLang="zh-CN" sz="2400" dirty="0"/>
              <a:t> * col + </a:t>
            </a:r>
            <a:r>
              <a:rPr lang="en-US" altLang="zh-CN" sz="2400" dirty="0" err="1"/>
              <a:t>colId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99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695</TotalTime>
  <Words>1616</Words>
  <Application>Microsoft Office PowerPoint</Application>
  <PresentationFormat>On-screen Show (4:3)</PresentationFormat>
  <Paragraphs>247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龙腾四海</vt:lpstr>
      <vt:lpstr>Python网络编程</vt:lpstr>
      <vt:lpstr>什么是Python？</vt:lpstr>
      <vt:lpstr>PowerPoint Presentation</vt:lpstr>
      <vt:lpstr>Python的特性</vt:lpstr>
      <vt:lpstr>安装Python</vt:lpstr>
      <vt:lpstr>Mathon</vt:lpstr>
      <vt:lpstr>初始化矩阵：解析矩阵大小</vt:lpstr>
      <vt:lpstr>初始化矩阵：填充空矩阵</vt:lpstr>
      <vt:lpstr>随机填充矩阵</vt:lpstr>
      <vt:lpstr>显示矩阵</vt:lpstr>
      <vt:lpstr>翻转矩阵</vt:lpstr>
      <vt:lpstr>裁剪矩阵：行裁剪</vt:lpstr>
      <vt:lpstr>裁剪矩阵：列裁剪</vt:lpstr>
      <vt:lpstr>裁剪矩阵：参数解析</vt:lpstr>
      <vt:lpstr>存储矩阵</vt:lpstr>
      <vt:lpstr>加载矩阵</vt:lpstr>
      <vt:lpstr>提交矩阵：网络部署</vt:lpstr>
      <vt:lpstr>提交矩阵：读配置文件</vt:lpstr>
      <vt:lpstr>提交矩阵：解析配置项</vt:lpstr>
      <vt:lpstr>提交矩阵：存储配置</vt:lpstr>
      <vt:lpstr>提交矩阵：配置对象</vt:lpstr>
      <vt:lpstr>提交矩阵：生成http请求</vt:lpstr>
      <vt:lpstr>提交矩阵：GET方式提交</vt:lpstr>
      <vt:lpstr>提交矩阵：POST方式提交</vt:lpstr>
      <vt:lpstr>提交矩阵：函数分发</vt:lpstr>
      <vt:lpstr>主程序</vt:lpstr>
      <vt:lpstr>The Zen of Python</vt:lpstr>
      <vt:lpstr>The Zen of Python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Network Programming</dc:title>
  <cp:lastModifiedBy>305018257</cp:lastModifiedBy>
  <cp:revision>312</cp:revision>
  <dcterms:modified xsi:type="dcterms:W3CDTF">2013-04-09T15:08:26Z</dcterms:modified>
</cp:coreProperties>
</file>