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24" r:id="rId2"/>
    <p:sldId id="428" r:id="rId3"/>
    <p:sldId id="283" r:id="rId4"/>
    <p:sldId id="432" r:id="rId5"/>
    <p:sldId id="433" r:id="rId6"/>
    <p:sldId id="434" r:id="rId7"/>
    <p:sldId id="435" r:id="rId8"/>
    <p:sldId id="436" r:id="rId9"/>
    <p:sldId id="445" r:id="rId10"/>
    <p:sldId id="447" r:id="rId11"/>
    <p:sldId id="275" r:id="rId12"/>
    <p:sldId id="449" r:id="rId13"/>
    <p:sldId id="448" r:id="rId14"/>
    <p:sldId id="450" r:id="rId15"/>
    <p:sldId id="437" r:id="rId16"/>
    <p:sldId id="438" r:id="rId17"/>
    <p:sldId id="444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771"/>
    <a:srgbClr val="15436B"/>
    <a:srgbClr val="103454"/>
    <a:srgbClr val="262650"/>
    <a:srgbClr val="5050A6"/>
    <a:srgbClr val="C9C9E5"/>
    <a:srgbClr val="382C28"/>
    <a:srgbClr val="EA4301"/>
    <a:srgbClr val="110500"/>
    <a:srgbClr val="0C5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11" autoAdjust="0"/>
    <p:restoredTop sz="94682"/>
  </p:normalViewPr>
  <p:slideViewPr>
    <p:cSldViewPr snapToGrid="0" snapToObjects="1">
      <p:cViewPr varScale="1">
        <p:scale>
          <a:sx n="104" d="100"/>
          <a:sy n="104" d="100"/>
        </p:scale>
        <p:origin x="148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2022/11/11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3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2022/11/11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360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310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64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8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1929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861678-F871-4BA5-BC3E-7CD7D2CF1E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3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22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532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A2AD-B2CE-DC4F-8015-E18525983D45}" type="datetimeFigureOut">
              <a:rPr kumimoji="1" lang="zh-CN" altLang="en-US" smtClean="0"/>
              <a:t>2022/11/11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FA6-1E83-B64A-81A1-D9DB674537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275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A2AD-B2CE-DC4F-8015-E18525983D45}" type="datetimeFigureOut">
              <a:rPr kumimoji="1" lang="zh-CN" altLang="en-US" smtClean="0"/>
              <a:t>2022/11/11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FA6-1E83-B64A-81A1-D9DB674537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280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813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CA3F6D2-D973-4E41-979C-0C77DD4308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6999"/>
            <a:ext cx="6858001" cy="1219200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03F049A-5A0E-4F49-B633-6EAD314690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32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0A2AD-B2CE-DC4F-8015-E18525983D45}" type="datetimeFigureOut">
              <a:rPr kumimoji="1" lang="zh-CN" altLang="en-US" smtClean="0"/>
              <a:t>2022/11/11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DFA6-1E83-B64A-81A1-D9DB674537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4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1" r:id="rId7"/>
    <p:sldLayoutId id="2147483662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119671" y="2438051"/>
            <a:ext cx="9072331" cy="1824204"/>
          </a:xfrm>
          <a:prstGeom prst="rect">
            <a:avLst/>
          </a:prstGeom>
          <a:solidFill>
            <a:srgbClr val="10345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133">
              <a:latin typeface="Calibri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71" y="2438051"/>
            <a:ext cx="3119668" cy="1824204"/>
          </a:xfrm>
          <a:prstGeom prst="rect">
            <a:avLst/>
          </a:prstGeom>
          <a:solidFill>
            <a:srgbClr val="15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3610">
              <a:defRPr/>
            </a:pPr>
            <a:endParaRPr lang="zh-CN" altLang="en-US" sz="2133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3599723" y="2897810"/>
            <a:ext cx="647842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48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变量与值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3570" y="2364363"/>
            <a:ext cx="1789272" cy="1897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733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2.1</a:t>
            </a:r>
            <a:endParaRPr lang="zh-CN" altLang="en-US" sz="11733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421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8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119671" y="2438051"/>
            <a:ext cx="9072331" cy="1824204"/>
          </a:xfrm>
          <a:prstGeom prst="rect">
            <a:avLst/>
          </a:prstGeom>
          <a:solidFill>
            <a:srgbClr val="10345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71" y="2438051"/>
            <a:ext cx="3119668" cy="1824204"/>
          </a:xfrm>
          <a:prstGeom prst="rect">
            <a:avLst/>
          </a:prstGeom>
          <a:solidFill>
            <a:srgbClr val="15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473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3599723" y="2897810"/>
            <a:ext cx="647842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表达式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2199" y="2364363"/>
            <a:ext cx="1972015" cy="1897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7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2.2</a:t>
            </a:r>
            <a:endParaRPr kumimoji="0" lang="zh-CN" altLang="en-US" sz="117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91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8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3">
            <a:extLst>
              <a:ext uri="{FF2B5EF4-FFF2-40B4-BE49-F238E27FC236}">
                <a16:creationId xmlns:a16="http://schemas.microsoft.com/office/drawing/2014/main" id="{E69A51E7-34D6-4714-890E-C5892EA8DF0D}"/>
              </a:ext>
            </a:extLst>
          </p:cNvPr>
          <p:cNvSpPr/>
          <p:nvPr/>
        </p:nvSpPr>
        <p:spPr>
          <a:xfrm>
            <a:off x="1861894" y="837637"/>
            <a:ext cx="7925320" cy="1433763"/>
          </a:xfrm>
          <a:custGeom>
            <a:avLst/>
            <a:gdLst>
              <a:gd name="connsiteX0" fmla="*/ 0 w 5688632"/>
              <a:gd name="connsiteY0" fmla="*/ 0 h 2053062"/>
              <a:gd name="connsiteX1" fmla="*/ 5688632 w 5688632"/>
              <a:gd name="connsiteY1" fmla="*/ 0 h 2053062"/>
              <a:gd name="connsiteX2" fmla="*/ 5688632 w 5688632"/>
              <a:gd name="connsiteY2" fmla="*/ 2053062 h 2053062"/>
              <a:gd name="connsiteX3" fmla="*/ 0 w 5688632"/>
              <a:gd name="connsiteY3" fmla="*/ 2053062 h 2053062"/>
              <a:gd name="connsiteX4" fmla="*/ 0 w 5688632"/>
              <a:gd name="connsiteY4" fmla="*/ 0 h 2053062"/>
              <a:gd name="connsiteX0-1" fmla="*/ 433137 w 5688632"/>
              <a:gd name="connsiteY0-2" fmla="*/ 12032 h 2053062"/>
              <a:gd name="connsiteX1-3" fmla="*/ 5688632 w 5688632"/>
              <a:gd name="connsiteY1-4" fmla="*/ 0 h 2053062"/>
              <a:gd name="connsiteX2-5" fmla="*/ 5688632 w 5688632"/>
              <a:gd name="connsiteY2-6" fmla="*/ 2053062 h 2053062"/>
              <a:gd name="connsiteX3-7" fmla="*/ 0 w 5688632"/>
              <a:gd name="connsiteY3-8" fmla="*/ 2053062 h 2053062"/>
              <a:gd name="connsiteX4-9" fmla="*/ 433137 w 5688632"/>
              <a:gd name="connsiteY4-10" fmla="*/ 12032 h 2053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688632" h="2053062">
                <a:moveTo>
                  <a:pt x="433137" y="12032"/>
                </a:moveTo>
                <a:lnTo>
                  <a:pt x="5688632" y="0"/>
                </a:lnTo>
                <a:lnTo>
                  <a:pt x="5688632" y="2053062"/>
                </a:lnTo>
                <a:lnTo>
                  <a:pt x="0" y="2053062"/>
                </a:lnTo>
                <a:lnTo>
                  <a:pt x="433137" y="12032"/>
                </a:lnTo>
                <a:close/>
              </a:path>
            </a:pathLst>
          </a:custGeom>
          <a:solidFill>
            <a:srgbClr val="103454"/>
          </a:solidFill>
          <a:ln w="25400" cap="flat" cmpd="sng" algn="ctr">
            <a:noFill/>
            <a:prstDash val="solid"/>
          </a:ln>
          <a:effectLst/>
        </p:spPr>
        <p:txBody>
          <a:bodyPr lIns="2380271" tIns="68763" rIns="105790" bIns="68763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880"/>
              </a:spcBef>
              <a:spcAft>
                <a:spcPts val="88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表达式的定义与应用</a:t>
            </a:r>
          </a:p>
        </p:txBody>
      </p:sp>
      <p:sp>
        <p:nvSpPr>
          <p:cNvPr id="21" name="矩形 3">
            <a:extLst>
              <a:ext uri="{FF2B5EF4-FFF2-40B4-BE49-F238E27FC236}">
                <a16:creationId xmlns:a16="http://schemas.microsoft.com/office/drawing/2014/main" id="{BCFE575E-86B0-49CB-9E35-847A2AB3DEDC}"/>
              </a:ext>
            </a:extLst>
          </p:cNvPr>
          <p:cNvSpPr/>
          <p:nvPr/>
        </p:nvSpPr>
        <p:spPr>
          <a:xfrm>
            <a:off x="1665774" y="2712118"/>
            <a:ext cx="7925320" cy="1433763"/>
          </a:xfrm>
          <a:custGeom>
            <a:avLst/>
            <a:gdLst>
              <a:gd name="connsiteX0" fmla="*/ 0 w 5688632"/>
              <a:gd name="connsiteY0" fmla="*/ 0 h 2053062"/>
              <a:gd name="connsiteX1" fmla="*/ 5688632 w 5688632"/>
              <a:gd name="connsiteY1" fmla="*/ 0 h 2053062"/>
              <a:gd name="connsiteX2" fmla="*/ 5688632 w 5688632"/>
              <a:gd name="connsiteY2" fmla="*/ 2053062 h 2053062"/>
              <a:gd name="connsiteX3" fmla="*/ 0 w 5688632"/>
              <a:gd name="connsiteY3" fmla="*/ 2053062 h 2053062"/>
              <a:gd name="connsiteX4" fmla="*/ 0 w 5688632"/>
              <a:gd name="connsiteY4" fmla="*/ 0 h 2053062"/>
              <a:gd name="connsiteX0-1" fmla="*/ 433137 w 5688632"/>
              <a:gd name="connsiteY0-2" fmla="*/ 12032 h 2053062"/>
              <a:gd name="connsiteX1-3" fmla="*/ 5688632 w 5688632"/>
              <a:gd name="connsiteY1-4" fmla="*/ 0 h 2053062"/>
              <a:gd name="connsiteX2-5" fmla="*/ 5688632 w 5688632"/>
              <a:gd name="connsiteY2-6" fmla="*/ 2053062 h 2053062"/>
              <a:gd name="connsiteX3-7" fmla="*/ 0 w 5688632"/>
              <a:gd name="connsiteY3-8" fmla="*/ 2053062 h 2053062"/>
              <a:gd name="connsiteX4-9" fmla="*/ 433137 w 5688632"/>
              <a:gd name="connsiteY4-10" fmla="*/ 12032 h 2053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688632" h="2053062">
                <a:moveTo>
                  <a:pt x="433137" y="12032"/>
                </a:moveTo>
                <a:lnTo>
                  <a:pt x="5688632" y="0"/>
                </a:lnTo>
                <a:lnTo>
                  <a:pt x="5688632" y="2053062"/>
                </a:lnTo>
                <a:lnTo>
                  <a:pt x="0" y="2053062"/>
                </a:lnTo>
                <a:lnTo>
                  <a:pt x="433137" y="120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2380271" tIns="68763" rIns="105790" bIns="68763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880"/>
              </a:spcBef>
              <a:spcAft>
                <a:spcPts val="88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代码示例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00D1E92-A222-F837-AC9E-2C6C159A6ECF}"/>
              </a:ext>
            </a:extLst>
          </p:cNvPr>
          <p:cNvSpPr txBox="1"/>
          <p:nvPr/>
        </p:nvSpPr>
        <p:spPr bwMode="auto">
          <a:xfrm>
            <a:off x="425282" y="245115"/>
            <a:ext cx="143661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5436B"/>
                </a:solidFill>
                <a:effectLst/>
                <a:uLnTx/>
                <a:uFillTx/>
                <a:latin typeface="思源黑体 CN Bold"/>
                <a:ea typeface="+mj-ea"/>
                <a:cs typeface="+mn-ea"/>
                <a:sym typeface="+mn-lt"/>
              </a:rPr>
              <a:t>教学目标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C2A6C590-B437-8473-8E13-AB8995AA5722}"/>
              </a:ext>
            </a:extLst>
          </p:cNvPr>
          <p:cNvSpPr/>
          <p:nvPr/>
        </p:nvSpPr>
        <p:spPr>
          <a:xfrm>
            <a:off x="1433527" y="4717456"/>
            <a:ext cx="7925320" cy="1433763"/>
          </a:xfrm>
          <a:custGeom>
            <a:avLst/>
            <a:gdLst>
              <a:gd name="connsiteX0" fmla="*/ 0 w 5688632"/>
              <a:gd name="connsiteY0" fmla="*/ 0 h 2053062"/>
              <a:gd name="connsiteX1" fmla="*/ 5688632 w 5688632"/>
              <a:gd name="connsiteY1" fmla="*/ 0 h 2053062"/>
              <a:gd name="connsiteX2" fmla="*/ 5688632 w 5688632"/>
              <a:gd name="connsiteY2" fmla="*/ 2053062 h 2053062"/>
              <a:gd name="connsiteX3" fmla="*/ 0 w 5688632"/>
              <a:gd name="connsiteY3" fmla="*/ 2053062 h 2053062"/>
              <a:gd name="connsiteX4" fmla="*/ 0 w 5688632"/>
              <a:gd name="connsiteY4" fmla="*/ 0 h 2053062"/>
              <a:gd name="connsiteX0-1" fmla="*/ 433137 w 5688632"/>
              <a:gd name="connsiteY0-2" fmla="*/ 12032 h 2053062"/>
              <a:gd name="connsiteX1-3" fmla="*/ 5688632 w 5688632"/>
              <a:gd name="connsiteY1-4" fmla="*/ 0 h 2053062"/>
              <a:gd name="connsiteX2-5" fmla="*/ 5688632 w 5688632"/>
              <a:gd name="connsiteY2-6" fmla="*/ 2053062 h 2053062"/>
              <a:gd name="connsiteX3-7" fmla="*/ 0 w 5688632"/>
              <a:gd name="connsiteY3-8" fmla="*/ 2053062 h 2053062"/>
              <a:gd name="connsiteX4-9" fmla="*/ 433137 w 5688632"/>
              <a:gd name="connsiteY4-10" fmla="*/ 12032 h 2053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688632" h="2053062">
                <a:moveTo>
                  <a:pt x="433137" y="12032"/>
                </a:moveTo>
                <a:lnTo>
                  <a:pt x="5688632" y="0"/>
                </a:lnTo>
                <a:lnTo>
                  <a:pt x="5688632" y="2053062"/>
                </a:lnTo>
                <a:lnTo>
                  <a:pt x="0" y="2053062"/>
                </a:lnTo>
                <a:lnTo>
                  <a:pt x="433137" y="12032"/>
                </a:lnTo>
                <a:close/>
              </a:path>
            </a:pathLst>
          </a:custGeom>
          <a:solidFill>
            <a:srgbClr val="373771"/>
          </a:solidFill>
          <a:ln w="25400" cap="flat" cmpd="sng" algn="ctr">
            <a:noFill/>
            <a:prstDash val="solid"/>
          </a:ln>
          <a:effectLst/>
        </p:spPr>
        <p:txBody>
          <a:bodyPr lIns="2380271" tIns="68763" rIns="105790" bIns="68763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880"/>
              </a:spcBef>
              <a:spcAft>
                <a:spcPts val="88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思考与拓展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>
            <a:extLst>
              <a:ext uri="{FF2B5EF4-FFF2-40B4-BE49-F238E27FC236}">
                <a16:creationId xmlns:a16="http://schemas.microsoft.com/office/drawing/2014/main" id="{4D9FD4F5-36C0-3E76-3EE1-40530FBDE360}"/>
              </a:ext>
            </a:extLst>
          </p:cNvPr>
          <p:cNvSpPr txBox="1"/>
          <p:nvPr/>
        </p:nvSpPr>
        <p:spPr bwMode="auto">
          <a:xfrm>
            <a:off x="425282" y="245115"/>
            <a:ext cx="32817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5436B"/>
                </a:solidFill>
                <a:effectLst/>
                <a:uLnTx/>
                <a:uFillTx/>
                <a:latin typeface="思源黑体 CN Bold"/>
                <a:ea typeface="+mj-ea"/>
                <a:cs typeface="+mn-ea"/>
                <a:sym typeface="+mn-lt"/>
              </a:rPr>
              <a:t>表达式的定义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15436B"/>
              </a:solidFill>
              <a:effectLst/>
              <a:uLnTx/>
              <a:uFillTx/>
              <a:latin typeface="思源黑体 CN Bold"/>
              <a:ea typeface="+mj-ea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77C98B-6DCB-CD68-96CB-406227FF3F4E}"/>
              </a:ext>
            </a:extLst>
          </p:cNvPr>
          <p:cNvSpPr txBox="1"/>
          <p:nvPr/>
        </p:nvSpPr>
        <p:spPr>
          <a:xfrm>
            <a:off x="259492" y="988541"/>
            <a:ext cx="11673016" cy="113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表达式，是由数字、运算符、数字分组符号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括号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、变量等以能求得数值的有意义排列方法所 得的组合，其中变量可以通过输入等方式给出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F788F7-B1D4-CF9D-2841-9445081F0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208" y="2655606"/>
            <a:ext cx="7457583" cy="38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>
            <a:extLst>
              <a:ext uri="{FF2B5EF4-FFF2-40B4-BE49-F238E27FC236}">
                <a16:creationId xmlns:a16="http://schemas.microsoft.com/office/drawing/2014/main" id="{93F8C763-7EDD-F1F0-8B66-2F3A7425A15D}"/>
              </a:ext>
            </a:extLst>
          </p:cNvPr>
          <p:cNvSpPr txBox="1"/>
          <p:nvPr/>
        </p:nvSpPr>
        <p:spPr bwMode="auto">
          <a:xfrm>
            <a:off x="511779" y="245115"/>
            <a:ext cx="32817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5436B"/>
                </a:solidFill>
                <a:effectLst/>
                <a:uLnTx/>
                <a:uFillTx/>
                <a:latin typeface="思源黑体 CN Bold"/>
                <a:ea typeface="+mj-ea"/>
                <a:cs typeface="+mn-ea"/>
                <a:sym typeface="+mn-lt"/>
              </a:rPr>
              <a:t>算术表达式的应用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108DB9-7F9C-0F2B-A339-0274AA789577}"/>
              </a:ext>
            </a:extLst>
          </p:cNvPr>
          <p:cNvSpPr txBox="1"/>
          <p:nvPr/>
        </p:nvSpPr>
        <p:spPr>
          <a:xfrm>
            <a:off x="918518" y="1268684"/>
            <a:ext cx="103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洛书中的算术运算符包含：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   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（加）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  -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（减）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  *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（乘）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  /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（除）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CE2CA4-7E94-EDED-77D7-137726AB21C2}"/>
              </a:ext>
            </a:extLst>
          </p:cNvPr>
          <p:cNvSpPr txBox="1"/>
          <p:nvPr/>
        </p:nvSpPr>
        <p:spPr>
          <a:xfrm>
            <a:off x="280086" y="2753920"/>
            <a:ext cx="12192000" cy="1308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+mn-cs"/>
              </a:rPr>
              <a:t>注意：</a:t>
            </a:r>
            <a:endParaRPr kumimoji="0" lang="en-US" altLang="zh-CN" sz="28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+mn-cs"/>
              </a:rPr>
              <a:t>洛书中运算符的优先级是从左到右，并不是先算乘除，再算加减！！！！</a:t>
            </a:r>
          </a:p>
        </p:txBody>
      </p:sp>
    </p:spTree>
    <p:extLst>
      <p:ext uri="{BB962C8B-B14F-4D97-AF65-F5344CB8AC3E}">
        <p14:creationId xmlns:p14="http://schemas.microsoft.com/office/powerpoint/2010/main" val="4645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5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0" dur="250" autoRev="1" fill="remov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250" autoRev="1" fill="remov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32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allAtOnce"/>
      <p:bldP spid="4" grpId="1" build="allAtOnce"/>
      <p:bldP spid="4" grpId="2" build="allAtOnce"/>
      <p:bldP spid="4" grpId="3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>
            <a:extLst>
              <a:ext uri="{FF2B5EF4-FFF2-40B4-BE49-F238E27FC236}">
                <a16:creationId xmlns:a16="http://schemas.microsoft.com/office/drawing/2014/main" id="{5C1EC900-04DC-1152-70B6-2FA5CF5EB836}"/>
              </a:ext>
            </a:extLst>
          </p:cNvPr>
          <p:cNvSpPr txBox="1"/>
          <p:nvPr/>
        </p:nvSpPr>
        <p:spPr bwMode="auto">
          <a:xfrm>
            <a:off x="511779" y="245115"/>
            <a:ext cx="32817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5436B"/>
                </a:solidFill>
                <a:effectLst/>
                <a:uLnTx/>
                <a:uFillTx/>
                <a:latin typeface="思源黑体 CN Bold"/>
                <a:ea typeface="+mj-ea"/>
                <a:cs typeface="+mn-ea"/>
                <a:sym typeface="+mn-lt"/>
              </a:rPr>
              <a:t>代码示例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BF6018-8B9F-583E-07A3-88D776708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94" y="926757"/>
            <a:ext cx="4899371" cy="49366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6FB83DA-95BF-F1A1-9731-D0E0231B7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411" y="848530"/>
            <a:ext cx="2941375" cy="516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9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>
            <a:extLst>
              <a:ext uri="{FF2B5EF4-FFF2-40B4-BE49-F238E27FC236}">
                <a16:creationId xmlns:a16="http://schemas.microsoft.com/office/drawing/2014/main" id="{EB13B663-4D46-B875-7E86-661215897EDF}"/>
              </a:ext>
            </a:extLst>
          </p:cNvPr>
          <p:cNvSpPr txBox="1"/>
          <p:nvPr/>
        </p:nvSpPr>
        <p:spPr bwMode="auto">
          <a:xfrm>
            <a:off x="425282" y="245115"/>
            <a:ext cx="172354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5436B"/>
                </a:solidFill>
                <a:effectLst/>
                <a:uLnTx/>
                <a:uFillTx/>
                <a:latin typeface="思源黑体 CN Bold"/>
                <a:ea typeface="+mj-ea"/>
                <a:cs typeface="+mn-ea"/>
                <a:sym typeface="+mn-lt"/>
              </a:rPr>
              <a:t>思考与拓展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7068AF-58B9-8B52-2085-916E21D39B51}"/>
              </a:ext>
            </a:extLst>
          </p:cNvPr>
          <p:cNvSpPr txBox="1"/>
          <p:nvPr/>
        </p:nvSpPr>
        <p:spPr>
          <a:xfrm>
            <a:off x="337530" y="669958"/>
            <a:ext cx="100399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课后作业：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下面的代码会输出什么？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如何让其输出正确的结果？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812D69-46BA-BED5-9B56-F296726C89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76402" y="2158666"/>
            <a:ext cx="5281190" cy="418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4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E17D256-013C-2BD2-D49D-6FC493A85F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99556" y="1551793"/>
            <a:ext cx="9334980" cy="48643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D5ED988-C8CE-574E-2E39-5F42F478B46D}"/>
              </a:ext>
            </a:extLst>
          </p:cNvPr>
          <p:cNvSpPr txBox="1"/>
          <p:nvPr/>
        </p:nvSpPr>
        <p:spPr>
          <a:xfrm>
            <a:off x="607553" y="675060"/>
            <a:ext cx="11518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2.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XXX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班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XXX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，你妈妈给你带来了你最喜欢的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XXX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！”请用洛书输出完整的语句，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例如：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162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2FE05E7-8CBC-C562-ED26-51FCC680A1F7}"/>
              </a:ext>
            </a:extLst>
          </p:cNvPr>
          <p:cNvSpPr txBox="1"/>
          <p:nvPr/>
        </p:nvSpPr>
        <p:spPr>
          <a:xfrm>
            <a:off x="4320387" y="2381123"/>
            <a:ext cx="3007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15436B"/>
                </a:solidFill>
                <a:effectLst/>
                <a:uLnTx/>
                <a:uFillTx/>
                <a:latin typeface="Arial"/>
                <a:cs typeface="+mn-cs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01041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utoShape 10"/>
          <p:cNvSpPr>
            <a:spLocks noChangeArrowheads="1"/>
          </p:cNvSpPr>
          <p:nvPr/>
        </p:nvSpPr>
        <p:spPr bwMode="auto">
          <a:xfrm rot="16200000">
            <a:off x="5394476" y="-1857264"/>
            <a:ext cx="1691080" cy="11233248"/>
          </a:xfrm>
          <a:prstGeom prst="downArrow">
            <a:avLst>
              <a:gd name="adj1" fmla="val 49065"/>
              <a:gd name="adj2" fmla="val 4482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eaVert" lIns="110413" tIns="55207" rIns="110413" bIns="55207"/>
          <a:lstStyle/>
          <a:p>
            <a:endParaRPr lang="zh-CN" altLang="en-US" sz="2533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Group 6"/>
          <p:cNvGrpSpPr>
            <a:grpSpLocks/>
          </p:cNvGrpSpPr>
          <p:nvPr/>
        </p:nvGrpSpPr>
        <p:grpSpPr bwMode="auto">
          <a:xfrm>
            <a:off x="2016968" y="2800638"/>
            <a:ext cx="1860717" cy="1861361"/>
            <a:chOff x="1823" y="2371"/>
            <a:chExt cx="1801" cy="1801"/>
          </a:xfrm>
        </p:grpSpPr>
        <p:sp>
          <p:nvSpPr>
            <p:cNvPr id="35" name="Oval 7"/>
            <p:cNvSpPr>
              <a:spLocks noChangeArrowheads="1"/>
            </p:cNvSpPr>
            <p:nvPr/>
          </p:nvSpPr>
          <p:spPr bwMode="auto">
            <a:xfrm>
              <a:off x="1823" y="2371"/>
              <a:ext cx="1801" cy="1801"/>
            </a:xfrm>
            <a:prstGeom prst="ellipse">
              <a:avLst/>
            </a:prstGeom>
            <a:solidFill>
              <a:srgbClr val="D8D8D8">
                <a:alpha val="4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67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1945" y="2493"/>
              <a:ext cx="1556" cy="1556"/>
            </a:xfrm>
            <a:prstGeom prst="ellipse">
              <a:avLst/>
            </a:prstGeom>
            <a:solidFill>
              <a:srgbClr val="15436B"/>
            </a:solidFill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67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8" name="Group 6"/>
          <p:cNvGrpSpPr>
            <a:grpSpLocks/>
          </p:cNvGrpSpPr>
          <p:nvPr/>
        </p:nvGrpSpPr>
        <p:grpSpPr bwMode="auto">
          <a:xfrm>
            <a:off x="5339203" y="2871716"/>
            <a:ext cx="1860716" cy="1861361"/>
            <a:chOff x="1823" y="2371"/>
            <a:chExt cx="1801" cy="1801"/>
          </a:xfrm>
        </p:grpSpPr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1823" y="2371"/>
              <a:ext cx="1801" cy="1801"/>
            </a:xfrm>
            <a:prstGeom prst="ellipse">
              <a:avLst/>
            </a:prstGeom>
            <a:solidFill>
              <a:srgbClr val="D8D8D8">
                <a:alpha val="4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67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Oval 8"/>
            <p:cNvSpPr>
              <a:spLocks noChangeArrowheads="1"/>
            </p:cNvSpPr>
            <p:nvPr/>
          </p:nvSpPr>
          <p:spPr bwMode="auto">
            <a:xfrm>
              <a:off x="1945" y="2493"/>
              <a:ext cx="1556" cy="1556"/>
            </a:xfrm>
            <a:prstGeom prst="ellipse">
              <a:avLst/>
            </a:prstGeom>
            <a:solidFill>
              <a:srgbClr val="15436B"/>
            </a:solidFill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67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Group 6"/>
          <p:cNvGrpSpPr>
            <a:grpSpLocks/>
          </p:cNvGrpSpPr>
          <p:nvPr/>
        </p:nvGrpSpPr>
        <p:grpSpPr bwMode="auto">
          <a:xfrm>
            <a:off x="8657964" y="2871716"/>
            <a:ext cx="1860717" cy="1861361"/>
            <a:chOff x="1823" y="2371"/>
            <a:chExt cx="1801" cy="1801"/>
          </a:xfrm>
        </p:grpSpPr>
        <p:sp>
          <p:nvSpPr>
            <p:cNvPr id="45" name="Oval 7"/>
            <p:cNvSpPr>
              <a:spLocks noChangeArrowheads="1"/>
            </p:cNvSpPr>
            <p:nvPr/>
          </p:nvSpPr>
          <p:spPr bwMode="auto">
            <a:xfrm>
              <a:off x="1823" y="2371"/>
              <a:ext cx="1801" cy="1801"/>
            </a:xfrm>
            <a:prstGeom prst="ellipse">
              <a:avLst/>
            </a:prstGeom>
            <a:solidFill>
              <a:srgbClr val="D8D8D8">
                <a:alpha val="4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67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Oval 8"/>
            <p:cNvSpPr>
              <a:spLocks noChangeArrowheads="1"/>
            </p:cNvSpPr>
            <p:nvPr/>
          </p:nvSpPr>
          <p:spPr bwMode="auto">
            <a:xfrm>
              <a:off x="1945" y="2493"/>
              <a:ext cx="1556" cy="1556"/>
            </a:xfrm>
            <a:prstGeom prst="ellipse">
              <a:avLst/>
            </a:prstGeom>
            <a:solidFill>
              <a:srgbClr val="15436B"/>
            </a:solidFill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67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2" name="矩形标注 51"/>
          <p:cNvSpPr/>
          <p:nvPr/>
        </p:nvSpPr>
        <p:spPr>
          <a:xfrm>
            <a:off x="2401898" y="4960578"/>
            <a:ext cx="1784144" cy="55271"/>
          </a:xfrm>
          <a:prstGeom prst="wedgeRectCallout">
            <a:avLst>
              <a:gd name="adj1" fmla="val -17526"/>
              <a:gd name="adj2" fmla="val -50946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413" tIns="55207" rIns="110413" bIns="55207" rtlCol="0" anchor="ctr"/>
          <a:lstStyle/>
          <a:p>
            <a:pPr algn="ctr"/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Rectangle 28"/>
          <p:cNvSpPr>
            <a:spLocks noChangeArrowheads="1"/>
          </p:cNvSpPr>
          <p:nvPr/>
        </p:nvSpPr>
        <p:spPr bwMode="auto">
          <a:xfrm>
            <a:off x="2016968" y="5115336"/>
            <a:ext cx="2554005" cy="44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0413" tIns="55207" rIns="110413" bIns="55207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变量的概念</a:t>
            </a:r>
          </a:p>
        </p:txBody>
      </p:sp>
      <p:sp>
        <p:nvSpPr>
          <p:cNvPr id="56" name="矩形标注 55"/>
          <p:cNvSpPr/>
          <p:nvPr/>
        </p:nvSpPr>
        <p:spPr>
          <a:xfrm>
            <a:off x="5556599" y="2452678"/>
            <a:ext cx="1913299" cy="77540"/>
          </a:xfrm>
          <a:prstGeom prst="wedgeRectCallout">
            <a:avLst>
              <a:gd name="adj1" fmla="val -23398"/>
              <a:gd name="adj2" fmla="val 403291"/>
            </a:avLst>
          </a:prstGeom>
          <a:solidFill>
            <a:srgbClr val="15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413" tIns="55207" rIns="110413" bIns="55207" rtlCol="0" anchor="ctr"/>
          <a:lstStyle/>
          <a:p>
            <a:pPr algn="ctr"/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Rectangle 28"/>
          <p:cNvSpPr>
            <a:spLocks noChangeArrowheads="1"/>
          </p:cNvSpPr>
          <p:nvPr/>
        </p:nvSpPr>
        <p:spPr bwMode="auto">
          <a:xfrm>
            <a:off x="5083485" y="1796819"/>
            <a:ext cx="3115002" cy="44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0413" tIns="55207" rIns="110413" bIns="55207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洛书中变量的使用方法</a:t>
            </a:r>
          </a:p>
        </p:txBody>
      </p:sp>
      <p:sp>
        <p:nvSpPr>
          <p:cNvPr id="58" name="矩形标注 57"/>
          <p:cNvSpPr/>
          <p:nvPr/>
        </p:nvSpPr>
        <p:spPr>
          <a:xfrm>
            <a:off x="9016379" y="5069273"/>
            <a:ext cx="1784144" cy="55271"/>
          </a:xfrm>
          <a:prstGeom prst="wedgeRectCallout">
            <a:avLst>
              <a:gd name="adj1" fmla="val -17526"/>
              <a:gd name="adj2" fmla="val -509465"/>
            </a:avLst>
          </a:prstGeom>
          <a:solidFill>
            <a:srgbClr val="15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413" tIns="55207" rIns="110413" bIns="55207" rtlCol="0" anchor="ctr"/>
          <a:lstStyle/>
          <a:p>
            <a:pPr algn="ctr"/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Rectangle 28"/>
          <p:cNvSpPr>
            <a:spLocks noChangeArrowheads="1"/>
          </p:cNvSpPr>
          <p:nvPr/>
        </p:nvSpPr>
        <p:spPr bwMode="auto">
          <a:xfrm>
            <a:off x="8991818" y="5115336"/>
            <a:ext cx="1780887" cy="44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0413" tIns="55207" rIns="110413" bIns="55207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代码示例</a:t>
            </a:r>
          </a:p>
        </p:txBody>
      </p:sp>
      <p:sp>
        <p:nvSpPr>
          <p:cNvPr id="63" name="TextBox 7">
            <a:extLst>
              <a:ext uri="{FF2B5EF4-FFF2-40B4-BE49-F238E27FC236}">
                <a16:creationId xmlns:a16="http://schemas.microsoft.com/office/drawing/2014/main" id="{79631B6A-1D1E-4FFC-877F-69A832E67AA6}"/>
              </a:ext>
            </a:extLst>
          </p:cNvPr>
          <p:cNvSpPr txBox="1"/>
          <p:nvPr/>
        </p:nvSpPr>
        <p:spPr bwMode="auto">
          <a:xfrm>
            <a:off x="425282" y="245115"/>
            <a:ext cx="143661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rgbClr val="15436B"/>
                </a:solidFill>
                <a:latin typeface="+mj-ea"/>
                <a:ea typeface="+mj-ea"/>
                <a:cs typeface="+mn-ea"/>
                <a:sym typeface="+mn-lt"/>
              </a:rPr>
              <a:t>教学目标</a:t>
            </a:r>
          </a:p>
        </p:txBody>
      </p:sp>
    </p:spTree>
    <p:extLst>
      <p:ext uri="{BB962C8B-B14F-4D97-AF65-F5344CB8AC3E}">
        <p14:creationId xmlns:p14="http://schemas.microsoft.com/office/powerpoint/2010/main" val="312708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7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2" grpId="0" animBg="1"/>
      <p:bldP spid="52" grpId="1" animBg="1"/>
      <p:bldP spid="54" grpId="0"/>
      <p:bldP spid="56" grpId="0" animBg="1"/>
      <p:bldP spid="56" grpId="1" animBg="1"/>
      <p:bldP spid="57" grpId="0"/>
      <p:bldP spid="58" grpId="0" animBg="1"/>
      <p:bldP spid="58" grpId="1" animBg="1"/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>
            <a:extLst>
              <a:ext uri="{FF2B5EF4-FFF2-40B4-BE49-F238E27FC236}">
                <a16:creationId xmlns:a16="http://schemas.microsoft.com/office/drawing/2014/main" id="{B68F5B4C-8C7F-C098-FAD2-EFC7DE36D761}"/>
              </a:ext>
            </a:extLst>
          </p:cNvPr>
          <p:cNvSpPr txBox="1"/>
          <p:nvPr/>
        </p:nvSpPr>
        <p:spPr bwMode="auto">
          <a:xfrm>
            <a:off x="425282" y="14282"/>
            <a:ext cx="172354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rgbClr val="15436B"/>
                </a:solidFill>
                <a:latin typeface="+mj-ea"/>
                <a:ea typeface="+mj-ea"/>
                <a:cs typeface="+mn-ea"/>
                <a:sym typeface="+mn-lt"/>
              </a:rPr>
              <a:t>变量的概念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299D5E-B9EE-B4BE-09EA-9B171C299065}"/>
              </a:ext>
            </a:extLst>
          </p:cNvPr>
          <p:cNvSpPr txBox="1"/>
          <p:nvPr/>
        </p:nvSpPr>
        <p:spPr>
          <a:xfrm>
            <a:off x="1310400" y="581966"/>
            <a:ext cx="461665" cy="646013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dirty="0"/>
              <a:t>可以理解为一个存储单个值的盒子，其中的值可以改变和调用</a:t>
            </a:r>
            <a:endParaRPr lang="en-US" altLang="zh-CN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CC26E-58D8-B62B-E6A3-BEBBC1F58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26" y="1549924"/>
            <a:ext cx="9191626" cy="37581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>
            <a:extLst>
              <a:ext uri="{FF2B5EF4-FFF2-40B4-BE49-F238E27FC236}">
                <a16:creationId xmlns:a16="http://schemas.microsoft.com/office/drawing/2014/main" id="{B68F5B4C-8C7F-C098-FAD2-EFC7DE36D761}"/>
              </a:ext>
            </a:extLst>
          </p:cNvPr>
          <p:cNvSpPr txBox="1"/>
          <p:nvPr/>
        </p:nvSpPr>
        <p:spPr bwMode="auto">
          <a:xfrm>
            <a:off x="425282" y="245115"/>
            <a:ext cx="295465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rgbClr val="15436B"/>
                </a:solidFill>
                <a:latin typeface="+mj-ea"/>
                <a:ea typeface="+mj-ea"/>
                <a:cs typeface="+mn-ea"/>
                <a:sym typeface="+mn-lt"/>
              </a:rPr>
              <a:t>洛书中变量使用方法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C6BB1E-7137-7EE9-7A3D-66B0148DDBAC}"/>
              </a:ext>
            </a:extLst>
          </p:cNvPr>
          <p:cNvSpPr txBox="1"/>
          <p:nvPr/>
        </p:nvSpPr>
        <p:spPr>
          <a:xfrm>
            <a:off x="815546" y="1309816"/>
            <a:ext cx="20141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概念示例：</a:t>
            </a:r>
            <a:endParaRPr lang="en-US" altLang="zh-CN" sz="2000" dirty="0"/>
          </a:p>
          <a:p>
            <a:r>
              <a:rPr lang="zh-CN" altLang="en-US" dirty="0"/>
              <a:t>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918DA6-62B4-D93C-7767-3D5DAFB16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95" y="1986924"/>
            <a:ext cx="3022852" cy="39246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67544CC-31F1-E576-A622-E1CD65A3E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617" y="1309816"/>
            <a:ext cx="8331200" cy="299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2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>
            <a:extLst>
              <a:ext uri="{FF2B5EF4-FFF2-40B4-BE49-F238E27FC236}">
                <a16:creationId xmlns:a16="http://schemas.microsoft.com/office/drawing/2014/main" id="{6F2BF6AD-F0D0-B8CB-FBFD-AC25BE68A103}"/>
              </a:ext>
            </a:extLst>
          </p:cNvPr>
          <p:cNvSpPr txBox="1"/>
          <p:nvPr/>
        </p:nvSpPr>
        <p:spPr bwMode="auto">
          <a:xfrm>
            <a:off x="392331" y="240013"/>
            <a:ext cx="295465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rgbClr val="15436B"/>
                </a:solidFill>
                <a:latin typeface="+mj-ea"/>
                <a:ea typeface="+mj-ea"/>
                <a:cs typeface="+mn-ea"/>
                <a:sym typeface="+mn-lt"/>
              </a:rPr>
              <a:t>洛书中变量使用方法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09C508-06CB-27EE-7AFC-AB99989AE98A}"/>
              </a:ext>
            </a:extLst>
          </p:cNvPr>
          <p:cNvSpPr txBox="1"/>
          <p:nvPr/>
        </p:nvSpPr>
        <p:spPr>
          <a:xfrm>
            <a:off x="894170" y="1753798"/>
            <a:ext cx="4905631" cy="3350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在洛书语言中，可以把不同的方法视作根目录下的文件夹，某方法内的某变量可以视作该文件夹 下的文件，调用某个变量只需要获取它所在的方法</a:t>
            </a:r>
            <a:r>
              <a:rPr lang="en-US" altLang="zh-CN" sz="2400" dirty="0"/>
              <a:t>(</a:t>
            </a:r>
            <a:r>
              <a:rPr lang="zh-CN" altLang="en-US" sz="2400" dirty="0"/>
              <a:t>在同一方法下可以直接用变量名代替）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0CEDCD0-3673-3492-D59E-1F02F8340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234" y="3034907"/>
            <a:ext cx="3034170" cy="300082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45272A1-F171-D4F2-BC9B-12DF03B9A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21685"/>
            <a:ext cx="6028974" cy="148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4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1EC4EA6C-97A3-8161-8177-BA8BC7D08BC6}"/>
              </a:ext>
            </a:extLst>
          </p:cNvPr>
          <p:cNvSpPr txBox="1"/>
          <p:nvPr/>
        </p:nvSpPr>
        <p:spPr bwMode="auto">
          <a:xfrm>
            <a:off x="425282" y="245115"/>
            <a:ext cx="16530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rgbClr val="15436B"/>
                </a:solidFill>
                <a:latin typeface="+mj-ea"/>
                <a:ea typeface="+mj-ea"/>
                <a:cs typeface="+mn-ea"/>
                <a:sym typeface="+mn-lt"/>
              </a:rPr>
              <a:t>代码示例</a:t>
            </a:r>
            <a:r>
              <a:rPr lang="en-US" altLang="zh-CN" sz="2400" kern="0" dirty="0">
                <a:solidFill>
                  <a:srgbClr val="15436B"/>
                </a:solidFill>
                <a:latin typeface="+mj-ea"/>
                <a:ea typeface="+mj-ea"/>
                <a:cs typeface="+mn-ea"/>
                <a:sym typeface="+mn-lt"/>
              </a:rPr>
              <a:t>1:</a:t>
            </a:r>
            <a:endParaRPr lang="zh-CN" altLang="en-US" sz="2400" kern="0" dirty="0">
              <a:solidFill>
                <a:srgbClr val="15436B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5A5942-1AA2-BE83-BE38-01D837D6B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82" y="1061884"/>
            <a:ext cx="5160759" cy="43579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F442C2-C103-C79D-42A4-68FB35611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026" y="943944"/>
            <a:ext cx="2548171" cy="447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0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>
            <a:extLst>
              <a:ext uri="{FF2B5EF4-FFF2-40B4-BE49-F238E27FC236}">
                <a16:creationId xmlns:a16="http://schemas.microsoft.com/office/drawing/2014/main" id="{D87B4BB4-444C-213C-4F0A-7D767BA43F0D}"/>
              </a:ext>
            </a:extLst>
          </p:cNvPr>
          <p:cNvSpPr txBox="1"/>
          <p:nvPr/>
        </p:nvSpPr>
        <p:spPr bwMode="auto">
          <a:xfrm>
            <a:off x="425282" y="245115"/>
            <a:ext cx="16530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rgbClr val="15436B"/>
                </a:solidFill>
                <a:latin typeface="+mj-ea"/>
                <a:ea typeface="+mj-ea"/>
                <a:cs typeface="+mn-ea"/>
                <a:sym typeface="+mn-lt"/>
              </a:rPr>
              <a:t>代码示例</a:t>
            </a:r>
            <a:r>
              <a:rPr lang="en-US" altLang="zh-CN" sz="2400" kern="0" dirty="0">
                <a:solidFill>
                  <a:srgbClr val="15436B"/>
                </a:solidFill>
                <a:latin typeface="+mj-ea"/>
                <a:ea typeface="+mj-ea"/>
                <a:cs typeface="+mn-ea"/>
                <a:sym typeface="+mn-lt"/>
              </a:rPr>
              <a:t>1:</a:t>
            </a:r>
            <a:endParaRPr lang="zh-CN" altLang="en-US" sz="2400" kern="0" dirty="0">
              <a:solidFill>
                <a:srgbClr val="15436B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9067CC-E1C4-21D6-228B-2FA352D35200}"/>
              </a:ext>
            </a:extLst>
          </p:cNvPr>
          <p:cNvSpPr txBox="1"/>
          <p:nvPr/>
        </p:nvSpPr>
        <p:spPr>
          <a:xfrm>
            <a:off x="531341" y="1334530"/>
            <a:ext cx="10404389" cy="445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代码解释 ：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/>
              <a:t>洛书中可以自定义变量名，甲</a:t>
            </a:r>
            <a:r>
              <a:rPr lang="en-US" altLang="zh-CN" sz="2400" dirty="0"/>
              <a:t>=“1” </a:t>
            </a:r>
            <a:r>
              <a:rPr lang="zh-CN" altLang="en-US" sz="2400" dirty="0"/>
              <a:t>这一语句就是对变量甲的初始化，即将变量甲值设定为 数值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=</a:t>
            </a:r>
            <a:r>
              <a:rPr lang="zh-CN" altLang="en-US" sz="2400" dirty="0"/>
              <a:t>代表赋值，“</a:t>
            </a:r>
            <a:r>
              <a:rPr lang="en-US" altLang="zh-CN" sz="2400" dirty="0"/>
              <a:t>1”</a:t>
            </a:r>
            <a:r>
              <a:rPr lang="zh-CN" altLang="en-US" sz="2400" dirty="0"/>
              <a:t>中引号可以自动识别引号内数据的类型 。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/>
              <a:t>&lt;</a:t>
            </a:r>
            <a:r>
              <a:rPr lang="zh-CN" altLang="en-US" sz="2400" dirty="0"/>
              <a:t>开始</a:t>
            </a:r>
            <a:r>
              <a:rPr lang="en-US" altLang="zh-CN" sz="2400" dirty="0"/>
              <a:t>,</a:t>
            </a:r>
            <a:r>
              <a:rPr lang="zh-CN" altLang="en-US" sz="2400" dirty="0"/>
              <a:t>甲</a:t>
            </a:r>
            <a:r>
              <a:rPr lang="en-US" altLang="zh-CN" sz="2400" dirty="0"/>
              <a:t>&gt;</a:t>
            </a:r>
            <a:r>
              <a:rPr lang="zh-CN" altLang="en-US" sz="2400" dirty="0"/>
              <a:t>和甲是等价的，指的是从开始这个方法下获取甲的值，在开始这个方 法下可以省略，直接写成甲，但如果在别的方法下就需要改</a:t>
            </a:r>
            <a:r>
              <a:rPr lang="zh-CN" altLang="en-US" sz="2400"/>
              <a:t>成     </a:t>
            </a:r>
            <a:r>
              <a:rPr lang="en-US" altLang="zh-CN" sz="2400"/>
              <a:t>&lt;</a:t>
            </a:r>
            <a:r>
              <a:rPr lang="zh-CN" altLang="en-US" sz="2400" dirty="0"/>
              <a:t>方法名</a:t>
            </a:r>
            <a:r>
              <a:rPr lang="en-US" altLang="zh-CN" sz="2400" dirty="0"/>
              <a:t>,</a:t>
            </a:r>
            <a:r>
              <a:rPr lang="zh-CN" altLang="en-US" sz="2400" dirty="0"/>
              <a:t>变量名</a:t>
            </a:r>
            <a:r>
              <a:rPr lang="en-US" altLang="zh-CN" sz="2400" dirty="0"/>
              <a:t>&gt;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/>
              <a:t>如果想输出多个数据，需要用 </a:t>
            </a:r>
            <a:r>
              <a:rPr lang="en-US" altLang="zh-CN" sz="2400" dirty="0"/>
              <a:t>&amp; </a:t>
            </a:r>
            <a:r>
              <a:rPr lang="zh-CN" altLang="en-US" sz="2400" dirty="0"/>
              <a:t>连接。</a:t>
            </a:r>
          </a:p>
        </p:txBody>
      </p:sp>
    </p:spTree>
    <p:extLst>
      <p:ext uri="{BB962C8B-B14F-4D97-AF65-F5344CB8AC3E}">
        <p14:creationId xmlns:p14="http://schemas.microsoft.com/office/powerpoint/2010/main" val="336632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>
            <a:extLst>
              <a:ext uri="{FF2B5EF4-FFF2-40B4-BE49-F238E27FC236}">
                <a16:creationId xmlns:a16="http://schemas.microsoft.com/office/drawing/2014/main" id="{0589F5D3-07E6-3429-5F1E-71A54A1B1F43}"/>
              </a:ext>
            </a:extLst>
          </p:cNvPr>
          <p:cNvSpPr txBox="1"/>
          <p:nvPr/>
        </p:nvSpPr>
        <p:spPr bwMode="auto">
          <a:xfrm>
            <a:off x="425282" y="245115"/>
            <a:ext cx="187904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rgbClr val="15436B"/>
                </a:solidFill>
                <a:latin typeface="+mj-ea"/>
                <a:ea typeface="+mj-ea"/>
                <a:cs typeface="+mn-ea"/>
                <a:sym typeface="+mn-lt"/>
              </a:rPr>
              <a:t>代码示例</a:t>
            </a:r>
            <a:r>
              <a:rPr lang="en-US" altLang="zh-CN" sz="2400" kern="0" dirty="0">
                <a:solidFill>
                  <a:srgbClr val="15436B"/>
                </a:solidFill>
                <a:latin typeface="+mj-ea"/>
                <a:ea typeface="+mj-ea"/>
                <a:cs typeface="+mn-ea"/>
                <a:sym typeface="+mn-lt"/>
              </a:rPr>
              <a:t>2</a:t>
            </a:r>
            <a:r>
              <a:rPr lang="zh-CN" altLang="en-US" sz="2400" kern="0" dirty="0">
                <a:solidFill>
                  <a:srgbClr val="15436B"/>
                </a:solidFill>
                <a:latin typeface="+mj-ea"/>
                <a:ea typeface="+mj-ea"/>
                <a:cs typeface="+mn-ea"/>
                <a:sym typeface="+mn-lt"/>
              </a:rPr>
              <a:t>：</a:t>
            </a:r>
            <a:endParaRPr lang="en-US" altLang="zh-CN" sz="2400" kern="0" dirty="0">
              <a:solidFill>
                <a:srgbClr val="15436B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1F6A51-41A3-6E45-D422-0797D43CE9D6}"/>
              </a:ext>
            </a:extLst>
          </p:cNvPr>
          <p:cNvSpPr txBox="1"/>
          <p:nvPr/>
        </p:nvSpPr>
        <p:spPr>
          <a:xfrm>
            <a:off x="4621427" y="358346"/>
            <a:ext cx="324982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输入样例</a:t>
            </a:r>
            <a:r>
              <a:rPr lang="en-US" altLang="zh-CN" sz="2400" dirty="0"/>
              <a:t>:</a:t>
            </a:r>
          </a:p>
          <a:p>
            <a:endParaRPr lang="en-US" altLang="zh-CN" dirty="0"/>
          </a:p>
          <a:p>
            <a:r>
              <a:rPr lang="en-US" altLang="zh-CN" sz="2000" dirty="0"/>
              <a:t>                           </a:t>
            </a:r>
            <a:r>
              <a:rPr lang="zh-CN" altLang="en-US" sz="2000" dirty="0"/>
              <a:t>小明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38B99C-8C97-3D79-3C70-0C5C8D2A66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12" r="57634" b="47074"/>
          <a:stretch/>
        </p:blipFill>
        <p:spPr>
          <a:xfrm>
            <a:off x="564747" y="1765897"/>
            <a:ext cx="3616432" cy="33262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E8ADB83-DAEA-8045-EBBD-0C5EBC3D5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044" y="3014708"/>
            <a:ext cx="5052707" cy="243486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140DEC3-7D90-FDFE-C55B-F9F6127A0226}"/>
              </a:ext>
            </a:extLst>
          </p:cNvPr>
          <p:cNvSpPr txBox="1"/>
          <p:nvPr/>
        </p:nvSpPr>
        <p:spPr>
          <a:xfrm>
            <a:off x="4621426" y="2296587"/>
            <a:ext cx="3249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输出样例</a:t>
            </a:r>
            <a:r>
              <a:rPr lang="en-US" altLang="zh-CN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68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>
            <a:extLst>
              <a:ext uri="{FF2B5EF4-FFF2-40B4-BE49-F238E27FC236}">
                <a16:creationId xmlns:a16="http://schemas.microsoft.com/office/drawing/2014/main" id="{79015E7C-94C0-9480-EC34-BF18F51044DF}"/>
              </a:ext>
            </a:extLst>
          </p:cNvPr>
          <p:cNvSpPr txBox="1"/>
          <p:nvPr/>
        </p:nvSpPr>
        <p:spPr bwMode="auto">
          <a:xfrm>
            <a:off x="425282" y="245115"/>
            <a:ext cx="187904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rgbClr val="15436B"/>
                </a:solidFill>
                <a:latin typeface="+mj-ea"/>
                <a:ea typeface="+mj-ea"/>
                <a:cs typeface="+mn-ea"/>
                <a:sym typeface="+mn-lt"/>
              </a:rPr>
              <a:t>代码示例</a:t>
            </a:r>
            <a:r>
              <a:rPr lang="en-US" altLang="zh-CN" sz="2400" kern="0" dirty="0">
                <a:solidFill>
                  <a:srgbClr val="15436B"/>
                </a:solidFill>
                <a:latin typeface="+mj-ea"/>
                <a:ea typeface="+mj-ea"/>
                <a:cs typeface="+mn-ea"/>
                <a:sym typeface="+mn-lt"/>
              </a:rPr>
              <a:t>2</a:t>
            </a:r>
            <a:r>
              <a:rPr lang="zh-CN" altLang="en-US" sz="2400" kern="0" dirty="0">
                <a:solidFill>
                  <a:srgbClr val="15436B"/>
                </a:solidFill>
                <a:latin typeface="+mj-ea"/>
                <a:ea typeface="+mj-ea"/>
                <a:cs typeface="+mn-ea"/>
                <a:sym typeface="+mn-lt"/>
              </a:rPr>
              <a:t>：</a:t>
            </a:r>
            <a:endParaRPr lang="en-US" altLang="zh-CN" sz="2400" kern="0" dirty="0">
              <a:solidFill>
                <a:srgbClr val="15436B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82C0BA-E491-6CBE-FAB1-5520498CD6BF}"/>
              </a:ext>
            </a:extLst>
          </p:cNvPr>
          <p:cNvSpPr txBox="1"/>
          <p:nvPr/>
        </p:nvSpPr>
        <p:spPr>
          <a:xfrm>
            <a:off x="531341" y="1334530"/>
            <a:ext cx="10404389" cy="3673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代码解释 ：</a:t>
            </a:r>
            <a:endParaRPr lang="en-US" altLang="zh-CN" sz="24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/>
              <a:t>变量的值不一定一开始是初始化好的，可以通过输入的方式确定，将变量赋值为输入的值 （可以是字符串、字符或者数值）。</a:t>
            </a:r>
            <a:endParaRPr lang="en-US" altLang="zh-CN" sz="24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/>
              <a:t>在洛书中输入变量的代码包括两部分，程序</a:t>
            </a:r>
            <a:r>
              <a:rPr lang="en-US" altLang="zh-CN" sz="2400" dirty="0"/>
              <a:t>,</a:t>
            </a:r>
            <a:r>
              <a:rPr lang="zh-CN" altLang="en-US" sz="2400" dirty="0"/>
              <a:t>输入</a:t>
            </a:r>
            <a:r>
              <a:rPr lang="en-US" altLang="zh-CN" sz="2400" dirty="0"/>
              <a:t>‘xxx(</a:t>
            </a:r>
            <a:r>
              <a:rPr lang="zh-CN" altLang="en-US" sz="2400" dirty="0"/>
              <a:t>变量名</a:t>
            </a:r>
            <a:r>
              <a:rPr lang="en-US" altLang="zh-CN" sz="2400" dirty="0"/>
              <a:t>)’</a:t>
            </a:r>
            <a:r>
              <a:rPr lang="zh-CN" altLang="en-US" sz="2400" dirty="0"/>
              <a:t>和</a:t>
            </a:r>
            <a:r>
              <a:rPr lang="en-US" altLang="zh-CN" sz="2400" dirty="0"/>
              <a:t>xxx(</a:t>
            </a:r>
            <a:r>
              <a:rPr lang="zh-CN" altLang="en-US" sz="2400" dirty="0"/>
              <a:t>变量名</a:t>
            </a:r>
            <a:r>
              <a:rPr lang="en-US" altLang="zh-CN" sz="2400" dirty="0"/>
              <a:t>)=</a:t>
            </a:r>
            <a:r>
              <a:rPr lang="zh-CN" altLang="en-US" sz="2400" dirty="0"/>
              <a:t>， 通过这两行代码就可以将输入的值赋给变量。</a:t>
            </a:r>
          </a:p>
        </p:txBody>
      </p:sp>
    </p:spTree>
    <p:extLst>
      <p:ext uri="{BB962C8B-B14F-4D97-AF65-F5344CB8AC3E}">
        <p14:creationId xmlns:p14="http://schemas.microsoft.com/office/powerpoint/2010/main" val="84973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PRESENTATION_TITLE" val="蓝紫色孟菲斯简约年终工作总结PPT模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5280</TotalTime>
  <Words>506</Words>
  <Application>Microsoft Office PowerPoint</Application>
  <PresentationFormat>宽屏</PresentationFormat>
  <Paragraphs>53</Paragraphs>
  <Slides>17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DengXian</vt:lpstr>
      <vt:lpstr>思源黑体 CN Bold</vt:lpstr>
      <vt:lpstr>微软雅黑</vt:lpstr>
      <vt:lpstr>Arial</vt:lpstr>
      <vt:lpstr>Arial Black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蓝紫色孟菲斯简约年终工作总结PPT模板</dc:title>
  <dc:creator>Microsoft Office 用户</dc:creator>
  <cp:lastModifiedBy>m19942497651@163.com</cp:lastModifiedBy>
  <cp:revision>581</cp:revision>
  <dcterms:created xsi:type="dcterms:W3CDTF">2018-06-17T04:53:58Z</dcterms:created>
  <dcterms:modified xsi:type="dcterms:W3CDTF">2022-11-11T09:14:26Z</dcterms:modified>
</cp:coreProperties>
</file>