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03" r:id="rId2"/>
    <p:sldId id="337" r:id="rId3"/>
    <p:sldId id="424" r:id="rId4"/>
    <p:sldId id="288" r:id="rId5"/>
    <p:sldId id="291" r:id="rId6"/>
    <p:sldId id="283" r:id="rId7"/>
    <p:sldId id="426" r:id="rId8"/>
    <p:sldId id="427" r:id="rId9"/>
    <p:sldId id="428" r:id="rId10"/>
    <p:sldId id="425" r:id="rId11"/>
    <p:sldId id="429" r:id="rId12"/>
    <p:sldId id="430" r:id="rId13"/>
    <p:sldId id="431" r:id="rId14"/>
    <p:sldId id="432"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36B"/>
    <a:srgbClr val="103454"/>
    <a:srgbClr val="262650"/>
    <a:srgbClr val="5050A6"/>
    <a:srgbClr val="373771"/>
    <a:srgbClr val="C9C9E5"/>
    <a:srgbClr val="382C28"/>
    <a:srgbClr val="EA4301"/>
    <a:srgbClr val="110500"/>
    <a:srgbClr val="0C5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1" autoAdjust="0"/>
    <p:restoredTop sz="94682"/>
  </p:normalViewPr>
  <p:slideViewPr>
    <p:cSldViewPr snapToGrid="0" snapToObjects="1">
      <p:cViewPr varScale="1">
        <p:scale>
          <a:sx n="104" d="100"/>
          <a:sy n="104" d="100"/>
        </p:scale>
        <p:origin x="148"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2022/11/5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39703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763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F51F82-ED0F-4BA9-A816-6BB34E15B3E7}" type="slidenum">
              <a:rPr lang="zh-CN" altLang="en-US" smtClean="0"/>
              <a:t>1</a:t>
            </a:fld>
            <a:endParaRPr lang="zh-CN" altLang="en-US"/>
          </a:p>
        </p:txBody>
      </p:sp>
    </p:spTree>
    <p:extLst>
      <p:ext uri="{BB962C8B-B14F-4D97-AF65-F5344CB8AC3E}">
        <p14:creationId xmlns:p14="http://schemas.microsoft.com/office/powerpoint/2010/main" val="422221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3</a:t>
            </a:fld>
            <a:endParaRPr lang="zh-CN" altLang="en-US"/>
          </a:p>
        </p:txBody>
      </p:sp>
    </p:spTree>
    <p:extLst>
      <p:ext uri="{BB962C8B-B14F-4D97-AF65-F5344CB8AC3E}">
        <p14:creationId xmlns:p14="http://schemas.microsoft.com/office/powerpoint/2010/main" val="305336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亮亮图文旗舰店</a:t>
            </a:r>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5</a:t>
            </a:fld>
            <a:endParaRPr lang="zh-CN" altLang="en-US"/>
          </a:p>
        </p:txBody>
      </p:sp>
    </p:spTree>
    <p:extLst>
      <p:ext uri="{BB962C8B-B14F-4D97-AF65-F5344CB8AC3E}">
        <p14:creationId xmlns:p14="http://schemas.microsoft.com/office/powerpoint/2010/main" val="346481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10</a:t>
            </a:fld>
            <a:endParaRPr lang="zh-CN" altLang="en-US"/>
          </a:p>
        </p:txBody>
      </p:sp>
    </p:spTree>
    <p:extLst>
      <p:ext uri="{BB962C8B-B14F-4D97-AF65-F5344CB8AC3E}">
        <p14:creationId xmlns:p14="http://schemas.microsoft.com/office/powerpoint/2010/main" val="540357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81243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91647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22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32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2022/11/5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4727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0A2AD-B2CE-DC4F-8015-E18525983D45}" type="datetimeFigureOut">
              <a:rPr kumimoji="1" lang="zh-CN" altLang="en-US" smtClean="0"/>
              <a:t>2022/11/5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65280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lumMod val="8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13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A3F6D2-D973-4E41-979C-0C77DD4308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667000" y="-2666999"/>
            <a:ext cx="6858001" cy="12192002"/>
          </a:xfrm>
          <a:prstGeom prst="rect">
            <a:avLst/>
          </a:prstGeom>
        </p:spPr>
      </p:pic>
      <p:sp>
        <p:nvSpPr>
          <p:cNvPr id="3" name="矩形 2">
            <a:extLst>
              <a:ext uri="{FF2B5EF4-FFF2-40B4-BE49-F238E27FC236}">
                <a16:creationId xmlns:a16="http://schemas.microsoft.com/office/drawing/2014/main" id="{E03F049A-5A0E-4F49-B633-6EAD314690E7}"/>
              </a:ext>
            </a:extLst>
          </p:cNvPr>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232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0A2AD-B2CE-DC4F-8015-E18525983D45}" type="datetimeFigureOut">
              <a:rPr kumimoji="1" lang="zh-CN" altLang="en-US" smtClean="0"/>
              <a:t>2022/11/5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71345715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61" r:id="rId7"/>
    <p:sldLayoutId id="214748366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885617" y="3946035"/>
            <a:ext cx="2885998" cy="929465"/>
            <a:chOff x="6961483" y="2704115"/>
            <a:chExt cx="2035588" cy="691398"/>
          </a:xfrm>
        </p:grpSpPr>
        <p:sp>
          <p:nvSpPr>
            <p:cNvPr id="3" name="文本框 2"/>
            <p:cNvSpPr txBox="1"/>
            <p:nvPr/>
          </p:nvSpPr>
          <p:spPr>
            <a:xfrm>
              <a:off x="7605384" y="3143674"/>
              <a:ext cx="1391687" cy="251839"/>
            </a:xfrm>
            <a:prstGeom prst="rect">
              <a:avLst/>
            </a:prstGeom>
            <a:noFill/>
            <a:ln>
              <a:noFill/>
            </a:ln>
          </p:spPr>
          <p:txBody>
            <a:bodyPr wrap="square" rtlCol="0">
              <a:spAutoFit/>
            </a:bodyPr>
            <a:lstStyle/>
            <a:p>
              <a:pPr algn="ctr"/>
              <a:r>
                <a:rPr lang="zh-CN" altLang="en-US" sz="1600" dirty="0">
                  <a:ln w="47625" cap="rnd">
                    <a:noFill/>
                  </a:ln>
                  <a:solidFill>
                    <a:srgbClr val="C9C9E5"/>
                  </a:solidFill>
                  <a:latin typeface="华文琥珀" panose="02010800040101010101" pitchFamily="2" charset="-122"/>
                  <a:ea typeface="华文琥珀" panose="02010800040101010101" pitchFamily="2" charset="-122"/>
                </a:rPr>
                <a:t>洛书编程</a:t>
              </a:r>
            </a:p>
          </p:txBody>
        </p:sp>
        <p:sp>
          <p:nvSpPr>
            <p:cNvPr id="4" name="文本框 3"/>
            <p:cNvSpPr txBox="1"/>
            <p:nvPr/>
          </p:nvSpPr>
          <p:spPr>
            <a:xfrm>
              <a:off x="6961483" y="2704115"/>
              <a:ext cx="1339745" cy="434995"/>
            </a:xfrm>
            <a:prstGeom prst="rect">
              <a:avLst/>
            </a:prstGeom>
            <a:noFill/>
            <a:ln>
              <a:noFill/>
            </a:ln>
          </p:spPr>
          <p:txBody>
            <a:bodyPr wrap="square" rtlCol="0">
              <a:spAutoFit/>
            </a:bodyPr>
            <a:lstStyle/>
            <a:p>
              <a:pPr algn="ctr"/>
              <a:r>
                <a:rPr lang="zh-CN" altLang="en-US" sz="3200" dirty="0">
                  <a:ln w="47625" cap="rnd">
                    <a:noFill/>
                  </a:ln>
                  <a:solidFill>
                    <a:srgbClr val="15436B"/>
                  </a:solidFill>
                  <a:latin typeface="华文琥珀" panose="02010800040101010101" pitchFamily="2" charset="-122"/>
                  <a:ea typeface="华文琥珀" panose="02010800040101010101" pitchFamily="2" charset="-122"/>
                </a:rPr>
                <a:t>洛书编程</a:t>
              </a:r>
            </a:p>
          </p:txBody>
        </p:sp>
      </p:grpSp>
      <p:sp>
        <p:nvSpPr>
          <p:cNvPr id="2" name="文本框 1">
            <a:extLst>
              <a:ext uri="{FF2B5EF4-FFF2-40B4-BE49-F238E27FC236}">
                <a16:creationId xmlns:a16="http://schemas.microsoft.com/office/drawing/2014/main" id="{12F8D0B4-234B-CD49-11BD-6B6CBEF69DE8}"/>
              </a:ext>
            </a:extLst>
          </p:cNvPr>
          <p:cNvSpPr txBox="1"/>
          <p:nvPr/>
        </p:nvSpPr>
        <p:spPr>
          <a:xfrm>
            <a:off x="1165597" y="1436378"/>
            <a:ext cx="9199649" cy="923330"/>
          </a:xfrm>
          <a:prstGeom prst="rect">
            <a:avLst/>
          </a:prstGeom>
          <a:noFill/>
        </p:spPr>
        <p:txBody>
          <a:bodyPr wrap="square" rtlCol="0">
            <a:spAutoFit/>
          </a:bodyPr>
          <a:lstStyle/>
          <a:p>
            <a:pPr algn="ctr"/>
            <a:r>
              <a:rPr lang="en-US" altLang="zh-CN" sz="5400" b="1" dirty="0">
                <a:solidFill>
                  <a:schemeClr val="accent1">
                    <a:lumMod val="75000"/>
                  </a:schemeClr>
                </a:solidFill>
              </a:rPr>
              <a:t>1.1</a:t>
            </a:r>
            <a:r>
              <a:rPr lang="zh-CN" altLang="en-US" sz="5400" b="1" dirty="0">
                <a:solidFill>
                  <a:schemeClr val="accent1">
                    <a:lumMod val="75000"/>
                  </a:schemeClr>
                </a:solidFill>
              </a:rPr>
              <a:t>走进中文编程</a:t>
            </a:r>
          </a:p>
        </p:txBody>
      </p:sp>
    </p:spTree>
    <p:extLst>
      <p:ext uri="{BB962C8B-B14F-4D97-AF65-F5344CB8AC3E}">
        <p14:creationId xmlns:p14="http://schemas.microsoft.com/office/powerpoint/2010/main" val="17234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3119671" y="2438051"/>
            <a:ext cx="9072331" cy="1824204"/>
          </a:xfrm>
          <a:prstGeom prst="rect">
            <a:avLst/>
          </a:prstGeom>
          <a:solidFill>
            <a:srgbClr val="103454"/>
          </a:solidFill>
          <a:ln w="9525">
            <a:noFill/>
            <a:miter lim="800000"/>
            <a:headEnd/>
            <a:tailEnd/>
          </a:ln>
        </p:spPr>
        <p:txBody>
          <a:bodyPr wrap="none" anchor="ctr"/>
          <a:lstStyle/>
          <a:p>
            <a:endParaRPr lang="zh-CN" altLang="en-US" sz="2133">
              <a:latin typeface="Calibri" pitchFamily="34" charset="0"/>
            </a:endParaRPr>
          </a:p>
        </p:txBody>
      </p:sp>
      <p:sp>
        <p:nvSpPr>
          <p:cNvPr id="23" name="矩形 22"/>
          <p:cNvSpPr/>
          <p:nvPr/>
        </p:nvSpPr>
        <p:spPr>
          <a:xfrm>
            <a:off x="8371" y="2438051"/>
            <a:ext cx="3119668" cy="1824204"/>
          </a:xfrm>
          <a:prstGeom prst="rect">
            <a:avLst/>
          </a:prstGeom>
          <a:solidFill>
            <a:srgbClr val="1543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73610">
              <a:defRPr/>
            </a:pPr>
            <a:endParaRPr lang="zh-CN" altLang="en-US" sz="2133"/>
          </a:p>
        </p:txBody>
      </p:sp>
      <p:sp>
        <p:nvSpPr>
          <p:cNvPr id="24" name="Text Box 2"/>
          <p:cNvSpPr txBox="1">
            <a:spLocks noChangeArrowheads="1"/>
          </p:cNvSpPr>
          <p:nvPr/>
        </p:nvSpPr>
        <p:spPr bwMode="auto">
          <a:xfrm>
            <a:off x="3599723" y="2934654"/>
            <a:ext cx="6478427" cy="830997"/>
          </a:xfrm>
          <a:prstGeom prst="rect">
            <a:avLst/>
          </a:prstGeom>
          <a:noFill/>
          <a:ln w="9525">
            <a:noFill/>
            <a:miter lim="800000"/>
            <a:headEnd/>
            <a:tailEnd/>
          </a:ln>
        </p:spPr>
        <p:txBody>
          <a:bodyPr wrap="square">
            <a:spAutoFit/>
          </a:bodyPr>
          <a:lstStyle/>
          <a:p>
            <a:pPr lvl="0">
              <a:defRPr/>
            </a:pPr>
            <a:r>
              <a:rPr lang="zh-CN" altLang="en-US" sz="4800" b="1" kern="0" dirty="0">
                <a:solidFill>
                  <a:schemeClr val="bg1"/>
                </a:solidFill>
                <a:latin typeface="微软雅黑" pitchFamily="34" charset="-122"/>
                <a:ea typeface="微软雅黑" pitchFamily="34" charset="-122"/>
              </a:rPr>
              <a:t>编程语言的执行原理</a:t>
            </a:r>
          </a:p>
        </p:txBody>
      </p:sp>
      <p:sp>
        <p:nvSpPr>
          <p:cNvPr id="6" name="TextBox 5"/>
          <p:cNvSpPr txBox="1"/>
          <p:nvPr/>
        </p:nvSpPr>
        <p:spPr>
          <a:xfrm>
            <a:off x="673570" y="2364363"/>
            <a:ext cx="1789272" cy="1897892"/>
          </a:xfrm>
          <a:prstGeom prst="rect">
            <a:avLst/>
          </a:prstGeom>
          <a:noFill/>
        </p:spPr>
        <p:txBody>
          <a:bodyPr wrap="none" rtlCol="0">
            <a:spAutoFit/>
          </a:bodyPr>
          <a:lstStyle/>
          <a:p>
            <a:pPr algn="ctr"/>
            <a:r>
              <a:rPr lang="en-US" altLang="zh-CN" sz="11733" dirty="0">
                <a:solidFill>
                  <a:schemeClr val="bg1"/>
                </a:solidFill>
                <a:latin typeface="Impact" panose="020B0806030902050204" pitchFamily="34" charset="0"/>
                <a:ea typeface="微软雅黑" panose="020B0503020204020204" pitchFamily="34" charset="-122"/>
              </a:rPr>
              <a:t>03</a:t>
            </a:r>
            <a:endParaRPr lang="zh-CN" altLang="en-US" sz="11733" dirty="0">
              <a:solidFill>
                <a:schemeClr val="bg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03603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360"/>
                                          </p:val>
                                        </p:tav>
                                        <p:tav tm="100000">
                                          <p:val>
                                            <p:fltVal val="0"/>
                                          </p:val>
                                        </p:tav>
                                      </p:tavLst>
                                    </p:anim>
                                    <p:animEffect transition="in" filter="fade">
                                      <p:cBhvr>
                                        <p:cTn id="19" dur="500"/>
                                        <p:tgtEl>
                                          <p:spTgt spid="6"/>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4"/>
                                        </p:tgtEl>
                                        <p:attrNameLst>
                                          <p:attrName>style.visibility</p:attrName>
                                        </p:attrNameLst>
                                      </p:cBhvr>
                                      <p:to>
                                        <p:strVal val="visible"/>
                                      </p:to>
                                    </p:set>
                                    <p:anim calcmode="lin" valueType="num">
                                      <p:cBhvr>
                                        <p:cTn id="23" dur="8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4" dur="800" fill="hold"/>
                                        <p:tgtEl>
                                          <p:spTgt spid="24"/>
                                        </p:tgtEl>
                                        <p:attrNameLst>
                                          <p:attrName>ppt_y</p:attrName>
                                        </p:attrNameLst>
                                      </p:cBhvr>
                                      <p:tavLst>
                                        <p:tav tm="0">
                                          <p:val>
                                            <p:strVal val="#ppt_y"/>
                                          </p:val>
                                        </p:tav>
                                        <p:tav tm="100000">
                                          <p:val>
                                            <p:strVal val="#ppt_y"/>
                                          </p:val>
                                        </p:tav>
                                      </p:tavLst>
                                    </p:anim>
                                    <p:anim calcmode="lin" valueType="num">
                                      <p:cBhvr>
                                        <p:cTn id="25" dur="8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6" dur="8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8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1F65D064-6D9F-9D93-841A-BBBE537328FE}"/>
              </a:ext>
            </a:extLst>
          </p:cNvPr>
          <p:cNvSpPr txBox="1"/>
          <p:nvPr/>
        </p:nvSpPr>
        <p:spPr bwMode="auto">
          <a:xfrm>
            <a:off x="425282" y="245115"/>
            <a:ext cx="2954655" cy="461665"/>
          </a:xfrm>
          <a:prstGeom prst="rect">
            <a:avLst/>
          </a:prstGeom>
          <a:noFill/>
        </p:spPr>
        <p:txBody>
          <a:bodyPr wrap="none">
            <a:spAutoFit/>
          </a:bodyPr>
          <a:lstStyle/>
          <a:p>
            <a:pPr fontAlgn="auto">
              <a:spcBef>
                <a:spcPts val="0"/>
              </a:spcBef>
              <a:spcAft>
                <a:spcPts val="0"/>
              </a:spcAft>
              <a:defRPr/>
            </a:pPr>
            <a:r>
              <a:rPr lang="zh-CN" altLang="en-US" sz="2400" kern="0" dirty="0">
                <a:solidFill>
                  <a:srgbClr val="15436B"/>
                </a:solidFill>
                <a:latin typeface="+mj-ea"/>
                <a:ea typeface="+mj-ea"/>
                <a:cs typeface="+mn-ea"/>
                <a:sym typeface="+mn-lt"/>
              </a:rPr>
              <a:t>编程语言的执行原理</a:t>
            </a:r>
          </a:p>
        </p:txBody>
      </p:sp>
      <p:sp>
        <p:nvSpPr>
          <p:cNvPr id="3" name="文本框 2">
            <a:extLst>
              <a:ext uri="{FF2B5EF4-FFF2-40B4-BE49-F238E27FC236}">
                <a16:creationId xmlns:a16="http://schemas.microsoft.com/office/drawing/2014/main" id="{2B84AADE-2A2A-B350-B780-9A05E7F4DBE4}"/>
              </a:ext>
            </a:extLst>
          </p:cNvPr>
          <p:cNvSpPr txBox="1"/>
          <p:nvPr/>
        </p:nvSpPr>
        <p:spPr>
          <a:xfrm>
            <a:off x="667265" y="1136822"/>
            <a:ext cx="10354962" cy="1938992"/>
          </a:xfrm>
          <a:prstGeom prst="rect">
            <a:avLst/>
          </a:prstGeom>
          <a:noFill/>
        </p:spPr>
        <p:txBody>
          <a:bodyPr wrap="square" rtlCol="0">
            <a:spAutoFit/>
          </a:bodyPr>
          <a:lstStyle/>
          <a:p>
            <a:r>
              <a:rPr lang="zh-CN" altLang="en-US" sz="2400" dirty="0"/>
              <a:t>       计算机对除机器语言以外的源程序不能直接识别、理解和执行，都必须通过某种方式转换为 计算机能够直接执行的。 这种将高级程序设计语言编写的源程序转换到机器目标程序的方式有两种：解释方式和编译方式。</a:t>
            </a:r>
            <a:endParaRPr lang="en-US" altLang="zh-CN" sz="2400" dirty="0"/>
          </a:p>
          <a:p>
            <a:r>
              <a:rPr lang="zh-CN" altLang="en-US" sz="2400" dirty="0"/>
              <a:t>        解释方式下，计算机对高级语言书写的源程序一边解释一边执行，不能形成目标文件和执行文件。 </a:t>
            </a:r>
            <a:endParaRPr lang="en-US" altLang="zh-CN" sz="2400" dirty="0"/>
          </a:p>
        </p:txBody>
      </p:sp>
      <p:pic>
        <p:nvPicPr>
          <p:cNvPr id="4" name="图片 3">
            <a:extLst>
              <a:ext uri="{FF2B5EF4-FFF2-40B4-BE49-F238E27FC236}">
                <a16:creationId xmlns:a16="http://schemas.microsoft.com/office/drawing/2014/main" id="{6C1070F6-4ACD-50C3-91B3-57F75B5667EC}"/>
              </a:ext>
            </a:extLst>
          </p:cNvPr>
          <p:cNvPicPr>
            <a:picLocks noChangeAspect="1"/>
          </p:cNvPicPr>
          <p:nvPr/>
        </p:nvPicPr>
        <p:blipFill>
          <a:blip r:embed="rId2"/>
          <a:stretch>
            <a:fillRect/>
          </a:stretch>
        </p:blipFill>
        <p:spPr>
          <a:xfrm>
            <a:off x="1735686" y="3192733"/>
            <a:ext cx="8218120" cy="3420152"/>
          </a:xfrm>
          <a:prstGeom prst="rect">
            <a:avLst/>
          </a:prstGeom>
        </p:spPr>
      </p:pic>
    </p:spTree>
    <p:extLst>
      <p:ext uri="{BB962C8B-B14F-4D97-AF65-F5344CB8AC3E}">
        <p14:creationId xmlns:p14="http://schemas.microsoft.com/office/powerpoint/2010/main" val="76326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41F55-784D-041E-B8E2-5A9C54234056}"/>
              </a:ext>
            </a:extLst>
          </p:cNvPr>
          <p:cNvSpPr txBox="1"/>
          <p:nvPr/>
        </p:nvSpPr>
        <p:spPr>
          <a:xfrm>
            <a:off x="1099751" y="259492"/>
            <a:ext cx="9551773" cy="2677656"/>
          </a:xfrm>
          <a:prstGeom prst="rect">
            <a:avLst/>
          </a:prstGeom>
          <a:noFill/>
        </p:spPr>
        <p:txBody>
          <a:bodyPr wrap="square" rtlCol="0">
            <a:spAutoFit/>
          </a:bodyPr>
          <a:lstStyle/>
          <a:p>
            <a:r>
              <a:rPr lang="zh-CN" altLang="en-US" sz="2400" dirty="0"/>
              <a:t>编译方式下，首先通过一个对应于所用程序设计语言的编译程序对源程序进行处理，经过对 源程序的词法分析、语法分析、语意分析、代码生成和代码优化等阶段将所处理的源程序转 换为用二进制代码表示的目标程序，然后通过连接程序处理将程序中所用的函数调用、系统功能调用等嵌入到目标程序中，构成一个可以连续执行的二进制执行文件。调用这个执行文件就可以实现程序员在对应源程序文件中所指定的相应功能。</a:t>
            </a:r>
          </a:p>
        </p:txBody>
      </p:sp>
      <p:pic>
        <p:nvPicPr>
          <p:cNvPr id="6" name="图片 5">
            <a:extLst>
              <a:ext uri="{FF2B5EF4-FFF2-40B4-BE49-F238E27FC236}">
                <a16:creationId xmlns:a16="http://schemas.microsoft.com/office/drawing/2014/main" id="{EC45F568-022D-6A88-FD48-14CAA510E12C}"/>
              </a:ext>
            </a:extLst>
          </p:cNvPr>
          <p:cNvPicPr>
            <a:picLocks noChangeAspect="1"/>
          </p:cNvPicPr>
          <p:nvPr/>
        </p:nvPicPr>
        <p:blipFill>
          <a:blip r:embed="rId2"/>
          <a:stretch>
            <a:fillRect/>
          </a:stretch>
        </p:blipFill>
        <p:spPr>
          <a:xfrm>
            <a:off x="1841799" y="2937148"/>
            <a:ext cx="8067675" cy="3790950"/>
          </a:xfrm>
          <a:prstGeom prst="rect">
            <a:avLst/>
          </a:prstGeom>
        </p:spPr>
      </p:pic>
    </p:spTree>
    <p:extLst>
      <p:ext uri="{BB962C8B-B14F-4D97-AF65-F5344CB8AC3E}">
        <p14:creationId xmlns:p14="http://schemas.microsoft.com/office/powerpoint/2010/main" val="99335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994E78-F99A-A1C9-6134-496A7A408DBD}"/>
              </a:ext>
            </a:extLst>
          </p:cNvPr>
          <p:cNvSpPr txBox="1"/>
          <p:nvPr/>
        </p:nvSpPr>
        <p:spPr>
          <a:xfrm>
            <a:off x="1159877" y="1926991"/>
            <a:ext cx="9469256" cy="2123658"/>
          </a:xfrm>
          <a:prstGeom prst="rect">
            <a:avLst/>
          </a:prstGeom>
          <a:noFill/>
        </p:spPr>
        <p:txBody>
          <a:bodyPr wrap="square" rtlCol="0">
            <a:spAutoFit/>
          </a:bodyPr>
          <a:lstStyle/>
          <a:p>
            <a:r>
              <a:rPr lang="zh-CN" altLang="en-US" sz="3600" dirty="0">
                <a:solidFill>
                  <a:srgbClr val="15436B"/>
                </a:solidFill>
              </a:rPr>
              <a:t>课后思考：</a:t>
            </a:r>
            <a:endParaRPr lang="en-US" altLang="zh-CN" sz="3600" dirty="0">
              <a:solidFill>
                <a:srgbClr val="15436B"/>
              </a:solidFill>
            </a:endParaRPr>
          </a:p>
          <a:p>
            <a:endParaRPr lang="en-US" altLang="zh-CN" sz="2400" dirty="0">
              <a:solidFill>
                <a:srgbClr val="15436B"/>
              </a:solidFill>
            </a:endParaRPr>
          </a:p>
          <a:p>
            <a:r>
              <a:rPr lang="en-US" altLang="zh-CN" sz="2400" dirty="0">
                <a:solidFill>
                  <a:srgbClr val="15436B"/>
                </a:solidFill>
              </a:rPr>
              <a:t>1.</a:t>
            </a:r>
            <a:r>
              <a:rPr lang="zh-CN" altLang="en-US" sz="2400" dirty="0">
                <a:solidFill>
                  <a:srgbClr val="15436B"/>
                </a:solidFill>
              </a:rPr>
              <a:t> 了解编程语言的发展历程。</a:t>
            </a:r>
            <a:endParaRPr lang="en-US" altLang="zh-CN" sz="2400" dirty="0">
              <a:solidFill>
                <a:srgbClr val="15436B"/>
              </a:solidFill>
            </a:endParaRPr>
          </a:p>
          <a:p>
            <a:endParaRPr lang="en-US" altLang="zh-CN" sz="2400" dirty="0">
              <a:solidFill>
                <a:srgbClr val="15436B"/>
              </a:solidFill>
            </a:endParaRPr>
          </a:p>
          <a:p>
            <a:r>
              <a:rPr lang="en-US" altLang="zh-CN" sz="2400" dirty="0">
                <a:solidFill>
                  <a:srgbClr val="15436B"/>
                </a:solidFill>
              </a:rPr>
              <a:t>2.</a:t>
            </a:r>
            <a:r>
              <a:rPr lang="zh-CN" altLang="en-US" sz="2400" dirty="0">
                <a:solidFill>
                  <a:srgbClr val="15436B"/>
                </a:solidFill>
              </a:rPr>
              <a:t>了解当今主流的编程语言，并将其分类。</a:t>
            </a:r>
          </a:p>
        </p:txBody>
      </p:sp>
    </p:spTree>
    <p:extLst>
      <p:ext uri="{BB962C8B-B14F-4D97-AF65-F5344CB8AC3E}">
        <p14:creationId xmlns:p14="http://schemas.microsoft.com/office/powerpoint/2010/main" val="401023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FE05E7-8CBC-C562-ED26-51FCC680A1F7}"/>
              </a:ext>
            </a:extLst>
          </p:cNvPr>
          <p:cNvSpPr txBox="1"/>
          <p:nvPr/>
        </p:nvSpPr>
        <p:spPr>
          <a:xfrm>
            <a:off x="4320387" y="2381123"/>
            <a:ext cx="3007087" cy="1569660"/>
          </a:xfrm>
          <a:prstGeom prst="rect">
            <a:avLst/>
          </a:prstGeom>
          <a:noFill/>
        </p:spPr>
        <p:txBody>
          <a:bodyPr wrap="square" rtlCol="0">
            <a:spAutoFit/>
          </a:bodyPr>
          <a:lstStyle/>
          <a:p>
            <a:r>
              <a:rPr lang="zh-CN" altLang="en-US" sz="9600" dirty="0">
                <a:solidFill>
                  <a:srgbClr val="15436B"/>
                </a:solidFill>
              </a:rPr>
              <a:t>谢谢</a:t>
            </a:r>
          </a:p>
        </p:txBody>
      </p:sp>
    </p:spTree>
    <p:extLst>
      <p:ext uri="{BB962C8B-B14F-4D97-AF65-F5344CB8AC3E}">
        <p14:creationId xmlns:p14="http://schemas.microsoft.com/office/powerpoint/2010/main" val="20104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29992" y="2505214"/>
            <a:ext cx="2688300" cy="2400000"/>
            <a:chOff x="1179154" y="1499084"/>
            <a:chExt cx="2016225" cy="1800000"/>
          </a:xfrm>
          <a:solidFill>
            <a:srgbClr val="103454"/>
          </a:solidFill>
        </p:grpSpPr>
        <p:sp>
          <p:nvSpPr>
            <p:cNvPr id="3" name="六边形 2"/>
            <p:cNvSpPr>
              <a:spLocks/>
            </p:cNvSpPr>
            <p:nvPr/>
          </p:nvSpPr>
          <p:spPr>
            <a:xfrm>
              <a:off x="1179154" y="1499084"/>
              <a:ext cx="2016225" cy="180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4" name="TextBox 3"/>
            <p:cNvSpPr txBox="1"/>
            <p:nvPr/>
          </p:nvSpPr>
          <p:spPr>
            <a:xfrm>
              <a:off x="1395178" y="2125474"/>
              <a:ext cx="1584176" cy="438581"/>
            </a:xfrm>
            <a:prstGeom prst="rect">
              <a:avLst/>
            </a:prstGeom>
            <a:grpFill/>
          </p:spPr>
          <p:txBody>
            <a:bodyPr wrap="square" rtlCol="0">
              <a:spAutoFit/>
            </a:bodyPr>
            <a:lstStyle/>
            <a:p>
              <a:pPr algn="ctr"/>
              <a:r>
                <a:rPr lang="zh-CN" altLang="en-US" sz="3200" b="1" dirty="0">
                  <a:solidFill>
                    <a:schemeClr val="bg1"/>
                  </a:solidFill>
                  <a:latin typeface="微软雅黑" pitchFamily="34" charset="-122"/>
                  <a:ea typeface="微软雅黑" pitchFamily="34" charset="-122"/>
                </a:rPr>
                <a:t>学习目标</a:t>
              </a:r>
              <a:endParaRPr lang="en-US" altLang="zh-CN" sz="3200" b="1" dirty="0">
                <a:solidFill>
                  <a:schemeClr val="bg1"/>
                </a:solidFill>
                <a:latin typeface="微软雅黑" pitchFamily="34" charset="-122"/>
                <a:ea typeface="微软雅黑" pitchFamily="34" charset="-122"/>
              </a:endParaRPr>
            </a:p>
          </p:txBody>
        </p:sp>
      </p:grpSp>
      <p:grpSp>
        <p:nvGrpSpPr>
          <p:cNvPr id="5" name="组合 4"/>
          <p:cNvGrpSpPr/>
          <p:nvPr/>
        </p:nvGrpSpPr>
        <p:grpSpPr>
          <a:xfrm>
            <a:off x="5572716" y="2433443"/>
            <a:ext cx="806491" cy="720000"/>
            <a:chOff x="4022431" y="654654"/>
            <a:chExt cx="604868" cy="540000"/>
          </a:xfrm>
          <a:solidFill>
            <a:srgbClr val="103454"/>
          </a:solidFill>
        </p:grpSpPr>
        <p:sp>
          <p:nvSpPr>
            <p:cNvPr id="6" name="六边形 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7" name="TextBox 6"/>
            <p:cNvSpPr txBox="1"/>
            <p:nvPr/>
          </p:nvSpPr>
          <p:spPr>
            <a:xfrm>
              <a:off x="4180849" y="724599"/>
              <a:ext cx="288032" cy="377074"/>
            </a:xfrm>
            <a:prstGeom prst="rect">
              <a:avLst/>
            </a:prstGeom>
            <a:grpFill/>
          </p:spPr>
          <p:txBody>
            <a:bodyPr wrap="square" rtlCol="0">
              <a:spAutoFit/>
            </a:bodyPr>
            <a:lstStyle/>
            <a:p>
              <a:pPr algn="ctr"/>
              <a:r>
                <a:rPr lang="en-US" altLang="zh-CN" sz="2667" b="1" dirty="0">
                  <a:solidFill>
                    <a:schemeClr val="bg1"/>
                  </a:solidFill>
                  <a:latin typeface="微软雅黑" pitchFamily="34" charset="-122"/>
                  <a:ea typeface="微软雅黑" pitchFamily="34" charset="-122"/>
                </a:rPr>
                <a:t>1</a:t>
              </a:r>
              <a:endParaRPr lang="zh-CN" altLang="en-US" sz="2667" b="1" dirty="0">
                <a:solidFill>
                  <a:schemeClr val="bg1"/>
                </a:solidFill>
                <a:latin typeface="微软雅黑" pitchFamily="34" charset="-122"/>
                <a:ea typeface="微软雅黑" pitchFamily="34" charset="-122"/>
              </a:endParaRPr>
            </a:p>
          </p:txBody>
        </p:sp>
      </p:grpSp>
      <p:grpSp>
        <p:nvGrpSpPr>
          <p:cNvPr id="8" name="组合 7"/>
          <p:cNvGrpSpPr/>
          <p:nvPr/>
        </p:nvGrpSpPr>
        <p:grpSpPr>
          <a:xfrm>
            <a:off x="5572716" y="3297539"/>
            <a:ext cx="806491" cy="720000"/>
            <a:chOff x="4022431" y="654654"/>
            <a:chExt cx="604868" cy="540000"/>
          </a:xfrm>
          <a:solidFill>
            <a:srgbClr val="103454"/>
          </a:solidFill>
        </p:grpSpPr>
        <p:sp>
          <p:nvSpPr>
            <p:cNvPr id="9" name="六边形 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10" name="TextBox 9"/>
            <p:cNvSpPr txBox="1"/>
            <p:nvPr/>
          </p:nvSpPr>
          <p:spPr>
            <a:xfrm>
              <a:off x="4180849" y="724599"/>
              <a:ext cx="288032" cy="377074"/>
            </a:xfrm>
            <a:prstGeom prst="rect">
              <a:avLst/>
            </a:prstGeom>
            <a:grpFill/>
          </p:spPr>
          <p:txBody>
            <a:bodyPr wrap="square" rtlCol="0">
              <a:spAutoFit/>
            </a:bodyPr>
            <a:lstStyle/>
            <a:p>
              <a:pPr algn="ctr"/>
              <a:r>
                <a:rPr lang="en-US" altLang="zh-CN" sz="2667" b="1" dirty="0">
                  <a:solidFill>
                    <a:schemeClr val="bg1"/>
                  </a:solidFill>
                  <a:latin typeface="微软雅黑" pitchFamily="34" charset="-122"/>
                  <a:ea typeface="微软雅黑" pitchFamily="34" charset="-122"/>
                </a:rPr>
                <a:t>2</a:t>
              </a:r>
              <a:endParaRPr lang="zh-CN" altLang="en-US" sz="2667" b="1" dirty="0">
                <a:solidFill>
                  <a:schemeClr val="bg1"/>
                </a:solidFill>
                <a:latin typeface="微软雅黑" pitchFamily="34" charset="-122"/>
                <a:ea typeface="微软雅黑" pitchFamily="34" charset="-122"/>
              </a:endParaRPr>
            </a:p>
          </p:txBody>
        </p:sp>
      </p:grpSp>
      <p:grpSp>
        <p:nvGrpSpPr>
          <p:cNvPr id="11" name="组合 10"/>
          <p:cNvGrpSpPr/>
          <p:nvPr/>
        </p:nvGrpSpPr>
        <p:grpSpPr>
          <a:xfrm>
            <a:off x="5572716" y="4185214"/>
            <a:ext cx="806491" cy="720000"/>
            <a:chOff x="4022431" y="654654"/>
            <a:chExt cx="604868" cy="540000"/>
          </a:xfrm>
          <a:solidFill>
            <a:srgbClr val="103454"/>
          </a:solidFill>
        </p:grpSpPr>
        <p:sp>
          <p:nvSpPr>
            <p:cNvPr id="12" name="六边形 1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13" name="TextBox 12"/>
            <p:cNvSpPr txBox="1"/>
            <p:nvPr/>
          </p:nvSpPr>
          <p:spPr>
            <a:xfrm>
              <a:off x="4180849" y="724599"/>
              <a:ext cx="288032" cy="377074"/>
            </a:xfrm>
            <a:prstGeom prst="rect">
              <a:avLst/>
            </a:prstGeom>
            <a:grpFill/>
          </p:spPr>
          <p:txBody>
            <a:bodyPr wrap="square" rtlCol="0">
              <a:spAutoFit/>
            </a:bodyPr>
            <a:lstStyle/>
            <a:p>
              <a:pPr algn="ctr"/>
              <a:r>
                <a:rPr lang="en-US" altLang="zh-CN" sz="2667" b="1" dirty="0">
                  <a:solidFill>
                    <a:schemeClr val="bg1"/>
                  </a:solidFill>
                  <a:latin typeface="微软雅黑" pitchFamily="34" charset="-122"/>
                  <a:ea typeface="微软雅黑" pitchFamily="34" charset="-122"/>
                </a:rPr>
                <a:t>3</a:t>
              </a:r>
              <a:endParaRPr lang="zh-CN" altLang="en-US" sz="2667" b="1" dirty="0">
                <a:solidFill>
                  <a:schemeClr val="bg1"/>
                </a:solidFill>
                <a:latin typeface="微软雅黑" pitchFamily="34" charset="-122"/>
                <a:ea typeface="微软雅黑" pitchFamily="34" charset="-122"/>
              </a:endParaRPr>
            </a:p>
          </p:txBody>
        </p:sp>
      </p:grpSp>
      <p:sp>
        <p:nvSpPr>
          <p:cNvPr id="20" name="TextBox 19"/>
          <p:cNvSpPr txBox="1"/>
          <p:nvPr/>
        </p:nvSpPr>
        <p:spPr>
          <a:xfrm>
            <a:off x="6379207" y="3375458"/>
            <a:ext cx="2688299" cy="502766"/>
          </a:xfrm>
          <a:prstGeom prst="rect">
            <a:avLst/>
          </a:prstGeom>
          <a:noFill/>
        </p:spPr>
        <p:txBody>
          <a:bodyPr wrap="square" rtlCol="0">
            <a:spAutoFit/>
          </a:bodyPr>
          <a:lstStyle/>
          <a:p>
            <a:r>
              <a:rPr lang="zh-CN" altLang="en-US" sz="2667" b="1" dirty="0">
                <a:latin typeface="微软雅黑" pitchFamily="34" charset="-122"/>
                <a:ea typeface="微软雅黑" pitchFamily="34" charset="-122"/>
              </a:rPr>
              <a:t>编程语言的种类</a:t>
            </a:r>
          </a:p>
        </p:txBody>
      </p:sp>
      <p:sp>
        <p:nvSpPr>
          <p:cNvPr id="21" name="TextBox 20"/>
          <p:cNvSpPr txBox="1"/>
          <p:nvPr/>
        </p:nvSpPr>
        <p:spPr>
          <a:xfrm>
            <a:off x="6379207" y="2565702"/>
            <a:ext cx="2328695" cy="502766"/>
          </a:xfrm>
          <a:prstGeom prst="rect">
            <a:avLst/>
          </a:prstGeom>
          <a:noFill/>
        </p:spPr>
        <p:txBody>
          <a:bodyPr wrap="square" rtlCol="0">
            <a:spAutoFit/>
          </a:bodyPr>
          <a:lstStyle/>
          <a:p>
            <a:r>
              <a:rPr lang="zh-CN" altLang="en-US" sz="2667" b="1" dirty="0">
                <a:latin typeface="微软雅黑" pitchFamily="34" charset="-122"/>
                <a:ea typeface="微软雅黑" pitchFamily="34" charset="-122"/>
              </a:rPr>
              <a:t>什么是编程</a:t>
            </a:r>
          </a:p>
        </p:txBody>
      </p:sp>
      <p:sp>
        <p:nvSpPr>
          <p:cNvPr id="22" name="TextBox 21"/>
          <p:cNvSpPr txBox="1"/>
          <p:nvPr/>
        </p:nvSpPr>
        <p:spPr>
          <a:xfrm>
            <a:off x="6422203" y="4278473"/>
            <a:ext cx="3277851" cy="502766"/>
          </a:xfrm>
          <a:prstGeom prst="rect">
            <a:avLst/>
          </a:prstGeom>
          <a:noFill/>
        </p:spPr>
        <p:txBody>
          <a:bodyPr wrap="square" rtlCol="0">
            <a:spAutoFit/>
          </a:bodyPr>
          <a:lstStyle/>
          <a:p>
            <a:r>
              <a:rPr lang="zh-CN" altLang="en-US" sz="2667" b="1" dirty="0">
                <a:latin typeface="微软雅黑" pitchFamily="34" charset="-122"/>
                <a:ea typeface="微软雅黑" pitchFamily="34" charset="-122"/>
              </a:rPr>
              <a:t>编程语言的执行原理</a:t>
            </a:r>
          </a:p>
        </p:txBody>
      </p:sp>
    </p:spTree>
    <p:extLst>
      <p:ext uri="{BB962C8B-B14F-4D97-AF65-F5344CB8AC3E}">
        <p14:creationId xmlns:p14="http://schemas.microsoft.com/office/powerpoint/2010/main" val="8741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450" decel="100000" fill="hold"/>
                                        <p:tgtEl>
                                          <p:spTgt spid="5"/>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000"/>
                                        <p:tgtEl>
                                          <p:spTgt spid="20"/>
                                        </p:tgtEl>
                                      </p:cBhvr>
                                    </p:animEffect>
                                  </p:childTnLst>
                                </p:cTn>
                              </p:par>
                            </p:childTnLst>
                          </p:cTn>
                        </p:par>
                        <p:par>
                          <p:cTn id="20" fill="hold">
                            <p:stCondLst>
                              <p:cond delay="2000"/>
                            </p:stCondLst>
                            <p:childTnLst>
                              <p:par>
                                <p:cTn id="21" presetID="37"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450" decel="100000" fill="hold"/>
                                        <p:tgtEl>
                                          <p:spTgt spid="8"/>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par>
                          <p:cTn id="31" fill="hold">
                            <p:stCondLst>
                              <p:cond delay="3500"/>
                            </p:stCondLst>
                            <p:childTnLst>
                              <p:par>
                                <p:cTn id="32" presetID="37"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450" decel="100000" fill="hold"/>
                                        <p:tgtEl>
                                          <p:spTgt spid="11"/>
                                        </p:tgtEl>
                                        <p:attrNameLst>
                                          <p:attrName>ppt_y</p:attrName>
                                        </p:attrNameLst>
                                      </p:cBhvr>
                                      <p:tavLst>
                                        <p:tav tm="0">
                                          <p:val>
                                            <p:strVal val="#ppt_y+1"/>
                                          </p:val>
                                        </p:tav>
                                        <p:tav tm="100000">
                                          <p:val>
                                            <p:strVal val="#ppt_y-.03"/>
                                          </p:val>
                                        </p:tav>
                                      </p:tavLst>
                                    </p:anim>
                                    <p:anim calcmode="lin" valueType="num">
                                      <p:cBhvr>
                                        <p:cTn id="37"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3119671" y="2438051"/>
            <a:ext cx="9072331" cy="1824204"/>
          </a:xfrm>
          <a:prstGeom prst="rect">
            <a:avLst/>
          </a:prstGeom>
          <a:solidFill>
            <a:srgbClr val="103454"/>
          </a:solidFill>
          <a:ln w="9525">
            <a:noFill/>
            <a:miter lim="800000"/>
            <a:headEnd/>
            <a:tailEnd/>
          </a:ln>
        </p:spPr>
        <p:txBody>
          <a:bodyPr wrap="none" anchor="ctr"/>
          <a:lstStyle/>
          <a:p>
            <a:endParaRPr lang="zh-CN" altLang="en-US" sz="2133">
              <a:latin typeface="Calibri" pitchFamily="34" charset="0"/>
            </a:endParaRPr>
          </a:p>
        </p:txBody>
      </p:sp>
      <p:sp>
        <p:nvSpPr>
          <p:cNvPr id="23" name="矩形 22"/>
          <p:cNvSpPr/>
          <p:nvPr/>
        </p:nvSpPr>
        <p:spPr>
          <a:xfrm>
            <a:off x="8371" y="2438051"/>
            <a:ext cx="3119668" cy="1824204"/>
          </a:xfrm>
          <a:prstGeom prst="rect">
            <a:avLst/>
          </a:prstGeom>
          <a:solidFill>
            <a:srgbClr val="1543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73610">
              <a:defRPr/>
            </a:pPr>
            <a:endParaRPr lang="zh-CN" altLang="en-US" sz="2133"/>
          </a:p>
        </p:txBody>
      </p:sp>
      <p:sp>
        <p:nvSpPr>
          <p:cNvPr id="24" name="Text Box 2"/>
          <p:cNvSpPr txBox="1">
            <a:spLocks noChangeArrowheads="1"/>
          </p:cNvSpPr>
          <p:nvPr/>
        </p:nvSpPr>
        <p:spPr bwMode="auto">
          <a:xfrm>
            <a:off x="3599723" y="2897810"/>
            <a:ext cx="6478427" cy="830997"/>
          </a:xfrm>
          <a:prstGeom prst="rect">
            <a:avLst/>
          </a:prstGeom>
          <a:noFill/>
          <a:ln w="9525">
            <a:noFill/>
            <a:miter lim="800000"/>
            <a:headEnd/>
            <a:tailEnd/>
          </a:ln>
        </p:spPr>
        <p:txBody>
          <a:bodyPr wrap="square">
            <a:spAutoFit/>
          </a:bodyPr>
          <a:lstStyle/>
          <a:p>
            <a:pPr lvl="0">
              <a:defRPr/>
            </a:pPr>
            <a:r>
              <a:rPr lang="zh-CN" altLang="en-US" sz="4800" b="1" kern="0" dirty="0">
                <a:solidFill>
                  <a:schemeClr val="bg1"/>
                </a:solidFill>
                <a:latin typeface="微软雅黑" pitchFamily="34" charset="-122"/>
                <a:ea typeface="微软雅黑" pitchFamily="34" charset="-122"/>
              </a:rPr>
              <a:t>什么是编程</a:t>
            </a:r>
          </a:p>
        </p:txBody>
      </p:sp>
      <p:sp>
        <p:nvSpPr>
          <p:cNvPr id="6" name="TextBox 5"/>
          <p:cNvSpPr txBox="1"/>
          <p:nvPr/>
        </p:nvSpPr>
        <p:spPr>
          <a:xfrm>
            <a:off x="786581" y="2364363"/>
            <a:ext cx="1563249" cy="1897892"/>
          </a:xfrm>
          <a:prstGeom prst="rect">
            <a:avLst/>
          </a:prstGeom>
          <a:noFill/>
        </p:spPr>
        <p:txBody>
          <a:bodyPr wrap="none" rtlCol="0">
            <a:spAutoFit/>
          </a:bodyPr>
          <a:lstStyle/>
          <a:p>
            <a:pPr algn="ctr"/>
            <a:r>
              <a:rPr lang="en-US" altLang="zh-CN" sz="11733" dirty="0">
                <a:solidFill>
                  <a:schemeClr val="bg1"/>
                </a:solidFill>
                <a:latin typeface="Impact" panose="020B0806030902050204" pitchFamily="34" charset="0"/>
                <a:ea typeface="微软雅黑" panose="020B0503020204020204" pitchFamily="34" charset="-122"/>
              </a:rPr>
              <a:t>01</a:t>
            </a:r>
            <a:endParaRPr lang="zh-CN" altLang="en-US" sz="11733" dirty="0">
              <a:solidFill>
                <a:schemeClr val="bg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1421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360"/>
                                          </p:val>
                                        </p:tav>
                                        <p:tav tm="100000">
                                          <p:val>
                                            <p:fltVal val="0"/>
                                          </p:val>
                                        </p:tav>
                                      </p:tavLst>
                                    </p:anim>
                                    <p:animEffect transition="in" filter="fade">
                                      <p:cBhvr>
                                        <p:cTn id="19" dur="500"/>
                                        <p:tgtEl>
                                          <p:spTgt spid="6"/>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4"/>
                                        </p:tgtEl>
                                        <p:attrNameLst>
                                          <p:attrName>style.visibility</p:attrName>
                                        </p:attrNameLst>
                                      </p:cBhvr>
                                      <p:to>
                                        <p:strVal val="visible"/>
                                      </p:to>
                                    </p:set>
                                    <p:anim calcmode="lin" valueType="num">
                                      <p:cBhvr>
                                        <p:cTn id="23" dur="8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4" dur="800" fill="hold"/>
                                        <p:tgtEl>
                                          <p:spTgt spid="24"/>
                                        </p:tgtEl>
                                        <p:attrNameLst>
                                          <p:attrName>ppt_y</p:attrName>
                                        </p:attrNameLst>
                                      </p:cBhvr>
                                      <p:tavLst>
                                        <p:tav tm="0">
                                          <p:val>
                                            <p:strVal val="#ppt_y"/>
                                          </p:val>
                                        </p:tav>
                                        <p:tav tm="100000">
                                          <p:val>
                                            <p:strVal val="#ppt_y"/>
                                          </p:val>
                                        </p:tav>
                                      </p:tavLst>
                                    </p:anim>
                                    <p:anim calcmode="lin" valueType="num">
                                      <p:cBhvr>
                                        <p:cTn id="25" dur="8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6" dur="8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8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7">
            <a:extLst>
              <a:ext uri="{FF2B5EF4-FFF2-40B4-BE49-F238E27FC236}">
                <a16:creationId xmlns:a16="http://schemas.microsoft.com/office/drawing/2014/main" id="{39897E84-4ED4-4630-8F5E-90A70E786D5A}"/>
              </a:ext>
            </a:extLst>
          </p:cNvPr>
          <p:cNvSpPr txBox="1"/>
          <p:nvPr/>
        </p:nvSpPr>
        <p:spPr bwMode="auto">
          <a:xfrm>
            <a:off x="425282" y="377090"/>
            <a:ext cx="2031325" cy="523220"/>
          </a:xfrm>
          <a:prstGeom prst="rect">
            <a:avLst/>
          </a:prstGeom>
          <a:noFill/>
        </p:spPr>
        <p:txBody>
          <a:bodyPr wrap="square">
            <a:spAutoFit/>
          </a:bodyPr>
          <a:lstStyle/>
          <a:p>
            <a:pPr fontAlgn="auto">
              <a:spcBef>
                <a:spcPts val="0"/>
              </a:spcBef>
              <a:spcAft>
                <a:spcPts val="0"/>
              </a:spcAft>
              <a:defRPr/>
            </a:pPr>
            <a:r>
              <a:rPr lang="zh-CN" altLang="en-US" sz="2800" b="1" kern="0" dirty="0">
                <a:solidFill>
                  <a:srgbClr val="15436B"/>
                </a:solidFill>
                <a:latin typeface="+mj-ea"/>
                <a:ea typeface="+mj-ea"/>
                <a:cs typeface="+mn-ea"/>
                <a:sym typeface="+mn-lt"/>
              </a:rPr>
              <a:t>什么是编程</a:t>
            </a:r>
          </a:p>
        </p:txBody>
      </p:sp>
      <p:sp>
        <p:nvSpPr>
          <p:cNvPr id="36" name="文本框 35">
            <a:extLst>
              <a:ext uri="{FF2B5EF4-FFF2-40B4-BE49-F238E27FC236}">
                <a16:creationId xmlns:a16="http://schemas.microsoft.com/office/drawing/2014/main" id="{C2598B31-6F41-D617-29A4-7CE81919B929}"/>
              </a:ext>
            </a:extLst>
          </p:cNvPr>
          <p:cNvSpPr txBox="1"/>
          <p:nvPr/>
        </p:nvSpPr>
        <p:spPr>
          <a:xfrm>
            <a:off x="641023" y="1690062"/>
            <a:ext cx="10689996" cy="3477875"/>
          </a:xfrm>
          <a:prstGeom prst="rect">
            <a:avLst/>
          </a:prstGeom>
          <a:noFill/>
        </p:spPr>
        <p:txBody>
          <a:bodyPr wrap="square" rtlCol="0">
            <a:spAutoFit/>
          </a:bodyPr>
          <a:lstStyle/>
          <a:p>
            <a:r>
              <a:rPr lang="zh-CN" altLang="en-US" sz="2000" dirty="0"/>
              <a:t>       编程是编定程序的中文简称，就是让计算机代码解决某个问题，对某个计算体系规定一定的运算方式，使计算体系按照该计算方式运行，并最终得到相应结果的过程。</a:t>
            </a:r>
            <a:endParaRPr lang="en-US" altLang="zh-CN" sz="2000" dirty="0"/>
          </a:p>
          <a:p>
            <a:endParaRPr lang="en-US" altLang="zh-CN" sz="2000" dirty="0"/>
          </a:p>
          <a:p>
            <a:endParaRPr lang="en-US" altLang="zh-CN" sz="2000" dirty="0"/>
          </a:p>
          <a:p>
            <a:r>
              <a:rPr lang="en-US" altLang="zh-CN" sz="2000" dirty="0"/>
              <a:t>       </a:t>
            </a:r>
            <a:r>
              <a:rPr lang="zh-CN" altLang="en-US" sz="2000" dirty="0"/>
              <a:t>为了使计算机能够理解人的意图，人类就必须将需解决的问题的思路、方法和手段通过计算机能够理解的形式告诉计算机，使得计算机能够根据人的指令一步一步去工作，完成某种特 定的任务。这种人和计算体系之间交流的过程就是编程。</a:t>
            </a:r>
            <a:endParaRPr lang="en-US" altLang="zh-CN" sz="2000" dirty="0"/>
          </a:p>
          <a:p>
            <a:r>
              <a:rPr lang="zh-CN" altLang="en-US" sz="2000" dirty="0"/>
              <a:t> </a:t>
            </a:r>
            <a:endParaRPr lang="en-US" altLang="zh-CN" sz="2000" dirty="0"/>
          </a:p>
          <a:p>
            <a:endParaRPr lang="en-US" altLang="zh-CN" sz="2000" dirty="0"/>
          </a:p>
          <a:p>
            <a:r>
              <a:rPr lang="zh-CN" altLang="en-US" sz="2000" dirty="0"/>
              <a:t>       编程：设计具备逻辑流动作用的一种“可控体系”，编程不一定是针对计算机程序而言的，针对 具备逻辑计算力的体系，都可以算编程。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3119671" y="2438051"/>
            <a:ext cx="9072331" cy="1824204"/>
          </a:xfrm>
          <a:prstGeom prst="rect">
            <a:avLst/>
          </a:prstGeom>
          <a:solidFill>
            <a:srgbClr val="103454"/>
          </a:solidFill>
          <a:ln w="9525">
            <a:noFill/>
            <a:miter lim="800000"/>
            <a:headEnd/>
            <a:tailEnd/>
          </a:ln>
        </p:spPr>
        <p:txBody>
          <a:bodyPr wrap="none" anchor="ctr"/>
          <a:lstStyle/>
          <a:p>
            <a:endParaRPr lang="zh-CN" altLang="en-US" sz="2133">
              <a:latin typeface="Calibri" pitchFamily="34" charset="0"/>
            </a:endParaRPr>
          </a:p>
        </p:txBody>
      </p:sp>
      <p:sp>
        <p:nvSpPr>
          <p:cNvPr id="23" name="矩形 22"/>
          <p:cNvSpPr/>
          <p:nvPr/>
        </p:nvSpPr>
        <p:spPr>
          <a:xfrm>
            <a:off x="8371" y="2438051"/>
            <a:ext cx="3119668" cy="1824204"/>
          </a:xfrm>
          <a:prstGeom prst="rect">
            <a:avLst/>
          </a:prstGeom>
          <a:solidFill>
            <a:srgbClr val="1543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73610">
              <a:defRPr/>
            </a:pPr>
            <a:endParaRPr lang="zh-CN" altLang="en-US" sz="2133"/>
          </a:p>
        </p:txBody>
      </p:sp>
      <p:sp>
        <p:nvSpPr>
          <p:cNvPr id="24" name="Text Box 2"/>
          <p:cNvSpPr txBox="1">
            <a:spLocks noChangeArrowheads="1"/>
          </p:cNvSpPr>
          <p:nvPr/>
        </p:nvSpPr>
        <p:spPr bwMode="auto">
          <a:xfrm>
            <a:off x="3897881" y="2934654"/>
            <a:ext cx="6478427" cy="830997"/>
          </a:xfrm>
          <a:prstGeom prst="rect">
            <a:avLst/>
          </a:prstGeom>
          <a:noFill/>
          <a:ln w="9525">
            <a:noFill/>
            <a:miter lim="800000"/>
            <a:headEnd/>
            <a:tailEnd/>
          </a:ln>
        </p:spPr>
        <p:txBody>
          <a:bodyPr wrap="square">
            <a:spAutoFit/>
          </a:bodyPr>
          <a:lstStyle/>
          <a:p>
            <a:pPr lvl="0">
              <a:defRPr/>
            </a:pPr>
            <a:r>
              <a:rPr lang="zh-CN" altLang="en-US" sz="4800" b="1" kern="0" dirty="0">
                <a:solidFill>
                  <a:schemeClr val="bg1"/>
                </a:solidFill>
                <a:latin typeface="微软雅黑" pitchFamily="34" charset="-122"/>
                <a:ea typeface="微软雅黑" pitchFamily="34" charset="-122"/>
              </a:rPr>
              <a:t>编程语言的种类</a:t>
            </a:r>
          </a:p>
        </p:txBody>
      </p:sp>
      <p:sp>
        <p:nvSpPr>
          <p:cNvPr id="6" name="TextBox 5"/>
          <p:cNvSpPr txBox="1"/>
          <p:nvPr/>
        </p:nvSpPr>
        <p:spPr>
          <a:xfrm>
            <a:off x="695210" y="2364363"/>
            <a:ext cx="1745991" cy="1897892"/>
          </a:xfrm>
          <a:prstGeom prst="rect">
            <a:avLst/>
          </a:prstGeom>
          <a:noFill/>
        </p:spPr>
        <p:txBody>
          <a:bodyPr wrap="none" rtlCol="0">
            <a:spAutoFit/>
          </a:bodyPr>
          <a:lstStyle/>
          <a:p>
            <a:pPr algn="ctr"/>
            <a:r>
              <a:rPr lang="en-US" altLang="zh-CN" sz="11733" dirty="0">
                <a:solidFill>
                  <a:schemeClr val="bg1"/>
                </a:solidFill>
                <a:latin typeface="Impact" panose="020B0806030902050204" pitchFamily="34" charset="0"/>
                <a:ea typeface="微软雅黑" panose="020B0503020204020204" pitchFamily="34" charset="-122"/>
              </a:rPr>
              <a:t>02</a:t>
            </a:r>
            <a:endParaRPr lang="zh-CN" altLang="en-US" sz="11733" dirty="0">
              <a:solidFill>
                <a:schemeClr val="bg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04588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360"/>
                                          </p:val>
                                        </p:tav>
                                        <p:tav tm="100000">
                                          <p:val>
                                            <p:fltVal val="0"/>
                                          </p:val>
                                        </p:tav>
                                      </p:tavLst>
                                    </p:anim>
                                    <p:animEffect transition="in" filter="fade">
                                      <p:cBhvr>
                                        <p:cTn id="19" dur="500"/>
                                        <p:tgtEl>
                                          <p:spTgt spid="6"/>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4"/>
                                        </p:tgtEl>
                                        <p:attrNameLst>
                                          <p:attrName>style.visibility</p:attrName>
                                        </p:attrNameLst>
                                      </p:cBhvr>
                                      <p:to>
                                        <p:strVal val="visible"/>
                                      </p:to>
                                    </p:set>
                                    <p:anim calcmode="lin" valueType="num">
                                      <p:cBhvr>
                                        <p:cTn id="23" dur="8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4" dur="800" fill="hold"/>
                                        <p:tgtEl>
                                          <p:spTgt spid="24"/>
                                        </p:tgtEl>
                                        <p:attrNameLst>
                                          <p:attrName>ppt_y</p:attrName>
                                        </p:attrNameLst>
                                      </p:cBhvr>
                                      <p:tavLst>
                                        <p:tav tm="0">
                                          <p:val>
                                            <p:strVal val="#ppt_y"/>
                                          </p:val>
                                        </p:tav>
                                        <p:tav tm="100000">
                                          <p:val>
                                            <p:strVal val="#ppt_y"/>
                                          </p:val>
                                        </p:tav>
                                      </p:tavLst>
                                    </p:anim>
                                    <p:anim calcmode="lin" valueType="num">
                                      <p:cBhvr>
                                        <p:cTn id="25" dur="8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6" dur="8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8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20"/>
          <p:cNvSpPr/>
          <p:nvPr/>
        </p:nvSpPr>
        <p:spPr bwMode="auto">
          <a:xfrm rot="2687246">
            <a:off x="5197245" y="1893146"/>
            <a:ext cx="1671597" cy="1670767"/>
          </a:xfrm>
          <a:custGeom>
            <a:avLst/>
            <a:gdLst/>
            <a:ahLst/>
            <a:cxnLst>
              <a:cxn ang="0">
                <a:pos x="982" y="0"/>
              </a:cxn>
              <a:cxn ang="0">
                <a:pos x="957" y="12"/>
              </a:cxn>
              <a:cxn ang="0">
                <a:pos x="719" y="251"/>
              </a:cxn>
              <a:cxn ang="0">
                <a:pos x="534" y="67"/>
              </a:cxn>
              <a:cxn ang="0">
                <a:pos x="504" y="55"/>
              </a:cxn>
              <a:cxn ang="0">
                <a:pos x="438" y="87"/>
              </a:cxn>
              <a:cxn ang="0">
                <a:pos x="49" y="476"/>
              </a:cxn>
              <a:cxn ang="0">
                <a:pos x="20" y="523"/>
              </a:cxn>
              <a:cxn ang="0">
                <a:pos x="29" y="572"/>
              </a:cxn>
              <a:cxn ang="0">
                <a:pos x="213" y="756"/>
              </a:cxn>
              <a:cxn ang="0">
                <a:pos x="15" y="955"/>
              </a:cxn>
              <a:cxn ang="0">
                <a:pos x="4" y="989"/>
              </a:cxn>
              <a:cxn ang="0">
                <a:pos x="36" y="1005"/>
              </a:cxn>
              <a:cxn ang="0">
                <a:pos x="956" y="1005"/>
              </a:cxn>
              <a:cxn ang="0">
                <a:pos x="1007" y="953"/>
              </a:cxn>
              <a:cxn ang="0">
                <a:pos x="1007" y="33"/>
              </a:cxn>
              <a:cxn ang="0">
                <a:pos x="982" y="0"/>
              </a:cxn>
            </a:cxnLst>
            <a:rect l="0" t="0" r="r" b="b"/>
            <a:pathLst>
              <a:path w="1007" h="1005">
                <a:moveTo>
                  <a:pt x="982" y="0"/>
                </a:moveTo>
                <a:cubicBezTo>
                  <a:pt x="974" y="0"/>
                  <a:pt x="966" y="4"/>
                  <a:pt x="957" y="12"/>
                </a:cubicBezTo>
                <a:cubicBezTo>
                  <a:pt x="719" y="251"/>
                  <a:pt x="719" y="251"/>
                  <a:pt x="719" y="251"/>
                </a:cubicBezTo>
                <a:cubicBezTo>
                  <a:pt x="534" y="67"/>
                  <a:pt x="534" y="67"/>
                  <a:pt x="534" y="67"/>
                </a:cubicBezTo>
                <a:cubicBezTo>
                  <a:pt x="527" y="59"/>
                  <a:pt x="516" y="55"/>
                  <a:pt x="504" y="55"/>
                </a:cubicBezTo>
                <a:cubicBezTo>
                  <a:pt x="482" y="55"/>
                  <a:pt x="458" y="67"/>
                  <a:pt x="438" y="87"/>
                </a:cubicBezTo>
                <a:cubicBezTo>
                  <a:pt x="49" y="476"/>
                  <a:pt x="49" y="476"/>
                  <a:pt x="49" y="476"/>
                </a:cubicBezTo>
                <a:cubicBezTo>
                  <a:pt x="35" y="490"/>
                  <a:pt x="24" y="507"/>
                  <a:pt x="20" y="523"/>
                </a:cubicBezTo>
                <a:cubicBezTo>
                  <a:pt x="14" y="543"/>
                  <a:pt x="17" y="561"/>
                  <a:pt x="29" y="572"/>
                </a:cubicBezTo>
                <a:cubicBezTo>
                  <a:pt x="213" y="756"/>
                  <a:pt x="213" y="756"/>
                  <a:pt x="213" y="756"/>
                </a:cubicBezTo>
                <a:cubicBezTo>
                  <a:pt x="15" y="955"/>
                  <a:pt x="15" y="955"/>
                  <a:pt x="15" y="955"/>
                </a:cubicBezTo>
                <a:cubicBezTo>
                  <a:pt x="0" y="970"/>
                  <a:pt x="2" y="983"/>
                  <a:pt x="4" y="989"/>
                </a:cubicBezTo>
                <a:cubicBezTo>
                  <a:pt x="7" y="995"/>
                  <a:pt x="14" y="1005"/>
                  <a:pt x="36" y="1005"/>
                </a:cubicBezTo>
                <a:cubicBezTo>
                  <a:pt x="956" y="1005"/>
                  <a:pt x="956" y="1005"/>
                  <a:pt x="956" y="1005"/>
                </a:cubicBezTo>
                <a:cubicBezTo>
                  <a:pt x="984" y="1005"/>
                  <a:pt x="1007" y="982"/>
                  <a:pt x="1007" y="953"/>
                </a:cubicBezTo>
                <a:cubicBezTo>
                  <a:pt x="1007" y="33"/>
                  <a:pt x="1007" y="33"/>
                  <a:pt x="1007" y="33"/>
                </a:cubicBezTo>
                <a:cubicBezTo>
                  <a:pt x="1007" y="9"/>
                  <a:pt x="994" y="0"/>
                  <a:pt x="982" y="0"/>
                </a:cubicBezTo>
                <a:close/>
              </a:path>
            </a:pathLst>
          </a:custGeom>
          <a:solidFill>
            <a:srgbClr val="15436B"/>
          </a:solidFill>
          <a:ln w="28575" cap="flat">
            <a:noFill/>
            <a:prstDash val="solid"/>
            <a:miter lim="800000"/>
          </a:ln>
          <a:effectLst>
            <a:outerShdw blurRad="203200" dist="101600" dir="2700000" algn="tl" rotWithShape="0">
              <a:prstClr val="black">
                <a:alpha val="28000"/>
              </a:prstClr>
            </a:outerShdw>
          </a:effectLst>
        </p:spPr>
        <p:txBody>
          <a:bodyPr vert="horz" wrap="square" lIns="121888" tIns="60944" rIns="121888" bIns="60944" numCol="1" anchor="t" anchorCtr="0" compatLnSpc="1"/>
          <a:lstStyle/>
          <a:p>
            <a:endParaRPr lang="en-US" altLang="en-US" sz="3200">
              <a:solidFill>
                <a:schemeClr val="tx1">
                  <a:lumMod val="50000"/>
                  <a:lumOff val="50000"/>
                </a:schemeClr>
              </a:solidFill>
            </a:endParaRPr>
          </a:p>
        </p:txBody>
      </p:sp>
      <p:sp>
        <p:nvSpPr>
          <p:cNvPr id="79" name="Freeform 22"/>
          <p:cNvSpPr/>
          <p:nvPr/>
        </p:nvSpPr>
        <p:spPr bwMode="auto">
          <a:xfrm rot="4380149">
            <a:off x="6478653" y="3911151"/>
            <a:ext cx="1673256" cy="1670767"/>
          </a:xfrm>
          <a:custGeom>
            <a:avLst/>
            <a:gdLst/>
            <a:ahLst/>
            <a:cxnLst>
              <a:cxn ang="0">
                <a:pos x="993" y="955"/>
              </a:cxn>
              <a:cxn ang="0">
                <a:pos x="788" y="750"/>
              </a:cxn>
              <a:cxn ang="0">
                <a:pos x="963" y="576"/>
              </a:cxn>
              <a:cxn ang="0">
                <a:pos x="972" y="527"/>
              </a:cxn>
              <a:cxn ang="0">
                <a:pos x="943" y="480"/>
              </a:cxn>
              <a:cxn ang="0">
                <a:pos x="554" y="91"/>
              </a:cxn>
              <a:cxn ang="0">
                <a:pos x="488" y="59"/>
              </a:cxn>
              <a:cxn ang="0">
                <a:pos x="457" y="71"/>
              </a:cxn>
              <a:cxn ang="0">
                <a:pos x="283" y="245"/>
              </a:cxn>
              <a:cxn ang="0">
                <a:pos x="50" y="12"/>
              </a:cxn>
              <a:cxn ang="0">
                <a:pos x="25" y="0"/>
              </a:cxn>
              <a:cxn ang="0">
                <a:pos x="0" y="33"/>
              </a:cxn>
              <a:cxn ang="0">
                <a:pos x="0" y="953"/>
              </a:cxn>
              <a:cxn ang="0">
                <a:pos x="52" y="1005"/>
              </a:cxn>
              <a:cxn ang="0">
                <a:pos x="972" y="1005"/>
              </a:cxn>
              <a:cxn ang="0">
                <a:pos x="1003" y="988"/>
              </a:cxn>
              <a:cxn ang="0">
                <a:pos x="993" y="955"/>
              </a:cxn>
            </a:cxnLst>
            <a:rect l="0" t="0" r="r" b="b"/>
            <a:pathLst>
              <a:path w="1008" h="1005">
                <a:moveTo>
                  <a:pt x="993" y="955"/>
                </a:moveTo>
                <a:cubicBezTo>
                  <a:pt x="788" y="750"/>
                  <a:pt x="788" y="750"/>
                  <a:pt x="788" y="750"/>
                </a:cubicBezTo>
                <a:cubicBezTo>
                  <a:pt x="963" y="576"/>
                  <a:pt x="963" y="576"/>
                  <a:pt x="963" y="576"/>
                </a:cubicBezTo>
                <a:cubicBezTo>
                  <a:pt x="974" y="564"/>
                  <a:pt x="978" y="546"/>
                  <a:pt x="972" y="527"/>
                </a:cubicBezTo>
                <a:cubicBezTo>
                  <a:pt x="967" y="510"/>
                  <a:pt x="957" y="494"/>
                  <a:pt x="943" y="480"/>
                </a:cubicBezTo>
                <a:cubicBezTo>
                  <a:pt x="554" y="91"/>
                  <a:pt x="554" y="91"/>
                  <a:pt x="554" y="91"/>
                </a:cubicBezTo>
                <a:cubicBezTo>
                  <a:pt x="534" y="71"/>
                  <a:pt x="509" y="59"/>
                  <a:pt x="488" y="59"/>
                </a:cubicBezTo>
                <a:cubicBezTo>
                  <a:pt x="476" y="59"/>
                  <a:pt x="465" y="63"/>
                  <a:pt x="457" y="71"/>
                </a:cubicBezTo>
                <a:cubicBezTo>
                  <a:pt x="283" y="245"/>
                  <a:pt x="283" y="245"/>
                  <a:pt x="283" y="245"/>
                </a:cubicBezTo>
                <a:cubicBezTo>
                  <a:pt x="50" y="12"/>
                  <a:pt x="50" y="12"/>
                  <a:pt x="50" y="12"/>
                </a:cubicBezTo>
                <a:cubicBezTo>
                  <a:pt x="42" y="4"/>
                  <a:pt x="33" y="0"/>
                  <a:pt x="25" y="0"/>
                </a:cubicBezTo>
                <a:cubicBezTo>
                  <a:pt x="13" y="0"/>
                  <a:pt x="0" y="8"/>
                  <a:pt x="0" y="33"/>
                </a:cubicBezTo>
                <a:cubicBezTo>
                  <a:pt x="0" y="953"/>
                  <a:pt x="0" y="953"/>
                  <a:pt x="0" y="953"/>
                </a:cubicBezTo>
                <a:cubicBezTo>
                  <a:pt x="0" y="982"/>
                  <a:pt x="23" y="1005"/>
                  <a:pt x="52" y="1005"/>
                </a:cubicBezTo>
                <a:cubicBezTo>
                  <a:pt x="972" y="1005"/>
                  <a:pt x="972" y="1005"/>
                  <a:pt x="972" y="1005"/>
                </a:cubicBezTo>
                <a:cubicBezTo>
                  <a:pt x="993" y="1005"/>
                  <a:pt x="1001" y="995"/>
                  <a:pt x="1003" y="988"/>
                </a:cubicBezTo>
                <a:cubicBezTo>
                  <a:pt x="1006" y="982"/>
                  <a:pt x="1008" y="970"/>
                  <a:pt x="993" y="955"/>
                </a:cubicBezTo>
                <a:close/>
              </a:path>
            </a:pathLst>
          </a:custGeom>
          <a:solidFill>
            <a:schemeClr val="bg1">
              <a:lumMod val="65000"/>
            </a:schemeClr>
          </a:solidFill>
          <a:ln w="28575" cap="flat">
            <a:noFill/>
            <a:prstDash val="solid"/>
            <a:miter lim="800000"/>
          </a:ln>
          <a:effectLst>
            <a:outerShdw blurRad="203200" dist="101600" dir="2700000" algn="tl" rotWithShape="0">
              <a:prstClr val="black">
                <a:alpha val="28000"/>
              </a:prstClr>
            </a:outerShdw>
          </a:effectLst>
        </p:spPr>
        <p:txBody>
          <a:bodyPr vert="horz" wrap="square" lIns="121888" tIns="60944" rIns="121888" bIns="60944" numCol="1" anchor="t" anchorCtr="0" compatLnSpc="1"/>
          <a:lstStyle/>
          <a:p>
            <a:endParaRPr lang="en-US" altLang="en-US" sz="3200">
              <a:solidFill>
                <a:schemeClr val="tx1">
                  <a:lumMod val="50000"/>
                  <a:lumOff val="50000"/>
                </a:schemeClr>
              </a:solidFill>
            </a:endParaRPr>
          </a:p>
        </p:txBody>
      </p:sp>
      <p:sp>
        <p:nvSpPr>
          <p:cNvPr id="78" name="Freeform 21"/>
          <p:cNvSpPr/>
          <p:nvPr/>
        </p:nvSpPr>
        <p:spPr bwMode="auto">
          <a:xfrm rot="772859">
            <a:off x="4004612" y="3945331"/>
            <a:ext cx="1671597" cy="1670767"/>
          </a:xfrm>
          <a:custGeom>
            <a:avLst/>
            <a:gdLst/>
            <a:ahLst/>
            <a:cxnLst>
              <a:cxn ang="0">
                <a:pos x="956" y="0"/>
              </a:cxn>
              <a:cxn ang="0">
                <a:pos x="36" y="0"/>
              </a:cxn>
              <a:cxn ang="0">
                <a:pos x="4" y="16"/>
              </a:cxn>
              <a:cxn ang="0">
                <a:pos x="15" y="50"/>
              </a:cxn>
              <a:cxn ang="0">
                <a:pos x="237" y="272"/>
              </a:cxn>
              <a:cxn ang="0">
                <a:pos x="47" y="462"/>
              </a:cxn>
              <a:cxn ang="0">
                <a:pos x="68" y="559"/>
              </a:cxn>
              <a:cxn ang="0">
                <a:pos x="456" y="948"/>
              </a:cxn>
              <a:cxn ang="0">
                <a:pos x="522" y="980"/>
              </a:cxn>
              <a:cxn ang="0">
                <a:pos x="522" y="980"/>
              </a:cxn>
              <a:cxn ang="0">
                <a:pos x="553" y="968"/>
              </a:cxn>
              <a:cxn ang="0">
                <a:pos x="743" y="778"/>
              </a:cxn>
              <a:cxn ang="0">
                <a:pos x="957" y="993"/>
              </a:cxn>
              <a:cxn ang="0">
                <a:pos x="982" y="1005"/>
              </a:cxn>
              <a:cxn ang="0">
                <a:pos x="1002" y="994"/>
              </a:cxn>
              <a:cxn ang="0">
                <a:pos x="1007" y="972"/>
              </a:cxn>
              <a:cxn ang="0">
                <a:pos x="1007" y="52"/>
              </a:cxn>
              <a:cxn ang="0">
                <a:pos x="956" y="0"/>
              </a:cxn>
            </a:cxnLst>
            <a:rect l="0" t="0" r="r" b="b"/>
            <a:pathLst>
              <a:path w="1007" h="1005">
                <a:moveTo>
                  <a:pt x="956" y="0"/>
                </a:moveTo>
                <a:cubicBezTo>
                  <a:pt x="36" y="0"/>
                  <a:pt x="36" y="0"/>
                  <a:pt x="36" y="0"/>
                </a:cubicBezTo>
                <a:cubicBezTo>
                  <a:pt x="14" y="0"/>
                  <a:pt x="7" y="10"/>
                  <a:pt x="4" y="16"/>
                </a:cubicBezTo>
                <a:cubicBezTo>
                  <a:pt x="2" y="22"/>
                  <a:pt x="0" y="35"/>
                  <a:pt x="15" y="50"/>
                </a:cubicBezTo>
                <a:cubicBezTo>
                  <a:pt x="237" y="272"/>
                  <a:pt x="237" y="272"/>
                  <a:pt x="237" y="272"/>
                </a:cubicBezTo>
                <a:cubicBezTo>
                  <a:pt x="47" y="462"/>
                  <a:pt x="47" y="462"/>
                  <a:pt x="47" y="462"/>
                </a:cubicBezTo>
                <a:cubicBezTo>
                  <a:pt x="26" y="484"/>
                  <a:pt x="34" y="526"/>
                  <a:pt x="68" y="559"/>
                </a:cubicBezTo>
                <a:cubicBezTo>
                  <a:pt x="456" y="948"/>
                  <a:pt x="456" y="948"/>
                  <a:pt x="456" y="948"/>
                </a:cubicBezTo>
                <a:cubicBezTo>
                  <a:pt x="476" y="968"/>
                  <a:pt x="501" y="980"/>
                  <a:pt x="522" y="980"/>
                </a:cubicBezTo>
                <a:cubicBezTo>
                  <a:pt x="522" y="980"/>
                  <a:pt x="522" y="980"/>
                  <a:pt x="522" y="980"/>
                </a:cubicBezTo>
                <a:cubicBezTo>
                  <a:pt x="534" y="980"/>
                  <a:pt x="545" y="976"/>
                  <a:pt x="553" y="968"/>
                </a:cubicBezTo>
                <a:cubicBezTo>
                  <a:pt x="743" y="778"/>
                  <a:pt x="743" y="778"/>
                  <a:pt x="743" y="778"/>
                </a:cubicBezTo>
                <a:cubicBezTo>
                  <a:pt x="957" y="993"/>
                  <a:pt x="957" y="993"/>
                  <a:pt x="957" y="993"/>
                </a:cubicBezTo>
                <a:cubicBezTo>
                  <a:pt x="966" y="1001"/>
                  <a:pt x="974" y="1005"/>
                  <a:pt x="982" y="1005"/>
                </a:cubicBezTo>
                <a:cubicBezTo>
                  <a:pt x="991" y="1005"/>
                  <a:pt x="998" y="1001"/>
                  <a:pt x="1002" y="994"/>
                </a:cubicBezTo>
                <a:cubicBezTo>
                  <a:pt x="1006" y="988"/>
                  <a:pt x="1007" y="981"/>
                  <a:pt x="1007" y="972"/>
                </a:cubicBezTo>
                <a:cubicBezTo>
                  <a:pt x="1007" y="52"/>
                  <a:pt x="1007" y="52"/>
                  <a:pt x="1007" y="52"/>
                </a:cubicBezTo>
                <a:cubicBezTo>
                  <a:pt x="1007" y="23"/>
                  <a:pt x="984" y="0"/>
                  <a:pt x="956" y="0"/>
                </a:cubicBezTo>
                <a:close/>
              </a:path>
            </a:pathLst>
          </a:custGeom>
          <a:solidFill>
            <a:schemeClr val="accent3"/>
          </a:solidFill>
          <a:ln w="28575" cap="flat">
            <a:noFill/>
            <a:prstDash val="solid"/>
            <a:miter lim="800000"/>
          </a:ln>
          <a:effectLst>
            <a:outerShdw blurRad="203200" dist="101600" dir="2700000" algn="tl" rotWithShape="0">
              <a:prstClr val="black">
                <a:alpha val="28000"/>
              </a:prstClr>
            </a:outerShdw>
          </a:effectLst>
        </p:spPr>
        <p:txBody>
          <a:bodyPr vert="horz" wrap="square" lIns="121888" tIns="60944" rIns="121888" bIns="60944" numCol="1" anchor="t" anchorCtr="0" compatLnSpc="1"/>
          <a:lstStyle/>
          <a:p>
            <a:endParaRPr lang="en-US" altLang="en-US" sz="3200">
              <a:solidFill>
                <a:schemeClr val="tx1">
                  <a:lumMod val="50000"/>
                  <a:lumOff val="50000"/>
                </a:schemeClr>
              </a:solidFill>
            </a:endParaRPr>
          </a:p>
        </p:txBody>
      </p:sp>
      <p:sp>
        <p:nvSpPr>
          <p:cNvPr id="30" name="TextBox 7">
            <a:extLst>
              <a:ext uri="{FF2B5EF4-FFF2-40B4-BE49-F238E27FC236}">
                <a16:creationId xmlns:a16="http://schemas.microsoft.com/office/drawing/2014/main" id="{FA93919E-2811-4063-935D-50A65A76BA40}"/>
              </a:ext>
            </a:extLst>
          </p:cNvPr>
          <p:cNvSpPr txBox="1"/>
          <p:nvPr/>
        </p:nvSpPr>
        <p:spPr bwMode="auto">
          <a:xfrm>
            <a:off x="425282" y="245115"/>
            <a:ext cx="2339102" cy="461665"/>
          </a:xfrm>
          <a:prstGeom prst="rect">
            <a:avLst/>
          </a:prstGeom>
          <a:noFill/>
        </p:spPr>
        <p:txBody>
          <a:bodyPr wrap="none">
            <a:spAutoFit/>
          </a:bodyPr>
          <a:lstStyle/>
          <a:p>
            <a:pPr fontAlgn="auto">
              <a:spcBef>
                <a:spcPts val="0"/>
              </a:spcBef>
              <a:spcAft>
                <a:spcPts val="0"/>
              </a:spcAft>
              <a:defRPr/>
            </a:pPr>
            <a:r>
              <a:rPr lang="zh-CN" altLang="en-US" sz="2400" kern="0" dirty="0">
                <a:solidFill>
                  <a:srgbClr val="15436B"/>
                </a:solidFill>
                <a:latin typeface="+mj-ea"/>
                <a:ea typeface="+mj-ea"/>
                <a:cs typeface="+mn-ea"/>
                <a:sym typeface="+mn-lt"/>
              </a:rPr>
              <a:t>编程语言的种类</a:t>
            </a:r>
          </a:p>
        </p:txBody>
      </p:sp>
      <p:sp>
        <p:nvSpPr>
          <p:cNvPr id="2" name="文本框 1">
            <a:extLst>
              <a:ext uri="{FF2B5EF4-FFF2-40B4-BE49-F238E27FC236}">
                <a16:creationId xmlns:a16="http://schemas.microsoft.com/office/drawing/2014/main" id="{9587546A-A6C3-A0AE-DB7B-33295D3C8A74}"/>
              </a:ext>
            </a:extLst>
          </p:cNvPr>
          <p:cNvSpPr txBox="1"/>
          <p:nvPr/>
        </p:nvSpPr>
        <p:spPr>
          <a:xfrm>
            <a:off x="5323704" y="1321195"/>
            <a:ext cx="3299382" cy="461665"/>
          </a:xfrm>
          <a:prstGeom prst="rect">
            <a:avLst/>
          </a:prstGeom>
          <a:noFill/>
        </p:spPr>
        <p:txBody>
          <a:bodyPr wrap="square" rtlCol="0">
            <a:spAutoFit/>
          </a:bodyPr>
          <a:lstStyle/>
          <a:p>
            <a:r>
              <a:rPr lang="zh-CN" altLang="en-US" sz="2400" dirty="0"/>
              <a:t>机器语言</a:t>
            </a:r>
          </a:p>
        </p:txBody>
      </p:sp>
      <p:sp>
        <p:nvSpPr>
          <p:cNvPr id="4" name="文本框 3">
            <a:extLst>
              <a:ext uri="{FF2B5EF4-FFF2-40B4-BE49-F238E27FC236}">
                <a16:creationId xmlns:a16="http://schemas.microsoft.com/office/drawing/2014/main" id="{8ABF5F4C-E38C-EE9B-EABF-40A23EDA3505}"/>
              </a:ext>
            </a:extLst>
          </p:cNvPr>
          <p:cNvSpPr txBox="1"/>
          <p:nvPr/>
        </p:nvSpPr>
        <p:spPr>
          <a:xfrm>
            <a:off x="2770312" y="4953689"/>
            <a:ext cx="1875934" cy="461665"/>
          </a:xfrm>
          <a:prstGeom prst="rect">
            <a:avLst/>
          </a:prstGeom>
          <a:noFill/>
        </p:spPr>
        <p:txBody>
          <a:bodyPr wrap="square" rtlCol="0">
            <a:spAutoFit/>
          </a:bodyPr>
          <a:lstStyle/>
          <a:p>
            <a:r>
              <a:rPr lang="zh-CN" altLang="en-US" sz="2400" dirty="0"/>
              <a:t>汇编语言</a:t>
            </a:r>
          </a:p>
        </p:txBody>
      </p:sp>
      <p:sp>
        <p:nvSpPr>
          <p:cNvPr id="6" name="文本框 5">
            <a:extLst>
              <a:ext uri="{FF2B5EF4-FFF2-40B4-BE49-F238E27FC236}">
                <a16:creationId xmlns:a16="http://schemas.microsoft.com/office/drawing/2014/main" id="{B0550B4F-1AAF-E020-3EB0-DBB987595C9D}"/>
              </a:ext>
            </a:extLst>
          </p:cNvPr>
          <p:cNvSpPr txBox="1"/>
          <p:nvPr/>
        </p:nvSpPr>
        <p:spPr>
          <a:xfrm>
            <a:off x="8327472" y="4953688"/>
            <a:ext cx="1875934" cy="461665"/>
          </a:xfrm>
          <a:prstGeom prst="rect">
            <a:avLst/>
          </a:prstGeom>
          <a:noFill/>
        </p:spPr>
        <p:txBody>
          <a:bodyPr wrap="square" rtlCol="0">
            <a:spAutoFit/>
          </a:bodyPr>
          <a:lstStyle/>
          <a:p>
            <a:r>
              <a:rPr lang="zh-CN" altLang="en-US" sz="2400" dirty="0"/>
              <a:t>高级语言</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E16A2FC-E132-1926-B1B2-391CB6F84FE3}"/>
              </a:ext>
            </a:extLst>
          </p:cNvPr>
          <p:cNvSpPr txBox="1"/>
          <p:nvPr/>
        </p:nvSpPr>
        <p:spPr bwMode="auto">
          <a:xfrm>
            <a:off x="425282" y="245115"/>
            <a:ext cx="2339102" cy="461665"/>
          </a:xfrm>
          <a:prstGeom prst="rect">
            <a:avLst/>
          </a:prstGeom>
          <a:noFill/>
        </p:spPr>
        <p:txBody>
          <a:bodyPr wrap="none">
            <a:spAutoFit/>
          </a:bodyPr>
          <a:lstStyle/>
          <a:p>
            <a:pPr fontAlgn="auto">
              <a:spcBef>
                <a:spcPts val="0"/>
              </a:spcBef>
              <a:spcAft>
                <a:spcPts val="0"/>
              </a:spcAft>
              <a:defRPr/>
            </a:pPr>
            <a:r>
              <a:rPr lang="zh-CN" altLang="en-US" sz="2400" kern="0" dirty="0">
                <a:solidFill>
                  <a:srgbClr val="15436B"/>
                </a:solidFill>
                <a:latin typeface="+mj-ea"/>
                <a:ea typeface="+mj-ea"/>
                <a:cs typeface="+mn-ea"/>
                <a:sym typeface="+mn-lt"/>
              </a:rPr>
              <a:t>编程语言的种类</a:t>
            </a:r>
          </a:p>
        </p:txBody>
      </p:sp>
      <p:sp>
        <p:nvSpPr>
          <p:cNvPr id="3" name="文本框 2">
            <a:extLst>
              <a:ext uri="{FF2B5EF4-FFF2-40B4-BE49-F238E27FC236}">
                <a16:creationId xmlns:a16="http://schemas.microsoft.com/office/drawing/2014/main" id="{00C73531-041D-168F-C4BB-FC010FD5934A}"/>
              </a:ext>
            </a:extLst>
          </p:cNvPr>
          <p:cNvSpPr txBox="1"/>
          <p:nvPr/>
        </p:nvSpPr>
        <p:spPr>
          <a:xfrm>
            <a:off x="695142" y="1597729"/>
            <a:ext cx="11154987" cy="3662541"/>
          </a:xfrm>
          <a:prstGeom prst="rect">
            <a:avLst/>
          </a:prstGeom>
          <a:noFill/>
        </p:spPr>
        <p:txBody>
          <a:bodyPr wrap="square" rtlCol="0">
            <a:spAutoFit/>
          </a:bodyPr>
          <a:lstStyle/>
          <a:p>
            <a:r>
              <a:rPr lang="en-US" altLang="zh-CN" sz="4000" dirty="0"/>
              <a:t>1.</a:t>
            </a:r>
            <a:r>
              <a:rPr lang="zh-CN" altLang="en-US" sz="4000" dirty="0"/>
              <a:t>机器语言：</a:t>
            </a:r>
            <a:endParaRPr lang="en-US" altLang="zh-CN" sz="4000" dirty="0"/>
          </a:p>
          <a:p>
            <a:r>
              <a:rPr lang="zh-CN" altLang="en-US" dirty="0"/>
              <a:t>         </a:t>
            </a:r>
            <a:r>
              <a:rPr lang="zh-CN" altLang="en-US" sz="2400" dirty="0"/>
              <a:t>在计算机系统中，一条机器指令规定了计算机系统的一个特定动作。一个系列的计算机在硬件设 计制造时就用了若干指令规定了该系列计算机能够进行的基本操作，这些指令一起构成了该系列 计算机的指令系统。</a:t>
            </a:r>
            <a:endParaRPr lang="en-US" altLang="zh-CN" sz="2400" dirty="0"/>
          </a:p>
          <a:p>
            <a:r>
              <a:rPr lang="en-US" altLang="zh-CN" sz="2400" dirty="0"/>
              <a:t>       </a:t>
            </a:r>
            <a:r>
              <a:rPr lang="zh-CN" altLang="en-US" sz="2400" dirty="0"/>
              <a:t>在计算机应用的初期，程序员使用机器的指令系统来编写计算机应用程序， 这种程序称为机器语言程序。使用机器语言编写的程序，由于每条指令都对应计算机一个特定的 基本动作，所以程序占用内存少、执行效率高。</a:t>
            </a:r>
            <a:endParaRPr lang="en-US" altLang="zh-CN" sz="2400" dirty="0"/>
          </a:p>
          <a:p>
            <a:r>
              <a:rPr lang="en-US" altLang="zh-CN" sz="2400" dirty="0"/>
              <a:t>       </a:t>
            </a:r>
            <a:r>
              <a:rPr lang="zh-CN" altLang="en-US" sz="2400" dirty="0"/>
              <a:t>但机器语言的缺点也很明显，如：编程工作量大，容易出错； 依赖具体的计算机体系，因而程序的通用性、移植性都很差。</a:t>
            </a:r>
          </a:p>
        </p:txBody>
      </p:sp>
    </p:spTree>
    <p:extLst>
      <p:ext uri="{BB962C8B-B14F-4D97-AF65-F5344CB8AC3E}">
        <p14:creationId xmlns:p14="http://schemas.microsoft.com/office/powerpoint/2010/main" val="193154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E85BCB-4C58-BEA2-155A-673CD43F7731}"/>
              </a:ext>
            </a:extLst>
          </p:cNvPr>
          <p:cNvSpPr txBox="1"/>
          <p:nvPr/>
        </p:nvSpPr>
        <p:spPr>
          <a:xfrm>
            <a:off x="695142" y="1597729"/>
            <a:ext cx="11154987" cy="4031873"/>
          </a:xfrm>
          <a:prstGeom prst="rect">
            <a:avLst/>
          </a:prstGeom>
          <a:noFill/>
        </p:spPr>
        <p:txBody>
          <a:bodyPr wrap="square" rtlCol="0">
            <a:spAutoFit/>
          </a:bodyPr>
          <a:lstStyle/>
          <a:p>
            <a:r>
              <a:rPr lang="en-US" altLang="zh-CN" sz="4000" dirty="0"/>
              <a:t>2.</a:t>
            </a:r>
            <a:r>
              <a:rPr lang="zh-CN" altLang="en-US" sz="4000" dirty="0"/>
              <a:t>汇编语言：</a:t>
            </a:r>
            <a:endParaRPr lang="en-US" altLang="zh-CN" sz="4000" dirty="0"/>
          </a:p>
          <a:p>
            <a:r>
              <a:rPr lang="en-US" altLang="zh-CN" sz="2400" dirty="0"/>
              <a:t>       </a:t>
            </a:r>
            <a:r>
              <a:rPr lang="zh-CN" altLang="en-US" sz="2400" dirty="0"/>
              <a:t>为了解决使用机器语言编写应用程序所带来的一系列问题，人们首先想到使用助记符号来代替不 容易记忆的机器指令。这种助记符号来表示计算机指令的语言称为符号语言，也称汇编语言。</a:t>
            </a:r>
            <a:endParaRPr lang="en-US" altLang="zh-CN" sz="2400" dirty="0"/>
          </a:p>
          <a:p>
            <a:r>
              <a:rPr lang="zh-CN" altLang="en-US" sz="2400" dirty="0"/>
              <a:t>       在汇编语言中，每一条用符号来表示的汇编指令与计算机机器指令一一对应；记忆难度大大减少了，不仅易于检查和修改程序错误，而且指令、数据的存放位置可以由计算机自动分配。</a:t>
            </a:r>
            <a:endParaRPr lang="en-US" altLang="zh-CN" sz="2400" dirty="0"/>
          </a:p>
          <a:p>
            <a:r>
              <a:rPr lang="zh-CN" altLang="en-US" sz="2400" dirty="0"/>
              <a:t>       用汇编语言编写的程序称为源程序，计算机不能直接识别和处理源程序，必须通过某种方法将它翻译成为计算机能够理解并执行的机器语言，执行这个翻译工作的程序称为汇编程序。</a:t>
            </a:r>
          </a:p>
        </p:txBody>
      </p:sp>
      <p:sp>
        <p:nvSpPr>
          <p:cNvPr id="3" name="TextBox 7">
            <a:extLst>
              <a:ext uri="{FF2B5EF4-FFF2-40B4-BE49-F238E27FC236}">
                <a16:creationId xmlns:a16="http://schemas.microsoft.com/office/drawing/2014/main" id="{7EF25AFF-CEFC-513D-95D8-BC8D9DCBBA3E}"/>
              </a:ext>
            </a:extLst>
          </p:cNvPr>
          <p:cNvSpPr txBox="1"/>
          <p:nvPr/>
        </p:nvSpPr>
        <p:spPr bwMode="auto">
          <a:xfrm>
            <a:off x="425282" y="245115"/>
            <a:ext cx="2339102" cy="461665"/>
          </a:xfrm>
          <a:prstGeom prst="rect">
            <a:avLst/>
          </a:prstGeom>
          <a:noFill/>
        </p:spPr>
        <p:txBody>
          <a:bodyPr wrap="none">
            <a:spAutoFit/>
          </a:bodyPr>
          <a:lstStyle/>
          <a:p>
            <a:pPr fontAlgn="auto">
              <a:spcBef>
                <a:spcPts val="0"/>
              </a:spcBef>
              <a:spcAft>
                <a:spcPts val="0"/>
              </a:spcAft>
              <a:defRPr/>
            </a:pPr>
            <a:r>
              <a:rPr lang="zh-CN" altLang="en-US" sz="2400" kern="0" dirty="0">
                <a:solidFill>
                  <a:srgbClr val="15436B"/>
                </a:solidFill>
                <a:latin typeface="+mj-ea"/>
                <a:ea typeface="+mj-ea"/>
                <a:cs typeface="+mn-ea"/>
                <a:sym typeface="+mn-lt"/>
              </a:rPr>
              <a:t>编程语言的种类</a:t>
            </a:r>
          </a:p>
        </p:txBody>
      </p:sp>
    </p:spTree>
    <p:extLst>
      <p:ext uri="{BB962C8B-B14F-4D97-AF65-F5344CB8AC3E}">
        <p14:creationId xmlns:p14="http://schemas.microsoft.com/office/powerpoint/2010/main" val="401045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6019FAC-37F6-AFBE-2125-0F9112743D6E}"/>
              </a:ext>
            </a:extLst>
          </p:cNvPr>
          <p:cNvSpPr txBox="1"/>
          <p:nvPr/>
        </p:nvSpPr>
        <p:spPr bwMode="auto">
          <a:xfrm>
            <a:off x="425282" y="245115"/>
            <a:ext cx="2339102" cy="461665"/>
          </a:xfrm>
          <a:prstGeom prst="rect">
            <a:avLst/>
          </a:prstGeom>
          <a:noFill/>
        </p:spPr>
        <p:txBody>
          <a:bodyPr wrap="none">
            <a:spAutoFit/>
          </a:bodyPr>
          <a:lstStyle/>
          <a:p>
            <a:pPr fontAlgn="auto">
              <a:spcBef>
                <a:spcPts val="0"/>
              </a:spcBef>
              <a:spcAft>
                <a:spcPts val="0"/>
              </a:spcAft>
              <a:defRPr/>
            </a:pPr>
            <a:r>
              <a:rPr lang="zh-CN" altLang="en-US" sz="2400" kern="0" dirty="0">
                <a:solidFill>
                  <a:srgbClr val="15436B"/>
                </a:solidFill>
                <a:latin typeface="+mj-ea"/>
                <a:ea typeface="+mj-ea"/>
                <a:cs typeface="+mn-ea"/>
                <a:sym typeface="+mn-lt"/>
              </a:rPr>
              <a:t>编程语言的种类</a:t>
            </a:r>
          </a:p>
        </p:txBody>
      </p:sp>
      <p:sp>
        <p:nvSpPr>
          <p:cNvPr id="3" name="文本框 2">
            <a:extLst>
              <a:ext uri="{FF2B5EF4-FFF2-40B4-BE49-F238E27FC236}">
                <a16:creationId xmlns:a16="http://schemas.microsoft.com/office/drawing/2014/main" id="{D844FA1B-FE12-0823-D85F-61161B00FB41}"/>
              </a:ext>
            </a:extLst>
          </p:cNvPr>
          <p:cNvSpPr txBox="1"/>
          <p:nvPr/>
        </p:nvSpPr>
        <p:spPr>
          <a:xfrm>
            <a:off x="336796" y="1078745"/>
            <a:ext cx="11154987" cy="5139869"/>
          </a:xfrm>
          <a:prstGeom prst="rect">
            <a:avLst/>
          </a:prstGeom>
          <a:noFill/>
        </p:spPr>
        <p:txBody>
          <a:bodyPr wrap="square" rtlCol="0">
            <a:spAutoFit/>
          </a:bodyPr>
          <a:lstStyle/>
          <a:p>
            <a:r>
              <a:rPr lang="en-US" altLang="zh-CN" sz="4000" dirty="0"/>
              <a:t>3.</a:t>
            </a:r>
            <a:r>
              <a:rPr lang="zh-CN" altLang="en-US" sz="4000" dirty="0"/>
              <a:t>高级语言：</a:t>
            </a:r>
            <a:endParaRPr lang="en-US" altLang="zh-CN" sz="4000" dirty="0"/>
          </a:p>
          <a:p>
            <a:r>
              <a:rPr lang="zh-CN" altLang="en-US" sz="2400" dirty="0"/>
              <a:t>       高级语言是一类接近于人类的自然语言和数学语言的程序设计语言的统称。按照其程序设计的出发点和方式不同，高级语言分为了面向过程的语言和面向对象的语言，如</a:t>
            </a:r>
            <a:r>
              <a:rPr lang="en-US" altLang="zh-CN" sz="2400" dirty="0"/>
              <a:t>Fortran</a:t>
            </a:r>
            <a:r>
              <a:rPr lang="zh-CN" altLang="en-US" sz="2400" dirty="0"/>
              <a:t>语言、 </a:t>
            </a:r>
            <a:r>
              <a:rPr lang="en-US" altLang="zh-CN" sz="2400" dirty="0"/>
              <a:t>C</a:t>
            </a:r>
            <a:r>
              <a:rPr lang="zh-CN" altLang="en-US" sz="2400" dirty="0"/>
              <a:t>语言、汉语程序设计语言等都是面向过程的语言；而以</a:t>
            </a:r>
            <a:r>
              <a:rPr lang="en-US" altLang="zh-CN" sz="2400" dirty="0"/>
              <a:t>C++</a:t>
            </a:r>
            <a:r>
              <a:rPr lang="zh-CN" altLang="en-US" sz="2400" dirty="0"/>
              <a:t>、</a:t>
            </a:r>
            <a:r>
              <a:rPr lang="en-US" altLang="zh-CN" sz="2400" dirty="0"/>
              <a:t>Smalltalk</a:t>
            </a:r>
            <a:r>
              <a:rPr lang="zh-CN" altLang="en-US" sz="2400" dirty="0"/>
              <a:t>语言等为代表的面向对象的语言与面向过程语言有着许多不同，这些语言支持“程序是相互联系的离散对象集 合”，这样一种新的程序设计思维方式，具有封装性、继承性和多态性等特征。</a:t>
            </a:r>
            <a:endParaRPr lang="en-US" altLang="zh-CN" sz="2400" dirty="0"/>
          </a:p>
          <a:p>
            <a:r>
              <a:rPr lang="zh-CN" altLang="en-US" sz="2400" dirty="0"/>
              <a:t>       高级语言按照一定的语法规则，由表达各种意义的运算对象和运算方法构成。使用高级语言编写程序的优点是：编程相对简单、直观、易理解、不容易出错；高级语言是独立于计算机的，因而用高级语言编写的计算机程序通用性好，具有较好的移植性。用高级语言编写的程 序称为源程序，计算机系统不能直接理解和执行，必须通过一个语言处理系统将其转换为计算机系统能够认识、理解的目标程序才能被计算机系统执行。</a:t>
            </a:r>
          </a:p>
        </p:txBody>
      </p:sp>
    </p:spTree>
    <p:extLst>
      <p:ext uri="{BB962C8B-B14F-4D97-AF65-F5344CB8AC3E}">
        <p14:creationId xmlns:p14="http://schemas.microsoft.com/office/powerpoint/2010/main" val="55226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蓝紫色孟菲斯简约年终工作总结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5363</TotalTime>
  <Words>913</Words>
  <Application>Microsoft Office PowerPoint</Application>
  <PresentationFormat>宽屏</PresentationFormat>
  <Paragraphs>58</Paragraphs>
  <Slides>14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DengXian</vt:lpstr>
      <vt:lpstr>华文琥珀</vt:lpstr>
      <vt:lpstr>思源黑体 CN Bold</vt:lpstr>
      <vt:lpstr>微软雅黑</vt:lpstr>
      <vt:lpstr>Arial</vt:lpstr>
      <vt:lpstr>Arial Black</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蓝紫色孟菲斯简约年终工作总结PPT模板</dc:title>
  <dc:creator>Microsoft Office 用户</dc:creator>
  <cp:lastModifiedBy>m19942497651@163.com</cp:lastModifiedBy>
  <cp:revision>582</cp:revision>
  <dcterms:created xsi:type="dcterms:W3CDTF">2018-06-17T04:53:58Z</dcterms:created>
  <dcterms:modified xsi:type="dcterms:W3CDTF">2022-11-05T14:10:56Z</dcterms:modified>
</cp:coreProperties>
</file>