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0"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7" d="100"/>
          <a:sy n="117" d="100"/>
        </p:scale>
        <p:origin x="1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8523-2050-4033-B115-B75D7ED8CC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D769EA2-6461-4195-97C1-C4924F5962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6577776-F226-43FA-823D-3A50160C3D7F}"/>
              </a:ext>
            </a:extLst>
          </p:cNvPr>
          <p:cNvSpPr>
            <a:spLocks noGrp="1"/>
          </p:cNvSpPr>
          <p:nvPr>
            <p:ph type="dt" sz="half" idx="10"/>
          </p:nvPr>
        </p:nvSpPr>
        <p:spPr/>
        <p:txBody>
          <a:bodyPr/>
          <a:lstStyle/>
          <a:p>
            <a:fld id="{EFA99B11-35E1-470E-8B47-92B28D32C573}" type="datetimeFigureOut">
              <a:rPr lang="en-GB" smtClean="0"/>
              <a:t>24/03/2025</a:t>
            </a:fld>
            <a:endParaRPr lang="en-GB"/>
          </a:p>
        </p:txBody>
      </p:sp>
      <p:sp>
        <p:nvSpPr>
          <p:cNvPr id="5" name="Footer Placeholder 4">
            <a:extLst>
              <a:ext uri="{FF2B5EF4-FFF2-40B4-BE49-F238E27FC236}">
                <a16:creationId xmlns:a16="http://schemas.microsoft.com/office/drawing/2014/main" id="{E5C9570C-50C3-4BD9-B844-46EE556E4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34813A-A6EE-4FAA-8236-C2AB7479A174}"/>
              </a:ext>
            </a:extLst>
          </p:cNvPr>
          <p:cNvSpPr>
            <a:spLocks noGrp="1"/>
          </p:cNvSpPr>
          <p:nvPr>
            <p:ph type="sldNum" sz="quarter" idx="12"/>
          </p:nvPr>
        </p:nvSpPr>
        <p:spPr/>
        <p:txBody>
          <a:bodyPr/>
          <a:lstStyle/>
          <a:p>
            <a:fld id="{CEE9EB6E-8164-4BA4-8C34-6C1842BD2748}" type="slidenum">
              <a:rPr lang="en-GB" smtClean="0"/>
              <a:t>‹#›</a:t>
            </a:fld>
            <a:endParaRPr lang="en-GB"/>
          </a:p>
        </p:txBody>
      </p:sp>
    </p:spTree>
    <p:extLst>
      <p:ext uri="{BB962C8B-B14F-4D97-AF65-F5344CB8AC3E}">
        <p14:creationId xmlns:p14="http://schemas.microsoft.com/office/powerpoint/2010/main" val="201610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F872-0B99-41AF-88F5-E074F461E49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CE4296F-55F6-4727-836A-E6B37BEAE1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303C47-AA25-4613-B3E8-57E3181625D3}"/>
              </a:ext>
            </a:extLst>
          </p:cNvPr>
          <p:cNvSpPr>
            <a:spLocks noGrp="1"/>
          </p:cNvSpPr>
          <p:nvPr>
            <p:ph type="dt" sz="half" idx="10"/>
          </p:nvPr>
        </p:nvSpPr>
        <p:spPr/>
        <p:txBody>
          <a:bodyPr/>
          <a:lstStyle/>
          <a:p>
            <a:fld id="{EFA99B11-35E1-470E-8B47-92B28D32C573}" type="datetimeFigureOut">
              <a:rPr lang="en-GB" smtClean="0"/>
              <a:t>24/03/2025</a:t>
            </a:fld>
            <a:endParaRPr lang="en-GB"/>
          </a:p>
        </p:txBody>
      </p:sp>
      <p:sp>
        <p:nvSpPr>
          <p:cNvPr id="5" name="Footer Placeholder 4">
            <a:extLst>
              <a:ext uri="{FF2B5EF4-FFF2-40B4-BE49-F238E27FC236}">
                <a16:creationId xmlns:a16="http://schemas.microsoft.com/office/drawing/2014/main" id="{4AC62A1F-B846-46A6-9D81-4CA59A0878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1B75B2-A4D1-49E6-8F65-8FA09CEF5995}"/>
              </a:ext>
            </a:extLst>
          </p:cNvPr>
          <p:cNvSpPr>
            <a:spLocks noGrp="1"/>
          </p:cNvSpPr>
          <p:nvPr>
            <p:ph type="sldNum" sz="quarter" idx="12"/>
          </p:nvPr>
        </p:nvSpPr>
        <p:spPr/>
        <p:txBody>
          <a:bodyPr/>
          <a:lstStyle/>
          <a:p>
            <a:fld id="{CEE9EB6E-8164-4BA4-8C34-6C1842BD2748}" type="slidenum">
              <a:rPr lang="en-GB" smtClean="0"/>
              <a:t>‹#›</a:t>
            </a:fld>
            <a:endParaRPr lang="en-GB"/>
          </a:p>
        </p:txBody>
      </p:sp>
    </p:spTree>
    <p:extLst>
      <p:ext uri="{BB962C8B-B14F-4D97-AF65-F5344CB8AC3E}">
        <p14:creationId xmlns:p14="http://schemas.microsoft.com/office/powerpoint/2010/main" val="137805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E28D37-DECE-4D78-8A0E-6C469E6F1A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49A56D4-02A2-466A-B7B5-24FBA7C592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A1710F-2A2F-4905-B28F-72D111AFB171}"/>
              </a:ext>
            </a:extLst>
          </p:cNvPr>
          <p:cNvSpPr>
            <a:spLocks noGrp="1"/>
          </p:cNvSpPr>
          <p:nvPr>
            <p:ph type="dt" sz="half" idx="10"/>
          </p:nvPr>
        </p:nvSpPr>
        <p:spPr/>
        <p:txBody>
          <a:bodyPr/>
          <a:lstStyle/>
          <a:p>
            <a:fld id="{EFA99B11-35E1-470E-8B47-92B28D32C573}" type="datetimeFigureOut">
              <a:rPr lang="en-GB" smtClean="0"/>
              <a:t>24/03/2025</a:t>
            </a:fld>
            <a:endParaRPr lang="en-GB"/>
          </a:p>
        </p:txBody>
      </p:sp>
      <p:sp>
        <p:nvSpPr>
          <p:cNvPr id="5" name="Footer Placeholder 4">
            <a:extLst>
              <a:ext uri="{FF2B5EF4-FFF2-40B4-BE49-F238E27FC236}">
                <a16:creationId xmlns:a16="http://schemas.microsoft.com/office/drawing/2014/main" id="{8DA2FDCA-B9BA-41F8-BDC6-3732E85EE7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9E6B46-6D2B-4DF1-B92E-3BA4AC0251FD}"/>
              </a:ext>
            </a:extLst>
          </p:cNvPr>
          <p:cNvSpPr>
            <a:spLocks noGrp="1"/>
          </p:cNvSpPr>
          <p:nvPr>
            <p:ph type="sldNum" sz="quarter" idx="12"/>
          </p:nvPr>
        </p:nvSpPr>
        <p:spPr/>
        <p:txBody>
          <a:bodyPr/>
          <a:lstStyle/>
          <a:p>
            <a:fld id="{CEE9EB6E-8164-4BA4-8C34-6C1842BD2748}" type="slidenum">
              <a:rPr lang="en-GB" smtClean="0"/>
              <a:t>‹#›</a:t>
            </a:fld>
            <a:endParaRPr lang="en-GB"/>
          </a:p>
        </p:txBody>
      </p:sp>
    </p:spTree>
    <p:extLst>
      <p:ext uri="{BB962C8B-B14F-4D97-AF65-F5344CB8AC3E}">
        <p14:creationId xmlns:p14="http://schemas.microsoft.com/office/powerpoint/2010/main" val="353240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28A2-0483-47BD-A8C7-C24DACA2A6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D438F34-BCFB-4F92-89F1-3663EBFC71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927DC06-4523-4032-A7E1-9EA6F02BBAB9}"/>
              </a:ext>
            </a:extLst>
          </p:cNvPr>
          <p:cNvSpPr>
            <a:spLocks noGrp="1"/>
          </p:cNvSpPr>
          <p:nvPr>
            <p:ph type="dt" sz="half" idx="10"/>
          </p:nvPr>
        </p:nvSpPr>
        <p:spPr/>
        <p:txBody>
          <a:bodyPr/>
          <a:lstStyle/>
          <a:p>
            <a:fld id="{EFA99B11-35E1-470E-8B47-92B28D32C573}" type="datetimeFigureOut">
              <a:rPr lang="en-GB" smtClean="0"/>
              <a:t>24/03/2025</a:t>
            </a:fld>
            <a:endParaRPr lang="en-GB"/>
          </a:p>
        </p:txBody>
      </p:sp>
      <p:sp>
        <p:nvSpPr>
          <p:cNvPr id="5" name="Footer Placeholder 4">
            <a:extLst>
              <a:ext uri="{FF2B5EF4-FFF2-40B4-BE49-F238E27FC236}">
                <a16:creationId xmlns:a16="http://schemas.microsoft.com/office/drawing/2014/main" id="{F110E16E-AD4A-45F8-B602-97E13DAECA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BA370B-037E-4B90-9C4F-636DFEC153E1}"/>
              </a:ext>
            </a:extLst>
          </p:cNvPr>
          <p:cNvSpPr>
            <a:spLocks noGrp="1"/>
          </p:cNvSpPr>
          <p:nvPr>
            <p:ph type="sldNum" sz="quarter" idx="12"/>
          </p:nvPr>
        </p:nvSpPr>
        <p:spPr/>
        <p:txBody>
          <a:bodyPr/>
          <a:lstStyle/>
          <a:p>
            <a:fld id="{CEE9EB6E-8164-4BA4-8C34-6C1842BD2748}" type="slidenum">
              <a:rPr lang="en-GB" smtClean="0"/>
              <a:t>‹#›</a:t>
            </a:fld>
            <a:endParaRPr lang="en-GB"/>
          </a:p>
        </p:txBody>
      </p:sp>
    </p:spTree>
    <p:extLst>
      <p:ext uri="{BB962C8B-B14F-4D97-AF65-F5344CB8AC3E}">
        <p14:creationId xmlns:p14="http://schemas.microsoft.com/office/powerpoint/2010/main" val="2154260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1344-8584-4217-8727-9F56E87C41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EEA73C1-9C49-46C5-BE34-D66541279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6EA9B3-FFB6-44F5-B9F9-80BB457D826B}"/>
              </a:ext>
            </a:extLst>
          </p:cNvPr>
          <p:cNvSpPr>
            <a:spLocks noGrp="1"/>
          </p:cNvSpPr>
          <p:nvPr>
            <p:ph type="dt" sz="half" idx="10"/>
          </p:nvPr>
        </p:nvSpPr>
        <p:spPr/>
        <p:txBody>
          <a:bodyPr/>
          <a:lstStyle/>
          <a:p>
            <a:fld id="{EFA99B11-35E1-470E-8B47-92B28D32C573}" type="datetimeFigureOut">
              <a:rPr lang="en-GB" smtClean="0"/>
              <a:t>24/03/2025</a:t>
            </a:fld>
            <a:endParaRPr lang="en-GB"/>
          </a:p>
        </p:txBody>
      </p:sp>
      <p:sp>
        <p:nvSpPr>
          <p:cNvPr id="5" name="Footer Placeholder 4">
            <a:extLst>
              <a:ext uri="{FF2B5EF4-FFF2-40B4-BE49-F238E27FC236}">
                <a16:creationId xmlns:a16="http://schemas.microsoft.com/office/drawing/2014/main" id="{29C36A1C-6E1A-4E44-B9DA-17AF64A133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5F5DC5-B1AB-4935-9393-EDDBB03395E0}"/>
              </a:ext>
            </a:extLst>
          </p:cNvPr>
          <p:cNvSpPr>
            <a:spLocks noGrp="1"/>
          </p:cNvSpPr>
          <p:nvPr>
            <p:ph type="sldNum" sz="quarter" idx="12"/>
          </p:nvPr>
        </p:nvSpPr>
        <p:spPr/>
        <p:txBody>
          <a:bodyPr/>
          <a:lstStyle/>
          <a:p>
            <a:fld id="{CEE9EB6E-8164-4BA4-8C34-6C1842BD2748}" type="slidenum">
              <a:rPr lang="en-GB" smtClean="0"/>
              <a:t>‹#›</a:t>
            </a:fld>
            <a:endParaRPr lang="en-GB"/>
          </a:p>
        </p:txBody>
      </p:sp>
    </p:spTree>
    <p:extLst>
      <p:ext uri="{BB962C8B-B14F-4D97-AF65-F5344CB8AC3E}">
        <p14:creationId xmlns:p14="http://schemas.microsoft.com/office/powerpoint/2010/main" val="1559299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19DE-300F-4CB6-89E2-187267A5C9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C0E788C-9488-46BB-BF27-F9161228B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579201B-7F1E-46AE-AFB3-590E2D7567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A8A8D63-B2DC-4AD0-90A4-4FD296413C1A}"/>
              </a:ext>
            </a:extLst>
          </p:cNvPr>
          <p:cNvSpPr>
            <a:spLocks noGrp="1"/>
          </p:cNvSpPr>
          <p:nvPr>
            <p:ph type="dt" sz="half" idx="10"/>
          </p:nvPr>
        </p:nvSpPr>
        <p:spPr/>
        <p:txBody>
          <a:bodyPr/>
          <a:lstStyle/>
          <a:p>
            <a:fld id="{EFA99B11-35E1-470E-8B47-92B28D32C573}" type="datetimeFigureOut">
              <a:rPr lang="en-GB" smtClean="0"/>
              <a:t>24/03/2025</a:t>
            </a:fld>
            <a:endParaRPr lang="en-GB"/>
          </a:p>
        </p:txBody>
      </p:sp>
      <p:sp>
        <p:nvSpPr>
          <p:cNvPr id="6" name="Footer Placeholder 5">
            <a:extLst>
              <a:ext uri="{FF2B5EF4-FFF2-40B4-BE49-F238E27FC236}">
                <a16:creationId xmlns:a16="http://schemas.microsoft.com/office/drawing/2014/main" id="{B1FEF38C-B919-49CA-BB3A-08E77F8E12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B4B911-81C1-4945-BEB7-3BB94BBBC278}"/>
              </a:ext>
            </a:extLst>
          </p:cNvPr>
          <p:cNvSpPr>
            <a:spLocks noGrp="1"/>
          </p:cNvSpPr>
          <p:nvPr>
            <p:ph type="sldNum" sz="quarter" idx="12"/>
          </p:nvPr>
        </p:nvSpPr>
        <p:spPr/>
        <p:txBody>
          <a:bodyPr/>
          <a:lstStyle/>
          <a:p>
            <a:fld id="{CEE9EB6E-8164-4BA4-8C34-6C1842BD2748}" type="slidenum">
              <a:rPr lang="en-GB" smtClean="0"/>
              <a:t>‹#›</a:t>
            </a:fld>
            <a:endParaRPr lang="en-GB"/>
          </a:p>
        </p:txBody>
      </p:sp>
    </p:spTree>
    <p:extLst>
      <p:ext uri="{BB962C8B-B14F-4D97-AF65-F5344CB8AC3E}">
        <p14:creationId xmlns:p14="http://schemas.microsoft.com/office/powerpoint/2010/main" val="132434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5EB19-F8A2-41D3-964E-AAD0242B833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0825725-DD76-4CE9-8EE1-8B453EED2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DA6C1-F9E1-48D1-877C-26DDCFAECD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F3E4F64-9567-4CD7-9593-C41C0E7DC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1F0687-75DB-4FCB-98BF-661F422B15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844B9FE-1E7C-4B24-B993-2DF4417004D0}"/>
              </a:ext>
            </a:extLst>
          </p:cNvPr>
          <p:cNvSpPr>
            <a:spLocks noGrp="1"/>
          </p:cNvSpPr>
          <p:nvPr>
            <p:ph type="dt" sz="half" idx="10"/>
          </p:nvPr>
        </p:nvSpPr>
        <p:spPr/>
        <p:txBody>
          <a:bodyPr/>
          <a:lstStyle/>
          <a:p>
            <a:fld id="{EFA99B11-35E1-470E-8B47-92B28D32C573}" type="datetimeFigureOut">
              <a:rPr lang="en-GB" smtClean="0"/>
              <a:t>24/03/2025</a:t>
            </a:fld>
            <a:endParaRPr lang="en-GB"/>
          </a:p>
        </p:txBody>
      </p:sp>
      <p:sp>
        <p:nvSpPr>
          <p:cNvPr id="8" name="Footer Placeholder 7">
            <a:extLst>
              <a:ext uri="{FF2B5EF4-FFF2-40B4-BE49-F238E27FC236}">
                <a16:creationId xmlns:a16="http://schemas.microsoft.com/office/drawing/2014/main" id="{ABE1A8E2-2F63-4599-B5FE-6C4CCF01C34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483B77D-DE99-4E45-9B22-483F99CF7F2C}"/>
              </a:ext>
            </a:extLst>
          </p:cNvPr>
          <p:cNvSpPr>
            <a:spLocks noGrp="1"/>
          </p:cNvSpPr>
          <p:nvPr>
            <p:ph type="sldNum" sz="quarter" idx="12"/>
          </p:nvPr>
        </p:nvSpPr>
        <p:spPr/>
        <p:txBody>
          <a:bodyPr/>
          <a:lstStyle/>
          <a:p>
            <a:fld id="{CEE9EB6E-8164-4BA4-8C34-6C1842BD2748}" type="slidenum">
              <a:rPr lang="en-GB" smtClean="0"/>
              <a:t>‹#›</a:t>
            </a:fld>
            <a:endParaRPr lang="en-GB"/>
          </a:p>
        </p:txBody>
      </p:sp>
    </p:spTree>
    <p:extLst>
      <p:ext uri="{BB962C8B-B14F-4D97-AF65-F5344CB8AC3E}">
        <p14:creationId xmlns:p14="http://schemas.microsoft.com/office/powerpoint/2010/main" val="3838859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82D4-6D96-4518-AC24-7B4B206C425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2A8D66F-8207-4546-9E97-08B2611EC095}"/>
              </a:ext>
            </a:extLst>
          </p:cNvPr>
          <p:cNvSpPr>
            <a:spLocks noGrp="1"/>
          </p:cNvSpPr>
          <p:nvPr>
            <p:ph type="dt" sz="half" idx="10"/>
          </p:nvPr>
        </p:nvSpPr>
        <p:spPr/>
        <p:txBody>
          <a:bodyPr/>
          <a:lstStyle/>
          <a:p>
            <a:fld id="{EFA99B11-35E1-470E-8B47-92B28D32C573}" type="datetimeFigureOut">
              <a:rPr lang="en-GB" smtClean="0"/>
              <a:t>24/03/2025</a:t>
            </a:fld>
            <a:endParaRPr lang="en-GB"/>
          </a:p>
        </p:txBody>
      </p:sp>
      <p:sp>
        <p:nvSpPr>
          <p:cNvPr id="4" name="Footer Placeholder 3">
            <a:extLst>
              <a:ext uri="{FF2B5EF4-FFF2-40B4-BE49-F238E27FC236}">
                <a16:creationId xmlns:a16="http://schemas.microsoft.com/office/drawing/2014/main" id="{9C0ADD90-FADC-472E-92DF-2F07D66AE6B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47AF42E-5726-48D9-842A-9BF3DF1C8576}"/>
              </a:ext>
            </a:extLst>
          </p:cNvPr>
          <p:cNvSpPr>
            <a:spLocks noGrp="1"/>
          </p:cNvSpPr>
          <p:nvPr>
            <p:ph type="sldNum" sz="quarter" idx="12"/>
          </p:nvPr>
        </p:nvSpPr>
        <p:spPr/>
        <p:txBody>
          <a:bodyPr/>
          <a:lstStyle/>
          <a:p>
            <a:fld id="{CEE9EB6E-8164-4BA4-8C34-6C1842BD2748}" type="slidenum">
              <a:rPr lang="en-GB" smtClean="0"/>
              <a:t>‹#›</a:t>
            </a:fld>
            <a:endParaRPr lang="en-GB"/>
          </a:p>
        </p:txBody>
      </p:sp>
    </p:spTree>
    <p:extLst>
      <p:ext uri="{BB962C8B-B14F-4D97-AF65-F5344CB8AC3E}">
        <p14:creationId xmlns:p14="http://schemas.microsoft.com/office/powerpoint/2010/main" val="2491458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D56BE3-212F-4DFA-81D4-6890A583AF77}"/>
              </a:ext>
            </a:extLst>
          </p:cNvPr>
          <p:cNvSpPr>
            <a:spLocks noGrp="1"/>
          </p:cNvSpPr>
          <p:nvPr>
            <p:ph type="dt" sz="half" idx="10"/>
          </p:nvPr>
        </p:nvSpPr>
        <p:spPr/>
        <p:txBody>
          <a:bodyPr/>
          <a:lstStyle/>
          <a:p>
            <a:fld id="{EFA99B11-35E1-470E-8B47-92B28D32C573}" type="datetimeFigureOut">
              <a:rPr lang="en-GB" smtClean="0"/>
              <a:t>24/03/2025</a:t>
            </a:fld>
            <a:endParaRPr lang="en-GB"/>
          </a:p>
        </p:txBody>
      </p:sp>
      <p:sp>
        <p:nvSpPr>
          <p:cNvPr id="3" name="Footer Placeholder 2">
            <a:extLst>
              <a:ext uri="{FF2B5EF4-FFF2-40B4-BE49-F238E27FC236}">
                <a16:creationId xmlns:a16="http://schemas.microsoft.com/office/drawing/2014/main" id="{B0F9A719-3293-4B98-B9FB-3B553EB35A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42859DF-BBFF-411D-B199-32201DA8BC57}"/>
              </a:ext>
            </a:extLst>
          </p:cNvPr>
          <p:cNvSpPr>
            <a:spLocks noGrp="1"/>
          </p:cNvSpPr>
          <p:nvPr>
            <p:ph type="sldNum" sz="quarter" idx="12"/>
          </p:nvPr>
        </p:nvSpPr>
        <p:spPr/>
        <p:txBody>
          <a:bodyPr/>
          <a:lstStyle/>
          <a:p>
            <a:fld id="{CEE9EB6E-8164-4BA4-8C34-6C1842BD2748}" type="slidenum">
              <a:rPr lang="en-GB" smtClean="0"/>
              <a:t>‹#›</a:t>
            </a:fld>
            <a:endParaRPr lang="en-GB"/>
          </a:p>
        </p:txBody>
      </p:sp>
    </p:spTree>
    <p:extLst>
      <p:ext uri="{BB962C8B-B14F-4D97-AF65-F5344CB8AC3E}">
        <p14:creationId xmlns:p14="http://schemas.microsoft.com/office/powerpoint/2010/main" val="2427628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5EC9-94F0-4F48-965F-48A40D3631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FC9383B-9249-4F77-B1B8-F102952C0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8383468-BC72-4570-8AF3-4DF7C786E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2B93C-EE15-4AE3-863E-230CB50FF692}"/>
              </a:ext>
            </a:extLst>
          </p:cNvPr>
          <p:cNvSpPr>
            <a:spLocks noGrp="1"/>
          </p:cNvSpPr>
          <p:nvPr>
            <p:ph type="dt" sz="half" idx="10"/>
          </p:nvPr>
        </p:nvSpPr>
        <p:spPr/>
        <p:txBody>
          <a:bodyPr/>
          <a:lstStyle/>
          <a:p>
            <a:fld id="{EFA99B11-35E1-470E-8B47-92B28D32C573}" type="datetimeFigureOut">
              <a:rPr lang="en-GB" smtClean="0"/>
              <a:t>24/03/2025</a:t>
            </a:fld>
            <a:endParaRPr lang="en-GB"/>
          </a:p>
        </p:txBody>
      </p:sp>
      <p:sp>
        <p:nvSpPr>
          <p:cNvPr id="6" name="Footer Placeholder 5">
            <a:extLst>
              <a:ext uri="{FF2B5EF4-FFF2-40B4-BE49-F238E27FC236}">
                <a16:creationId xmlns:a16="http://schemas.microsoft.com/office/drawing/2014/main" id="{5ED0DF8E-30B1-442F-9759-4DEB393F37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332C4E-F639-46ED-99B7-FED6591C2027}"/>
              </a:ext>
            </a:extLst>
          </p:cNvPr>
          <p:cNvSpPr>
            <a:spLocks noGrp="1"/>
          </p:cNvSpPr>
          <p:nvPr>
            <p:ph type="sldNum" sz="quarter" idx="12"/>
          </p:nvPr>
        </p:nvSpPr>
        <p:spPr/>
        <p:txBody>
          <a:bodyPr/>
          <a:lstStyle/>
          <a:p>
            <a:fld id="{CEE9EB6E-8164-4BA4-8C34-6C1842BD2748}" type="slidenum">
              <a:rPr lang="en-GB" smtClean="0"/>
              <a:t>‹#›</a:t>
            </a:fld>
            <a:endParaRPr lang="en-GB"/>
          </a:p>
        </p:txBody>
      </p:sp>
    </p:spTree>
    <p:extLst>
      <p:ext uri="{BB962C8B-B14F-4D97-AF65-F5344CB8AC3E}">
        <p14:creationId xmlns:p14="http://schemas.microsoft.com/office/powerpoint/2010/main" val="74316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25BB-03BF-475E-800B-78C1265CF8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06DEE1-99B3-46A2-908C-E73903918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259E23A-AAD4-444E-8D4C-9ADDC0DD26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715112-2D0F-434B-8ECC-5582DE269906}"/>
              </a:ext>
            </a:extLst>
          </p:cNvPr>
          <p:cNvSpPr>
            <a:spLocks noGrp="1"/>
          </p:cNvSpPr>
          <p:nvPr>
            <p:ph type="dt" sz="half" idx="10"/>
          </p:nvPr>
        </p:nvSpPr>
        <p:spPr/>
        <p:txBody>
          <a:bodyPr/>
          <a:lstStyle/>
          <a:p>
            <a:fld id="{EFA99B11-35E1-470E-8B47-92B28D32C573}" type="datetimeFigureOut">
              <a:rPr lang="en-GB" smtClean="0"/>
              <a:t>24/03/2025</a:t>
            </a:fld>
            <a:endParaRPr lang="en-GB"/>
          </a:p>
        </p:txBody>
      </p:sp>
      <p:sp>
        <p:nvSpPr>
          <p:cNvPr id="6" name="Footer Placeholder 5">
            <a:extLst>
              <a:ext uri="{FF2B5EF4-FFF2-40B4-BE49-F238E27FC236}">
                <a16:creationId xmlns:a16="http://schemas.microsoft.com/office/drawing/2014/main" id="{19284FF4-F7C2-4D5F-8EE1-CD79376769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064C4D-B20E-4D8D-AC8E-6654CDEAF14F}"/>
              </a:ext>
            </a:extLst>
          </p:cNvPr>
          <p:cNvSpPr>
            <a:spLocks noGrp="1"/>
          </p:cNvSpPr>
          <p:nvPr>
            <p:ph type="sldNum" sz="quarter" idx="12"/>
          </p:nvPr>
        </p:nvSpPr>
        <p:spPr/>
        <p:txBody>
          <a:bodyPr/>
          <a:lstStyle/>
          <a:p>
            <a:fld id="{CEE9EB6E-8164-4BA4-8C34-6C1842BD2748}" type="slidenum">
              <a:rPr lang="en-GB" smtClean="0"/>
              <a:t>‹#›</a:t>
            </a:fld>
            <a:endParaRPr lang="en-GB"/>
          </a:p>
        </p:txBody>
      </p:sp>
    </p:spTree>
    <p:extLst>
      <p:ext uri="{BB962C8B-B14F-4D97-AF65-F5344CB8AC3E}">
        <p14:creationId xmlns:p14="http://schemas.microsoft.com/office/powerpoint/2010/main" val="223320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6513FC-98AA-4381-9BAB-DC7C63FD20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F0FC32-7006-4DD8-B295-DD1226B2D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3F38BA-A0EF-4E7A-B9D7-DAE1274B2B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99B11-35E1-470E-8B47-92B28D32C573}" type="datetimeFigureOut">
              <a:rPr lang="en-GB" smtClean="0"/>
              <a:t>24/03/2025</a:t>
            </a:fld>
            <a:endParaRPr lang="en-GB"/>
          </a:p>
        </p:txBody>
      </p:sp>
      <p:sp>
        <p:nvSpPr>
          <p:cNvPr id="5" name="Footer Placeholder 4">
            <a:extLst>
              <a:ext uri="{FF2B5EF4-FFF2-40B4-BE49-F238E27FC236}">
                <a16:creationId xmlns:a16="http://schemas.microsoft.com/office/drawing/2014/main" id="{9DF052B1-03F2-4DE6-A7C5-977C478817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20C8474-969B-4404-98BA-9BB529F351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E9EB6E-8164-4BA4-8C34-6C1842BD2748}" type="slidenum">
              <a:rPr lang="en-GB" smtClean="0"/>
              <a:t>‹#›</a:t>
            </a:fld>
            <a:endParaRPr lang="en-GB"/>
          </a:p>
        </p:txBody>
      </p:sp>
    </p:spTree>
    <p:extLst>
      <p:ext uri="{BB962C8B-B14F-4D97-AF65-F5344CB8AC3E}">
        <p14:creationId xmlns:p14="http://schemas.microsoft.com/office/powerpoint/2010/main" val="486319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2F8A-5AB6-432D-898D-EC5B06ADAE10}"/>
              </a:ext>
            </a:extLst>
          </p:cNvPr>
          <p:cNvSpPr>
            <a:spLocks noGrp="1"/>
          </p:cNvSpPr>
          <p:nvPr>
            <p:ph type="ctrTitle"/>
          </p:nvPr>
        </p:nvSpPr>
        <p:spPr/>
        <p:txBody>
          <a:bodyPr/>
          <a:lstStyle/>
          <a:p>
            <a:r>
              <a:rPr lang="en-GB" dirty="0"/>
              <a:t>Progressive Game Engines Assignment Name</a:t>
            </a:r>
          </a:p>
        </p:txBody>
      </p:sp>
      <p:sp>
        <p:nvSpPr>
          <p:cNvPr id="3" name="Subtitle 2">
            <a:extLst>
              <a:ext uri="{FF2B5EF4-FFF2-40B4-BE49-F238E27FC236}">
                <a16:creationId xmlns:a16="http://schemas.microsoft.com/office/drawing/2014/main" id="{ACD2D556-5893-4E49-BDE6-46FCCF041348}"/>
              </a:ext>
            </a:extLst>
          </p:cNvPr>
          <p:cNvSpPr>
            <a:spLocks noGrp="1"/>
          </p:cNvSpPr>
          <p:nvPr>
            <p:ph type="subTitle" idx="1"/>
          </p:nvPr>
        </p:nvSpPr>
        <p:spPr/>
        <p:txBody>
          <a:bodyPr/>
          <a:lstStyle/>
          <a:p>
            <a:r>
              <a:rPr lang="en-GB" dirty="0"/>
              <a:t>By James Tebbutt, Jack Halst, Ben </a:t>
            </a:r>
            <a:r>
              <a:rPr lang="en-GB" dirty="0" err="1"/>
              <a:t>Brandwood</a:t>
            </a:r>
            <a:r>
              <a:rPr lang="en-GB" dirty="0"/>
              <a:t>-Ward</a:t>
            </a:r>
          </a:p>
        </p:txBody>
      </p:sp>
    </p:spTree>
    <p:extLst>
      <p:ext uri="{BB962C8B-B14F-4D97-AF65-F5344CB8AC3E}">
        <p14:creationId xmlns:p14="http://schemas.microsoft.com/office/powerpoint/2010/main" val="2950883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AD1E-D4D8-4FE8-9364-10B1B2C560DD}"/>
              </a:ext>
            </a:extLst>
          </p:cNvPr>
          <p:cNvSpPr>
            <a:spLocks noGrp="1"/>
          </p:cNvSpPr>
          <p:nvPr>
            <p:ph type="title"/>
          </p:nvPr>
        </p:nvSpPr>
        <p:spPr/>
        <p:txBody>
          <a:bodyPr/>
          <a:lstStyle/>
          <a:p>
            <a:r>
              <a:rPr lang="en-GB" dirty="0"/>
              <a:t>NPC</a:t>
            </a:r>
          </a:p>
        </p:txBody>
      </p:sp>
      <p:sp>
        <p:nvSpPr>
          <p:cNvPr id="3" name="Content Placeholder 2">
            <a:extLst>
              <a:ext uri="{FF2B5EF4-FFF2-40B4-BE49-F238E27FC236}">
                <a16:creationId xmlns:a16="http://schemas.microsoft.com/office/drawing/2014/main" id="{FCD48A79-947C-49AC-A53F-74B688E5EF02}"/>
              </a:ext>
            </a:extLst>
          </p:cNvPr>
          <p:cNvSpPr>
            <a:spLocks noGrp="1"/>
          </p:cNvSpPr>
          <p:nvPr>
            <p:ph idx="1"/>
          </p:nvPr>
        </p:nvSpPr>
        <p:spPr/>
        <p:txBody>
          <a:bodyPr/>
          <a:lstStyle/>
          <a:p>
            <a:r>
              <a:rPr lang="en-GB" dirty="0"/>
              <a:t>The only type of NPCs added were enemies. There were plans for a shop where you could buy upgrades and items but we ended up cutting it to reduce scope and meet the deadline.</a:t>
            </a:r>
          </a:p>
          <a:p>
            <a:r>
              <a:rPr lang="en-GB" dirty="0"/>
              <a:t>Enemies controlled using behaviour tree, switching between patrol, chase, and attack when the parameters had been met.</a:t>
            </a:r>
          </a:p>
        </p:txBody>
      </p:sp>
    </p:spTree>
    <p:extLst>
      <p:ext uri="{BB962C8B-B14F-4D97-AF65-F5344CB8AC3E}">
        <p14:creationId xmlns:p14="http://schemas.microsoft.com/office/powerpoint/2010/main" val="1144430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5AEAFC7E-DE06-93CD-DF0B-0597898C7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78" y="179900"/>
            <a:ext cx="4750957" cy="4188279"/>
          </a:xfrm>
          <a:prstGeom prst="rect">
            <a:avLst/>
          </a:prstGeom>
        </p:spPr>
      </p:pic>
      <p:pic>
        <p:nvPicPr>
          <p:cNvPr id="7" name="Picture 6" descr="A screenshot of a computer screen&#10;&#10;AI-generated content may be incorrect.">
            <a:extLst>
              <a:ext uri="{FF2B5EF4-FFF2-40B4-BE49-F238E27FC236}">
                <a16:creationId xmlns:a16="http://schemas.microsoft.com/office/drawing/2014/main" id="{F4225F93-693A-A0EE-5BD1-2CB5B6361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749" y="179900"/>
            <a:ext cx="5495473" cy="1853329"/>
          </a:xfrm>
          <a:prstGeom prst="rect">
            <a:avLst/>
          </a:prstGeom>
        </p:spPr>
      </p:pic>
      <p:pic>
        <p:nvPicPr>
          <p:cNvPr id="9" name="Picture 8" descr="A screenshot of a computer screen&#10;&#10;AI-generated content may be incorrect.">
            <a:extLst>
              <a:ext uri="{FF2B5EF4-FFF2-40B4-BE49-F238E27FC236}">
                <a16:creationId xmlns:a16="http://schemas.microsoft.com/office/drawing/2014/main" id="{E99D48FD-4B64-E019-E4C5-B6B093E8C5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5542" y="2207545"/>
            <a:ext cx="6974680" cy="2442908"/>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6FE41531-2052-1E1F-CD4D-3EE75DC828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6336" y="4734961"/>
            <a:ext cx="10393886" cy="2009179"/>
          </a:xfrm>
          <a:prstGeom prst="rect">
            <a:avLst/>
          </a:prstGeom>
        </p:spPr>
      </p:pic>
      <p:sp>
        <p:nvSpPr>
          <p:cNvPr id="16" name="Rectangle 15">
            <a:extLst>
              <a:ext uri="{FF2B5EF4-FFF2-40B4-BE49-F238E27FC236}">
                <a16:creationId xmlns:a16="http://schemas.microsoft.com/office/drawing/2014/main" id="{2DF2D7E9-8C10-97A2-6B88-B297ABD3E4CC}"/>
              </a:ext>
            </a:extLst>
          </p:cNvPr>
          <p:cNvSpPr/>
          <p:nvPr/>
        </p:nvSpPr>
        <p:spPr>
          <a:xfrm>
            <a:off x="163286" y="979715"/>
            <a:ext cx="2122714" cy="11511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B835DC9-FBEE-1710-E59B-7C640CFD0F51}"/>
              </a:ext>
            </a:extLst>
          </p:cNvPr>
          <p:cNvSpPr/>
          <p:nvPr/>
        </p:nvSpPr>
        <p:spPr>
          <a:xfrm>
            <a:off x="775607" y="2207545"/>
            <a:ext cx="2261506" cy="102551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1D14C79-79F4-A9E8-0119-08A04EC1521D}"/>
              </a:ext>
            </a:extLst>
          </p:cNvPr>
          <p:cNvSpPr/>
          <p:nvPr/>
        </p:nvSpPr>
        <p:spPr>
          <a:xfrm>
            <a:off x="1706335" y="3254828"/>
            <a:ext cx="2906485" cy="1025512"/>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FDF49294-1454-7351-6223-46BA10526F08}"/>
              </a:ext>
            </a:extLst>
          </p:cNvPr>
          <p:cNvCxnSpPr>
            <a:stCxn id="16" idx="3"/>
            <a:endCxn id="7" idx="1"/>
          </p:cNvCxnSpPr>
          <p:nvPr/>
        </p:nvCxnSpPr>
        <p:spPr>
          <a:xfrm flipV="1">
            <a:off x="2286000" y="1106565"/>
            <a:ext cx="4318749" cy="4487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3DB91339-842B-A17D-35DB-AF2FEA0EBE5A}"/>
              </a:ext>
            </a:extLst>
          </p:cNvPr>
          <p:cNvCxnSpPr>
            <a:stCxn id="17" idx="3"/>
            <a:endCxn id="9" idx="1"/>
          </p:cNvCxnSpPr>
          <p:nvPr/>
        </p:nvCxnSpPr>
        <p:spPr>
          <a:xfrm>
            <a:off x="3037113" y="2720301"/>
            <a:ext cx="2088429" cy="70869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2B72D036-8ABA-6928-5629-C4A2FCE60A58}"/>
              </a:ext>
            </a:extLst>
          </p:cNvPr>
          <p:cNvCxnSpPr>
            <a:stCxn id="18" idx="2"/>
          </p:cNvCxnSpPr>
          <p:nvPr/>
        </p:nvCxnSpPr>
        <p:spPr>
          <a:xfrm>
            <a:off x="3159578" y="4280340"/>
            <a:ext cx="8165" cy="69171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85095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E8CC-53E6-42DD-91A0-29D7F2E11BA2}"/>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94FFE982-FA6E-41E0-A2AA-E07896A84EC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59906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E9B30-77A8-4021-8A3F-22128AAC2F2E}"/>
              </a:ext>
            </a:extLst>
          </p:cNvPr>
          <p:cNvSpPr>
            <a:spLocks noGrp="1"/>
          </p:cNvSpPr>
          <p:nvPr>
            <p:ph type="title"/>
          </p:nvPr>
        </p:nvSpPr>
        <p:spPr/>
        <p:txBody>
          <a:bodyPr/>
          <a:lstStyle/>
          <a:p>
            <a:r>
              <a:rPr lang="en-GB" dirty="0"/>
              <a:t>Menu Systems</a:t>
            </a:r>
          </a:p>
        </p:txBody>
      </p:sp>
      <p:sp>
        <p:nvSpPr>
          <p:cNvPr id="3" name="Content Placeholder 2">
            <a:extLst>
              <a:ext uri="{FF2B5EF4-FFF2-40B4-BE49-F238E27FC236}">
                <a16:creationId xmlns:a16="http://schemas.microsoft.com/office/drawing/2014/main" id="{F31D8B01-7539-48C0-9A66-3F3B3AFC0AC1}"/>
              </a:ext>
            </a:extLst>
          </p:cNvPr>
          <p:cNvSpPr>
            <a:spLocks noGrp="1"/>
          </p:cNvSpPr>
          <p:nvPr>
            <p:ph idx="1"/>
          </p:nvPr>
        </p:nvSpPr>
        <p:spPr/>
        <p:txBody>
          <a:bodyPr/>
          <a:lstStyle/>
          <a:p>
            <a:r>
              <a:rPr lang="en-US" dirty="0"/>
              <a:t>Several Menus made; Pause, Main, Credits, Settings, Save/Load</a:t>
            </a:r>
          </a:p>
          <a:p>
            <a:pPr lvl="1"/>
            <a:r>
              <a:rPr lang="en-US" dirty="0"/>
              <a:t>Making flagrant use of background blur, boxes to keep the buttons in line</a:t>
            </a:r>
          </a:p>
          <a:p>
            <a:pPr lvl="1"/>
            <a:r>
              <a:rPr lang="en-US" dirty="0"/>
              <a:t>Save and Load system took a while, saves level now, want to adapt to save player variables between levels</a:t>
            </a:r>
          </a:p>
          <a:p>
            <a:pPr lvl="1"/>
            <a:r>
              <a:rPr lang="en-US" dirty="0"/>
              <a:t>Settings includes; Audio sliders, difficulty drop down and a controls toggle</a:t>
            </a:r>
            <a:endParaRPr lang="en-GB" dirty="0"/>
          </a:p>
        </p:txBody>
      </p:sp>
    </p:spTree>
    <p:extLst>
      <p:ext uri="{BB962C8B-B14F-4D97-AF65-F5344CB8AC3E}">
        <p14:creationId xmlns:p14="http://schemas.microsoft.com/office/powerpoint/2010/main" val="4144013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CDE6-568F-4660-B113-A2C385980D13}"/>
              </a:ext>
            </a:extLst>
          </p:cNvPr>
          <p:cNvSpPr>
            <a:spLocks noGrp="1"/>
          </p:cNvSpPr>
          <p:nvPr>
            <p:ph type="title"/>
          </p:nvPr>
        </p:nvSpPr>
        <p:spPr/>
        <p:txBody>
          <a:bodyPr/>
          <a:lstStyle/>
          <a:p>
            <a:r>
              <a:rPr lang="en-GB" dirty="0"/>
              <a:t>Challenges</a:t>
            </a:r>
          </a:p>
        </p:txBody>
      </p:sp>
      <p:sp>
        <p:nvSpPr>
          <p:cNvPr id="3" name="Content Placeholder 2">
            <a:extLst>
              <a:ext uri="{FF2B5EF4-FFF2-40B4-BE49-F238E27FC236}">
                <a16:creationId xmlns:a16="http://schemas.microsoft.com/office/drawing/2014/main" id="{68515F5B-5153-4EC9-9C31-1659F7E8B65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299982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05E2-9108-409E-B889-010D6825BF3F}"/>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63391AD4-1F7E-4FEF-ABEB-52B23AB04AB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84343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8DF2-470D-4C40-8A4A-757209CD6613}"/>
              </a:ext>
            </a:extLst>
          </p:cNvPr>
          <p:cNvSpPr>
            <a:spLocks noGrp="1"/>
          </p:cNvSpPr>
          <p:nvPr>
            <p:ph type="title"/>
          </p:nvPr>
        </p:nvSpPr>
        <p:spPr/>
        <p:txBody>
          <a:bodyPr/>
          <a:lstStyle/>
          <a:p>
            <a:r>
              <a:rPr lang="en-GB" dirty="0"/>
              <a:t>Mechanics implemented</a:t>
            </a:r>
          </a:p>
        </p:txBody>
      </p:sp>
      <p:sp>
        <p:nvSpPr>
          <p:cNvPr id="3" name="Content Placeholder 2">
            <a:extLst>
              <a:ext uri="{FF2B5EF4-FFF2-40B4-BE49-F238E27FC236}">
                <a16:creationId xmlns:a16="http://schemas.microsoft.com/office/drawing/2014/main" id="{F883DF9E-C761-4698-AFDB-CE00A1E27AE5}"/>
              </a:ext>
            </a:extLst>
          </p:cNvPr>
          <p:cNvSpPr>
            <a:spLocks noGrp="1"/>
          </p:cNvSpPr>
          <p:nvPr>
            <p:ph idx="1"/>
          </p:nvPr>
        </p:nvSpPr>
        <p:spPr/>
        <p:txBody>
          <a:bodyPr>
            <a:normAutofit lnSpcReduction="10000"/>
          </a:bodyPr>
          <a:lstStyle/>
          <a:p>
            <a:r>
              <a:rPr lang="en-GB" dirty="0"/>
              <a:t>General Movement</a:t>
            </a:r>
          </a:p>
          <a:p>
            <a:pPr lvl="1"/>
            <a:r>
              <a:rPr lang="en-GB" dirty="0"/>
              <a:t>Crouch</a:t>
            </a:r>
          </a:p>
          <a:p>
            <a:pPr lvl="1"/>
            <a:r>
              <a:rPr lang="en-GB" dirty="0"/>
              <a:t>Walk</a:t>
            </a:r>
          </a:p>
          <a:p>
            <a:pPr lvl="1"/>
            <a:r>
              <a:rPr lang="en-GB" dirty="0"/>
              <a:t>Sprint</a:t>
            </a:r>
          </a:p>
          <a:p>
            <a:r>
              <a:rPr lang="en-GB" dirty="0"/>
              <a:t>Enemies </a:t>
            </a:r>
          </a:p>
          <a:p>
            <a:r>
              <a:rPr lang="en-GB" dirty="0"/>
              <a:t>Procedural Environments and Levels</a:t>
            </a:r>
          </a:p>
          <a:p>
            <a:pPr lvl="1"/>
            <a:r>
              <a:rPr lang="en-GB" dirty="0"/>
              <a:t>Generated using Walker Method. More on that on coming slides</a:t>
            </a:r>
          </a:p>
          <a:p>
            <a:r>
              <a:rPr lang="en-GB" dirty="0"/>
              <a:t>Win/Loss States</a:t>
            </a:r>
          </a:p>
          <a:p>
            <a:pPr lvl="1"/>
            <a:r>
              <a:rPr lang="en-GB" dirty="0"/>
              <a:t>Level Complete when all enemies killed</a:t>
            </a:r>
          </a:p>
          <a:p>
            <a:pPr lvl="1"/>
            <a:r>
              <a:rPr lang="en-GB" dirty="0"/>
              <a:t>Game over when health = 0</a:t>
            </a:r>
          </a:p>
        </p:txBody>
      </p:sp>
    </p:spTree>
    <p:extLst>
      <p:ext uri="{BB962C8B-B14F-4D97-AF65-F5344CB8AC3E}">
        <p14:creationId xmlns:p14="http://schemas.microsoft.com/office/powerpoint/2010/main" val="347292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9731-0FA5-49E0-B3AA-9510024557E9}"/>
              </a:ext>
            </a:extLst>
          </p:cNvPr>
          <p:cNvSpPr>
            <a:spLocks noGrp="1"/>
          </p:cNvSpPr>
          <p:nvPr>
            <p:ph type="title"/>
          </p:nvPr>
        </p:nvSpPr>
        <p:spPr/>
        <p:txBody>
          <a:bodyPr/>
          <a:lstStyle/>
          <a:p>
            <a:r>
              <a:rPr lang="en-GB" dirty="0"/>
              <a:t>Walker Method</a:t>
            </a:r>
          </a:p>
        </p:txBody>
      </p:sp>
      <p:sp>
        <p:nvSpPr>
          <p:cNvPr id="3" name="Content Placeholder 2">
            <a:extLst>
              <a:ext uri="{FF2B5EF4-FFF2-40B4-BE49-F238E27FC236}">
                <a16:creationId xmlns:a16="http://schemas.microsoft.com/office/drawing/2014/main" id="{DC1AD490-5BB7-4DC3-B874-AF1ACA503CAC}"/>
              </a:ext>
            </a:extLst>
          </p:cNvPr>
          <p:cNvSpPr>
            <a:spLocks noGrp="1"/>
          </p:cNvSpPr>
          <p:nvPr>
            <p:ph idx="1"/>
          </p:nvPr>
        </p:nvSpPr>
        <p:spPr/>
        <p:txBody>
          <a:bodyPr/>
          <a:lstStyle/>
          <a:p>
            <a:r>
              <a:rPr lang="en-GB" dirty="0"/>
              <a:t>Starts by spawning a single room. This would be our start room.</a:t>
            </a:r>
          </a:p>
          <a:p>
            <a:r>
              <a:rPr lang="en-GB" dirty="0"/>
              <a:t>From there, there are four potential locations that a room can be generated. When the room is generated, it is set to the current room and the process continues until is has created the required number of room. E.g. 100 rooms.</a:t>
            </a:r>
          </a:p>
          <a:p>
            <a:r>
              <a:rPr lang="en-GB" dirty="0"/>
              <a:t>This method also uses backtracking to allow for multiple paths to lead to the same location.</a:t>
            </a:r>
          </a:p>
        </p:txBody>
      </p:sp>
    </p:spTree>
    <p:extLst>
      <p:ext uri="{BB962C8B-B14F-4D97-AF65-F5344CB8AC3E}">
        <p14:creationId xmlns:p14="http://schemas.microsoft.com/office/powerpoint/2010/main" val="348972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F76C-4350-5B00-1A98-2C3E0B3CC816}"/>
              </a:ext>
            </a:extLst>
          </p:cNvPr>
          <p:cNvSpPr>
            <a:spLocks noGrp="1"/>
          </p:cNvSpPr>
          <p:nvPr>
            <p:ph type="title"/>
          </p:nvPr>
        </p:nvSpPr>
        <p:spPr/>
        <p:txBody>
          <a:bodyPr/>
          <a:lstStyle/>
          <a:p>
            <a:r>
              <a:rPr lang="en-GB" dirty="0"/>
              <a:t>Walker Method Cont’d</a:t>
            </a:r>
          </a:p>
        </p:txBody>
      </p:sp>
      <p:pic>
        <p:nvPicPr>
          <p:cNvPr id="5" name="Picture 4">
            <a:extLst>
              <a:ext uri="{FF2B5EF4-FFF2-40B4-BE49-F238E27FC236}">
                <a16:creationId xmlns:a16="http://schemas.microsoft.com/office/drawing/2014/main" id="{09585E65-BAA1-1841-B7A1-7AE97A8F627A}"/>
              </a:ext>
            </a:extLst>
          </p:cNvPr>
          <p:cNvPicPr>
            <a:picLocks noChangeAspect="1"/>
          </p:cNvPicPr>
          <p:nvPr/>
        </p:nvPicPr>
        <p:blipFill>
          <a:blip r:embed="rId2"/>
          <a:stretch>
            <a:fillRect/>
          </a:stretch>
        </p:blipFill>
        <p:spPr>
          <a:xfrm>
            <a:off x="1987302" y="1431838"/>
            <a:ext cx="8217396" cy="4966724"/>
          </a:xfrm>
          <a:prstGeom prst="rect">
            <a:avLst/>
          </a:prstGeom>
        </p:spPr>
      </p:pic>
      <p:sp>
        <p:nvSpPr>
          <p:cNvPr id="6" name="Rectangle 5">
            <a:extLst>
              <a:ext uri="{FF2B5EF4-FFF2-40B4-BE49-F238E27FC236}">
                <a16:creationId xmlns:a16="http://schemas.microsoft.com/office/drawing/2014/main" id="{803E664A-E9D1-CEC6-C539-F41376936272}"/>
              </a:ext>
            </a:extLst>
          </p:cNvPr>
          <p:cNvSpPr/>
          <p:nvPr/>
        </p:nvSpPr>
        <p:spPr>
          <a:xfrm>
            <a:off x="4547507" y="1479835"/>
            <a:ext cx="3216729" cy="107768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FA679BB-16CF-CD30-920E-4B89822CEFBF}"/>
              </a:ext>
            </a:extLst>
          </p:cNvPr>
          <p:cNvSpPr/>
          <p:nvPr/>
        </p:nvSpPr>
        <p:spPr>
          <a:xfrm>
            <a:off x="4547507" y="2605518"/>
            <a:ext cx="3216729" cy="107768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36FA10AC-E2F5-4573-A446-2D77AE03023B}"/>
              </a:ext>
            </a:extLst>
          </p:cNvPr>
          <p:cNvSpPr/>
          <p:nvPr/>
        </p:nvSpPr>
        <p:spPr>
          <a:xfrm>
            <a:off x="4547507" y="3915200"/>
            <a:ext cx="3216729" cy="107768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BB9EDBD3-84AE-682E-83F1-889102E03DF6}"/>
              </a:ext>
            </a:extLst>
          </p:cNvPr>
          <p:cNvSpPr/>
          <p:nvPr/>
        </p:nvSpPr>
        <p:spPr>
          <a:xfrm>
            <a:off x="4547507" y="5211932"/>
            <a:ext cx="3216729" cy="107768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CA5ECEA-D386-79B5-694A-E26B13D620B0}"/>
              </a:ext>
            </a:extLst>
          </p:cNvPr>
          <p:cNvSpPr/>
          <p:nvPr/>
        </p:nvSpPr>
        <p:spPr>
          <a:xfrm>
            <a:off x="7764237" y="2403957"/>
            <a:ext cx="1149102" cy="657650"/>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Arrow Connector 13">
            <a:extLst>
              <a:ext uri="{FF2B5EF4-FFF2-40B4-BE49-F238E27FC236}">
                <a16:creationId xmlns:a16="http://schemas.microsoft.com/office/drawing/2014/main" id="{7D66AE83-0146-D866-3194-2DCD2B3DAAE3}"/>
              </a:ext>
            </a:extLst>
          </p:cNvPr>
          <p:cNvCxnSpPr>
            <a:endCxn id="6" idx="1"/>
          </p:cNvCxnSpPr>
          <p:nvPr/>
        </p:nvCxnSpPr>
        <p:spPr>
          <a:xfrm flipV="1">
            <a:off x="1820636" y="2018678"/>
            <a:ext cx="2726871" cy="606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6" name="Straight Arrow Connector 15">
            <a:extLst>
              <a:ext uri="{FF2B5EF4-FFF2-40B4-BE49-F238E27FC236}">
                <a16:creationId xmlns:a16="http://schemas.microsoft.com/office/drawing/2014/main" id="{2348686D-D242-AAAA-C7DE-EE1FE2CEFA81}"/>
              </a:ext>
            </a:extLst>
          </p:cNvPr>
          <p:cNvCxnSpPr>
            <a:cxnSpLocks/>
            <a:endCxn id="7" idx="1"/>
          </p:cNvCxnSpPr>
          <p:nvPr/>
        </p:nvCxnSpPr>
        <p:spPr>
          <a:xfrm>
            <a:off x="1820636" y="3144361"/>
            <a:ext cx="2726871"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9" name="Straight Arrow Connector 18">
            <a:extLst>
              <a:ext uri="{FF2B5EF4-FFF2-40B4-BE49-F238E27FC236}">
                <a16:creationId xmlns:a16="http://schemas.microsoft.com/office/drawing/2014/main" id="{15587E6E-D9B4-E8CA-56F3-322F9A101BFB}"/>
              </a:ext>
            </a:extLst>
          </p:cNvPr>
          <p:cNvCxnSpPr>
            <a:endCxn id="8" idx="3"/>
          </p:cNvCxnSpPr>
          <p:nvPr/>
        </p:nvCxnSpPr>
        <p:spPr>
          <a:xfrm flipH="1">
            <a:off x="7764236" y="4441371"/>
            <a:ext cx="2555421" cy="1267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E4E0C329-FD47-74CA-4A05-2001BE5F4DA1}"/>
              </a:ext>
            </a:extLst>
          </p:cNvPr>
          <p:cNvCxnSpPr>
            <a:cxnSpLocks/>
            <a:endCxn id="9" idx="3"/>
          </p:cNvCxnSpPr>
          <p:nvPr/>
        </p:nvCxnSpPr>
        <p:spPr>
          <a:xfrm flipH="1">
            <a:off x="7764236" y="5750775"/>
            <a:ext cx="2555421"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4" name="Straight Arrow Connector 23">
            <a:extLst>
              <a:ext uri="{FF2B5EF4-FFF2-40B4-BE49-F238E27FC236}">
                <a16:creationId xmlns:a16="http://schemas.microsoft.com/office/drawing/2014/main" id="{CC7B052D-52B3-A415-006E-FE03CB1ACE34}"/>
              </a:ext>
            </a:extLst>
          </p:cNvPr>
          <p:cNvCxnSpPr>
            <a:cxnSpLocks/>
            <a:endCxn id="12" idx="0"/>
          </p:cNvCxnSpPr>
          <p:nvPr/>
        </p:nvCxnSpPr>
        <p:spPr>
          <a:xfrm>
            <a:off x="8338788" y="1281793"/>
            <a:ext cx="0" cy="112216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8" name="TextBox 27">
            <a:extLst>
              <a:ext uri="{FF2B5EF4-FFF2-40B4-BE49-F238E27FC236}">
                <a16:creationId xmlns:a16="http://schemas.microsoft.com/office/drawing/2014/main" id="{E75E5E9D-360B-0BE4-E661-119608C3A5C5}"/>
              </a:ext>
            </a:extLst>
          </p:cNvPr>
          <p:cNvSpPr txBox="1"/>
          <p:nvPr/>
        </p:nvSpPr>
        <p:spPr>
          <a:xfrm>
            <a:off x="214785" y="1787845"/>
            <a:ext cx="1605850" cy="461665"/>
          </a:xfrm>
          <a:prstGeom prst="rect">
            <a:avLst/>
          </a:prstGeom>
          <a:noFill/>
        </p:spPr>
        <p:txBody>
          <a:bodyPr wrap="square" rtlCol="0">
            <a:spAutoFit/>
          </a:bodyPr>
          <a:lstStyle/>
          <a:p>
            <a:r>
              <a:rPr lang="en-GB" sz="1200" dirty="0"/>
              <a:t>Create room to the right of current room.</a:t>
            </a:r>
          </a:p>
        </p:txBody>
      </p:sp>
      <p:sp>
        <p:nvSpPr>
          <p:cNvPr id="29" name="TextBox 28">
            <a:extLst>
              <a:ext uri="{FF2B5EF4-FFF2-40B4-BE49-F238E27FC236}">
                <a16:creationId xmlns:a16="http://schemas.microsoft.com/office/drawing/2014/main" id="{E99CCB73-EB6D-F564-4A09-396EB2940D02}"/>
              </a:ext>
            </a:extLst>
          </p:cNvPr>
          <p:cNvSpPr txBox="1"/>
          <p:nvPr/>
        </p:nvSpPr>
        <p:spPr>
          <a:xfrm>
            <a:off x="214785" y="2913528"/>
            <a:ext cx="1485241" cy="461665"/>
          </a:xfrm>
          <a:prstGeom prst="rect">
            <a:avLst/>
          </a:prstGeom>
          <a:noFill/>
        </p:spPr>
        <p:txBody>
          <a:bodyPr wrap="square" rtlCol="0">
            <a:spAutoFit/>
          </a:bodyPr>
          <a:lstStyle/>
          <a:p>
            <a:r>
              <a:rPr lang="en-GB" sz="1200" dirty="0"/>
              <a:t>Create room at top of current room.</a:t>
            </a:r>
          </a:p>
        </p:txBody>
      </p:sp>
      <p:sp>
        <p:nvSpPr>
          <p:cNvPr id="30" name="TextBox 29">
            <a:extLst>
              <a:ext uri="{FF2B5EF4-FFF2-40B4-BE49-F238E27FC236}">
                <a16:creationId xmlns:a16="http://schemas.microsoft.com/office/drawing/2014/main" id="{FF1DE0AC-DAB8-7707-CD91-058589773633}"/>
              </a:ext>
            </a:extLst>
          </p:cNvPr>
          <p:cNvSpPr txBox="1"/>
          <p:nvPr/>
        </p:nvSpPr>
        <p:spPr>
          <a:xfrm>
            <a:off x="10491974" y="4223210"/>
            <a:ext cx="1485241" cy="461665"/>
          </a:xfrm>
          <a:prstGeom prst="rect">
            <a:avLst/>
          </a:prstGeom>
          <a:noFill/>
        </p:spPr>
        <p:txBody>
          <a:bodyPr wrap="square" rtlCol="0">
            <a:spAutoFit/>
          </a:bodyPr>
          <a:lstStyle/>
          <a:p>
            <a:r>
              <a:rPr lang="en-GB" sz="1200" dirty="0"/>
              <a:t>Create room to the left of current room.</a:t>
            </a:r>
          </a:p>
        </p:txBody>
      </p:sp>
      <p:sp>
        <p:nvSpPr>
          <p:cNvPr id="31" name="TextBox 30">
            <a:extLst>
              <a:ext uri="{FF2B5EF4-FFF2-40B4-BE49-F238E27FC236}">
                <a16:creationId xmlns:a16="http://schemas.microsoft.com/office/drawing/2014/main" id="{5AB15496-F0C1-E307-70E5-4CDC207563B0}"/>
              </a:ext>
            </a:extLst>
          </p:cNvPr>
          <p:cNvSpPr txBox="1"/>
          <p:nvPr/>
        </p:nvSpPr>
        <p:spPr>
          <a:xfrm>
            <a:off x="10491974" y="5427609"/>
            <a:ext cx="1485241" cy="646331"/>
          </a:xfrm>
          <a:prstGeom prst="rect">
            <a:avLst/>
          </a:prstGeom>
          <a:noFill/>
        </p:spPr>
        <p:txBody>
          <a:bodyPr wrap="square" rtlCol="0">
            <a:spAutoFit/>
          </a:bodyPr>
          <a:lstStyle/>
          <a:p>
            <a:r>
              <a:rPr lang="en-GB" sz="1200" dirty="0"/>
              <a:t>Create room at bottom of current room.</a:t>
            </a:r>
          </a:p>
        </p:txBody>
      </p:sp>
      <p:sp>
        <p:nvSpPr>
          <p:cNvPr id="32" name="TextBox 31">
            <a:extLst>
              <a:ext uri="{FF2B5EF4-FFF2-40B4-BE49-F238E27FC236}">
                <a16:creationId xmlns:a16="http://schemas.microsoft.com/office/drawing/2014/main" id="{2323B63D-2C03-B95C-4395-023683A98135}"/>
              </a:ext>
            </a:extLst>
          </p:cNvPr>
          <p:cNvSpPr txBox="1"/>
          <p:nvPr/>
        </p:nvSpPr>
        <p:spPr>
          <a:xfrm>
            <a:off x="7535863" y="722385"/>
            <a:ext cx="1605850" cy="646331"/>
          </a:xfrm>
          <a:prstGeom prst="rect">
            <a:avLst/>
          </a:prstGeom>
          <a:noFill/>
        </p:spPr>
        <p:txBody>
          <a:bodyPr wrap="square" rtlCol="0">
            <a:spAutoFit/>
          </a:bodyPr>
          <a:lstStyle/>
          <a:p>
            <a:r>
              <a:rPr lang="en-GB" sz="1200" dirty="0"/>
              <a:t>Randomly selects one of the for potential locations.</a:t>
            </a:r>
          </a:p>
        </p:txBody>
      </p:sp>
    </p:spTree>
    <p:extLst>
      <p:ext uri="{BB962C8B-B14F-4D97-AF65-F5344CB8AC3E}">
        <p14:creationId xmlns:p14="http://schemas.microsoft.com/office/powerpoint/2010/main" val="1492486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AI-generated content may be incorrect.">
            <a:extLst>
              <a:ext uri="{FF2B5EF4-FFF2-40B4-BE49-F238E27FC236}">
                <a16:creationId xmlns:a16="http://schemas.microsoft.com/office/drawing/2014/main" id="{2EDD621B-47CF-167C-8D7F-0440BB9AAA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13" y="99257"/>
            <a:ext cx="9345329" cy="2638793"/>
          </a:xfrm>
          <a:prstGeom prst="rect">
            <a:avLst/>
          </a:prstGeom>
        </p:spPr>
      </p:pic>
      <p:pic>
        <p:nvPicPr>
          <p:cNvPr id="7" name="Picture 6" descr="A screenshot of a computer program&#10;&#10;AI-generated content may be incorrect.">
            <a:extLst>
              <a:ext uri="{FF2B5EF4-FFF2-40B4-BE49-F238E27FC236}">
                <a16:creationId xmlns:a16="http://schemas.microsoft.com/office/drawing/2014/main" id="{4518B767-6626-EDD2-7102-BF591B2436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13" y="4015160"/>
            <a:ext cx="7535327" cy="2743583"/>
          </a:xfrm>
          <a:prstGeom prst="rect">
            <a:avLst/>
          </a:prstGeom>
        </p:spPr>
      </p:pic>
      <p:sp>
        <p:nvSpPr>
          <p:cNvPr id="8" name="Rectangle 7">
            <a:extLst>
              <a:ext uri="{FF2B5EF4-FFF2-40B4-BE49-F238E27FC236}">
                <a16:creationId xmlns:a16="http://schemas.microsoft.com/office/drawing/2014/main" id="{CC685D16-61C0-46FD-7D5F-5FAA3D9C2DBC}"/>
              </a:ext>
            </a:extLst>
          </p:cNvPr>
          <p:cNvSpPr/>
          <p:nvPr/>
        </p:nvSpPr>
        <p:spPr>
          <a:xfrm>
            <a:off x="220436" y="244929"/>
            <a:ext cx="4253593" cy="106135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446BD3D4-2E75-840C-1C35-2E8D3A8C84FA}"/>
              </a:ext>
            </a:extLst>
          </p:cNvPr>
          <p:cNvSpPr/>
          <p:nvPr/>
        </p:nvSpPr>
        <p:spPr>
          <a:xfrm>
            <a:off x="4588652" y="370904"/>
            <a:ext cx="4800277" cy="223350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703B82FF-BC55-AF96-9292-A78B0E7A9BCD}"/>
              </a:ext>
            </a:extLst>
          </p:cNvPr>
          <p:cNvCxnSpPr>
            <a:cxnSpLocks/>
            <a:endCxn id="8" idx="2"/>
          </p:cNvCxnSpPr>
          <p:nvPr/>
        </p:nvCxnSpPr>
        <p:spPr>
          <a:xfrm flipV="1">
            <a:off x="2347233" y="1306286"/>
            <a:ext cx="0" cy="172266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7C39968E-A873-7CF5-3D24-484E81B62B13}"/>
              </a:ext>
            </a:extLst>
          </p:cNvPr>
          <p:cNvCxnSpPr>
            <a:cxnSpLocks/>
            <a:endCxn id="9" idx="2"/>
          </p:cNvCxnSpPr>
          <p:nvPr/>
        </p:nvCxnSpPr>
        <p:spPr>
          <a:xfrm flipV="1">
            <a:off x="6988790" y="2604407"/>
            <a:ext cx="1" cy="33473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6" name="TextBox 15">
            <a:extLst>
              <a:ext uri="{FF2B5EF4-FFF2-40B4-BE49-F238E27FC236}">
                <a16:creationId xmlns:a16="http://schemas.microsoft.com/office/drawing/2014/main" id="{370C6657-C496-875E-1E0F-1E508E0532C9}"/>
              </a:ext>
            </a:extLst>
          </p:cNvPr>
          <p:cNvSpPr txBox="1"/>
          <p:nvPr/>
        </p:nvSpPr>
        <p:spPr>
          <a:xfrm>
            <a:off x="236603" y="3093047"/>
            <a:ext cx="4221258" cy="461665"/>
          </a:xfrm>
          <a:prstGeom prst="rect">
            <a:avLst/>
          </a:prstGeom>
          <a:noFill/>
        </p:spPr>
        <p:txBody>
          <a:bodyPr wrap="square" rtlCol="0">
            <a:spAutoFit/>
          </a:bodyPr>
          <a:lstStyle/>
          <a:p>
            <a:r>
              <a:rPr lang="en-GB" sz="1200" dirty="0"/>
              <a:t>Sets the selected room location as the potential location and checks if it is already in the blueprint map library.</a:t>
            </a:r>
          </a:p>
        </p:txBody>
      </p:sp>
      <p:sp>
        <p:nvSpPr>
          <p:cNvPr id="17" name="TextBox 16">
            <a:extLst>
              <a:ext uri="{FF2B5EF4-FFF2-40B4-BE49-F238E27FC236}">
                <a16:creationId xmlns:a16="http://schemas.microsoft.com/office/drawing/2014/main" id="{D2F505B0-19A7-53C2-D757-749E9341593C}"/>
              </a:ext>
            </a:extLst>
          </p:cNvPr>
          <p:cNvSpPr txBox="1"/>
          <p:nvPr/>
        </p:nvSpPr>
        <p:spPr>
          <a:xfrm>
            <a:off x="4878161" y="3092439"/>
            <a:ext cx="4221258" cy="461665"/>
          </a:xfrm>
          <a:prstGeom prst="rect">
            <a:avLst/>
          </a:prstGeom>
          <a:noFill/>
        </p:spPr>
        <p:txBody>
          <a:bodyPr wrap="square" rtlCol="0">
            <a:spAutoFit/>
          </a:bodyPr>
          <a:lstStyle/>
          <a:p>
            <a:r>
              <a:rPr lang="en-GB" sz="1200" dirty="0"/>
              <a:t>If false, spawn the room at the decided location, set it to the current room and add it to the blueprint map library for rooms.</a:t>
            </a:r>
          </a:p>
        </p:txBody>
      </p:sp>
      <p:sp>
        <p:nvSpPr>
          <p:cNvPr id="20" name="Rectangle 19">
            <a:extLst>
              <a:ext uri="{FF2B5EF4-FFF2-40B4-BE49-F238E27FC236}">
                <a16:creationId xmlns:a16="http://schemas.microsoft.com/office/drawing/2014/main" id="{3D3D5FCA-19B2-B0CB-AEF1-7D6121FF033B}"/>
              </a:ext>
            </a:extLst>
          </p:cNvPr>
          <p:cNvSpPr/>
          <p:nvPr/>
        </p:nvSpPr>
        <p:spPr>
          <a:xfrm>
            <a:off x="1118507" y="4090307"/>
            <a:ext cx="6441623" cy="259624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2FF95AB0-9159-696C-FCDD-810C86E6C1D8}"/>
              </a:ext>
            </a:extLst>
          </p:cNvPr>
          <p:cNvCxnSpPr>
            <a:cxnSpLocks/>
            <a:endCxn id="20" idx="3"/>
          </p:cNvCxnSpPr>
          <p:nvPr/>
        </p:nvCxnSpPr>
        <p:spPr>
          <a:xfrm flipH="1">
            <a:off x="7560130" y="5388429"/>
            <a:ext cx="873577"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1" name="TextBox 30">
            <a:extLst>
              <a:ext uri="{FF2B5EF4-FFF2-40B4-BE49-F238E27FC236}">
                <a16:creationId xmlns:a16="http://schemas.microsoft.com/office/drawing/2014/main" id="{43CE1ACB-66FE-E8EE-D4EB-6324F88AC2FD}"/>
              </a:ext>
            </a:extLst>
          </p:cNvPr>
          <p:cNvSpPr txBox="1"/>
          <p:nvPr/>
        </p:nvSpPr>
        <p:spPr>
          <a:xfrm>
            <a:off x="8478933" y="4786786"/>
            <a:ext cx="2065564" cy="1200329"/>
          </a:xfrm>
          <a:prstGeom prst="rect">
            <a:avLst/>
          </a:prstGeom>
          <a:noFill/>
        </p:spPr>
        <p:txBody>
          <a:bodyPr wrap="square" rtlCol="0">
            <a:spAutoFit/>
          </a:bodyPr>
          <a:lstStyle/>
          <a:p>
            <a:r>
              <a:rPr lang="en-GB" sz="1200" dirty="0"/>
              <a:t>Adds the current room and previous room to the room connections array. This is used when the paths are created once all the rooms were generated</a:t>
            </a:r>
          </a:p>
        </p:txBody>
      </p:sp>
    </p:spTree>
    <p:extLst>
      <p:ext uri="{BB962C8B-B14F-4D97-AF65-F5344CB8AC3E}">
        <p14:creationId xmlns:p14="http://schemas.microsoft.com/office/powerpoint/2010/main" val="3927187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95AD25D2-7482-1B5B-EBE8-0880BCB74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465" y="2195340"/>
            <a:ext cx="11241069" cy="2467319"/>
          </a:xfrm>
          <a:prstGeom prst="rect">
            <a:avLst/>
          </a:prstGeom>
        </p:spPr>
      </p:pic>
      <p:sp>
        <p:nvSpPr>
          <p:cNvPr id="6" name="Rectangle 5">
            <a:extLst>
              <a:ext uri="{FF2B5EF4-FFF2-40B4-BE49-F238E27FC236}">
                <a16:creationId xmlns:a16="http://schemas.microsoft.com/office/drawing/2014/main" id="{AA602B7F-39F1-49FF-7232-68104E993FA6}"/>
              </a:ext>
            </a:extLst>
          </p:cNvPr>
          <p:cNvSpPr/>
          <p:nvPr/>
        </p:nvSpPr>
        <p:spPr>
          <a:xfrm>
            <a:off x="555171" y="2261507"/>
            <a:ext cx="6506936" cy="2106386"/>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a:extLst>
              <a:ext uri="{FF2B5EF4-FFF2-40B4-BE49-F238E27FC236}">
                <a16:creationId xmlns:a16="http://schemas.microsoft.com/office/drawing/2014/main" id="{510EE34F-3AEB-A2E2-D982-3917D8C7B189}"/>
              </a:ext>
            </a:extLst>
          </p:cNvPr>
          <p:cNvCxnSpPr>
            <a:cxnSpLocks/>
            <a:endCxn id="6" idx="0"/>
          </p:cNvCxnSpPr>
          <p:nvPr/>
        </p:nvCxnSpPr>
        <p:spPr>
          <a:xfrm>
            <a:off x="3808639" y="1902279"/>
            <a:ext cx="0" cy="3592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2" name="TextBox 11">
            <a:extLst>
              <a:ext uri="{FF2B5EF4-FFF2-40B4-BE49-F238E27FC236}">
                <a16:creationId xmlns:a16="http://schemas.microsoft.com/office/drawing/2014/main" id="{06CA355F-1FB9-10D3-F59F-FED3B0CE8A44}"/>
              </a:ext>
            </a:extLst>
          </p:cNvPr>
          <p:cNvSpPr txBox="1"/>
          <p:nvPr/>
        </p:nvSpPr>
        <p:spPr>
          <a:xfrm>
            <a:off x="432707" y="1320410"/>
            <a:ext cx="6751863" cy="646331"/>
          </a:xfrm>
          <a:prstGeom prst="rect">
            <a:avLst/>
          </a:prstGeom>
          <a:noFill/>
        </p:spPr>
        <p:txBody>
          <a:bodyPr wrap="square" rtlCol="0">
            <a:spAutoFit/>
          </a:bodyPr>
          <a:lstStyle/>
          <a:p>
            <a:r>
              <a:rPr lang="en-GB" sz="1200" dirty="0"/>
              <a:t>If the potential location already exists in the blueprint map library, find the value of the first instance of the potential location and get its key before setting it as the current room and adding it to the room connections array for use later.</a:t>
            </a:r>
          </a:p>
        </p:txBody>
      </p:sp>
    </p:spTree>
    <p:extLst>
      <p:ext uri="{BB962C8B-B14F-4D97-AF65-F5344CB8AC3E}">
        <p14:creationId xmlns:p14="http://schemas.microsoft.com/office/powerpoint/2010/main" val="180921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2EAC-0D7D-4D13-9992-5FBD2BDA7571}"/>
              </a:ext>
            </a:extLst>
          </p:cNvPr>
          <p:cNvSpPr>
            <a:spLocks noGrp="1"/>
          </p:cNvSpPr>
          <p:nvPr>
            <p:ph type="title"/>
          </p:nvPr>
        </p:nvSpPr>
        <p:spPr/>
        <p:txBody>
          <a:bodyPr/>
          <a:lstStyle/>
          <a:p>
            <a:r>
              <a:rPr lang="en-GB" dirty="0"/>
              <a:t>HUD</a:t>
            </a:r>
          </a:p>
        </p:txBody>
      </p:sp>
      <p:sp>
        <p:nvSpPr>
          <p:cNvPr id="3" name="Content Placeholder 2">
            <a:extLst>
              <a:ext uri="{FF2B5EF4-FFF2-40B4-BE49-F238E27FC236}">
                <a16:creationId xmlns:a16="http://schemas.microsoft.com/office/drawing/2014/main" id="{45F32234-4EFC-4DDF-963E-25364663620B}"/>
              </a:ext>
            </a:extLst>
          </p:cNvPr>
          <p:cNvSpPr>
            <a:spLocks noGrp="1"/>
          </p:cNvSpPr>
          <p:nvPr>
            <p:ph idx="1"/>
          </p:nvPr>
        </p:nvSpPr>
        <p:spPr>
          <a:xfrm>
            <a:off x="838200" y="1825625"/>
            <a:ext cx="4581698" cy="4351338"/>
          </a:xfrm>
        </p:spPr>
        <p:txBody>
          <a:bodyPr/>
          <a:lstStyle/>
          <a:p>
            <a:r>
              <a:rPr lang="en-US" dirty="0"/>
              <a:t>Basic HUD, displaying ammo, mags, health and score</a:t>
            </a:r>
            <a:endParaRPr lang="en-GB" dirty="0"/>
          </a:p>
        </p:txBody>
      </p:sp>
    </p:spTree>
    <p:extLst>
      <p:ext uri="{BB962C8B-B14F-4D97-AF65-F5344CB8AC3E}">
        <p14:creationId xmlns:p14="http://schemas.microsoft.com/office/powerpoint/2010/main" val="3658084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9ED4-A072-4701-BC8A-46FB961A0244}"/>
              </a:ext>
            </a:extLst>
          </p:cNvPr>
          <p:cNvSpPr>
            <a:spLocks noGrp="1"/>
          </p:cNvSpPr>
          <p:nvPr>
            <p:ph type="title"/>
          </p:nvPr>
        </p:nvSpPr>
        <p:spPr/>
        <p:txBody>
          <a:bodyPr/>
          <a:lstStyle/>
          <a:p>
            <a:r>
              <a:rPr lang="en-GB" dirty="0"/>
              <a:t>HUD Cont’d</a:t>
            </a:r>
          </a:p>
        </p:txBody>
      </p:sp>
      <p:sp>
        <p:nvSpPr>
          <p:cNvPr id="3" name="Content Placeholder 2">
            <a:extLst>
              <a:ext uri="{FF2B5EF4-FFF2-40B4-BE49-F238E27FC236}">
                <a16:creationId xmlns:a16="http://schemas.microsoft.com/office/drawing/2014/main" id="{704BAE5B-4151-4F2F-B430-8FD6EEC3C2A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961995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4C4C-7CD2-4B18-B10D-8641D1523C1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F741702-2FA3-4E9E-A9E0-049A86FA5C8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61173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442</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Progressive Game Engines Assignment Name</vt:lpstr>
      <vt:lpstr>Mechanics implemented</vt:lpstr>
      <vt:lpstr>Walker Method</vt:lpstr>
      <vt:lpstr>Walker Method Cont’d</vt:lpstr>
      <vt:lpstr>PowerPoint Presentation</vt:lpstr>
      <vt:lpstr>PowerPoint Presentation</vt:lpstr>
      <vt:lpstr>HUD</vt:lpstr>
      <vt:lpstr>HUD Cont’d</vt:lpstr>
      <vt:lpstr>PowerPoint Presentation</vt:lpstr>
      <vt:lpstr>NPC</vt:lpstr>
      <vt:lpstr>PowerPoint Presentation</vt:lpstr>
      <vt:lpstr>PowerPoint Presentation</vt:lpstr>
      <vt:lpstr>Menu Systems</vt:lpstr>
      <vt:lpstr>Challenges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Progressive Game Engines Assignment Name</dc:title>
  <dc:creator>Jack Halst</dc:creator>
  <cp:lastModifiedBy>James Tebbutt</cp:lastModifiedBy>
  <cp:revision>5</cp:revision>
  <dcterms:created xsi:type="dcterms:W3CDTF">2025-03-10T11:47:43Z</dcterms:created>
  <dcterms:modified xsi:type="dcterms:W3CDTF">2025-03-24T19:32:10Z</dcterms:modified>
</cp:coreProperties>
</file>