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315" r:id="rId3"/>
    <p:sldId id="350" r:id="rId4"/>
    <p:sldId id="354" r:id="rId5"/>
    <p:sldId id="294" r:id="rId6"/>
    <p:sldId id="356" r:id="rId7"/>
    <p:sldId id="357" r:id="rId8"/>
    <p:sldId id="335" r:id="rId9"/>
    <p:sldId id="336" r:id="rId10"/>
    <p:sldId id="324" r:id="rId11"/>
    <p:sldId id="325" r:id="rId12"/>
    <p:sldId id="329" r:id="rId13"/>
    <p:sldId id="330" r:id="rId14"/>
    <p:sldId id="334" r:id="rId15"/>
    <p:sldId id="331" r:id="rId16"/>
    <p:sldId id="333" r:id="rId17"/>
    <p:sldId id="340" r:id="rId18"/>
    <p:sldId id="337" r:id="rId19"/>
    <p:sldId id="332" r:id="rId20"/>
    <p:sldId id="339" r:id="rId21"/>
    <p:sldId id="338" r:id="rId22"/>
    <p:sldId id="326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11" r:id="rId31"/>
    <p:sldId id="277" r:id="rId3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46CB50A6-AF2E-4815-B8F3-423A39CC8D45}">
          <p14:sldIdLst>
            <p14:sldId id="256"/>
          </p14:sldIdLst>
        </p14:section>
        <p14:section name="SW architecture" id="{BCEE2CCD-F8A3-472E-8B32-D0589C7B5B67}">
          <p14:sldIdLst>
            <p14:sldId id="315"/>
            <p14:sldId id="350"/>
            <p14:sldId id="354"/>
            <p14:sldId id="294"/>
            <p14:sldId id="356"/>
            <p14:sldId id="357"/>
          </p14:sldIdLst>
        </p14:section>
        <p14:section name="Proposal" id="{BA7DE6B7-1763-4A07-A9D6-548D85E361E9}">
          <p14:sldIdLst>
            <p14:sldId id="335"/>
            <p14:sldId id="336"/>
            <p14:sldId id="324"/>
            <p14:sldId id="325"/>
            <p14:sldId id="329"/>
            <p14:sldId id="330"/>
          </p14:sldIdLst>
        </p14:section>
        <p14:section name="Command usage" id="{B89313C6-5C6B-4DA1-B3FD-789F423A89A9}">
          <p14:sldIdLst>
            <p14:sldId id="334"/>
            <p14:sldId id="331"/>
            <p14:sldId id="333"/>
            <p14:sldId id="340"/>
            <p14:sldId id="337"/>
            <p14:sldId id="332"/>
            <p14:sldId id="339"/>
            <p14:sldId id="338"/>
          </p14:sldIdLst>
        </p14:section>
        <p14:section name="Reference" id="{A34C5C90-71A9-4BB2-8F1D-EA5D344466CE}">
          <p14:sldIdLst>
            <p14:sldId id="326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  <p14:section name="Appendix" id="{EB2C4B2B-2092-4B6F-B77B-1B1DCA87218C}">
          <p14:sldIdLst>
            <p14:sldId id="311"/>
          </p14:sldIdLst>
        </p14:section>
        <p14:section name="End" id="{C7F7848B-4AD0-4215-81E7-0954531BFA76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00CC"/>
    <a:srgbClr val="B0EE00"/>
    <a:srgbClr val="FF9933"/>
    <a:srgbClr val="CC66FF"/>
    <a:srgbClr val="FFCC00"/>
    <a:srgbClr val="D60093"/>
    <a:srgbClr val="FF3300"/>
    <a:srgbClr val="FF990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76" autoAdjust="0"/>
  </p:normalViewPr>
  <p:slideViewPr>
    <p:cSldViewPr>
      <p:cViewPr varScale="1">
        <p:scale>
          <a:sx n="150" d="100"/>
          <a:sy n="150" d="100"/>
        </p:scale>
        <p:origin x="190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2FE24-98E9-4180-A428-C5C04A181C87}" type="datetimeFigureOut">
              <a:rPr lang="zh-TW" altLang="en-US" smtClean="0"/>
              <a:t>2022/7/13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12F65-C3B0-4BC7-AC09-0D600DB311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528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Wppt_co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571472" y="2244727"/>
            <a:ext cx="7772400" cy="684207"/>
          </a:xfrm>
        </p:spPr>
        <p:txBody>
          <a:bodyPr>
            <a:normAutofit/>
          </a:bodyPr>
          <a:lstStyle>
            <a:lvl1pPr algn="l">
              <a:defRPr sz="3600" b="1" i="0" baseline="0">
                <a:solidFill>
                  <a:srgbClr val="D8E039"/>
                </a:solidFill>
                <a:latin typeface="+mj-lt"/>
                <a:ea typeface="+mj-ea"/>
              </a:defRPr>
            </a:lvl1pPr>
          </a:lstStyle>
          <a:p>
            <a:r>
              <a:rPr lang="zh-TW" altLang="en-US" dirty="0"/>
              <a:t>简报标题 </a:t>
            </a:r>
            <a:r>
              <a:rPr lang="en-US" altLang="zh-TW" dirty="0"/>
              <a:t>PRESENTATION TITLE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571472" y="3000372"/>
            <a:ext cx="7786742" cy="642942"/>
          </a:xfrm>
        </p:spPr>
        <p:txBody>
          <a:bodyPr>
            <a:normAutofit/>
          </a:bodyPr>
          <a:lstStyle>
            <a:lvl1pPr marL="0" indent="0" algn="l">
              <a:buNone/>
              <a:defRPr sz="2800" b="0" baseline="0">
                <a:solidFill>
                  <a:srgbClr val="D8E039"/>
                </a:solidFill>
                <a:latin typeface="+mj-lt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演示者</a:t>
            </a:r>
            <a:r>
              <a:rPr lang="en-US" altLang="zh-TW" dirty="0"/>
              <a:t>/</a:t>
            </a:r>
            <a:r>
              <a:rPr lang="zh-TW" altLang="en-US" dirty="0"/>
              <a:t>日期 </a:t>
            </a:r>
            <a:r>
              <a:rPr lang="en-US" altLang="zh-TW" dirty="0"/>
              <a:t>Name/Date</a:t>
            </a:r>
            <a:endParaRPr lang="zh-TW" altLang="en-US" dirty="0"/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208801" y="6500834"/>
            <a:ext cx="86273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900" b="1" i="1" dirty="0">
                <a:solidFill>
                  <a:srgbClr val="E72D30"/>
                </a:solidFill>
                <a:latin typeface="+mn-lt"/>
              </a:rPr>
              <a:t>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Wppt_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395287" y="193670"/>
            <a:ext cx="8353426" cy="714380"/>
          </a:xfrm>
        </p:spPr>
        <p:txBody>
          <a:bodyPr>
            <a:normAutofit/>
          </a:bodyPr>
          <a:lstStyle>
            <a:lvl1pPr algn="l">
              <a:defRPr sz="3600" b="1" baseline="0">
                <a:solidFill>
                  <a:srgbClr val="383841"/>
                </a:solidFill>
                <a:latin typeface="+mj-lt"/>
                <a:ea typeface="+mj-ea"/>
              </a:defRPr>
            </a:lvl1pPr>
          </a:lstStyle>
          <a:p>
            <a:r>
              <a:rPr lang="zh-TW" altLang="en-US" dirty="0"/>
              <a:t>标题 </a:t>
            </a:r>
            <a:r>
              <a:rPr lang="en-US" altLang="zh-TW" dirty="0"/>
              <a:t>Subject</a:t>
            </a:r>
            <a:endParaRPr lang="zh-TW" altLang="en-US" dirty="0"/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4171950" y="6591756"/>
            <a:ext cx="78970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800" b="1" i="1" baseline="0" dirty="0">
                <a:solidFill>
                  <a:srgbClr val="E72D30"/>
                </a:solidFill>
                <a:latin typeface="+mn-lt"/>
                <a:ea typeface="+mn-ea"/>
              </a:rPr>
              <a:t>Confidential</a:t>
            </a:r>
          </a:p>
        </p:txBody>
      </p:sp>
      <p:sp>
        <p:nvSpPr>
          <p:cNvPr id="11" name="矩形 10"/>
          <p:cNvSpPr/>
          <p:nvPr/>
        </p:nvSpPr>
        <p:spPr>
          <a:xfrm>
            <a:off x="8485200" y="6453538"/>
            <a:ext cx="35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AA77629D-163C-402F-9B58-7AC7822A575A}" type="slidenum">
              <a:rPr lang="en-US" altLang="zh-TW" sz="1050" b="0" smtClean="0">
                <a:solidFill>
                  <a:srgbClr val="383841"/>
                </a:solidFill>
                <a:latin typeface="+mn-lt"/>
                <a:ea typeface="華康中黑體" pitchFamily="49" charset="-120"/>
              </a:rPr>
              <a:t>‹#›</a:t>
            </a:fld>
            <a:endParaRPr lang="zh-TW" altLang="en-US" sz="1050" b="0" dirty="0">
              <a:solidFill>
                <a:srgbClr val="383841"/>
              </a:solidFill>
              <a:latin typeface="+mn-lt"/>
            </a:endParaRPr>
          </a:p>
        </p:txBody>
      </p:sp>
      <p:sp>
        <p:nvSpPr>
          <p:cNvPr id="14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95287" y="1214422"/>
            <a:ext cx="8353426" cy="5072098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3400" b="0">
                <a:solidFill>
                  <a:schemeClr val="tx1"/>
                </a:solidFill>
                <a:latin typeface="+mn-lt"/>
                <a:ea typeface="+mn-ea"/>
              </a:defRPr>
            </a:lvl1pPr>
            <a:lvl2pPr marL="74295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7145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+mj-lt"/>
              <a:buAutoNum type="arabicPeriod"/>
              <a:defRPr b="0">
                <a:solidFill>
                  <a:schemeClr val="tx1"/>
                </a:solidFill>
                <a:latin typeface="+mn-lt"/>
                <a:ea typeface="+mn-ea"/>
              </a:defRPr>
            </a:lvl4pPr>
          </a:lstStyle>
          <a:p>
            <a:pPr lvl="0"/>
            <a:r>
              <a:rPr lang="zh-TW" altLang="en-US" dirty="0"/>
              <a:t>内文 </a:t>
            </a:r>
            <a:r>
              <a:rPr lang="en-US" altLang="zh-TW" dirty="0"/>
              <a:t>Content</a:t>
            </a:r>
          </a:p>
          <a:p>
            <a:pPr marL="74295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TW" altLang="en-US" dirty="0"/>
              <a:t>内文 </a:t>
            </a:r>
            <a:r>
              <a:rPr lang="en-US" altLang="zh-TW" dirty="0"/>
              <a:t>Content</a:t>
            </a:r>
            <a:endParaRPr lang="zh-TW" altLang="en-US" dirty="0"/>
          </a:p>
          <a:p>
            <a:pPr marL="1143000" marR="0" lvl="2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TW" altLang="en-US" dirty="0"/>
              <a:t>内文 </a:t>
            </a:r>
            <a:r>
              <a:rPr lang="en-US" altLang="zh-TW" dirty="0"/>
              <a:t>Content</a:t>
            </a:r>
            <a:endParaRPr lang="zh-TW" altLang="en-US" dirty="0"/>
          </a:p>
          <a:p>
            <a:pPr marL="1600200" marR="0" lvl="3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TW" altLang="en-US" dirty="0"/>
              <a:t>内文 </a:t>
            </a:r>
            <a:r>
              <a:rPr lang="en-US" altLang="zh-TW" dirty="0"/>
              <a:t>Content</a:t>
            </a:r>
            <a:endParaRPr lang="zh-TW" altLang="en-US" dirty="0"/>
          </a:p>
          <a:p>
            <a:pPr marL="1600200" marR="0" lvl="3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TW" altLang="en-US" dirty="0"/>
              <a:t>内文 </a:t>
            </a:r>
            <a:r>
              <a:rPr lang="en-US" altLang="zh-TW" dirty="0"/>
              <a:t>Content</a:t>
            </a:r>
            <a:endParaRPr lang="zh-TW" altLang="en-US" dirty="0"/>
          </a:p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分隔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Wppt_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3286124"/>
            <a:ext cx="8229600" cy="796908"/>
          </a:xfrm>
        </p:spPr>
        <p:txBody>
          <a:bodyPr>
            <a:normAutofit/>
          </a:bodyPr>
          <a:lstStyle>
            <a:lvl1pPr algn="ctr">
              <a:defRPr sz="3600" b="1" baseline="0">
                <a:solidFill>
                  <a:srgbClr val="383841"/>
                </a:solidFill>
                <a:latin typeface="+mj-lt"/>
                <a:ea typeface="+mj-ea"/>
              </a:defRPr>
            </a:lvl1pPr>
          </a:lstStyle>
          <a:p>
            <a:r>
              <a:rPr lang="zh-TW" altLang="en-US" dirty="0"/>
              <a:t>分隔页标题 </a:t>
            </a:r>
            <a:r>
              <a:rPr lang="en-US" altLang="zh-TW" dirty="0"/>
              <a:t>Page</a:t>
            </a:r>
            <a:r>
              <a:rPr lang="zh-TW" altLang="en-US" dirty="0"/>
              <a:t> </a:t>
            </a:r>
            <a:r>
              <a:rPr lang="en-US" altLang="zh-TW" dirty="0"/>
              <a:t>Subject</a:t>
            </a:r>
            <a:endParaRPr lang="zh-TW" altLang="en-US" dirty="0"/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4171950" y="6591756"/>
            <a:ext cx="78970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800" b="1" i="1" baseline="0" dirty="0">
                <a:solidFill>
                  <a:srgbClr val="E72D30"/>
                </a:solidFill>
                <a:latin typeface="+mn-lt"/>
                <a:ea typeface="+mn-ea"/>
              </a:rPr>
              <a:t>Confidential</a:t>
            </a:r>
          </a:p>
        </p:txBody>
      </p:sp>
      <p:sp>
        <p:nvSpPr>
          <p:cNvPr id="10" name="矩形 9"/>
          <p:cNvSpPr/>
          <p:nvPr/>
        </p:nvSpPr>
        <p:spPr>
          <a:xfrm>
            <a:off x="8485200" y="6453538"/>
            <a:ext cx="35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AA77629D-163C-402F-9B58-7AC7822A575A}" type="slidenum">
              <a:rPr lang="en-US" altLang="zh-TW" sz="1050" b="0" smtClean="0">
                <a:solidFill>
                  <a:srgbClr val="383841"/>
                </a:solidFill>
                <a:latin typeface="+mn-lt"/>
                <a:ea typeface="華康中黑體" pitchFamily="49" charset="-120"/>
              </a:rPr>
              <a:t>‹#›</a:t>
            </a:fld>
            <a:endParaRPr lang="zh-TW" altLang="en-US" sz="1050" b="0" dirty="0">
              <a:solidFill>
                <a:srgbClr val="38384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頁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Wppt_co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482850" y="2314570"/>
            <a:ext cx="4178300" cy="714380"/>
          </a:xfrm>
        </p:spPr>
        <p:txBody>
          <a:bodyPr>
            <a:noAutofit/>
          </a:bodyPr>
          <a:lstStyle>
            <a:lvl1pPr algn="ctr">
              <a:defRPr sz="3600" b="1" baseline="0">
                <a:solidFill>
                  <a:srgbClr val="D8E039"/>
                </a:solidFill>
                <a:latin typeface="+mj-lt"/>
              </a:defRPr>
            </a:lvl1pPr>
          </a:lstStyle>
          <a:p>
            <a:r>
              <a:rPr lang="zh-TW" altLang="en-US" dirty="0"/>
              <a:t>谢谢 </a:t>
            </a:r>
            <a:r>
              <a:rPr lang="en-US" altLang="zh-TW" dirty="0"/>
              <a:t>Thank You</a:t>
            </a:r>
            <a:endParaRPr lang="zh-TW" altLang="en-US" dirty="0"/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208801" y="6500834"/>
            <a:ext cx="86273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900" b="1" i="1" baseline="0" dirty="0">
                <a:solidFill>
                  <a:srgbClr val="E72D30"/>
                </a:solidFill>
                <a:latin typeface="+mn-lt"/>
                <a:ea typeface="+mn-ea"/>
              </a:rPr>
              <a:t>Confidential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2F1B5-F789-4D7C-B47F-B21F5E71033E}" type="datetimeFigureOut">
              <a:rPr lang="zh-TW" altLang="en-US" smtClean="0"/>
              <a:t>2022/7/13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540F-72D1-40C0-A02A-5CADFA3854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MIB counter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SW MAC team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EA537D-85F8-4B9B-A863-EAD5D6457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D6C686-9B20-483F-ABFC-3E2607656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SW counter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altLang="zh-TW" sz="2400" dirty="0"/>
              <a:t>TX: </a:t>
            </a:r>
            <a:r>
              <a:rPr lang="zh-TW" altLang="en-US" sz="2400" dirty="0"/>
              <a:t>顯示</a:t>
            </a:r>
            <a:r>
              <a:rPr lang="en-US" altLang="zh-TW" sz="2400" dirty="0"/>
              <a:t>HCI</a:t>
            </a:r>
            <a:r>
              <a:rPr lang="zh-TW" altLang="en-US" sz="2400" dirty="0"/>
              <a:t> </a:t>
            </a:r>
            <a:r>
              <a:rPr lang="en-US" altLang="zh-TW" sz="2400" dirty="0"/>
              <a:t>TXQ</a:t>
            </a:r>
            <a:r>
              <a:rPr lang="zh-TW" altLang="en-US" sz="2400" dirty="0"/>
              <a:t> </a:t>
            </a:r>
            <a:r>
              <a:rPr lang="en-US" altLang="zh-TW" sz="2400" dirty="0"/>
              <a:t>status, HWIF SEND counter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altLang="zh-TW" sz="2400" dirty="0"/>
              <a:t>RX: </a:t>
            </a:r>
            <a:r>
              <a:rPr lang="zh-TW" altLang="en-US" sz="2400" dirty="0"/>
              <a:t>顯示</a:t>
            </a:r>
            <a:r>
              <a:rPr lang="en-US" altLang="zh-TW" sz="2400" dirty="0"/>
              <a:t>HCI</a:t>
            </a:r>
            <a:r>
              <a:rPr lang="zh-TW" altLang="en-US" sz="2400" dirty="0"/>
              <a:t> </a:t>
            </a:r>
            <a:r>
              <a:rPr lang="en-US" altLang="zh-TW" sz="2400" dirty="0"/>
              <a:t>RXQ</a:t>
            </a:r>
            <a:r>
              <a:rPr lang="zh-TW" altLang="en-US" sz="2400" dirty="0"/>
              <a:t> </a:t>
            </a:r>
            <a:r>
              <a:rPr lang="en-US" altLang="zh-TW" sz="2400" dirty="0"/>
              <a:t>counter, HWIF READ counter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HW counter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altLang="zh-TW" sz="2400" dirty="0"/>
              <a:t>TX: </a:t>
            </a:r>
            <a:r>
              <a:rPr lang="zh-TW" altLang="en-US" sz="2400" dirty="0"/>
              <a:t>顯示</a:t>
            </a:r>
            <a:r>
              <a:rPr lang="en-US" altLang="zh-TW" sz="2400" dirty="0"/>
              <a:t>HW MIB TX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altLang="zh-TW" sz="2400" dirty="0"/>
              <a:t>RX:</a:t>
            </a:r>
            <a:r>
              <a:rPr lang="zh-TW" altLang="en-US" sz="2400" dirty="0"/>
              <a:t>顯示</a:t>
            </a:r>
            <a:r>
              <a:rPr lang="en-US" altLang="zh-TW" sz="2400" dirty="0"/>
              <a:t>HW MIB RX</a:t>
            </a:r>
          </a:p>
          <a:p>
            <a:pPr marL="914400" lvl="1" indent="-514350">
              <a:buFont typeface="+mj-lt"/>
              <a:buAutoNum type="arabicParenR"/>
            </a:pPr>
            <a:r>
              <a:rPr lang="zh-TW" altLang="en-US" sz="2400" dirty="0"/>
              <a:t>顯示</a:t>
            </a:r>
            <a:r>
              <a:rPr lang="en-US" altLang="zh-TW" sz="2400" dirty="0"/>
              <a:t>HW MIB table</a:t>
            </a:r>
            <a:r>
              <a:rPr lang="zh-TW" altLang="en-US" sz="2400" dirty="0"/>
              <a:t>的</a:t>
            </a:r>
            <a:r>
              <a:rPr lang="en-US" altLang="zh-TW" sz="2400" dirty="0"/>
              <a:t>register values</a:t>
            </a:r>
          </a:p>
        </p:txBody>
      </p:sp>
    </p:spTree>
    <p:extLst>
      <p:ext uri="{BB962C8B-B14F-4D97-AF65-F5344CB8AC3E}">
        <p14:creationId xmlns:p14="http://schemas.microsoft.com/office/powerpoint/2010/main" val="2981644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AF3BD4-08C0-4509-A059-405EB168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Firmware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0C23AF-66F8-412D-AAF2-117AAFF8C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/>
              <a:t>SW counter</a:t>
            </a:r>
          </a:p>
          <a:p>
            <a:pPr marL="857250" lvl="1">
              <a:buFont typeface="+mj-lt"/>
              <a:buAutoNum type="arabicParenR"/>
            </a:pPr>
            <a:r>
              <a:rPr lang="en-US" altLang="zh-TW" sz="2400" dirty="0"/>
              <a:t>Data path counter</a:t>
            </a:r>
          </a:p>
          <a:p>
            <a:pPr marL="514350" indent="-514350">
              <a:buAutoNum type="arabicPeriod"/>
            </a:pPr>
            <a:r>
              <a:rPr lang="en-US" altLang="zh-TW" dirty="0"/>
              <a:t>HW counter</a:t>
            </a:r>
          </a:p>
          <a:p>
            <a:pPr marL="857250" lvl="1">
              <a:buFont typeface="+mj-lt"/>
              <a:buAutoNum type="arabicParenR"/>
            </a:pPr>
            <a:r>
              <a:rPr lang="zh-TW" altLang="en-US" sz="2400" dirty="0"/>
              <a:t>顯示</a:t>
            </a:r>
            <a:r>
              <a:rPr lang="en-US" altLang="zh-TW" dirty="0"/>
              <a:t>HW</a:t>
            </a:r>
            <a:r>
              <a:rPr lang="zh-TW" altLang="en-US" dirty="0"/>
              <a:t> </a:t>
            </a:r>
            <a:r>
              <a:rPr lang="en-US" altLang="zh-TW" dirty="0"/>
              <a:t>MIB table</a:t>
            </a:r>
            <a:r>
              <a:rPr lang="zh-TW" altLang="en-US" dirty="0"/>
              <a:t>的</a:t>
            </a:r>
            <a:r>
              <a:rPr lang="en-US" altLang="zh-TW" dirty="0"/>
              <a:t>register values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3564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9834D-7BDC-4DDB-93FD-972DD204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 counter (firmware)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3E6E9C-C141-486F-885D-99E21D622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875231"/>
            <a:ext cx="6192688" cy="575561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1500" dirty="0"/>
              <a:t> </a:t>
            </a:r>
            <a:r>
              <a:rPr lang="en-US" altLang="zh-TW" sz="1500" b="1" dirty="0">
                <a:solidFill>
                  <a:srgbClr val="0070C0"/>
                </a:solidFill>
              </a:rPr>
              <a:t>IPC TX</a:t>
            </a:r>
          </a:p>
          <a:p>
            <a:pPr marL="800100" lvl="1" indent="-514350">
              <a:buFont typeface="+mj-lt"/>
              <a:buAutoNum type="arabicParenR"/>
            </a:pPr>
            <a:r>
              <a:rPr lang="en-US" altLang="zh-TW" sz="1000" dirty="0"/>
              <a:t> </a:t>
            </a:r>
            <a:r>
              <a:rPr lang="en-US" altLang="zh-TW" sz="1000" b="1" dirty="0">
                <a:solidFill>
                  <a:srgbClr val="7030A0"/>
                </a:solidFill>
              </a:rPr>
              <a:t>total ok count</a:t>
            </a:r>
            <a:br>
              <a:rPr lang="en-US" altLang="zh-TW" sz="1000" b="1" dirty="0">
                <a:solidFill>
                  <a:srgbClr val="7030A0"/>
                </a:solidFill>
              </a:rPr>
            </a:br>
            <a:r>
              <a:rPr lang="zh-TW" altLang="en-US" sz="1000" b="1" dirty="0">
                <a:solidFill>
                  <a:srgbClr val="7030A0"/>
                </a:solidFill>
              </a:rPr>
              <a:t> </a:t>
            </a:r>
            <a:r>
              <a:rPr lang="en-US" altLang="zh-TW" sz="800" dirty="0"/>
              <a:t>(host</a:t>
            </a:r>
            <a:r>
              <a:rPr lang="zh-TW" altLang="en-US" sz="800" dirty="0"/>
              <a:t>到</a:t>
            </a:r>
            <a:r>
              <a:rPr lang="en-US" altLang="zh-TW" sz="800" dirty="0" err="1"/>
              <a:t>fw</a:t>
            </a:r>
            <a:r>
              <a:rPr lang="en-US" altLang="zh-TW" sz="800" dirty="0"/>
              <a:t>, </a:t>
            </a:r>
            <a:r>
              <a:rPr lang="en-US" altLang="zh-TW" sz="800" dirty="0" err="1"/>
              <a:t>fw</a:t>
            </a:r>
            <a:r>
              <a:rPr lang="zh-TW" altLang="en-US" sz="800" dirty="0"/>
              <a:t>有往後處理的封包</a:t>
            </a:r>
            <a:r>
              <a:rPr lang="en-US" altLang="zh-TW" sz="800" dirty="0"/>
              <a:t>(</a:t>
            </a:r>
            <a:r>
              <a:rPr lang="zh-TW" altLang="en-US" sz="800" dirty="0"/>
              <a:t>含</a:t>
            </a:r>
            <a:r>
              <a:rPr lang="en-US" altLang="zh-TW" sz="800" dirty="0"/>
              <a:t>packet &amp; msg)</a:t>
            </a:r>
            <a:r>
              <a:rPr lang="zh-TW" altLang="en-US" sz="800" dirty="0"/>
              <a:t>總數</a:t>
            </a:r>
            <a:r>
              <a:rPr lang="en-US" altLang="zh-TW" sz="800" dirty="0"/>
              <a:t>, </a:t>
            </a:r>
            <a:r>
              <a:rPr lang="zh-TW" altLang="en-US" sz="800" dirty="0"/>
              <a:t>不代表</a:t>
            </a:r>
            <a:r>
              <a:rPr lang="en-US" altLang="zh-TW" sz="800" dirty="0" err="1"/>
              <a:t>tx</a:t>
            </a:r>
            <a:r>
              <a:rPr lang="zh-TW" altLang="en-US" sz="800" dirty="0"/>
              <a:t>到</a:t>
            </a:r>
            <a:r>
              <a:rPr lang="en-US" altLang="zh-TW" sz="800" dirty="0"/>
              <a:t>air</a:t>
            </a:r>
            <a:r>
              <a:rPr lang="zh-TW" altLang="en-US" sz="800" dirty="0"/>
              <a:t>個數</a:t>
            </a:r>
            <a:r>
              <a:rPr lang="en-US" altLang="zh-TW" sz="800" dirty="0"/>
              <a:t>)</a:t>
            </a:r>
            <a:endParaRPr lang="en-US" altLang="zh-TW" sz="1000" dirty="0"/>
          </a:p>
          <a:p>
            <a:pPr marL="800100" lvl="1" indent="-514350">
              <a:buFont typeface="+mj-lt"/>
              <a:buAutoNum type="arabicParenR"/>
            </a:pPr>
            <a:r>
              <a:rPr lang="en-US" altLang="zh-TW" sz="1000" dirty="0"/>
              <a:t> </a:t>
            </a:r>
            <a:r>
              <a:rPr lang="en-US" altLang="zh-TW" sz="1000" b="1" dirty="0">
                <a:solidFill>
                  <a:srgbClr val="7030A0"/>
                </a:solidFill>
              </a:rPr>
              <a:t>total free count</a:t>
            </a:r>
            <a:br>
              <a:rPr lang="en-US" altLang="zh-TW" sz="1000" b="1" dirty="0">
                <a:solidFill>
                  <a:srgbClr val="7030A0"/>
                </a:solidFill>
              </a:rPr>
            </a:br>
            <a:r>
              <a:rPr lang="zh-TW" altLang="en-US" sz="1000" b="1" dirty="0">
                <a:solidFill>
                  <a:srgbClr val="7030A0"/>
                </a:solidFill>
              </a:rPr>
              <a:t> </a:t>
            </a: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(</a:t>
            </a:r>
            <a:r>
              <a:rPr lang="en-US" altLang="zh-TW" sz="800" dirty="0">
                <a:solidFill>
                  <a:srgbClr val="383841"/>
                </a:solidFill>
                <a:latin typeface="Century Gothic"/>
                <a:ea typeface="Microsoft YaHei"/>
              </a:rPr>
              <a:t>host</a:t>
            </a:r>
            <a:r>
              <a:rPr lang="zh-TW" altLang="en-US" sz="800" dirty="0">
                <a:solidFill>
                  <a:srgbClr val="383841"/>
                </a:solidFill>
                <a:latin typeface="Century Gothic"/>
                <a:ea typeface="Microsoft YaHei"/>
              </a:rPr>
              <a:t>到</a:t>
            </a:r>
            <a:r>
              <a:rPr lang="en-US" altLang="zh-TW" sz="800" dirty="0" err="1">
                <a:solidFill>
                  <a:srgbClr val="383841"/>
                </a:solidFill>
                <a:latin typeface="Century Gothic"/>
                <a:ea typeface="Microsoft YaHei"/>
              </a:rPr>
              <a:t>fw</a:t>
            </a:r>
            <a:r>
              <a:rPr lang="en-US" altLang="zh-TW" sz="800" dirty="0">
                <a:solidFill>
                  <a:srgbClr val="383841"/>
                </a:solidFill>
                <a:latin typeface="Century Gothic"/>
                <a:ea typeface="Microsoft YaHei"/>
              </a:rPr>
              <a:t>, </a:t>
            </a:r>
            <a:r>
              <a:rPr lang="en-US" altLang="zh-TW" sz="800" dirty="0" err="1">
                <a:solidFill>
                  <a:srgbClr val="383841"/>
                </a:solidFill>
                <a:latin typeface="Century Gothic"/>
                <a:ea typeface="Microsoft YaHei"/>
              </a:rPr>
              <a:t>fw</a:t>
            </a:r>
            <a:r>
              <a:rPr lang="zh-TW" altLang="en-US" sz="800" dirty="0">
                <a:solidFill>
                  <a:srgbClr val="383841"/>
                </a:solidFill>
                <a:latin typeface="Century Gothic"/>
                <a:ea typeface="Microsoft YaHei"/>
              </a:rPr>
              <a:t>釋放的封包</a:t>
            </a: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(</a:t>
            </a:r>
            <a:r>
              <a:rPr lang="zh-TW" altLang="en-US" sz="800" dirty="0">
                <a:solidFill>
                  <a:srgbClr val="383841"/>
                </a:solidFill>
                <a:latin typeface="Century Gothic"/>
                <a:ea typeface="Microsoft YaHei"/>
              </a:rPr>
              <a:t>含</a:t>
            </a:r>
            <a:r>
              <a:rPr lang="en-US" altLang="zh-TW" sz="800" dirty="0">
                <a:solidFill>
                  <a:srgbClr val="383841"/>
                </a:solidFill>
                <a:latin typeface="Century Gothic"/>
                <a:ea typeface="Microsoft YaHei"/>
              </a:rPr>
              <a:t>packet &amp; msg)</a:t>
            </a:r>
            <a:r>
              <a:rPr lang="zh-TW" altLang="en-US" sz="800" dirty="0">
                <a:solidFill>
                  <a:srgbClr val="383841"/>
                </a:solidFill>
                <a:latin typeface="Century Gothic"/>
                <a:ea typeface="Microsoft YaHei"/>
              </a:rPr>
              <a:t>總</a:t>
            </a: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數</a:t>
            </a: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, </a:t>
            </a: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小於等於</a:t>
            </a:r>
            <a:r>
              <a:rPr lang="en-US" altLang="zh-TW" sz="800" dirty="0">
                <a:solidFill>
                  <a:srgbClr val="383841"/>
                </a:solidFill>
                <a:latin typeface="Century Gothic"/>
                <a:ea typeface="Microsoft YaHei"/>
              </a:rPr>
              <a:t>ok</a:t>
            </a:r>
            <a:r>
              <a:rPr lang="zh-TW" altLang="en-US" sz="800" dirty="0">
                <a:solidFill>
                  <a:srgbClr val="383841"/>
                </a:solidFill>
                <a:latin typeface="Century Gothic"/>
                <a:ea typeface="Microsoft YaHei"/>
              </a:rPr>
              <a:t>個數</a:t>
            </a:r>
            <a:r>
              <a:rPr lang="en-US" altLang="zh-TW" sz="800" dirty="0">
                <a:solidFill>
                  <a:srgbClr val="383841"/>
                </a:solidFill>
                <a:latin typeface="Century Gothic"/>
                <a:ea typeface="Microsoft YaHei"/>
              </a:rPr>
              <a:t>, </a:t>
            </a:r>
            <a:r>
              <a:rPr lang="zh-TW" altLang="en-US" sz="800" dirty="0">
                <a:solidFill>
                  <a:srgbClr val="383841"/>
                </a:solidFill>
                <a:latin typeface="Century Gothic"/>
                <a:ea typeface="Microsoft YaHei"/>
              </a:rPr>
              <a:t>而</a:t>
            </a:r>
            <a:r>
              <a:rPr lang="en-US" altLang="zh-TW" sz="800" dirty="0">
                <a:solidFill>
                  <a:srgbClr val="383841"/>
                </a:solidFill>
                <a:latin typeface="Century Gothic"/>
                <a:ea typeface="Microsoft YaHei"/>
              </a:rPr>
              <a:t>host</a:t>
            </a:r>
            <a:r>
              <a:rPr lang="zh-TW" altLang="en-US" sz="800" dirty="0">
                <a:solidFill>
                  <a:srgbClr val="383841"/>
                </a:solidFill>
                <a:latin typeface="Century Gothic"/>
                <a:ea typeface="Microsoft YaHei"/>
              </a:rPr>
              <a:t>沒</a:t>
            </a:r>
            <a:r>
              <a:rPr lang="en-US" altLang="zh-TW" sz="800" dirty="0" err="1">
                <a:solidFill>
                  <a:srgbClr val="383841"/>
                </a:solidFill>
                <a:latin typeface="Century Gothic"/>
                <a:ea typeface="Microsoft YaHei"/>
              </a:rPr>
              <a:t>tx</a:t>
            </a:r>
            <a:r>
              <a:rPr lang="zh-TW" altLang="en-US" sz="800" dirty="0">
                <a:solidFill>
                  <a:srgbClr val="383841"/>
                </a:solidFill>
                <a:latin typeface="Century Gothic"/>
                <a:ea typeface="Microsoft YaHei"/>
              </a:rPr>
              <a:t>時應相等於</a:t>
            </a:r>
            <a:r>
              <a:rPr lang="en-US" altLang="zh-TW" sz="800" dirty="0">
                <a:solidFill>
                  <a:srgbClr val="383841"/>
                </a:solidFill>
                <a:latin typeface="Century Gothic"/>
                <a:ea typeface="Microsoft YaHei"/>
              </a:rPr>
              <a:t>ok</a:t>
            </a:r>
            <a:r>
              <a:rPr lang="zh-TW" altLang="en-US" sz="800" dirty="0">
                <a:solidFill>
                  <a:srgbClr val="383841"/>
                </a:solidFill>
                <a:latin typeface="Century Gothic"/>
                <a:ea typeface="Microsoft YaHei"/>
              </a:rPr>
              <a:t>個數</a:t>
            </a: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)</a:t>
            </a:r>
            <a:endParaRPr lang="en-US" altLang="zh-TW" sz="1000" b="1" dirty="0">
              <a:solidFill>
                <a:srgbClr val="7030A0"/>
              </a:solidFill>
            </a:endParaRPr>
          </a:p>
          <a:p>
            <a:pPr marL="800100" lvl="1" indent="-514350">
              <a:buFont typeface="+mj-lt"/>
              <a:buAutoNum type="arabicParenR"/>
            </a:pPr>
            <a:r>
              <a:rPr lang="en-US" altLang="zh-TW" sz="1000" dirty="0"/>
              <a:t> </a:t>
            </a:r>
            <a:r>
              <a:rPr lang="en-US" altLang="zh-TW" sz="1000" b="1" dirty="0">
                <a:solidFill>
                  <a:srgbClr val="7030A0"/>
                </a:solidFill>
              </a:rPr>
              <a:t>total error count</a:t>
            </a:r>
            <a:br>
              <a:rPr lang="en-US" altLang="zh-TW" sz="1000" b="1" dirty="0">
                <a:solidFill>
                  <a:srgbClr val="7030A0"/>
                </a:solidFill>
              </a:rPr>
            </a:br>
            <a:r>
              <a:rPr lang="zh-TW" altLang="en-US" sz="1000" b="1" dirty="0">
                <a:solidFill>
                  <a:srgbClr val="7030A0"/>
                </a:solidFill>
              </a:rPr>
              <a:t> </a:t>
            </a: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(host</a:t>
            </a:r>
            <a:r>
              <a:rPr lang="zh-TW" altLang="en-US" sz="800" dirty="0">
                <a:solidFill>
                  <a:srgbClr val="383841"/>
                </a:solidFill>
                <a:latin typeface="Century Gothic"/>
                <a:ea typeface="Microsoft YaHei"/>
              </a:rPr>
              <a:t>到</a:t>
            </a:r>
            <a:r>
              <a:rPr lang="en-US" altLang="zh-TW" sz="800" dirty="0" err="1">
                <a:solidFill>
                  <a:srgbClr val="383841"/>
                </a:solidFill>
                <a:latin typeface="Century Gothic"/>
                <a:ea typeface="Microsoft YaHei"/>
              </a:rPr>
              <a:t>fw</a:t>
            </a:r>
            <a:r>
              <a:rPr lang="en-US" altLang="zh-TW" sz="800" dirty="0">
                <a:solidFill>
                  <a:srgbClr val="383841"/>
                </a:solidFill>
                <a:latin typeface="Century Gothic"/>
                <a:ea typeface="Microsoft YaHei"/>
              </a:rPr>
              <a:t>, </a:t>
            </a:r>
            <a:r>
              <a:rPr lang="en-US" altLang="zh-TW" sz="800" dirty="0" err="1">
                <a:solidFill>
                  <a:srgbClr val="383841"/>
                </a:solidFill>
                <a:latin typeface="Century Gothic"/>
                <a:ea typeface="Microsoft YaHei"/>
              </a:rPr>
              <a:t>fw</a:t>
            </a:r>
            <a:r>
              <a:rPr lang="zh-TW" altLang="en-US" sz="800" dirty="0">
                <a:solidFill>
                  <a:srgbClr val="383841"/>
                </a:solidFill>
                <a:latin typeface="Century Gothic"/>
                <a:ea typeface="Microsoft YaHei"/>
              </a:rPr>
              <a:t>發現異常</a:t>
            </a:r>
            <a:r>
              <a:rPr lang="en-US" altLang="zh-TW" sz="800" dirty="0">
                <a:solidFill>
                  <a:srgbClr val="383841"/>
                </a:solidFill>
                <a:latin typeface="Century Gothic"/>
                <a:ea typeface="Microsoft YaHei"/>
              </a:rPr>
              <a:t>(page id error)</a:t>
            </a:r>
            <a:r>
              <a:rPr lang="zh-TW" altLang="en-US" sz="800" dirty="0">
                <a:solidFill>
                  <a:srgbClr val="383841"/>
                </a:solidFill>
                <a:latin typeface="Century Gothic"/>
                <a:ea typeface="Microsoft YaHei"/>
              </a:rPr>
              <a:t>的封包總</a:t>
            </a: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數</a:t>
            </a: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,</a:t>
            </a: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 應為</a:t>
            </a: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0, </a:t>
            </a: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大於</a:t>
            </a: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0</a:t>
            </a: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可能</a:t>
            </a: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HW</a:t>
            </a: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異常</a:t>
            </a: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)</a:t>
            </a:r>
          </a:p>
          <a:p>
            <a:pPr marL="800100" lvl="1" indent="-514350">
              <a:buFont typeface="+mj-lt"/>
              <a:buAutoNum type="arabicParenR"/>
            </a:pPr>
            <a:r>
              <a:rPr lang="en-US" altLang="zh-TW" sz="1000" dirty="0"/>
              <a:t> </a:t>
            </a:r>
            <a:r>
              <a:rPr lang="en-US" altLang="zh-TW" sz="1000" b="1" dirty="0" err="1">
                <a:solidFill>
                  <a:srgbClr val="7030A0"/>
                </a:solidFill>
              </a:rPr>
              <a:t>tx</a:t>
            </a:r>
            <a:r>
              <a:rPr lang="en-US" altLang="zh-TW" sz="1000" b="1" dirty="0">
                <a:solidFill>
                  <a:srgbClr val="7030A0"/>
                </a:solidFill>
              </a:rPr>
              <a:t> </a:t>
            </a:r>
            <a:r>
              <a:rPr lang="en-US" altLang="zh-TW" sz="1000" b="1" dirty="0" err="1">
                <a:solidFill>
                  <a:srgbClr val="7030A0"/>
                </a:solidFill>
              </a:rPr>
              <a:t>fifo</a:t>
            </a:r>
            <a:r>
              <a:rPr lang="en-US" altLang="zh-TW" sz="1000" b="1" dirty="0">
                <a:solidFill>
                  <a:srgbClr val="7030A0"/>
                </a:solidFill>
              </a:rPr>
              <a:t> ready count</a:t>
            </a:r>
            <a:br>
              <a:rPr lang="en-US" altLang="zh-TW" sz="1000" b="1" dirty="0">
                <a:solidFill>
                  <a:srgbClr val="7030A0"/>
                </a:solidFill>
              </a:rPr>
            </a:br>
            <a:r>
              <a:rPr lang="zh-TW" altLang="en-US" sz="1000" b="1" dirty="0">
                <a:solidFill>
                  <a:srgbClr val="7030A0"/>
                </a:solidFill>
              </a:rPr>
              <a:t> </a:t>
            </a: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(</a:t>
            </a:r>
            <a:r>
              <a:rPr kumimoji="0" lang="en-US" altLang="zh-TW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ipc</a:t>
            </a: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 </a:t>
            </a:r>
            <a:r>
              <a:rPr kumimoji="0" lang="en-US" altLang="zh-TW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tx</a:t>
            </a: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 </a:t>
            </a:r>
            <a:r>
              <a:rPr kumimoji="0" lang="en-US" altLang="zh-TW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fifo</a:t>
            </a: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 q</a:t>
            </a: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中待處理封包個數</a:t>
            </a: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)</a:t>
            </a:r>
          </a:p>
          <a:p>
            <a:pPr marL="800100" lvl="1" indent="-514350">
              <a:buFont typeface="+mj-lt"/>
              <a:buAutoNum type="arabicParenR"/>
            </a:pPr>
            <a:r>
              <a:rPr lang="en-US" altLang="zh-TW" sz="1000" dirty="0"/>
              <a:t> </a:t>
            </a:r>
            <a:r>
              <a:rPr lang="en-US" altLang="zh-TW" sz="1000" b="1" dirty="0" err="1">
                <a:solidFill>
                  <a:srgbClr val="7030A0"/>
                </a:solidFill>
              </a:rPr>
              <a:t>tx</a:t>
            </a:r>
            <a:r>
              <a:rPr lang="en-US" altLang="zh-TW" sz="1000" b="1" dirty="0">
                <a:solidFill>
                  <a:srgbClr val="7030A0"/>
                </a:solidFill>
              </a:rPr>
              <a:t> ready count</a:t>
            </a:r>
            <a:br>
              <a:rPr lang="en-US" altLang="zh-TW" sz="1000" b="1" dirty="0">
                <a:solidFill>
                  <a:srgbClr val="7030A0"/>
                </a:solidFill>
              </a:rPr>
            </a:br>
            <a:r>
              <a:rPr lang="zh-TW" altLang="en-US" sz="1000" b="1" dirty="0">
                <a:solidFill>
                  <a:srgbClr val="7030A0"/>
                </a:solidFill>
              </a:rPr>
              <a:t> </a:t>
            </a: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(</a:t>
            </a:r>
            <a:r>
              <a:rPr kumimoji="0" lang="en-US" altLang="zh-TW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ipc</a:t>
            </a: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 </a:t>
            </a:r>
            <a:r>
              <a:rPr kumimoji="0" lang="en-US" altLang="zh-TW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tx</a:t>
            </a: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 q</a:t>
            </a: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中待處理封包個數</a:t>
            </a:r>
            <a:r>
              <a:rPr lang="en-US" altLang="zh-TW" sz="800" dirty="0">
                <a:solidFill>
                  <a:srgbClr val="383841"/>
                </a:solidFill>
                <a:latin typeface="Century Gothic"/>
                <a:ea typeface="Microsoft YaHei"/>
              </a:rPr>
              <a:t>,</a:t>
            </a:r>
            <a:r>
              <a:rPr lang="zh-TW" altLang="en-US" sz="800" dirty="0">
                <a:solidFill>
                  <a:srgbClr val="383841"/>
                </a:solidFill>
                <a:latin typeface="Century Gothic"/>
                <a:ea typeface="Microsoft YaHei"/>
              </a:rPr>
              <a:t> 因</a:t>
            </a:r>
            <a:r>
              <a:rPr lang="en-US" altLang="zh-TW" sz="800" dirty="0" err="1">
                <a:solidFill>
                  <a:srgbClr val="383841"/>
                </a:solidFill>
                <a:latin typeface="Century Gothic"/>
                <a:ea typeface="Microsoft YaHei"/>
              </a:rPr>
              <a:t>tx</a:t>
            </a:r>
            <a:r>
              <a:rPr lang="en-US" altLang="zh-TW" sz="800" dirty="0">
                <a:solidFill>
                  <a:srgbClr val="383841"/>
                </a:solidFill>
                <a:latin typeface="Century Gothic"/>
                <a:ea typeface="Microsoft YaHei"/>
              </a:rPr>
              <a:t> q</a:t>
            </a:r>
            <a:r>
              <a:rPr lang="zh-TW" altLang="en-US" sz="800" dirty="0">
                <a:solidFill>
                  <a:srgbClr val="383841"/>
                </a:solidFill>
                <a:latin typeface="Century Gothic"/>
                <a:ea typeface="Microsoft YaHei"/>
              </a:rPr>
              <a:t>依據</a:t>
            </a:r>
            <a:r>
              <a:rPr lang="en-US" altLang="zh-TW" sz="800" dirty="0" err="1">
                <a:solidFill>
                  <a:srgbClr val="383841"/>
                </a:solidFill>
                <a:latin typeface="Century Gothic"/>
                <a:ea typeface="Microsoft YaHei"/>
              </a:rPr>
              <a:t>sta+tid</a:t>
            </a:r>
            <a:r>
              <a:rPr lang="zh-TW" altLang="en-US" sz="800" dirty="0">
                <a:solidFill>
                  <a:srgbClr val="383841"/>
                </a:solidFill>
                <a:latin typeface="Century Gothic"/>
                <a:ea typeface="Microsoft YaHei"/>
              </a:rPr>
              <a:t>區分</a:t>
            </a:r>
            <a:r>
              <a:rPr lang="en-US" altLang="zh-TW" sz="800" dirty="0">
                <a:solidFill>
                  <a:srgbClr val="383841"/>
                </a:solidFill>
                <a:latin typeface="Century Gothic"/>
                <a:ea typeface="Microsoft YaHei"/>
              </a:rPr>
              <a:t>,</a:t>
            </a:r>
            <a:r>
              <a:rPr lang="zh-TW" altLang="en-US" sz="800" dirty="0">
                <a:solidFill>
                  <a:srgbClr val="383841"/>
                </a:solidFill>
                <a:latin typeface="Century Gothic"/>
                <a:ea typeface="Microsoft YaHei"/>
              </a:rPr>
              <a:t> 個數眾多</a:t>
            </a:r>
            <a:r>
              <a:rPr lang="en-US" altLang="zh-TW" sz="800" dirty="0">
                <a:solidFill>
                  <a:srgbClr val="383841"/>
                </a:solidFill>
                <a:latin typeface="Century Gothic"/>
                <a:ea typeface="Microsoft YaHei"/>
              </a:rPr>
              <a:t>, </a:t>
            </a:r>
            <a:r>
              <a:rPr lang="zh-TW" altLang="en-US" sz="800" dirty="0">
                <a:solidFill>
                  <a:srgbClr val="383841"/>
                </a:solidFill>
                <a:latin typeface="Century Gothic"/>
                <a:ea typeface="Microsoft YaHei"/>
              </a:rPr>
              <a:t>故只有某</a:t>
            </a:r>
            <a:r>
              <a:rPr lang="en-US" altLang="zh-TW" sz="800" dirty="0" err="1">
                <a:solidFill>
                  <a:srgbClr val="383841"/>
                </a:solidFill>
                <a:latin typeface="Century Gothic"/>
                <a:ea typeface="Microsoft YaHei"/>
              </a:rPr>
              <a:t>tx</a:t>
            </a:r>
            <a:r>
              <a:rPr lang="en-US" altLang="zh-TW" sz="800" dirty="0">
                <a:solidFill>
                  <a:srgbClr val="383841"/>
                </a:solidFill>
                <a:latin typeface="Century Gothic"/>
                <a:ea typeface="Microsoft YaHei"/>
              </a:rPr>
              <a:t> q</a:t>
            </a:r>
            <a:r>
              <a:rPr lang="zh-TW" altLang="en-US" sz="800" dirty="0">
                <a:solidFill>
                  <a:srgbClr val="383841"/>
                </a:solidFill>
                <a:latin typeface="Century Gothic"/>
                <a:ea typeface="Microsoft YaHei"/>
              </a:rPr>
              <a:t>待處理封包個數大於等於</a:t>
            </a:r>
            <a:r>
              <a:rPr lang="en-US" altLang="zh-TW" sz="800" dirty="0">
                <a:solidFill>
                  <a:srgbClr val="383841"/>
                </a:solidFill>
                <a:latin typeface="Century Gothic"/>
                <a:ea typeface="Microsoft YaHei"/>
              </a:rPr>
              <a:t>1</a:t>
            </a:r>
            <a:r>
              <a:rPr lang="zh-TW" altLang="en-US" sz="800" dirty="0">
                <a:solidFill>
                  <a:srgbClr val="383841"/>
                </a:solidFill>
                <a:latin typeface="Century Gothic"/>
                <a:ea typeface="Microsoft YaHei"/>
              </a:rPr>
              <a:t>時才會顯示</a:t>
            </a: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)</a:t>
            </a:r>
            <a:endParaRPr lang="en-US" altLang="zh-TW" sz="1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1500" dirty="0"/>
              <a:t> </a:t>
            </a:r>
            <a:r>
              <a:rPr lang="en-US" altLang="zh-TW" sz="1500" b="1" dirty="0">
                <a:solidFill>
                  <a:srgbClr val="0070C0"/>
                </a:solidFill>
              </a:rPr>
              <a:t>IPC RX</a:t>
            </a:r>
          </a:p>
          <a:p>
            <a:pPr marL="800100" lvl="1" indent="-514350">
              <a:buFont typeface="+mj-lt"/>
              <a:buAutoNum type="arabicParenR"/>
            </a:pPr>
            <a:r>
              <a:rPr lang="en-US" altLang="zh-TW" sz="1000" dirty="0"/>
              <a:t> </a:t>
            </a:r>
            <a:r>
              <a:rPr lang="en-US" altLang="zh-TW" sz="1000" b="1" dirty="0" err="1">
                <a:solidFill>
                  <a:srgbClr val="7030A0"/>
                </a:solidFill>
              </a:rPr>
              <a:t>rx</a:t>
            </a:r>
            <a:r>
              <a:rPr lang="en-US" altLang="zh-TW" sz="1000" b="1" dirty="0">
                <a:solidFill>
                  <a:srgbClr val="7030A0"/>
                </a:solidFill>
              </a:rPr>
              <a:t> ready </a:t>
            </a:r>
            <a:r>
              <a:rPr lang="en-US" altLang="zh-TW" sz="1000" b="1" dirty="0" err="1">
                <a:solidFill>
                  <a:srgbClr val="7030A0"/>
                </a:solidFill>
              </a:rPr>
              <a:t>cnt</a:t>
            </a:r>
            <a:br>
              <a:rPr lang="en-US" altLang="zh-TW" sz="1000" b="1" dirty="0">
                <a:solidFill>
                  <a:srgbClr val="7030A0"/>
                </a:solidFill>
              </a:rPr>
            </a:br>
            <a:r>
              <a:rPr kumimoji="0" lang="zh-TW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 </a:t>
            </a: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(</a:t>
            </a:r>
            <a:r>
              <a:rPr kumimoji="0" lang="en-US" altLang="zh-TW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ipc</a:t>
            </a: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 </a:t>
            </a:r>
            <a:r>
              <a:rPr kumimoji="0" lang="en-US" altLang="zh-TW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rx</a:t>
            </a: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 q</a:t>
            </a: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中待處理封包個數</a:t>
            </a: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)</a:t>
            </a:r>
            <a:endParaRPr lang="en-US" altLang="zh-TW" sz="1000" dirty="0"/>
          </a:p>
          <a:p>
            <a:pPr marL="800100" marR="0" lvl="1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+mj-lt"/>
              <a:buAutoNum type="arabicParenR"/>
              <a:tabLst/>
              <a:defRPr/>
            </a:pPr>
            <a:r>
              <a:rPr lang="en-US" altLang="zh-TW" sz="1000" dirty="0"/>
              <a:t> </a:t>
            </a:r>
            <a:r>
              <a:rPr lang="en-US" altLang="zh-TW" sz="1000" b="1" dirty="0" err="1">
                <a:solidFill>
                  <a:srgbClr val="7030A0"/>
                </a:solidFill>
              </a:rPr>
              <a:t>rx</a:t>
            </a:r>
            <a:r>
              <a:rPr lang="en-US" altLang="zh-TW" sz="1000" b="1" dirty="0">
                <a:solidFill>
                  <a:srgbClr val="7030A0"/>
                </a:solidFill>
              </a:rPr>
              <a:t> msg ready </a:t>
            </a:r>
            <a:r>
              <a:rPr lang="en-US" altLang="zh-TW" sz="1000" b="1" dirty="0" err="1">
                <a:solidFill>
                  <a:srgbClr val="7030A0"/>
                </a:solidFill>
              </a:rPr>
              <a:t>cnt</a:t>
            </a:r>
            <a:br>
              <a:rPr lang="en-US" altLang="zh-TW" sz="1000" b="1" dirty="0">
                <a:solidFill>
                  <a:srgbClr val="7030A0"/>
                </a:solidFill>
              </a:rPr>
            </a:br>
            <a:r>
              <a:rPr kumimoji="0" lang="zh-TW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 </a:t>
            </a: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(</a:t>
            </a:r>
            <a:r>
              <a:rPr kumimoji="0" lang="en-US" altLang="zh-TW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ipc</a:t>
            </a: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 </a:t>
            </a:r>
            <a:r>
              <a:rPr kumimoji="0" lang="en-US" altLang="zh-TW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rx</a:t>
            </a: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 </a:t>
            </a: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msg q</a:t>
            </a: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中待處理封包個數</a:t>
            </a: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)</a:t>
            </a:r>
            <a:endParaRPr lang="en-US" altLang="zh-TW" sz="1000" b="1" dirty="0">
              <a:solidFill>
                <a:srgbClr val="7030A0"/>
              </a:solidFill>
            </a:endParaRPr>
          </a:p>
          <a:p>
            <a:pPr marL="800100" marR="0" lvl="1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+mj-lt"/>
              <a:buAutoNum type="arabicParenR"/>
              <a:tabLst/>
              <a:defRPr/>
            </a:pPr>
            <a:r>
              <a:rPr lang="en-US" altLang="zh-TW" sz="1000" dirty="0"/>
              <a:t> </a:t>
            </a:r>
            <a:r>
              <a:rPr lang="en-US" altLang="zh-TW" sz="1000" b="1" dirty="0" err="1">
                <a:solidFill>
                  <a:srgbClr val="7030A0"/>
                </a:solidFill>
              </a:rPr>
              <a:t>rx</a:t>
            </a:r>
            <a:r>
              <a:rPr lang="en-US" altLang="zh-TW" sz="1000" b="1" dirty="0">
                <a:solidFill>
                  <a:srgbClr val="7030A0"/>
                </a:solidFill>
              </a:rPr>
              <a:t> msg buffer free count</a:t>
            </a:r>
            <a:br>
              <a:rPr lang="en-US" altLang="zh-TW" sz="1000" b="1" dirty="0">
                <a:solidFill>
                  <a:srgbClr val="7030A0"/>
                </a:solidFill>
              </a:rPr>
            </a:br>
            <a:r>
              <a:rPr kumimoji="0" lang="zh-TW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 </a:t>
            </a: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(</a:t>
            </a:r>
            <a:r>
              <a:rPr kumimoji="0" lang="en-US" altLang="zh-TW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ipc</a:t>
            </a: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 </a:t>
            </a:r>
            <a:r>
              <a:rPr kumimoji="0" lang="en-US" altLang="zh-TW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rx</a:t>
            </a: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剩餘給</a:t>
            </a: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msg</a:t>
            </a: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使</a:t>
            </a:r>
            <a:r>
              <a:rPr lang="zh-TW" altLang="en-US" sz="800" dirty="0">
                <a:solidFill>
                  <a:srgbClr val="383841"/>
                </a:solidFill>
                <a:latin typeface="Century Gothic"/>
                <a:ea typeface="Microsoft YaHei"/>
              </a:rPr>
              <a:t>用的</a:t>
            </a:r>
            <a:r>
              <a:rPr lang="en-US" altLang="zh-TW" sz="800" dirty="0">
                <a:solidFill>
                  <a:srgbClr val="383841"/>
                </a:solidFill>
                <a:latin typeface="Century Gothic"/>
                <a:ea typeface="Microsoft YaHei"/>
              </a:rPr>
              <a:t>buffer</a:t>
            </a:r>
            <a:r>
              <a:rPr lang="zh-TW" altLang="en-US" sz="800" dirty="0">
                <a:solidFill>
                  <a:srgbClr val="383841"/>
                </a:solidFill>
                <a:latin typeface="Century Gothic"/>
                <a:ea typeface="Microsoft YaHei"/>
              </a:rPr>
              <a:t>個數</a:t>
            </a: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)</a:t>
            </a:r>
            <a:endParaRPr lang="en-US" altLang="zh-TW" sz="1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1500" dirty="0"/>
              <a:t> </a:t>
            </a:r>
            <a:r>
              <a:rPr lang="en-US" altLang="zh-TW" sz="1500" b="1" dirty="0" err="1">
                <a:solidFill>
                  <a:srgbClr val="0070C0"/>
                </a:solidFill>
              </a:rPr>
              <a:t>WiFi</a:t>
            </a:r>
            <a:r>
              <a:rPr lang="en-US" altLang="zh-TW" sz="1500" b="1" dirty="0">
                <a:solidFill>
                  <a:srgbClr val="0070C0"/>
                </a:solidFill>
              </a:rPr>
              <a:t> task</a:t>
            </a:r>
          </a:p>
          <a:p>
            <a:pPr marL="800100" lvl="1" indent="-514350">
              <a:buFont typeface="+mj-lt"/>
              <a:buAutoNum type="arabicParenR"/>
            </a:pPr>
            <a:r>
              <a:rPr lang="en-US" altLang="zh-TW" sz="1000" dirty="0"/>
              <a:t> </a:t>
            </a:r>
            <a:r>
              <a:rPr lang="en-US" altLang="zh-TW" sz="1000" b="1" dirty="0" err="1">
                <a:solidFill>
                  <a:srgbClr val="7030A0"/>
                </a:solidFill>
              </a:rPr>
              <a:t>tx</a:t>
            </a:r>
            <a:r>
              <a:rPr lang="en-US" altLang="zh-TW" sz="1000" b="1" dirty="0">
                <a:solidFill>
                  <a:srgbClr val="7030A0"/>
                </a:solidFill>
              </a:rPr>
              <a:t> current count</a:t>
            </a:r>
            <a:br>
              <a:rPr lang="en-US" altLang="zh-TW" sz="1000" b="1" dirty="0">
                <a:solidFill>
                  <a:srgbClr val="7030A0"/>
                </a:solidFill>
              </a:rPr>
            </a:br>
            <a:r>
              <a:rPr kumimoji="0" lang="zh-TW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 </a:t>
            </a: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(</a:t>
            </a:r>
            <a:r>
              <a:rPr kumimoji="0" lang="en-US" altLang="zh-TW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wifi</a:t>
            </a: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 </a:t>
            </a:r>
            <a:r>
              <a:rPr lang="en-US" altLang="zh-TW" sz="800" dirty="0" err="1">
                <a:solidFill>
                  <a:srgbClr val="383841"/>
                </a:solidFill>
                <a:latin typeface="Century Gothic"/>
                <a:ea typeface="Microsoft YaHei"/>
              </a:rPr>
              <a:t>tx</a:t>
            </a:r>
            <a:r>
              <a:rPr lang="en-US" altLang="zh-TW" sz="800" dirty="0">
                <a:solidFill>
                  <a:srgbClr val="383841"/>
                </a:solidFill>
                <a:latin typeface="Century Gothic"/>
                <a:ea typeface="Microsoft YaHei"/>
              </a:rPr>
              <a:t> q</a:t>
            </a:r>
            <a:r>
              <a:rPr lang="zh-TW" altLang="en-US" sz="800" dirty="0">
                <a:solidFill>
                  <a:srgbClr val="383841"/>
                </a:solidFill>
                <a:latin typeface="Century Gothic"/>
                <a:ea typeface="Microsoft YaHei"/>
              </a:rPr>
              <a:t>待處理封包個數</a:t>
            </a: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)</a:t>
            </a:r>
            <a:endParaRPr lang="en-US" altLang="zh-TW" sz="1000" b="1" dirty="0">
              <a:solidFill>
                <a:srgbClr val="7030A0"/>
              </a:solidFill>
            </a:endParaRPr>
          </a:p>
          <a:p>
            <a:pPr marL="800100" lvl="1" indent="-514350">
              <a:buFont typeface="+mj-lt"/>
              <a:buAutoNum type="arabicParenR"/>
            </a:pPr>
            <a:r>
              <a:rPr lang="en-US" altLang="zh-TW" sz="1000" dirty="0"/>
              <a:t> </a:t>
            </a:r>
            <a:r>
              <a:rPr lang="en-US" altLang="zh-TW" sz="1000" b="1" dirty="0" err="1">
                <a:solidFill>
                  <a:srgbClr val="7030A0"/>
                </a:solidFill>
              </a:rPr>
              <a:t>rx</a:t>
            </a:r>
            <a:r>
              <a:rPr lang="en-US" altLang="zh-TW" sz="1000" b="1" dirty="0">
                <a:solidFill>
                  <a:srgbClr val="7030A0"/>
                </a:solidFill>
              </a:rPr>
              <a:t> buffer free count</a:t>
            </a:r>
            <a:br>
              <a:rPr lang="en-US" altLang="zh-TW" sz="1000" b="1" dirty="0">
                <a:solidFill>
                  <a:srgbClr val="7030A0"/>
                </a:solidFill>
              </a:rPr>
            </a:br>
            <a:r>
              <a:rPr kumimoji="0" lang="zh-TW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 </a:t>
            </a: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(</a:t>
            </a:r>
            <a:r>
              <a:rPr kumimoji="0" lang="en-US" altLang="zh-TW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wifi</a:t>
            </a: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 </a:t>
            </a:r>
            <a:r>
              <a:rPr kumimoji="0" lang="en-US" altLang="zh-TW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rx</a:t>
            </a:r>
            <a:r>
              <a:rPr lang="zh-TW" altLang="en-US" sz="800" dirty="0">
                <a:solidFill>
                  <a:srgbClr val="383841"/>
                </a:solidFill>
                <a:latin typeface="Century Gothic"/>
                <a:ea typeface="Microsoft YaHei"/>
              </a:rPr>
              <a:t>剩餘給封包</a:t>
            </a: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使</a:t>
            </a:r>
            <a:r>
              <a:rPr lang="zh-TW" altLang="en-US" sz="800" dirty="0">
                <a:solidFill>
                  <a:srgbClr val="383841"/>
                </a:solidFill>
                <a:latin typeface="Century Gothic"/>
                <a:ea typeface="Microsoft YaHei"/>
              </a:rPr>
              <a:t>用的</a:t>
            </a:r>
            <a:r>
              <a:rPr lang="en-US" altLang="zh-TW" sz="800" dirty="0">
                <a:solidFill>
                  <a:srgbClr val="383841"/>
                </a:solidFill>
                <a:latin typeface="Century Gothic"/>
                <a:ea typeface="Microsoft YaHei"/>
              </a:rPr>
              <a:t>buffer</a:t>
            </a:r>
            <a:r>
              <a:rPr lang="zh-TW" altLang="en-US" sz="800" dirty="0">
                <a:solidFill>
                  <a:srgbClr val="383841"/>
                </a:solidFill>
                <a:latin typeface="Century Gothic"/>
                <a:ea typeface="Microsoft YaHei"/>
              </a:rPr>
              <a:t>個數</a:t>
            </a: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)</a:t>
            </a:r>
            <a:endParaRPr lang="en-US" altLang="zh-TW" sz="1000" b="1" dirty="0">
              <a:solidFill>
                <a:srgbClr val="7030A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1500" dirty="0"/>
              <a:t> </a:t>
            </a:r>
            <a:r>
              <a:rPr lang="en-US" altLang="zh-TW" sz="1500" b="1" dirty="0">
                <a:solidFill>
                  <a:srgbClr val="0070C0"/>
                </a:solidFill>
              </a:rPr>
              <a:t>TXL TX</a:t>
            </a:r>
          </a:p>
          <a:p>
            <a:pPr marL="800100" lvl="1" indent="-514350">
              <a:buFont typeface="+mj-lt"/>
              <a:buAutoNum type="arabicParenR"/>
            </a:pPr>
            <a:r>
              <a:rPr lang="en-US" altLang="zh-TW" sz="1000" dirty="0"/>
              <a:t> </a:t>
            </a:r>
            <a:r>
              <a:rPr lang="en-US" altLang="zh-TW" sz="1000" b="1" dirty="0" err="1">
                <a:solidFill>
                  <a:srgbClr val="7030A0"/>
                </a:solidFill>
              </a:rPr>
              <a:t>ppdu</a:t>
            </a:r>
            <a:r>
              <a:rPr lang="en-US" altLang="zh-TW" sz="1000" b="1" dirty="0">
                <a:solidFill>
                  <a:srgbClr val="7030A0"/>
                </a:solidFill>
              </a:rPr>
              <a:t> current count in each queue</a:t>
            </a:r>
            <a:br>
              <a:rPr lang="en-US" altLang="zh-TW" sz="1000" b="1" dirty="0">
                <a:solidFill>
                  <a:srgbClr val="7030A0"/>
                </a:solidFill>
              </a:rPr>
            </a:br>
            <a:r>
              <a:rPr kumimoji="0" lang="zh-TW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 </a:t>
            </a: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(</a:t>
            </a:r>
            <a:r>
              <a:rPr kumimoji="0" lang="en-US" altLang="zh-TW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txl</a:t>
            </a:r>
            <a:r>
              <a:rPr lang="zh-TW" altLang="en-US" sz="800" dirty="0">
                <a:solidFill>
                  <a:srgbClr val="383841"/>
                </a:solidFill>
                <a:latin typeface="Century Gothic"/>
                <a:ea typeface="Microsoft YaHei"/>
              </a:rPr>
              <a:t>的</a:t>
            </a:r>
            <a:r>
              <a:rPr lang="en-US" altLang="zh-TW" sz="800" dirty="0">
                <a:solidFill>
                  <a:srgbClr val="383841"/>
                </a:solidFill>
                <a:latin typeface="Century Gothic"/>
                <a:ea typeface="Microsoft YaHei"/>
              </a:rPr>
              <a:t>ac</a:t>
            </a:r>
            <a:r>
              <a:rPr lang="zh-TW" altLang="en-US" sz="800" dirty="0">
                <a:solidFill>
                  <a:srgbClr val="383841"/>
                </a:solidFill>
                <a:latin typeface="Century Gothic"/>
                <a:ea typeface="Microsoft YaHei"/>
              </a:rPr>
              <a:t> </a:t>
            </a:r>
            <a:r>
              <a:rPr lang="en-US" altLang="zh-TW" sz="800" dirty="0">
                <a:solidFill>
                  <a:srgbClr val="383841"/>
                </a:solidFill>
                <a:latin typeface="Century Gothic"/>
                <a:ea typeface="Microsoft YaHei"/>
              </a:rPr>
              <a:t>q</a:t>
            </a:r>
            <a:r>
              <a:rPr lang="zh-TW" altLang="en-US" sz="800" dirty="0">
                <a:solidFill>
                  <a:srgbClr val="383841"/>
                </a:solidFill>
                <a:latin typeface="Century Gothic"/>
                <a:ea typeface="Microsoft YaHei"/>
              </a:rPr>
              <a:t>上目前的</a:t>
            </a:r>
            <a:r>
              <a:rPr lang="en-US" altLang="zh-TW" sz="800" dirty="0" err="1">
                <a:solidFill>
                  <a:srgbClr val="383841"/>
                </a:solidFill>
                <a:latin typeface="Century Gothic"/>
                <a:ea typeface="Microsoft YaHei"/>
              </a:rPr>
              <a:t>ppdu</a:t>
            </a:r>
            <a:r>
              <a:rPr lang="zh-TW" altLang="en-US" sz="800" dirty="0">
                <a:solidFill>
                  <a:srgbClr val="383841"/>
                </a:solidFill>
                <a:latin typeface="Century Gothic"/>
                <a:ea typeface="Microsoft YaHei"/>
              </a:rPr>
              <a:t>個數</a:t>
            </a: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)</a:t>
            </a:r>
            <a:endParaRPr lang="en-US" altLang="zh-TW" sz="1000" b="1" dirty="0">
              <a:solidFill>
                <a:srgbClr val="7030A0"/>
              </a:solidFill>
            </a:endParaRPr>
          </a:p>
          <a:p>
            <a:pPr marL="800100" lvl="1" indent="-514350">
              <a:buFont typeface="+mj-lt"/>
              <a:buAutoNum type="arabicParenR"/>
            </a:pPr>
            <a:r>
              <a:rPr lang="en-US" altLang="zh-TW" sz="1000" dirty="0"/>
              <a:t> </a:t>
            </a:r>
            <a:r>
              <a:rPr lang="en-US" altLang="zh-TW" sz="1000" b="1" dirty="0">
                <a:solidFill>
                  <a:srgbClr val="7030A0"/>
                </a:solidFill>
              </a:rPr>
              <a:t>packet current count in </a:t>
            </a:r>
            <a:r>
              <a:rPr lang="en-US" altLang="zh-TW" sz="1000" b="1" dirty="0" err="1">
                <a:solidFill>
                  <a:srgbClr val="7030A0"/>
                </a:solidFill>
              </a:rPr>
              <a:t>tx</a:t>
            </a:r>
            <a:r>
              <a:rPr lang="en-US" altLang="zh-TW" sz="1000" b="1" dirty="0">
                <a:solidFill>
                  <a:srgbClr val="7030A0"/>
                </a:solidFill>
              </a:rPr>
              <a:t> path</a:t>
            </a:r>
            <a:br>
              <a:rPr lang="en-US" altLang="zh-TW" sz="1000" b="1" dirty="0">
                <a:solidFill>
                  <a:srgbClr val="7030A0"/>
                </a:solidFill>
              </a:rPr>
            </a:br>
            <a:r>
              <a:rPr kumimoji="0" lang="zh-TW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 </a:t>
            </a: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(</a:t>
            </a:r>
            <a:r>
              <a:rPr kumimoji="0" lang="en-US" altLang="zh-TW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txl</a:t>
            </a: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 data path</a:t>
            </a: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上目前的封包個數</a:t>
            </a: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)</a:t>
            </a:r>
            <a:endParaRPr lang="en-US" altLang="zh-TW" sz="1000" b="1" dirty="0">
              <a:solidFill>
                <a:srgbClr val="7030A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1500" dirty="0"/>
              <a:t> </a:t>
            </a:r>
            <a:r>
              <a:rPr lang="en-US" altLang="zh-TW" sz="1500" b="1" dirty="0">
                <a:solidFill>
                  <a:srgbClr val="0070C0"/>
                </a:solidFill>
              </a:rPr>
              <a:t>RXL RX</a:t>
            </a:r>
          </a:p>
          <a:p>
            <a:pPr marL="800100" lvl="1" indent="-514350">
              <a:buFont typeface="+mj-lt"/>
              <a:buAutoNum type="arabicParenR"/>
            </a:pPr>
            <a:r>
              <a:rPr lang="en-US" altLang="zh-TW" sz="1000" dirty="0"/>
              <a:t> </a:t>
            </a:r>
            <a:r>
              <a:rPr lang="en-US" altLang="zh-TW" sz="1000" b="1" dirty="0" err="1">
                <a:solidFill>
                  <a:srgbClr val="7030A0"/>
                </a:solidFill>
              </a:rPr>
              <a:t>rxl</a:t>
            </a:r>
            <a:r>
              <a:rPr lang="en-US" altLang="zh-TW" sz="1000" b="1" dirty="0">
                <a:solidFill>
                  <a:srgbClr val="7030A0"/>
                </a:solidFill>
              </a:rPr>
              <a:t> total </a:t>
            </a:r>
            <a:r>
              <a:rPr lang="en-US" altLang="zh-TW" sz="1000" b="1" dirty="0" err="1">
                <a:solidFill>
                  <a:srgbClr val="7030A0"/>
                </a:solidFill>
              </a:rPr>
              <a:t>cnt</a:t>
            </a:r>
            <a:br>
              <a:rPr lang="en-US" altLang="zh-TW" sz="1000" b="1" dirty="0">
                <a:solidFill>
                  <a:srgbClr val="7030A0"/>
                </a:solidFill>
              </a:rPr>
            </a:br>
            <a:r>
              <a:rPr kumimoji="0" lang="zh-TW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 </a:t>
            </a: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(</a:t>
            </a:r>
            <a:r>
              <a:rPr kumimoji="0" lang="en-US" altLang="zh-TW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rxl</a:t>
            </a: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收到的封包</a:t>
            </a:r>
            <a:r>
              <a:rPr lang="zh-TW" altLang="en-US" sz="800" dirty="0">
                <a:solidFill>
                  <a:srgbClr val="383841"/>
                </a:solidFill>
                <a:latin typeface="Century Gothic"/>
                <a:ea typeface="Microsoft YaHei"/>
              </a:rPr>
              <a:t>個數</a:t>
            </a: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)</a:t>
            </a:r>
            <a:endParaRPr lang="en-US" altLang="zh-TW" sz="1000" b="1" dirty="0">
              <a:solidFill>
                <a:srgbClr val="7030A0"/>
              </a:solidFill>
            </a:endParaRPr>
          </a:p>
          <a:p>
            <a:pPr marL="800100" lvl="1" indent="-514350">
              <a:buFont typeface="+mj-lt"/>
              <a:buAutoNum type="arabicParenR"/>
            </a:pPr>
            <a:r>
              <a:rPr lang="en-US" altLang="zh-TW" sz="1000" dirty="0"/>
              <a:t> </a:t>
            </a:r>
            <a:r>
              <a:rPr lang="en-US" altLang="zh-TW" sz="1000" b="1" dirty="0" err="1">
                <a:solidFill>
                  <a:srgbClr val="7030A0"/>
                </a:solidFill>
              </a:rPr>
              <a:t>rxl</a:t>
            </a:r>
            <a:r>
              <a:rPr lang="en-US" altLang="zh-TW" sz="1000" b="1" dirty="0">
                <a:solidFill>
                  <a:srgbClr val="7030A0"/>
                </a:solidFill>
              </a:rPr>
              <a:t> no </a:t>
            </a:r>
            <a:r>
              <a:rPr lang="en-US" altLang="zh-TW" sz="1000" b="1" dirty="0" err="1">
                <a:solidFill>
                  <a:srgbClr val="7030A0"/>
                </a:solidFill>
              </a:rPr>
              <a:t>rx</a:t>
            </a:r>
            <a:r>
              <a:rPr lang="en-US" altLang="zh-TW" sz="1000" b="1" dirty="0">
                <a:solidFill>
                  <a:srgbClr val="7030A0"/>
                </a:solidFill>
              </a:rPr>
              <a:t> </a:t>
            </a:r>
            <a:r>
              <a:rPr lang="en-US" altLang="zh-TW" sz="1000" b="1" dirty="0" err="1">
                <a:solidFill>
                  <a:srgbClr val="7030A0"/>
                </a:solidFill>
              </a:rPr>
              <a:t>buf</a:t>
            </a:r>
            <a:r>
              <a:rPr lang="en-US" altLang="zh-TW" sz="1000" b="1" dirty="0">
                <a:solidFill>
                  <a:srgbClr val="7030A0"/>
                </a:solidFill>
              </a:rPr>
              <a:t> </a:t>
            </a:r>
            <a:r>
              <a:rPr lang="en-US" altLang="zh-TW" sz="1000" b="1" dirty="0" err="1">
                <a:solidFill>
                  <a:srgbClr val="7030A0"/>
                </a:solidFill>
              </a:rPr>
              <a:t>cnt</a:t>
            </a:r>
            <a:br>
              <a:rPr lang="en-US" altLang="zh-TW" sz="1000" b="1" dirty="0">
                <a:solidFill>
                  <a:srgbClr val="7030A0"/>
                </a:solidFill>
              </a:rPr>
            </a:br>
            <a:r>
              <a:rPr kumimoji="0" lang="zh-TW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 </a:t>
            </a: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(</a:t>
            </a:r>
            <a:r>
              <a:rPr kumimoji="0" lang="en-US" altLang="zh-TW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rxl</a:t>
            </a: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從</a:t>
            </a:r>
            <a:r>
              <a:rPr kumimoji="0" lang="en-US" altLang="zh-TW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wifi</a:t>
            </a: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 </a:t>
            </a:r>
            <a:r>
              <a:rPr kumimoji="0" lang="en-US" altLang="zh-TW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rx</a:t>
            </a: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要不到</a:t>
            </a:r>
            <a:r>
              <a:rPr lang="zh-TW" altLang="en-US" sz="800" dirty="0">
                <a:solidFill>
                  <a:srgbClr val="383841"/>
                </a:solidFill>
                <a:latin typeface="Century Gothic"/>
                <a:ea typeface="Microsoft YaHei"/>
              </a:rPr>
              <a:t>給封包使用的</a:t>
            </a:r>
            <a:r>
              <a:rPr lang="en-US" altLang="zh-TW" sz="800" dirty="0">
                <a:solidFill>
                  <a:srgbClr val="383841"/>
                </a:solidFill>
                <a:latin typeface="Century Gothic"/>
                <a:ea typeface="Microsoft YaHei"/>
              </a:rPr>
              <a:t>buffer</a:t>
            </a:r>
            <a:r>
              <a:rPr lang="zh-TW" altLang="en-US" sz="800" dirty="0">
                <a:solidFill>
                  <a:srgbClr val="383841"/>
                </a:solidFill>
                <a:latin typeface="Century Gothic"/>
                <a:ea typeface="Microsoft YaHei"/>
              </a:rPr>
              <a:t>次數</a:t>
            </a: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383841"/>
                </a:solidFill>
                <a:effectLst/>
                <a:uLnTx/>
                <a:uFillTx/>
                <a:latin typeface="Century Gothic"/>
                <a:ea typeface="Microsoft YaHei"/>
                <a:cs typeface="+mn-cs"/>
              </a:rPr>
              <a:t>)</a:t>
            </a:r>
            <a:endParaRPr lang="zh-TW" altLang="en-US" sz="1000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B332858-EE02-135B-B58F-659E1DA36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504713"/>
              </p:ext>
            </p:extLst>
          </p:nvPr>
        </p:nvGraphicFramePr>
        <p:xfrm>
          <a:off x="6588224" y="1196752"/>
          <a:ext cx="2376264" cy="51125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12568"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?&gt;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mib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dbg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endParaRPr lang="zh-TW" altLang="en-US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[</a:t>
                      </a:r>
                      <a:r>
                        <a:rPr lang="en-US" altLang="zh-TW" sz="1050" dirty="0" err="1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ipc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]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tx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ok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(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11113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),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free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(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11113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),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error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(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)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tx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fifo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q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=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zh-TW" altLang="en-US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rx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q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=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rx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 msg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q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=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rx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msg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free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=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3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[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wifi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]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tx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q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=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rx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buf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free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=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12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[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mac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]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fr-F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r-FR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txl</a:t>
                      </a:r>
                      <a:r>
                        <a:rPr lang="fr-F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r-FR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ac</a:t>
                      </a:r>
                      <a:r>
                        <a:rPr lang="fr-F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(</a:t>
                      </a:r>
                      <a:r>
                        <a:rPr lang="fr-F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fr-F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)</a:t>
                      </a:r>
                      <a:r>
                        <a:rPr lang="fr-F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r-FR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q</a:t>
                      </a:r>
                      <a:r>
                        <a:rPr lang="fr-F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r-F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=</a:t>
                      </a:r>
                      <a:r>
                        <a:rPr lang="fr-F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r-F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endParaRPr lang="fr-FR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fr-F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r-FR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txl</a:t>
                      </a:r>
                      <a:r>
                        <a:rPr lang="fr-F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r-FR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ac</a:t>
                      </a:r>
                      <a:r>
                        <a:rPr lang="fr-F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(</a:t>
                      </a:r>
                      <a:r>
                        <a:rPr lang="fr-F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1</a:t>
                      </a:r>
                      <a:r>
                        <a:rPr lang="fr-F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)</a:t>
                      </a:r>
                      <a:r>
                        <a:rPr lang="fr-F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r-FR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q</a:t>
                      </a:r>
                      <a:r>
                        <a:rPr lang="fr-F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r-F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=</a:t>
                      </a:r>
                      <a:r>
                        <a:rPr lang="fr-F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r-F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endParaRPr lang="fr-FR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fr-F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r-FR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txl</a:t>
                      </a:r>
                      <a:r>
                        <a:rPr lang="fr-F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r-FR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ac</a:t>
                      </a:r>
                      <a:r>
                        <a:rPr lang="fr-F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(</a:t>
                      </a:r>
                      <a:r>
                        <a:rPr lang="fr-F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2</a:t>
                      </a:r>
                      <a:r>
                        <a:rPr lang="fr-F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)</a:t>
                      </a:r>
                      <a:r>
                        <a:rPr lang="fr-F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r-FR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q</a:t>
                      </a:r>
                      <a:r>
                        <a:rPr lang="fr-F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r-F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=</a:t>
                      </a:r>
                      <a:r>
                        <a:rPr lang="fr-F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r-F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endParaRPr lang="fr-FR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fr-F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r-FR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txl</a:t>
                      </a:r>
                      <a:r>
                        <a:rPr lang="fr-F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r-FR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ac</a:t>
                      </a:r>
                      <a:r>
                        <a:rPr lang="fr-F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(</a:t>
                      </a:r>
                      <a:r>
                        <a:rPr lang="fr-F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3</a:t>
                      </a:r>
                      <a:r>
                        <a:rPr lang="fr-F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)</a:t>
                      </a:r>
                      <a:r>
                        <a:rPr lang="fr-F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r-FR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q</a:t>
                      </a:r>
                      <a:r>
                        <a:rPr lang="fr-F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r-F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=</a:t>
                      </a:r>
                      <a:r>
                        <a:rPr lang="fr-F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r-F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endParaRPr lang="fr-FR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txl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cur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=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rxl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total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=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171259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rxl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no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buf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=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13074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drop dup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rx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=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13</a:t>
                      </a:r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: 圓角 4">
            <a:extLst>
              <a:ext uri="{FF2B5EF4-FFF2-40B4-BE49-F238E27FC236}">
                <a16:creationId xmlns:a16="http://schemas.microsoft.com/office/drawing/2014/main" id="{07152275-9AFD-8A62-F281-6470B652DE3D}"/>
              </a:ext>
            </a:extLst>
          </p:cNvPr>
          <p:cNvSpPr/>
          <p:nvPr/>
        </p:nvSpPr>
        <p:spPr>
          <a:xfrm>
            <a:off x="1187624" y="1124744"/>
            <a:ext cx="4824536" cy="936104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974FAB7-A783-58D8-F0E8-DCF900E7A35C}"/>
              </a:ext>
            </a:extLst>
          </p:cNvPr>
          <p:cNvSpPr/>
          <p:nvPr/>
        </p:nvSpPr>
        <p:spPr>
          <a:xfrm>
            <a:off x="6660232" y="1728000"/>
            <a:ext cx="2232248" cy="144016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18E1B12-E0D8-27F0-C5DD-4CD69478B0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012160" y="1592796"/>
            <a:ext cx="648072" cy="20721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398BEC7A-9E01-6366-865A-37D2B0BD3E43}"/>
              </a:ext>
            </a:extLst>
          </p:cNvPr>
          <p:cNvSpPr/>
          <p:nvPr/>
        </p:nvSpPr>
        <p:spPr>
          <a:xfrm>
            <a:off x="1187624" y="2060848"/>
            <a:ext cx="1512168" cy="288032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3A5E980-9BDE-916B-6CD9-7876B96CE38C}"/>
              </a:ext>
            </a:extLst>
          </p:cNvPr>
          <p:cNvSpPr/>
          <p:nvPr/>
        </p:nvSpPr>
        <p:spPr>
          <a:xfrm>
            <a:off x="6660232" y="1916832"/>
            <a:ext cx="792088" cy="144016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BD6588F-EEC2-5B8D-A253-7D4397CD7994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2699792" y="1988840"/>
            <a:ext cx="3960440" cy="21602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A60D1FA5-56D6-4CD9-45A3-DD49B4B8C96B}"/>
              </a:ext>
            </a:extLst>
          </p:cNvPr>
          <p:cNvSpPr/>
          <p:nvPr/>
        </p:nvSpPr>
        <p:spPr>
          <a:xfrm>
            <a:off x="1187624" y="2924944"/>
            <a:ext cx="1368152" cy="288032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09E73B0F-A790-76EC-3C82-9D3C112B0B0E}"/>
              </a:ext>
            </a:extLst>
          </p:cNvPr>
          <p:cNvSpPr/>
          <p:nvPr/>
        </p:nvSpPr>
        <p:spPr>
          <a:xfrm>
            <a:off x="6660232" y="2081318"/>
            <a:ext cx="576064" cy="123546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1C39783-17B2-2518-417C-2E4CF4CBD565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555776" y="2143091"/>
            <a:ext cx="4104456" cy="92586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A4C2F59E-34CF-422D-5D97-9E38ECB266C3}"/>
              </a:ext>
            </a:extLst>
          </p:cNvPr>
          <p:cNvSpPr/>
          <p:nvPr/>
        </p:nvSpPr>
        <p:spPr>
          <a:xfrm>
            <a:off x="1187624" y="3264514"/>
            <a:ext cx="1512168" cy="266793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DA8BD041-BE9E-C331-42AD-2F2545A2CD2A}"/>
              </a:ext>
            </a:extLst>
          </p:cNvPr>
          <p:cNvSpPr/>
          <p:nvPr/>
        </p:nvSpPr>
        <p:spPr>
          <a:xfrm>
            <a:off x="6660232" y="2237107"/>
            <a:ext cx="864096" cy="122008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6EB42A96-0305-C519-2EF0-344E5DC578CD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 flipV="1">
            <a:off x="2699792" y="2298111"/>
            <a:ext cx="3960440" cy="109980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2A0934B2-DBC9-A742-3DB9-01D61AB0BB75}"/>
              </a:ext>
            </a:extLst>
          </p:cNvPr>
          <p:cNvSpPr/>
          <p:nvPr/>
        </p:nvSpPr>
        <p:spPr>
          <a:xfrm>
            <a:off x="1187624" y="3531307"/>
            <a:ext cx="1728192" cy="329741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9588CABF-80E0-A314-122E-FF5DBEBDDA2B}"/>
              </a:ext>
            </a:extLst>
          </p:cNvPr>
          <p:cNvSpPr/>
          <p:nvPr/>
        </p:nvSpPr>
        <p:spPr>
          <a:xfrm>
            <a:off x="6663754" y="2401582"/>
            <a:ext cx="1004590" cy="133792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2465BB5D-B051-0101-9248-3B9CDE8B6EA5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2915816" y="2468478"/>
            <a:ext cx="3747938" cy="122770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AEBA4DCB-5429-C807-C97E-028161A9990F}"/>
              </a:ext>
            </a:extLst>
          </p:cNvPr>
          <p:cNvSpPr/>
          <p:nvPr/>
        </p:nvSpPr>
        <p:spPr>
          <a:xfrm>
            <a:off x="1187624" y="4071353"/>
            <a:ext cx="1224136" cy="329741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00771770-CA45-F443-41A4-A4FB56122ACA}"/>
              </a:ext>
            </a:extLst>
          </p:cNvPr>
          <p:cNvSpPr/>
          <p:nvPr/>
        </p:nvSpPr>
        <p:spPr>
          <a:xfrm>
            <a:off x="6663754" y="2714219"/>
            <a:ext cx="572542" cy="133792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56C75867-575F-B4B0-12DF-4E6E24BDAA9D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 flipV="1">
            <a:off x="2411760" y="2781115"/>
            <a:ext cx="4251994" cy="145510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8D88ACCE-F645-A402-532D-4A4814ADAB0C}"/>
              </a:ext>
            </a:extLst>
          </p:cNvPr>
          <p:cNvSpPr/>
          <p:nvPr/>
        </p:nvSpPr>
        <p:spPr>
          <a:xfrm>
            <a:off x="1187624" y="4395403"/>
            <a:ext cx="1728192" cy="329741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D6ABF624-D4B0-2C08-476E-8F56183D15C2}"/>
              </a:ext>
            </a:extLst>
          </p:cNvPr>
          <p:cNvSpPr/>
          <p:nvPr/>
        </p:nvSpPr>
        <p:spPr>
          <a:xfrm>
            <a:off x="6663754" y="2878892"/>
            <a:ext cx="1004590" cy="133792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2956CA0E-31FF-0DD5-00FB-5A3EFE73FD96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 flipV="1">
            <a:off x="2915816" y="2945788"/>
            <a:ext cx="3747938" cy="161448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37D68890-5DE5-B1CF-DB2D-CA31B008D3C9}"/>
              </a:ext>
            </a:extLst>
          </p:cNvPr>
          <p:cNvSpPr/>
          <p:nvPr/>
        </p:nvSpPr>
        <p:spPr>
          <a:xfrm>
            <a:off x="1187624" y="4918765"/>
            <a:ext cx="2232248" cy="329741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582C4C8C-939A-6C3F-A877-B9F55E4D8700}"/>
              </a:ext>
            </a:extLst>
          </p:cNvPr>
          <p:cNvSpPr/>
          <p:nvPr/>
        </p:nvSpPr>
        <p:spPr>
          <a:xfrm>
            <a:off x="6663754" y="3186305"/>
            <a:ext cx="1004590" cy="61923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DE0F16CD-AEA5-5FAE-2415-8D401E2C6683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 flipV="1">
            <a:off x="3419872" y="3495923"/>
            <a:ext cx="3243882" cy="158771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F0476F56-4EE6-57B6-9A5E-C8E2AE5AF49D}"/>
              </a:ext>
            </a:extLst>
          </p:cNvPr>
          <p:cNvSpPr/>
          <p:nvPr/>
        </p:nvSpPr>
        <p:spPr>
          <a:xfrm>
            <a:off x="1187624" y="5245725"/>
            <a:ext cx="2016224" cy="329741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D51646DE-1910-02AF-0254-2B54A9F3E1CD}"/>
              </a:ext>
            </a:extLst>
          </p:cNvPr>
          <p:cNvSpPr/>
          <p:nvPr/>
        </p:nvSpPr>
        <p:spPr>
          <a:xfrm>
            <a:off x="6663754" y="3824067"/>
            <a:ext cx="716558" cy="146146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B67A08DA-314F-9A4B-4B9E-CD2A15D4C510}"/>
              </a:ext>
            </a:extLst>
          </p:cNvPr>
          <p:cNvCxnSpPr>
            <a:cxnSpLocks/>
            <a:stCxn id="60" idx="3"/>
            <a:endCxn id="61" idx="1"/>
          </p:cNvCxnSpPr>
          <p:nvPr/>
        </p:nvCxnSpPr>
        <p:spPr>
          <a:xfrm flipV="1">
            <a:off x="3203848" y="3897140"/>
            <a:ext cx="3459906" cy="151345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26E837EE-4479-7730-1569-75CB313EB262}"/>
              </a:ext>
            </a:extLst>
          </p:cNvPr>
          <p:cNvSpPr/>
          <p:nvPr/>
        </p:nvSpPr>
        <p:spPr>
          <a:xfrm>
            <a:off x="1187624" y="5782861"/>
            <a:ext cx="1008112" cy="329741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C2F0D9A2-8726-F013-C776-919377F7D30F}"/>
              </a:ext>
            </a:extLst>
          </p:cNvPr>
          <p:cNvSpPr/>
          <p:nvPr/>
        </p:nvSpPr>
        <p:spPr>
          <a:xfrm>
            <a:off x="6660232" y="3998418"/>
            <a:ext cx="1152128" cy="124723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3AE053D8-9107-A636-E45E-3BF393FB391C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 flipV="1">
            <a:off x="2195736" y="4060780"/>
            <a:ext cx="4464496" cy="188695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圓角 72">
            <a:extLst>
              <a:ext uri="{FF2B5EF4-FFF2-40B4-BE49-F238E27FC236}">
                <a16:creationId xmlns:a16="http://schemas.microsoft.com/office/drawing/2014/main" id="{7FFA2AE9-1E66-577A-9CCB-1CA897883774}"/>
              </a:ext>
            </a:extLst>
          </p:cNvPr>
          <p:cNvSpPr/>
          <p:nvPr/>
        </p:nvSpPr>
        <p:spPr>
          <a:xfrm>
            <a:off x="1187624" y="6123595"/>
            <a:ext cx="2016224" cy="329741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F139EB81-9BCF-B5AF-A95A-64513BB289FD}"/>
              </a:ext>
            </a:extLst>
          </p:cNvPr>
          <p:cNvSpPr/>
          <p:nvPr/>
        </p:nvSpPr>
        <p:spPr>
          <a:xfrm>
            <a:off x="6660232" y="4150302"/>
            <a:ext cx="1224136" cy="144016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24724118-7893-AFA7-96A2-38BDFAFCFA13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 flipV="1">
            <a:off x="3203848" y="4222310"/>
            <a:ext cx="3456384" cy="206615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CA007400-AB81-030C-5DF4-EED193DB220C}"/>
              </a:ext>
            </a:extLst>
          </p:cNvPr>
          <p:cNvSpPr txBox="1"/>
          <p:nvPr/>
        </p:nvSpPr>
        <p:spPr>
          <a:xfrm>
            <a:off x="2917046" y="4478003"/>
            <a:ext cx="750526" cy="2000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700" b="1" dirty="0"/>
              <a:t>IPC RX buffer</a:t>
            </a:r>
            <a:endParaRPr lang="zh-TW" altLang="en-US" sz="700" b="1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D27C6D77-BD58-8105-3EAA-45F8096F42AD}"/>
              </a:ext>
            </a:extLst>
          </p:cNvPr>
          <p:cNvSpPr txBox="1"/>
          <p:nvPr/>
        </p:nvSpPr>
        <p:spPr>
          <a:xfrm>
            <a:off x="2449473" y="4122274"/>
            <a:ext cx="572593" cy="2000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700" b="1" dirty="0" err="1"/>
              <a:t>WiFi</a:t>
            </a:r>
            <a:r>
              <a:rPr lang="en-US" altLang="zh-TW" sz="700" b="1" dirty="0"/>
              <a:t> TX Q</a:t>
            </a:r>
            <a:endParaRPr lang="zh-TW" altLang="en-US" sz="700" b="1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5D32F673-80E3-3BAD-4BD8-DDC79DB2F0CC}"/>
              </a:ext>
            </a:extLst>
          </p:cNvPr>
          <p:cNvSpPr txBox="1"/>
          <p:nvPr/>
        </p:nvSpPr>
        <p:spPr>
          <a:xfrm>
            <a:off x="2227905" y="2350577"/>
            <a:ext cx="554960" cy="2000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700" b="1" dirty="0"/>
              <a:t>IPC TX Q</a:t>
            </a:r>
            <a:endParaRPr lang="zh-TW" altLang="en-US" sz="700" b="1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58234F6E-16E6-5F4D-9E8E-2F2677DEF393}"/>
              </a:ext>
            </a:extLst>
          </p:cNvPr>
          <p:cNvSpPr txBox="1"/>
          <p:nvPr/>
        </p:nvSpPr>
        <p:spPr>
          <a:xfrm>
            <a:off x="2735769" y="2090559"/>
            <a:ext cx="769763" cy="2000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700" b="1" dirty="0"/>
              <a:t>IPC TX FIFO Q</a:t>
            </a:r>
            <a:endParaRPr lang="zh-TW" altLang="en-US" sz="700" b="1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F736B9D5-F937-3A34-F0EF-44D5986F01B7}"/>
              </a:ext>
            </a:extLst>
          </p:cNvPr>
          <p:cNvSpPr txBox="1"/>
          <p:nvPr/>
        </p:nvSpPr>
        <p:spPr>
          <a:xfrm>
            <a:off x="2531333" y="2948494"/>
            <a:ext cx="569387" cy="2000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700" b="1" dirty="0"/>
              <a:t>IPC RX Q</a:t>
            </a:r>
            <a:endParaRPr lang="zh-TW" altLang="en-US" sz="700" b="1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B53DB509-D9A8-836F-2BDE-340F28C6E2F9}"/>
              </a:ext>
            </a:extLst>
          </p:cNvPr>
          <p:cNvSpPr txBox="1"/>
          <p:nvPr/>
        </p:nvSpPr>
        <p:spPr>
          <a:xfrm>
            <a:off x="2722922" y="3279253"/>
            <a:ext cx="797013" cy="2000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700" b="1" dirty="0"/>
              <a:t>IPC RX MSG Q</a:t>
            </a:r>
            <a:endParaRPr lang="zh-TW" altLang="en-US" sz="700" b="1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E0A777AE-6978-FF6E-198A-17637F62CBFD}"/>
              </a:ext>
            </a:extLst>
          </p:cNvPr>
          <p:cNvSpPr txBox="1"/>
          <p:nvPr/>
        </p:nvSpPr>
        <p:spPr>
          <a:xfrm>
            <a:off x="2958913" y="3562458"/>
            <a:ext cx="973343" cy="2000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700" b="1" dirty="0"/>
              <a:t>IPC RX MSG buffer</a:t>
            </a:r>
            <a:endParaRPr lang="zh-TW" altLang="en-US" sz="700" b="1" dirty="0"/>
          </a:p>
        </p:txBody>
      </p:sp>
    </p:spTree>
    <p:extLst>
      <p:ext uri="{BB962C8B-B14F-4D97-AF65-F5344CB8AC3E}">
        <p14:creationId xmlns:p14="http://schemas.microsoft.com/office/powerpoint/2010/main" val="1700385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08DFEB-2BA9-4675-9BDB-B6388DDE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 MIB register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EB7690-9A20-4B18-9039-92D12E9FE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MAC Core (base: 0x08000000)</a:t>
            </a:r>
          </a:p>
          <a:p>
            <a:pPr lvl="1"/>
            <a:r>
              <a:rPr lang="en-US" altLang="zh-TW" dirty="0"/>
              <a:t>MIB table (offset: 0x0800~0x0BFC)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D97D005-76BE-4282-9656-43F72A1503B0}"/>
              </a:ext>
            </a:extLst>
          </p:cNvPr>
          <p:cNvSpPr txBox="1"/>
          <p:nvPr/>
        </p:nvSpPr>
        <p:spPr>
          <a:xfrm>
            <a:off x="2813345" y="6315893"/>
            <a:ext cx="3517310" cy="276999"/>
          </a:xfrm>
          <a:prstGeom prst="rect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200" dirty="0"/>
              <a:t>The details to see the reference “</a:t>
            </a:r>
            <a:r>
              <a:rPr lang="en-US" altLang="zh-TW" sz="1200" dirty="0">
                <a:hlinkClick r:id="rId2" action="ppaction://hlinksldjump"/>
              </a:rPr>
              <a:t>MIB table</a:t>
            </a:r>
            <a:r>
              <a:rPr lang="en-US" altLang="zh-TW" sz="1200" dirty="0"/>
              <a:t>” 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25565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A75C5C-D0E7-4208-B0B1-8A8D8198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FMAC status - Host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D452B64-926A-47BA-8074-6ECFEF92A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219327"/>
              </p:ext>
            </p:extLst>
          </p:nvPr>
        </p:nvGraphicFramePr>
        <p:xfrm>
          <a:off x="395536" y="1196752"/>
          <a:ext cx="8352928" cy="51125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2568"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rgbClr val="57A64A"/>
                          </a:solidFill>
                          <a:highlight>
                            <a:srgbClr val="1E1E1E"/>
                          </a:highlight>
                        </a:rPr>
                        <a:t># ./cli mac </a:t>
                      </a:r>
                      <a:r>
                        <a:rPr lang="en-US" altLang="zh-TW" sz="1050" dirty="0" err="1">
                          <a:solidFill>
                            <a:srgbClr val="57A64A"/>
                          </a:solidFill>
                          <a:highlight>
                            <a:srgbClr val="1E1E1E"/>
                          </a:highlight>
                        </a:rPr>
                        <a:t>txq</a:t>
                      </a:r>
                      <a:r>
                        <a:rPr lang="en-US" altLang="zh-TW" sz="1050" dirty="0">
                          <a:solidFill>
                            <a:srgbClr val="57A64A"/>
                          </a:solidFill>
                          <a:highlight>
                            <a:srgbClr val="1E1E1E"/>
                          </a:highlight>
                        </a:rPr>
                        <a:t> show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tx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frame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11091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tx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data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frame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11091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tx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mgmt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frame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tx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auth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frame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tx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deauth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frame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tx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assocreq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frame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tx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assocresp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frame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tx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probereq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frame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tx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proberesp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frame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rgbClr val="57A64A"/>
                          </a:solidFill>
                          <a:highlight>
                            <a:srgbClr val="1E1E1E"/>
                          </a:highlight>
                        </a:rPr>
                        <a:t># ./cli mac </a:t>
                      </a:r>
                      <a:r>
                        <a:rPr lang="en-US" altLang="zh-TW" sz="1050" dirty="0" err="1">
                          <a:solidFill>
                            <a:srgbClr val="57A64A"/>
                          </a:solidFill>
                          <a:highlight>
                            <a:srgbClr val="1E1E1E"/>
                          </a:highlight>
                        </a:rPr>
                        <a:t>rxq</a:t>
                      </a:r>
                      <a:r>
                        <a:rPr lang="en-US" altLang="zh-TW" sz="1050" dirty="0">
                          <a:solidFill>
                            <a:srgbClr val="57A64A"/>
                          </a:solidFill>
                          <a:highlight>
                            <a:srgbClr val="1E1E1E"/>
                          </a:highlight>
                        </a:rPr>
                        <a:t> show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rx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frame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77282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rx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data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frame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74306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rx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mgmt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frame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2976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rx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bcn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frame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1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rx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probereq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frame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2975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rx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proberesp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frame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rx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assoc_req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frame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rx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assoc_resp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frame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rx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auth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frame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rx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disassoc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frame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rx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deauth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frame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rx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reordering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frame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2194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501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A75C5C-D0E7-4208-B0B1-8A8D8198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HCI status - Host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D452B64-926A-47BA-8074-6ECFEF92A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949426"/>
              </p:ext>
            </p:extLst>
          </p:nvPr>
        </p:nvGraphicFramePr>
        <p:xfrm>
          <a:off x="395536" y="1196752"/>
          <a:ext cx="8352928" cy="51125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2568"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rgbClr val="57A64A"/>
                          </a:solidFill>
                          <a:highlight>
                            <a:srgbClr val="1E1E1E"/>
                          </a:highlight>
                        </a:rPr>
                        <a:t># ./cli </a:t>
                      </a:r>
                      <a:r>
                        <a:rPr lang="en-US" altLang="zh-TW" sz="1050" dirty="0" err="1">
                          <a:solidFill>
                            <a:srgbClr val="57A64A"/>
                          </a:solidFill>
                          <a:highlight>
                            <a:srgbClr val="1E1E1E"/>
                          </a:highlight>
                        </a:rPr>
                        <a:t>hci</a:t>
                      </a:r>
                      <a:r>
                        <a:rPr lang="en-US" altLang="zh-TW" sz="1050" dirty="0">
                          <a:solidFill>
                            <a:srgbClr val="57A64A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57A64A"/>
                          </a:solidFill>
                          <a:highlight>
                            <a:srgbClr val="1E1E1E"/>
                          </a:highlight>
                        </a:rPr>
                        <a:t>txq</a:t>
                      </a:r>
                      <a:r>
                        <a:rPr lang="en-US" altLang="zh-TW" sz="1050" dirty="0">
                          <a:solidFill>
                            <a:srgbClr val="57A64A"/>
                          </a:solidFill>
                          <a:highlight>
                            <a:srgbClr val="1E1E1E"/>
                          </a:highlight>
                        </a:rPr>
                        <a:t> show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&gt;&gt;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txq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[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]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pause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lock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cur_qsize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Total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11091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frame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sent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&gt;&gt;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txq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[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1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]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pause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lock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cur_qsize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Total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frame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sent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&gt;&gt;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txq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[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2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]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pause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lock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cur_qsize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Total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frame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sent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&gt;&gt;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txq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[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3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]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pause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lock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cur_qsize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Total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frame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sent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&gt;&gt;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txq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[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4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]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pause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lock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cur_qsize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Total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frame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sent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&gt;&gt;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txq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[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5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]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pause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lock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cur_qsize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Total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frame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sent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&gt;&gt;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txq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[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6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]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pause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lock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cur_qsize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Total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frame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sent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&gt;&gt;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txq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[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7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]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pause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lock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cur_qsize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Total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frame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sent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&gt;&gt;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txq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[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8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]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pause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lock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cur_qsize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Total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frame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sent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&gt;&gt;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txq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[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9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]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pause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lock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cur_qsize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Total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frame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sent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&gt;&gt;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txq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[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10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]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pause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1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lock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cur_qsize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Total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frame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sent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&gt;&gt;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txq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[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11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]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pause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lock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cur_qsize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Total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10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frame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sent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rgbClr val="57A64A"/>
                          </a:solidFill>
                          <a:highlight>
                            <a:srgbClr val="1E1E1E"/>
                          </a:highlight>
                        </a:rPr>
                        <a:t># ./cli </a:t>
                      </a:r>
                      <a:r>
                        <a:rPr lang="en-US" altLang="zh-TW" sz="1050" dirty="0" err="1">
                          <a:solidFill>
                            <a:srgbClr val="57A64A"/>
                          </a:solidFill>
                          <a:highlight>
                            <a:srgbClr val="1E1E1E"/>
                          </a:highlight>
                        </a:rPr>
                        <a:t>hci</a:t>
                      </a:r>
                      <a:r>
                        <a:rPr lang="en-US" altLang="zh-TW" sz="1050" dirty="0">
                          <a:solidFill>
                            <a:srgbClr val="57A64A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57A64A"/>
                          </a:solidFill>
                          <a:highlight>
                            <a:srgbClr val="1E1E1E"/>
                          </a:highlight>
                        </a:rPr>
                        <a:t>rxq</a:t>
                      </a:r>
                      <a:r>
                        <a:rPr lang="en-US" altLang="zh-TW" sz="1050" dirty="0">
                          <a:solidFill>
                            <a:srgbClr val="57A64A"/>
                          </a:solidFill>
                          <a:highlight>
                            <a:srgbClr val="1E1E1E"/>
                          </a:highlight>
                        </a:rPr>
                        <a:t> show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&gt;&gt;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rxq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cur_qsize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rx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packet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28259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post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rx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packet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100458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264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A75C5C-D0E7-4208-B0B1-8A8D8198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HWIF status - Host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D452B64-926A-47BA-8074-6ECFEF92A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629999"/>
              </p:ext>
            </p:extLst>
          </p:nvPr>
        </p:nvGraphicFramePr>
        <p:xfrm>
          <a:off x="395536" y="1196752"/>
          <a:ext cx="8352928" cy="51125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2568"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rgbClr val="57A64A"/>
                          </a:solidFill>
                          <a:highlight>
                            <a:srgbClr val="1E1E1E"/>
                          </a:highlight>
                        </a:rPr>
                        <a:t># ./cli mib </a:t>
                      </a:r>
                      <a:r>
                        <a:rPr lang="en-US" altLang="zh-TW" sz="1050" dirty="0" err="1">
                          <a:solidFill>
                            <a:srgbClr val="57A64A"/>
                          </a:solidFill>
                          <a:highlight>
                            <a:srgbClr val="1E1E1E"/>
                          </a:highlight>
                        </a:rPr>
                        <a:t>hwif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=====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HWIF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status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=====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-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TX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Total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2454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frame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sent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-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RX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Total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17173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frame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received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198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A75C5C-D0E7-4208-B0B1-8A8D8198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MIB TX/RX - Host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74A51E1-0EBA-4A90-A9A6-8D58217EF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509658"/>
              </p:ext>
            </p:extLst>
          </p:nvPr>
        </p:nvGraphicFramePr>
        <p:xfrm>
          <a:off x="395536" y="1196752"/>
          <a:ext cx="8352928" cy="5303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2568">
                <a:tc>
                  <a:txBody>
                    <a:bodyPr/>
                    <a:lstStyle/>
                    <a:p>
                      <a:r>
                        <a:rPr lang="en-US" altLang="zh-TW" sz="900" dirty="0">
                          <a:solidFill>
                            <a:srgbClr val="57A64A"/>
                          </a:solidFill>
                          <a:highlight>
                            <a:srgbClr val="1E1E1E"/>
                          </a:highlight>
                        </a:rPr>
                        <a:t># ./cli mib </a:t>
                      </a:r>
                      <a:r>
                        <a:rPr lang="en-US" altLang="zh-TW" sz="900" dirty="0" err="1">
                          <a:solidFill>
                            <a:srgbClr val="57A64A"/>
                          </a:solidFill>
                          <a:highlight>
                            <a:srgbClr val="1E1E1E"/>
                          </a:highlight>
                        </a:rPr>
                        <a:t>tx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=====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MAC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TX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status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=====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-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EDCA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set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tid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Unicast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2686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Group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Failed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Retry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33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ACK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failure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109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RTS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success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RTS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failure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tid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1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Unicast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7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Group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12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Failed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Retry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ACK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failure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RTS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success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RTS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failure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tid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2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Unicast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Group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Failed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Retry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ACK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failure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RTS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success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RTS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failure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tid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3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Unicast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Group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Failed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Retry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ACK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failure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RTS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success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RTS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failure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tid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4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Unicast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2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Group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Failed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1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Retry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ACK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failure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290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RTS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success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RTS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failure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tid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5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Unicast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Group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Failed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Retry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ACK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failure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RTS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success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RTS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failure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tid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6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Unicast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2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Group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Failed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Retry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2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ACK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failure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3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RTS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success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RTS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failure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tid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7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Unicast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Group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Failed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Retry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ACK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failure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RTS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success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RTS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failure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endParaRPr lang="zh-TW" altLang="en-US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-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A-MPDU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set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A-MPDUs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3105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MPDUs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13017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Bytes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18508943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>
                          <a:solidFill>
                            <a:srgbClr val="57A64A"/>
                          </a:solidFill>
                          <a:highlight>
                            <a:srgbClr val="1E1E1E"/>
                          </a:highlight>
                        </a:rPr>
                        <a:t># ./cli mib </a:t>
                      </a:r>
                      <a:r>
                        <a:rPr lang="en-US" altLang="zh-TW" sz="900" dirty="0" err="1">
                          <a:solidFill>
                            <a:srgbClr val="57A64A"/>
                          </a:solidFill>
                          <a:highlight>
                            <a:srgbClr val="1E1E1E"/>
                          </a:highlight>
                        </a:rPr>
                        <a:t>rx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=====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MAC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RX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status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=====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-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Basic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set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FCS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error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38922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PHY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error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7679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FIFO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overflow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578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endParaRPr lang="zh-TW" altLang="en-US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-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EDCA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set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tid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Unicast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163873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Group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19418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Other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6505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Retry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32365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tid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1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Unicast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Group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Other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Retry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tid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2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Unicast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Group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Other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Retry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tid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3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Unicast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Group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Other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Retry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tid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4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Unicast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Group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Other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Retry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tid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5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Unicast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Group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Other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Retry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tid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6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Unicast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Group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Other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Retry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tid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7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Unicast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Group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Other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Retry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endParaRPr lang="zh-TW" altLang="en-US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-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A-MPDU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set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Unicast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4852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Group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Other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MPDUs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130108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Bytes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219766504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CRC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error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736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I.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BAR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FAIL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282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E.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BAR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FAIL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90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     </a:t>
                      </a:r>
                      <a:r>
                        <a:rPr lang="en-US" altLang="zh-TW" sz="90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289</a:t>
                      </a:r>
                      <a:r>
                        <a:rPr lang="en-US" altLang="zh-TW" sz="90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,</a:t>
                      </a:r>
                      <a:endParaRPr lang="en-US" altLang="zh-TW" sz="90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226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A75C5C-D0E7-4208-B0B1-8A8D8198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MIB table register - Host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D452B64-926A-47BA-8074-6ECFEF92A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192701"/>
              </p:ext>
            </p:extLst>
          </p:nvPr>
        </p:nvGraphicFramePr>
        <p:xfrm>
          <a:off x="395536" y="1196752"/>
          <a:ext cx="8352928" cy="53721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136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2568"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rgbClr val="57A64A"/>
                          </a:solidFill>
                          <a:highlight>
                            <a:srgbClr val="1E1E1E"/>
                          </a:highlight>
                        </a:rPr>
                        <a:t># ./cli mib list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08000800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0001607e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00007e88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00001afc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000001b4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08000820</a:t>
                      </a:r>
                      <a:r>
                        <a:rPr lang="pt-B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00000a7b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00000007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endParaRPr lang="pt-BR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08000840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00000002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00000002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0000000c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08000860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zh-TW" altLang="en-US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zh-TW" altLang="en-US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zh-TW" altLang="en-US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zh-TW" altLang="en-US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zh-TW" altLang="en-US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zh-TW" altLang="en-US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zh-TW" altLang="en-US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zh-TW" altLang="en-US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endParaRPr lang="zh-TW" altLang="en-US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08000880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zh-TW" altLang="en-US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00000001</a:t>
                      </a:r>
                      <a:r>
                        <a:rPr lang="zh-TW" altLang="en-US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zh-TW" altLang="en-US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zh-TW" altLang="en-US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zh-TW" altLang="en-US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00000020</a:t>
                      </a:r>
                      <a:r>
                        <a:rPr lang="zh-TW" altLang="en-US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zh-TW" altLang="en-US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zh-TW" altLang="en-US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endParaRPr lang="zh-TW" altLang="en-US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080008a0</a:t>
                      </a:r>
                      <a:r>
                        <a:rPr lang="pt-B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00000002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endParaRPr lang="pt-BR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080008c0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080008e0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00000069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08000900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00000122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00000003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0001d773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08000920</a:t>
                      </a:r>
                      <a:r>
                        <a:rPr lang="pl-PL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000044b1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endParaRPr lang="pl-PL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08000940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zh-TW" altLang="en-US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zh-TW" altLang="en-US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zh-TW" altLang="en-US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zh-TW" altLang="en-US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zh-TW" altLang="en-US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00001701</a:t>
                      </a:r>
                      <a:r>
                        <a:rPr lang="zh-TW" altLang="en-US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zh-TW" altLang="en-US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zh-TW" altLang="en-US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endParaRPr lang="zh-TW" altLang="en-US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08000960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00005d8e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08000980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zh-TW" altLang="en-US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zh-TW" altLang="en-US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zh-TW" altLang="en-US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zh-TW" altLang="en-US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zh-TW" altLang="en-US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zh-TW" altLang="en-US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zh-TW" altLang="en-US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zh-TW" altLang="en-US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endParaRPr lang="zh-TW" altLang="en-US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080009a0</a:t>
                      </a:r>
                      <a:r>
                        <a:rPr lang="pt-B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endParaRPr lang="pt-BR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080009c0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080009e0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08000a00</a:t>
                      </a:r>
                      <a:r>
                        <a:rPr lang="pt-B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endParaRPr lang="pt-BR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08000a20</a:t>
                      </a:r>
                      <a:r>
                        <a:rPr lang="pt-B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endParaRPr lang="pt-BR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08000a40</a:t>
                      </a:r>
                      <a:r>
                        <a:rPr lang="pt-B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endParaRPr lang="pt-BR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08000a60</a:t>
                      </a:r>
                      <a:r>
                        <a:rPr lang="pt-B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endParaRPr lang="pt-BR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08000a80</a:t>
                      </a:r>
                      <a:r>
                        <a:rPr lang="pt-B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endParaRPr lang="pt-BR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fi-FI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08000aa0</a:t>
                      </a:r>
                      <a:r>
                        <a:rPr lang="fi-FI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fi-FI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i-FI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fi-FI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i-FI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fi-FI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i-FI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fi-FI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i-FI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fi-FI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i-FI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fi-FI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i-FI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fi-FI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i-FI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fi-FI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i-FI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endParaRPr lang="fi-FI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08000ac0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08000ae0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08000b00</a:t>
                      </a:r>
                      <a:r>
                        <a:rPr lang="pl-PL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endParaRPr lang="pl-PL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08000b20</a:t>
                      </a:r>
                      <a:r>
                        <a:rPr lang="pt-B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00000c21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000032d9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011a6c8f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00000de8</a:t>
                      </a:r>
                      <a:endParaRPr lang="pt-BR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08000b40</a:t>
                      </a:r>
                      <a:r>
                        <a:rPr lang="pt-B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00017614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09a55942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00000206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0000011a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00000121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endParaRPr lang="pt-BR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08000b60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00000687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000078bd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08000b80</a:t>
                      </a:r>
                      <a:r>
                        <a:rPr lang="pt-B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00006288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00001d38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0000000c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00000233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0000033a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000005e3</a:t>
                      </a:r>
                      <a:endParaRPr lang="pt-BR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08000ba0</a:t>
                      </a:r>
                      <a:r>
                        <a:rPr lang="pl-PL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endParaRPr lang="pl-PL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08000bc0</a:t>
                      </a:r>
                      <a:r>
                        <a:rPr lang="pl-PL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endParaRPr lang="pl-PL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08000be0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EA1DECB0-CA60-4F72-952A-D17B77028C80}"/>
              </a:ext>
            </a:extLst>
          </p:cNvPr>
          <p:cNvSpPr txBox="1"/>
          <p:nvPr/>
        </p:nvSpPr>
        <p:spPr>
          <a:xfrm>
            <a:off x="2813345" y="6536377"/>
            <a:ext cx="3517310" cy="276999"/>
          </a:xfrm>
          <a:prstGeom prst="rect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200" dirty="0"/>
              <a:t>The details to see the reference “</a:t>
            </a:r>
            <a:r>
              <a:rPr lang="en-US" altLang="zh-TW" sz="1200" dirty="0">
                <a:hlinkClick r:id="rId2" action="ppaction://hlinksldjump"/>
              </a:rPr>
              <a:t>MIB table</a:t>
            </a:r>
            <a:r>
              <a:rPr lang="en-US" altLang="zh-TW" sz="1200" dirty="0"/>
              <a:t>” 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67731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A75C5C-D0E7-4208-B0B1-8A8D8198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path - FW </a:t>
            </a:r>
            <a:r>
              <a:rPr lang="en-US" altLang="zh-TW" sz="900" dirty="0"/>
              <a:t>(1/2)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D452B64-926A-47BA-8074-6ECFEF92A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853887"/>
              </p:ext>
            </p:extLst>
          </p:nvPr>
        </p:nvGraphicFramePr>
        <p:xfrm>
          <a:off x="395536" y="1196752"/>
          <a:ext cx="8352928" cy="51125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2568"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?&gt;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mib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dbg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endParaRPr lang="zh-TW" altLang="en-US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[</a:t>
                      </a:r>
                      <a:r>
                        <a:rPr lang="en-US" altLang="zh-TW" sz="1050" dirty="0" err="1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ipc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]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tx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ok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(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11113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),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free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(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11113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),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error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(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)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tx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fifo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q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=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zh-TW" altLang="en-US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rx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q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=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rx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 msg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q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=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rx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msg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free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=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3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[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wifi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]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tx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q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=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rx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buf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free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=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12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[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mac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]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fr-F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r-FR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txl</a:t>
                      </a:r>
                      <a:r>
                        <a:rPr lang="fr-F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r-FR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ac</a:t>
                      </a:r>
                      <a:r>
                        <a:rPr lang="fr-F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(</a:t>
                      </a:r>
                      <a:r>
                        <a:rPr lang="fr-F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r>
                        <a:rPr lang="fr-F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)</a:t>
                      </a:r>
                      <a:r>
                        <a:rPr lang="fr-F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r-FR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q</a:t>
                      </a:r>
                      <a:r>
                        <a:rPr lang="fr-F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r-F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=</a:t>
                      </a:r>
                      <a:r>
                        <a:rPr lang="fr-F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r-F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endParaRPr lang="fr-FR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fr-F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r-FR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txl</a:t>
                      </a:r>
                      <a:r>
                        <a:rPr lang="fr-F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r-FR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ac</a:t>
                      </a:r>
                      <a:r>
                        <a:rPr lang="fr-F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(</a:t>
                      </a:r>
                      <a:r>
                        <a:rPr lang="fr-F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1</a:t>
                      </a:r>
                      <a:r>
                        <a:rPr lang="fr-F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)</a:t>
                      </a:r>
                      <a:r>
                        <a:rPr lang="fr-F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r-FR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q</a:t>
                      </a:r>
                      <a:r>
                        <a:rPr lang="fr-F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r-F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=</a:t>
                      </a:r>
                      <a:r>
                        <a:rPr lang="fr-F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r-F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endParaRPr lang="fr-FR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fr-F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r-FR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txl</a:t>
                      </a:r>
                      <a:r>
                        <a:rPr lang="fr-F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r-FR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ac</a:t>
                      </a:r>
                      <a:r>
                        <a:rPr lang="fr-F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(</a:t>
                      </a:r>
                      <a:r>
                        <a:rPr lang="fr-F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2</a:t>
                      </a:r>
                      <a:r>
                        <a:rPr lang="fr-F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)</a:t>
                      </a:r>
                      <a:r>
                        <a:rPr lang="fr-F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r-FR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q</a:t>
                      </a:r>
                      <a:r>
                        <a:rPr lang="fr-F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r-F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=</a:t>
                      </a:r>
                      <a:r>
                        <a:rPr lang="fr-F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r-F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endParaRPr lang="fr-FR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fr-F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r-FR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txl</a:t>
                      </a:r>
                      <a:r>
                        <a:rPr lang="fr-F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r-FR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ac</a:t>
                      </a:r>
                      <a:r>
                        <a:rPr lang="fr-F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(</a:t>
                      </a:r>
                      <a:r>
                        <a:rPr lang="fr-F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3</a:t>
                      </a:r>
                      <a:r>
                        <a:rPr lang="fr-F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)</a:t>
                      </a:r>
                      <a:r>
                        <a:rPr lang="fr-F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r-FR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q</a:t>
                      </a:r>
                      <a:r>
                        <a:rPr lang="fr-F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r-F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=</a:t>
                      </a:r>
                      <a:r>
                        <a:rPr lang="fr-F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r-F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endParaRPr lang="fr-FR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txl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cur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=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rxl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total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=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171259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rxl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no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buf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=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13074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drop dup </a:t>
                      </a:r>
                      <a:r>
                        <a:rPr lang="en-US" altLang="zh-TW" sz="1050" dirty="0" err="1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rx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=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13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22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 stack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732240" y="1484784"/>
            <a:ext cx="2262634" cy="322206"/>
            <a:chOff x="6444208" y="5385005"/>
            <a:chExt cx="3531630" cy="436982"/>
          </a:xfrm>
        </p:grpSpPr>
        <p:sp>
          <p:nvSpPr>
            <p:cNvPr id="13" name="矩形 12"/>
            <p:cNvSpPr/>
            <p:nvPr/>
          </p:nvSpPr>
          <p:spPr>
            <a:xfrm>
              <a:off x="6444208" y="5385005"/>
              <a:ext cx="864096" cy="40846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TW" altLang="en-US" b="1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445769" y="5404574"/>
              <a:ext cx="2530069" cy="417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/>
                <a:t>Open source SW</a:t>
              </a:r>
              <a:endParaRPr lang="zh-TW" altLang="en-US" sz="1400" b="1" dirty="0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CB6DE8B7-5724-7CB9-6555-8DBC7D9645B2}"/>
              </a:ext>
            </a:extLst>
          </p:cNvPr>
          <p:cNvGrpSpPr/>
          <p:nvPr/>
        </p:nvGrpSpPr>
        <p:grpSpPr>
          <a:xfrm>
            <a:off x="6732240" y="1056636"/>
            <a:ext cx="1969521" cy="1158909"/>
            <a:chOff x="6732240" y="1056636"/>
            <a:chExt cx="1969521" cy="1158909"/>
          </a:xfrm>
        </p:grpSpPr>
        <p:grpSp>
          <p:nvGrpSpPr>
            <p:cNvPr id="7" name="群組 6"/>
            <p:cNvGrpSpPr/>
            <p:nvPr/>
          </p:nvGrpSpPr>
          <p:grpSpPr>
            <a:xfrm>
              <a:off x="6732240" y="1056636"/>
              <a:ext cx="1826617" cy="322206"/>
              <a:chOff x="6444208" y="5385005"/>
              <a:chExt cx="2851074" cy="436982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444208" y="5385005"/>
                <a:ext cx="864096" cy="408469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TW" altLang="en-US" b="1"/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7445769" y="5404574"/>
                <a:ext cx="1849513" cy="417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/>
                  <a:t>SSV </a:t>
                </a:r>
                <a:r>
                  <a:rPr lang="en-US" altLang="zh-TW" sz="1400" b="1" dirty="0" err="1"/>
                  <a:t>WiFi</a:t>
                </a:r>
                <a:r>
                  <a:rPr lang="en-US" altLang="zh-TW" sz="1400" b="1" dirty="0"/>
                  <a:t> SW</a:t>
                </a:r>
                <a:endParaRPr lang="zh-TW" altLang="en-US" sz="1400" b="1" dirty="0"/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6734079" y="1893339"/>
              <a:ext cx="1967682" cy="322206"/>
              <a:chOff x="6444208" y="5385005"/>
              <a:chExt cx="3071254" cy="43698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6444208" y="5385005"/>
                <a:ext cx="864096" cy="408469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TW" altLang="en-US" b="1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7445770" y="5404574"/>
                <a:ext cx="2069692" cy="417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/>
                  <a:t>Customer SW</a:t>
                </a:r>
                <a:endParaRPr lang="zh-TW" altLang="en-US" sz="1400" b="1" dirty="0"/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2562054" y="5013176"/>
            <a:ext cx="2592288" cy="4320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latin typeface="Calibri" pitchFamily="34" charset="0"/>
              </a:rPr>
              <a:t>MACIF</a:t>
            </a:r>
            <a:endParaRPr lang="zh-TW" altLang="en-US" sz="1400" b="1" dirty="0">
              <a:latin typeface="Calibri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2562054" y="4293096"/>
            <a:ext cx="2592288" cy="576064"/>
            <a:chOff x="1763688" y="4221088"/>
            <a:chExt cx="2592288" cy="576064"/>
          </a:xfrm>
        </p:grpSpPr>
        <p:sp>
          <p:nvSpPr>
            <p:cNvPr id="42" name="矩形 41"/>
            <p:cNvSpPr/>
            <p:nvPr/>
          </p:nvSpPr>
          <p:spPr>
            <a:xfrm>
              <a:off x="1763688" y="4221088"/>
              <a:ext cx="2592288" cy="57606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b="1" dirty="0">
                <a:latin typeface="Calibri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835696" y="4293096"/>
              <a:ext cx="1152128" cy="43204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latin typeface="Calibri" pitchFamily="34" charset="0"/>
                </a:rPr>
                <a:t>IPC TX</a:t>
              </a:r>
              <a:endParaRPr lang="zh-TW" altLang="en-US" sz="1400" b="1" dirty="0">
                <a:latin typeface="Calibri" pitchFamily="3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131840" y="4293096"/>
              <a:ext cx="1152128" cy="43204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latin typeface="Calibri" pitchFamily="34" charset="0"/>
                </a:rPr>
                <a:t>IPC RX</a:t>
              </a:r>
              <a:endParaRPr lang="zh-TW" altLang="en-US" sz="1400" b="1" dirty="0">
                <a:latin typeface="Calibri" pitchFamily="34" charset="0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2562054" y="2996952"/>
            <a:ext cx="2592288" cy="4320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latin typeface="Calibri" pitchFamily="34" charset="0"/>
              </a:rPr>
              <a:t>Wi-Fi driver</a:t>
            </a:r>
            <a:endParaRPr lang="zh-TW" altLang="en-US" sz="1400" b="1" dirty="0">
              <a:latin typeface="Calibri" pitchFamily="34" charset="0"/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2562054" y="3501008"/>
            <a:ext cx="2592288" cy="576064"/>
            <a:chOff x="1763688" y="4221088"/>
            <a:chExt cx="2592288" cy="576064"/>
          </a:xfrm>
        </p:grpSpPr>
        <p:sp>
          <p:nvSpPr>
            <p:cNvPr id="39" name="矩形 38"/>
            <p:cNvSpPr/>
            <p:nvPr/>
          </p:nvSpPr>
          <p:spPr>
            <a:xfrm>
              <a:off x="1763688" y="4221088"/>
              <a:ext cx="2592288" cy="57606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b="1" dirty="0">
                <a:latin typeface="Calibri" pitchFamily="3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835696" y="4293096"/>
              <a:ext cx="1152128" cy="43204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latin typeface="Calibri" pitchFamily="34" charset="0"/>
                </a:rPr>
                <a:t>HCI TX</a:t>
              </a:r>
              <a:endParaRPr lang="zh-TW" altLang="en-US" sz="1400" b="1" dirty="0">
                <a:latin typeface="Calibri" pitchFamily="34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131840" y="4293096"/>
              <a:ext cx="1152128" cy="43204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latin typeface="Calibri" pitchFamily="34" charset="0"/>
                </a:rPr>
                <a:t>HCI RX</a:t>
              </a:r>
              <a:endParaRPr lang="zh-TW" altLang="en-US" sz="1400" b="1" dirty="0">
                <a:latin typeface="Calibri" pitchFamily="34" charset="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2562054" y="1340768"/>
            <a:ext cx="2592288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Calibri" pitchFamily="34" charset="0"/>
              </a:rPr>
              <a:t>Application</a:t>
            </a:r>
            <a:endParaRPr lang="zh-TW" altLang="en-US" sz="14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398946" y="4293095"/>
            <a:ext cx="2019092" cy="1749669"/>
            <a:chOff x="329554" y="3717032"/>
            <a:chExt cx="2019092" cy="1749669"/>
          </a:xfrm>
        </p:grpSpPr>
        <p:grpSp>
          <p:nvGrpSpPr>
            <p:cNvPr id="35" name="群組 34"/>
            <p:cNvGrpSpPr/>
            <p:nvPr/>
          </p:nvGrpSpPr>
          <p:grpSpPr>
            <a:xfrm>
              <a:off x="1556558" y="3717032"/>
              <a:ext cx="792088" cy="1749669"/>
              <a:chOff x="1556558" y="3717032"/>
              <a:chExt cx="792088" cy="1749669"/>
            </a:xfrm>
          </p:grpSpPr>
          <p:sp>
            <p:nvSpPr>
              <p:cNvPr id="37" name="矩形 36"/>
              <p:cNvSpPr/>
              <p:nvPr/>
            </p:nvSpPr>
            <p:spPr>
              <a:xfrm rot="16200000">
                <a:off x="1257788" y="4375843"/>
                <a:ext cx="1749668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>
                    <a:solidFill>
                      <a:srgbClr val="002060"/>
                    </a:solidFill>
                    <a:latin typeface="Calibri" pitchFamily="34" charset="0"/>
                  </a:rPr>
                  <a:t>RTOS</a:t>
                </a:r>
                <a:endParaRPr lang="zh-TW" altLang="en-US" sz="1400" b="1" dirty="0">
                  <a:solidFill>
                    <a:srgbClr val="002060"/>
                  </a:solidFill>
                  <a:latin typeface="Calibri" pitchFamily="34" charset="0"/>
                </a:endParaRPr>
              </a:p>
            </p:txBody>
          </p:sp>
          <p:sp>
            <p:nvSpPr>
              <p:cNvPr id="38" name="左大括弧 37"/>
              <p:cNvSpPr/>
              <p:nvPr/>
            </p:nvSpPr>
            <p:spPr>
              <a:xfrm>
                <a:off x="1556558" y="3717032"/>
                <a:ext cx="189735" cy="1749668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6" name="文字方塊 35"/>
            <p:cNvSpPr txBox="1"/>
            <p:nvPr/>
          </p:nvSpPr>
          <p:spPr>
            <a:xfrm>
              <a:off x="329554" y="4330256"/>
              <a:ext cx="10567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err="1"/>
                <a:t>WiFi</a:t>
              </a:r>
              <a:r>
                <a:rPr lang="en-US" altLang="zh-TW" sz="1400" dirty="0"/>
                <a:t> (EMB)</a:t>
              </a:r>
            </a:p>
            <a:p>
              <a:r>
                <a:rPr lang="en-US" altLang="zh-TW" sz="1400" dirty="0"/>
                <a:t>processor</a:t>
              </a:r>
              <a:endParaRPr lang="zh-TW" altLang="en-US" sz="1400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406483" y="1336930"/>
            <a:ext cx="2011555" cy="2740143"/>
            <a:chOff x="337091" y="875038"/>
            <a:chExt cx="2011555" cy="2625968"/>
          </a:xfrm>
        </p:grpSpPr>
        <p:grpSp>
          <p:nvGrpSpPr>
            <p:cNvPr id="31" name="群組 30"/>
            <p:cNvGrpSpPr/>
            <p:nvPr/>
          </p:nvGrpSpPr>
          <p:grpSpPr>
            <a:xfrm>
              <a:off x="1556558" y="875038"/>
              <a:ext cx="792088" cy="2625968"/>
              <a:chOff x="1556558" y="875038"/>
              <a:chExt cx="792087" cy="2625969"/>
            </a:xfrm>
          </p:grpSpPr>
          <p:sp>
            <p:nvSpPr>
              <p:cNvPr id="33" name="矩形 32"/>
              <p:cNvSpPr/>
              <p:nvPr/>
            </p:nvSpPr>
            <p:spPr>
              <a:xfrm rot="16200000">
                <a:off x="824613" y="1970699"/>
                <a:ext cx="261601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>
                    <a:solidFill>
                      <a:srgbClr val="002060"/>
                    </a:solidFill>
                    <a:latin typeface="Calibri" pitchFamily="34" charset="0"/>
                  </a:rPr>
                  <a:t>OS (Linux)</a:t>
                </a:r>
                <a:endParaRPr lang="zh-TW" altLang="en-US" sz="1400" b="1" dirty="0">
                  <a:solidFill>
                    <a:srgbClr val="002060"/>
                  </a:solidFill>
                  <a:latin typeface="Calibri" pitchFamily="34" charset="0"/>
                </a:endParaRPr>
              </a:p>
            </p:txBody>
          </p:sp>
          <p:sp>
            <p:nvSpPr>
              <p:cNvPr id="34" name="左大括弧 33"/>
              <p:cNvSpPr/>
              <p:nvPr/>
            </p:nvSpPr>
            <p:spPr>
              <a:xfrm>
                <a:off x="1556558" y="875038"/>
                <a:ext cx="189735" cy="2625969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2" name="文字方塊 31"/>
            <p:cNvSpPr txBox="1"/>
            <p:nvPr/>
          </p:nvSpPr>
          <p:spPr>
            <a:xfrm>
              <a:off x="337091" y="1926411"/>
              <a:ext cx="10807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Host (APP)</a:t>
              </a:r>
            </a:p>
            <a:p>
              <a:r>
                <a:rPr lang="en-US" altLang="zh-TW" sz="1400" dirty="0"/>
                <a:t>processor</a:t>
              </a:r>
              <a:endParaRPr lang="zh-TW" altLang="en-US" sz="1400" dirty="0"/>
            </a:p>
          </p:txBody>
        </p:sp>
      </p:grpSp>
      <p:cxnSp>
        <p:nvCxnSpPr>
          <p:cNvPr id="27" name="直線單箭頭接點 26"/>
          <p:cNvCxnSpPr>
            <a:stCxn id="40" idx="2"/>
            <a:endCxn id="43" idx="0"/>
          </p:cNvCxnSpPr>
          <p:nvPr/>
        </p:nvCxnSpPr>
        <p:spPr>
          <a:xfrm>
            <a:off x="3210126" y="400506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44" idx="0"/>
            <a:endCxn id="41" idx="2"/>
          </p:cNvCxnSpPr>
          <p:nvPr/>
        </p:nvCxnSpPr>
        <p:spPr>
          <a:xfrm flipV="1">
            <a:off x="4506270" y="400506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930206" y="1916832"/>
            <a:ext cx="1215242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Calibri" pitchFamily="34" charset="0"/>
              </a:rPr>
              <a:t>Supplicant</a:t>
            </a:r>
          </a:p>
          <a:p>
            <a:pPr algn="ctr"/>
            <a:r>
              <a:rPr lang="en-US" altLang="zh-TW" sz="1400" b="1" dirty="0" err="1">
                <a:solidFill>
                  <a:schemeClr val="tx1"/>
                </a:solidFill>
                <a:latin typeface="Calibri" pitchFamily="34" charset="0"/>
              </a:rPr>
              <a:t>Hostapd</a:t>
            </a:r>
            <a:endParaRPr lang="zh-TW" altLang="en-US" sz="14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553160" y="1916832"/>
            <a:ext cx="1215242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Calibri" pitchFamily="34" charset="0"/>
              </a:rPr>
              <a:t>TCP/IP</a:t>
            </a:r>
            <a:endParaRPr lang="zh-TW" altLang="en-US" sz="14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930206" y="2420888"/>
            <a:ext cx="1215242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Calibri" pitchFamily="34" charset="0"/>
              </a:rPr>
              <a:t>cfg80211</a:t>
            </a:r>
            <a:endParaRPr lang="zh-TW" altLang="en-US" sz="14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553160" y="2420888"/>
            <a:ext cx="1215242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  <a:latin typeface="Calibri" pitchFamily="34" charset="0"/>
              </a:rPr>
              <a:t>netdev</a:t>
            </a:r>
            <a:endParaRPr lang="zh-TW" altLang="en-US" sz="14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36E3506-D53F-48D8-B6A5-9AA8B748BB5E}"/>
              </a:ext>
            </a:extLst>
          </p:cNvPr>
          <p:cNvSpPr/>
          <p:nvPr/>
        </p:nvSpPr>
        <p:spPr>
          <a:xfrm>
            <a:off x="2562054" y="5610716"/>
            <a:ext cx="2592288" cy="4320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latin typeface="Calibri" pitchFamily="34" charset="0"/>
              </a:rPr>
              <a:t>LMAC + UMAC SW (</a:t>
            </a:r>
            <a:r>
              <a:rPr lang="en-US" altLang="zh-TW" sz="1400" b="1" dirty="0" err="1">
                <a:latin typeface="Calibri" pitchFamily="34" charset="0"/>
              </a:rPr>
              <a:t>FullMAC</a:t>
            </a:r>
            <a:r>
              <a:rPr lang="en-US" altLang="zh-TW" sz="1400" b="1" dirty="0">
                <a:latin typeface="Calibri" pitchFamily="34" charset="0"/>
              </a:rPr>
              <a:t>)</a:t>
            </a:r>
            <a:endParaRPr lang="zh-TW" altLang="en-US" sz="1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089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46E32D5-F4F7-447D-B3BC-6652165549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72565"/>
              </p:ext>
            </p:extLst>
          </p:nvPr>
        </p:nvGraphicFramePr>
        <p:xfrm>
          <a:off x="2321750" y="980728"/>
          <a:ext cx="4500500" cy="553198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51069">
                  <a:extLst>
                    <a:ext uri="{9D8B030D-6E8A-4147-A177-3AD203B41FA5}">
                      <a16:colId xmlns:a16="http://schemas.microsoft.com/office/drawing/2014/main" val="55485974"/>
                    </a:ext>
                  </a:extLst>
                </a:gridCol>
                <a:gridCol w="3449431">
                  <a:extLst>
                    <a:ext uri="{9D8B030D-6E8A-4147-A177-3AD203B41FA5}">
                      <a16:colId xmlns:a16="http://schemas.microsoft.com/office/drawing/2014/main" val="3716572723"/>
                    </a:ext>
                  </a:extLst>
                </a:gridCol>
              </a:tblGrid>
              <a:tr h="27735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[</a:t>
                      </a:r>
                      <a:r>
                        <a:rPr lang="en-US" altLang="zh-TW" sz="1200" dirty="0" err="1"/>
                        <a:t>ipc</a:t>
                      </a:r>
                      <a:r>
                        <a:rPr lang="en-US" altLang="zh-TW" sz="1200" dirty="0"/>
                        <a:t>]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449748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tx</a:t>
                      </a:r>
                      <a:r>
                        <a:rPr lang="en-US" altLang="zh-TW" sz="1200" dirty="0"/>
                        <a:t> ok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TX</a:t>
                      </a:r>
                      <a:r>
                        <a:rPr lang="zh-TW" altLang="en-US" sz="1200" dirty="0"/>
                        <a:t>成功放到</a:t>
                      </a:r>
                      <a:r>
                        <a:rPr lang="en-US" altLang="zh-TW" sz="1200" dirty="0"/>
                        <a:t>IPC</a:t>
                      </a:r>
                      <a:r>
                        <a:rPr lang="zh-TW" altLang="en-US" sz="1200" dirty="0"/>
                        <a:t> </a:t>
                      </a:r>
                      <a:r>
                        <a:rPr lang="en-US" altLang="zh-TW" sz="1200" dirty="0"/>
                        <a:t>TX</a:t>
                      </a:r>
                      <a:r>
                        <a:rPr lang="zh-TW" altLang="en-US" sz="1200" dirty="0"/>
                        <a:t> </a:t>
                      </a:r>
                      <a:r>
                        <a:rPr lang="en-US" altLang="zh-TW" sz="1200" dirty="0"/>
                        <a:t>Q</a:t>
                      </a:r>
                      <a:r>
                        <a:rPr lang="zh-TW" altLang="en-US" sz="1200" dirty="0"/>
                        <a:t>總個數 </a:t>
                      </a:r>
                      <a:r>
                        <a:rPr lang="en-US" altLang="zh-TW" sz="1200" dirty="0"/>
                        <a:t>(</a:t>
                      </a:r>
                      <a:r>
                        <a:rPr lang="zh-TW" altLang="en-US" sz="1200" dirty="0"/>
                        <a:t>不等於打到</a:t>
                      </a:r>
                      <a:r>
                        <a:rPr lang="en-US" altLang="zh-TW" sz="1200" dirty="0"/>
                        <a:t>air)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644973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tx</a:t>
                      </a:r>
                      <a:r>
                        <a:rPr lang="en-US" altLang="zh-TW" sz="1200" dirty="0"/>
                        <a:t> free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TX</a:t>
                      </a:r>
                      <a:r>
                        <a:rPr lang="zh-TW" altLang="en-US" sz="1200" dirty="0"/>
                        <a:t>成功</a:t>
                      </a:r>
                      <a:r>
                        <a:rPr lang="en-US" altLang="zh-TW" sz="1200" dirty="0"/>
                        <a:t>free</a:t>
                      </a:r>
                      <a:r>
                        <a:rPr lang="zh-TW" altLang="en-US" sz="1200" dirty="0"/>
                        <a:t>總個數 </a:t>
                      </a:r>
                      <a:r>
                        <a:rPr lang="en-US" altLang="zh-TW" sz="1200" dirty="0"/>
                        <a:t>(</a:t>
                      </a:r>
                      <a:r>
                        <a:rPr lang="zh-TW" altLang="en-US" sz="1200" dirty="0"/>
                        <a:t>小於等於</a:t>
                      </a:r>
                      <a:r>
                        <a:rPr lang="en-US" altLang="zh-TW" sz="1200" dirty="0"/>
                        <a:t>TX OK</a:t>
                      </a:r>
                      <a:r>
                        <a:rPr lang="zh-TW" altLang="en-US" sz="1200" dirty="0"/>
                        <a:t>總個數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049057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tx</a:t>
                      </a:r>
                      <a:r>
                        <a:rPr lang="en-US" altLang="zh-TW" sz="1200" dirty="0"/>
                        <a:t> error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TX</a:t>
                      </a:r>
                      <a:r>
                        <a:rPr lang="zh-TW" altLang="en-US" sz="1200" dirty="0"/>
                        <a:t> </a:t>
                      </a:r>
                      <a:r>
                        <a:rPr lang="en-US" altLang="zh-TW" sz="1200" dirty="0"/>
                        <a:t>FIFO</a:t>
                      </a:r>
                      <a:r>
                        <a:rPr lang="zh-TW" altLang="en-US" sz="1200" dirty="0"/>
                        <a:t>異常總個數 </a:t>
                      </a:r>
                      <a:r>
                        <a:rPr lang="en-US" altLang="zh-TW" sz="1200" dirty="0"/>
                        <a:t>(TX FIFO error</a:t>
                      </a:r>
                      <a:r>
                        <a:rPr lang="zh-TW" altLang="en-US" sz="1200" dirty="0"/>
                        <a:t>總個數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255224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tx</a:t>
                      </a:r>
                      <a:r>
                        <a:rPr lang="en-US" altLang="zh-TW" sz="1200" dirty="0"/>
                        <a:t> </a:t>
                      </a:r>
                      <a:r>
                        <a:rPr lang="en-US" altLang="zh-TW" sz="1200" dirty="0" err="1"/>
                        <a:t>fifo</a:t>
                      </a:r>
                      <a:r>
                        <a:rPr lang="en-US" altLang="zh-TW" sz="1200" dirty="0"/>
                        <a:t> q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TX</a:t>
                      </a:r>
                      <a:r>
                        <a:rPr lang="zh-TW" altLang="en-US" sz="1200" dirty="0"/>
                        <a:t> </a:t>
                      </a:r>
                      <a:r>
                        <a:rPr lang="en-US" altLang="zh-TW" sz="1200" dirty="0"/>
                        <a:t>FIFIO Q</a:t>
                      </a:r>
                      <a:r>
                        <a:rPr lang="zh-TW" altLang="en-US" sz="1200" dirty="0"/>
                        <a:t>待處理個數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965774"/>
                  </a:ext>
                </a:extLst>
              </a:tr>
              <a:tr h="138680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rx</a:t>
                      </a:r>
                      <a:r>
                        <a:rPr lang="en-US" altLang="zh-TW" sz="1200" dirty="0"/>
                        <a:t> q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RX Q</a:t>
                      </a:r>
                      <a:r>
                        <a:rPr lang="zh-TW" altLang="en-US" sz="1200" dirty="0"/>
                        <a:t>待處理丟到</a:t>
                      </a:r>
                      <a:r>
                        <a:rPr lang="en-US" altLang="zh-TW" sz="1200" dirty="0"/>
                        <a:t>HW</a:t>
                      </a:r>
                      <a:r>
                        <a:rPr lang="zh-TW" altLang="en-US" sz="1200" dirty="0"/>
                        <a:t> </a:t>
                      </a:r>
                      <a:r>
                        <a:rPr lang="en-US" altLang="zh-TW" sz="1200" dirty="0"/>
                        <a:t>HCI</a:t>
                      </a:r>
                      <a:r>
                        <a:rPr lang="zh-TW" altLang="en-US" sz="1200" dirty="0"/>
                        <a:t>個數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955154"/>
                  </a:ext>
                </a:extLst>
              </a:tr>
              <a:tr h="138680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rx</a:t>
                      </a:r>
                      <a:r>
                        <a:rPr lang="en-US" altLang="zh-TW" sz="1200" dirty="0"/>
                        <a:t> msg q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RX MSG Q</a:t>
                      </a:r>
                      <a:r>
                        <a:rPr lang="zh-TW" altLang="en-US" sz="1200" dirty="0"/>
                        <a:t>待處理丟到</a:t>
                      </a:r>
                      <a:r>
                        <a:rPr lang="en-US" altLang="zh-TW" sz="1200" dirty="0"/>
                        <a:t>HW</a:t>
                      </a:r>
                      <a:r>
                        <a:rPr lang="zh-TW" altLang="en-US" sz="1200" dirty="0"/>
                        <a:t> </a:t>
                      </a:r>
                      <a:r>
                        <a:rPr lang="en-US" altLang="zh-TW" sz="1200" dirty="0"/>
                        <a:t>HCI</a:t>
                      </a:r>
                      <a:r>
                        <a:rPr lang="zh-TW" altLang="en-US" sz="1200" dirty="0"/>
                        <a:t>個數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582914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rx</a:t>
                      </a:r>
                      <a:r>
                        <a:rPr lang="en-US" altLang="zh-TW" sz="1200" dirty="0"/>
                        <a:t> msg free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RX MSG</a:t>
                      </a:r>
                      <a:r>
                        <a:rPr lang="zh-TW" altLang="en-US" sz="1200" dirty="0"/>
                        <a:t>用的</a:t>
                      </a:r>
                      <a:r>
                        <a:rPr lang="en-US" altLang="zh-TW" sz="1200" dirty="0"/>
                        <a:t>buffer free</a:t>
                      </a:r>
                      <a:r>
                        <a:rPr lang="zh-TW" altLang="en-US" sz="1200" dirty="0"/>
                        <a:t>個數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902353"/>
                  </a:ext>
                </a:extLst>
              </a:tr>
              <a:tr h="27735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altLang="zh-TW" sz="1200" dirty="0" err="1">
                          <a:solidFill>
                            <a:schemeClr val="bg1"/>
                          </a:solidFill>
                        </a:rPr>
                        <a:t>wifi</a:t>
                      </a:r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373143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tx</a:t>
                      </a:r>
                      <a:r>
                        <a:rPr lang="en-US" altLang="zh-TW" sz="1200" dirty="0"/>
                        <a:t> q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WiFi</a:t>
                      </a:r>
                      <a:r>
                        <a:rPr lang="en-US" altLang="zh-TW" sz="1200" dirty="0"/>
                        <a:t> TX Q</a:t>
                      </a:r>
                      <a:r>
                        <a:rPr lang="zh-TW" altLang="en-US" sz="1200" dirty="0"/>
                        <a:t>待處理個數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549959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rx</a:t>
                      </a:r>
                      <a:r>
                        <a:rPr lang="en-US" altLang="zh-TW" sz="1200" dirty="0"/>
                        <a:t> </a:t>
                      </a:r>
                      <a:r>
                        <a:rPr lang="en-US" altLang="zh-TW" sz="1200" dirty="0" err="1"/>
                        <a:t>buf</a:t>
                      </a:r>
                      <a:r>
                        <a:rPr lang="en-US" altLang="zh-TW" sz="1200" dirty="0"/>
                        <a:t> free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RX</a:t>
                      </a:r>
                      <a:r>
                        <a:rPr lang="zh-TW" altLang="en-US" sz="1200" dirty="0"/>
                        <a:t>用的</a:t>
                      </a:r>
                      <a:r>
                        <a:rPr lang="en-US" altLang="zh-TW" sz="1200" dirty="0"/>
                        <a:t>buffer free</a:t>
                      </a:r>
                      <a:r>
                        <a:rPr lang="zh-TW" altLang="en-US" sz="1200" dirty="0"/>
                        <a:t>個數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728001"/>
                  </a:ext>
                </a:extLst>
              </a:tr>
              <a:tr h="27735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bg1"/>
                          </a:solidFill>
                        </a:rPr>
                        <a:t>[mac]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134813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txl</a:t>
                      </a:r>
                      <a:r>
                        <a:rPr lang="en-US" altLang="zh-TW" sz="1200" dirty="0"/>
                        <a:t> ac(0) q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txl</a:t>
                      </a:r>
                      <a:r>
                        <a:rPr lang="en-US" altLang="zh-TW" sz="1200" dirty="0"/>
                        <a:t> BK</a:t>
                      </a:r>
                      <a:r>
                        <a:rPr lang="zh-TW" altLang="en-US" sz="1200" dirty="0"/>
                        <a:t>待處理的</a:t>
                      </a:r>
                      <a:r>
                        <a:rPr lang="en-US" altLang="zh-TW" sz="1200" dirty="0"/>
                        <a:t>PPDU</a:t>
                      </a:r>
                      <a:r>
                        <a:rPr lang="zh-TW" altLang="en-US" sz="1200" dirty="0"/>
                        <a:t>個數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71047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txl</a:t>
                      </a:r>
                      <a:r>
                        <a:rPr lang="en-US" altLang="zh-TW" sz="1200" dirty="0"/>
                        <a:t> ac(1) q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/>
                        <a:t>txl</a:t>
                      </a:r>
                      <a:r>
                        <a:rPr lang="en-US" altLang="zh-TW" sz="1200" dirty="0"/>
                        <a:t> BE</a:t>
                      </a:r>
                      <a:r>
                        <a:rPr lang="zh-TW" altLang="en-US" sz="1200" dirty="0"/>
                        <a:t>待處理的</a:t>
                      </a:r>
                      <a:r>
                        <a:rPr lang="en-US" altLang="zh-TW" sz="1200" dirty="0"/>
                        <a:t>PPDU</a:t>
                      </a:r>
                      <a:r>
                        <a:rPr lang="zh-TW" altLang="en-US" sz="1200" dirty="0"/>
                        <a:t>個數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540203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txl</a:t>
                      </a:r>
                      <a:r>
                        <a:rPr lang="en-US" altLang="zh-TW" sz="1200" dirty="0"/>
                        <a:t> ac(2) q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/>
                        <a:t>txl</a:t>
                      </a:r>
                      <a:r>
                        <a:rPr lang="en-US" altLang="zh-TW" sz="1200" dirty="0"/>
                        <a:t> VI</a:t>
                      </a:r>
                      <a:r>
                        <a:rPr lang="zh-TW" altLang="en-US" sz="1200" dirty="0"/>
                        <a:t>待處理的</a:t>
                      </a:r>
                      <a:r>
                        <a:rPr lang="en-US" altLang="zh-TW" sz="1200" dirty="0"/>
                        <a:t>PPDU</a:t>
                      </a:r>
                      <a:r>
                        <a:rPr lang="zh-TW" altLang="en-US" sz="1200" dirty="0"/>
                        <a:t>個數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034786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txl</a:t>
                      </a:r>
                      <a:r>
                        <a:rPr lang="en-US" altLang="zh-TW" sz="1200" dirty="0"/>
                        <a:t> ac(3) q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txl</a:t>
                      </a:r>
                      <a:r>
                        <a:rPr lang="en-US" altLang="zh-TW" sz="1200" dirty="0"/>
                        <a:t> VO</a:t>
                      </a:r>
                      <a:r>
                        <a:rPr lang="zh-TW" altLang="en-US" sz="1200" dirty="0"/>
                        <a:t>待處理的</a:t>
                      </a:r>
                      <a:r>
                        <a:rPr lang="en-US" altLang="zh-TW" sz="1200" dirty="0"/>
                        <a:t>PPDU</a:t>
                      </a:r>
                      <a:r>
                        <a:rPr lang="zh-TW" altLang="en-US" sz="1200" dirty="0"/>
                        <a:t>個數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810142"/>
                  </a:ext>
                </a:extLst>
              </a:tr>
              <a:tr h="277359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txl</a:t>
                      </a:r>
                      <a:r>
                        <a:rPr lang="en-US" altLang="zh-TW" sz="1200" dirty="0"/>
                        <a:t> cur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txl</a:t>
                      </a:r>
                      <a:r>
                        <a:rPr lang="en-US" altLang="zh-TW" sz="1200" dirty="0"/>
                        <a:t> data path</a:t>
                      </a:r>
                      <a:r>
                        <a:rPr lang="zh-TW" altLang="en-US" sz="1200" dirty="0"/>
                        <a:t>上的</a:t>
                      </a:r>
                      <a:r>
                        <a:rPr lang="en-US" altLang="zh-TW" sz="1200" dirty="0"/>
                        <a:t>packet</a:t>
                      </a:r>
                      <a:r>
                        <a:rPr lang="zh-TW" altLang="en-US" sz="1200" dirty="0"/>
                        <a:t>個數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090504"/>
                  </a:ext>
                </a:extLst>
              </a:tr>
              <a:tr h="138680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rxl</a:t>
                      </a:r>
                      <a:r>
                        <a:rPr lang="en-US" altLang="zh-TW" sz="1200" dirty="0"/>
                        <a:t> total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rxl</a:t>
                      </a:r>
                      <a:r>
                        <a:rPr lang="zh-TW" altLang="en-US" sz="1200" dirty="0"/>
                        <a:t>收到的</a:t>
                      </a:r>
                      <a:r>
                        <a:rPr lang="en-US" altLang="zh-TW" sz="1200" dirty="0"/>
                        <a:t>packet</a:t>
                      </a:r>
                      <a:r>
                        <a:rPr lang="zh-TW" altLang="en-US" sz="1200" dirty="0"/>
                        <a:t>總個數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4005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rxl</a:t>
                      </a:r>
                      <a:r>
                        <a:rPr lang="en-US" altLang="zh-TW" sz="1200" dirty="0"/>
                        <a:t> no </a:t>
                      </a:r>
                      <a:r>
                        <a:rPr lang="en-US" altLang="zh-TW" sz="1200" dirty="0" err="1"/>
                        <a:t>buf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/>
                        <a:t>rxl</a:t>
                      </a:r>
                      <a:r>
                        <a:rPr lang="zh-TW" altLang="en-US" sz="1200" dirty="0"/>
                        <a:t>要不到</a:t>
                      </a:r>
                      <a:r>
                        <a:rPr lang="en-US" altLang="zh-TW" sz="1200" dirty="0"/>
                        <a:t>IPC</a:t>
                      </a:r>
                      <a:r>
                        <a:rPr lang="zh-TW" altLang="en-US" sz="1200" dirty="0"/>
                        <a:t> </a:t>
                      </a:r>
                      <a:r>
                        <a:rPr lang="en-US" altLang="zh-TW" sz="1200" dirty="0"/>
                        <a:t>RX buffer</a:t>
                      </a:r>
                      <a:r>
                        <a:rPr lang="zh-TW" altLang="en-US" sz="1200" dirty="0"/>
                        <a:t>總次數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1472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drop dup </a:t>
                      </a:r>
                      <a:r>
                        <a:rPr lang="en-US" altLang="zh-TW" sz="1200" dirty="0" err="1"/>
                        <a:t>rx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RX drop</a:t>
                      </a:r>
                      <a:r>
                        <a:rPr lang="zh-TW" altLang="en-US" sz="1200" dirty="0"/>
                        <a:t>重複收到的</a:t>
                      </a:r>
                      <a:r>
                        <a:rPr lang="en-US" altLang="zh-TW" sz="1200" dirty="0"/>
                        <a:t>packet</a:t>
                      </a:r>
                      <a:r>
                        <a:rPr lang="zh-TW" altLang="en-US" sz="1200" dirty="0"/>
                        <a:t>個數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726275"/>
                  </a:ext>
                </a:extLst>
              </a:tr>
            </a:tbl>
          </a:graphicData>
        </a:graphic>
      </p:graphicFrame>
      <p:sp>
        <p:nvSpPr>
          <p:cNvPr id="4" name="標題 1">
            <a:extLst>
              <a:ext uri="{FF2B5EF4-FFF2-40B4-BE49-F238E27FC236}">
                <a16:creationId xmlns:a16="http://schemas.microsoft.com/office/drawing/2014/main" id="{F18397F2-C01F-4B62-B15A-219620A7C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" y="193670"/>
            <a:ext cx="8353426" cy="714380"/>
          </a:xfrm>
        </p:spPr>
        <p:txBody>
          <a:bodyPr/>
          <a:lstStyle/>
          <a:p>
            <a:r>
              <a:rPr lang="en-US" altLang="zh-TW" dirty="0"/>
              <a:t>Data path - FW </a:t>
            </a:r>
            <a:r>
              <a:rPr lang="en-US" altLang="zh-TW" sz="900" dirty="0"/>
              <a:t>(2/2)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8046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A75C5C-D0E7-4208-B0B1-8A8D8198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MIB table register - FW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D452B64-926A-47BA-8074-6ECFEF92A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47186"/>
              </p:ext>
            </p:extLst>
          </p:nvPr>
        </p:nvGraphicFramePr>
        <p:xfrm>
          <a:off x="395536" y="1196752"/>
          <a:ext cx="8352928" cy="53721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2568"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?&gt;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mib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8DA6CE"/>
                          </a:solidFill>
                          <a:highlight>
                            <a:srgbClr val="1E1E1E"/>
                          </a:highlight>
                        </a:rPr>
                        <a:t>list</a:t>
                      </a:r>
                      <a:endParaRPr lang="en-US" altLang="zh-TW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endParaRPr lang="zh-TW" altLang="en-US" sz="1050" dirty="0">
                        <a:solidFill>
                          <a:srgbClr val="C8C8C8"/>
                        </a:solidFill>
                        <a:highlight>
                          <a:srgbClr val="1E1E1E"/>
                        </a:highlight>
                      </a:endParaRP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00000000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0x00017fce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0x00009e90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0x00001fd3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0x00000251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08000810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08000820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08000830</a:t>
                      </a:r>
                      <a:r>
                        <a:rPr lang="pt-B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0x00000a85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0x00000007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08000840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0x00000002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0x00000002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08000850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0x0000000c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08000860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08000870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08000880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0x00000001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08000890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0x00000022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080008a0</a:t>
                      </a:r>
                      <a:r>
                        <a:rPr lang="pt-B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0x00000002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080008b0</a:t>
                      </a:r>
                      <a:r>
                        <a:rPr lang="pl-PL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080008c0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080008d0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080008e0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080008f0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0x00000071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08000900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0x00000122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0x00000003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08000910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0x00028022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08000920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08000930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0x00004f19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08000940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08000950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0x000019ae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08000960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08000970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0x00007e84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08000980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08000990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080009a0</a:t>
                      </a:r>
                      <a:r>
                        <a:rPr lang="pt-B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080009b0</a:t>
                      </a:r>
                      <a:r>
                        <a:rPr lang="pl-PL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080009c0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080009d0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080009e0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080009f0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08000a00</a:t>
                      </a:r>
                      <a:r>
                        <a:rPr lang="pt-B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08000a10</a:t>
                      </a:r>
                      <a:r>
                        <a:rPr lang="pt-B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08000a20</a:t>
                      </a:r>
                      <a:r>
                        <a:rPr lang="pt-B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08000a30</a:t>
                      </a:r>
                      <a:r>
                        <a:rPr lang="pt-B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08000a40</a:t>
                      </a:r>
                      <a:r>
                        <a:rPr lang="pt-B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08000a50</a:t>
                      </a:r>
                      <a:r>
                        <a:rPr lang="pt-B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08000a60</a:t>
                      </a:r>
                      <a:r>
                        <a:rPr lang="pt-B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08000a70</a:t>
                      </a:r>
                      <a:r>
                        <a:rPr lang="pt-B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08000a80</a:t>
                      </a:r>
                      <a:r>
                        <a:rPr lang="pt-B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08000a90</a:t>
                      </a:r>
                      <a:r>
                        <a:rPr lang="pt-B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fi-FI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08000aa0</a:t>
                      </a:r>
                      <a:r>
                        <a:rPr lang="fi-FI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fi-FI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i-FI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fi-FI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i-FI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fi-FI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i-FI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fi-FI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fi-FI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fi-FI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de-DE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08000ab0</a:t>
                      </a:r>
                      <a:r>
                        <a:rPr lang="de-DE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de-DE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de-DE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de-DE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de-DE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de-DE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de-DE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de-DE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de-DE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de-DE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08000ac0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it-IT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08000ad0</a:t>
                      </a:r>
                      <a:r>
                        <a:rPr lang="it-IT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it-IT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it-IT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it-IT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it-IT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it-IT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it-IT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it-IT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it-IT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it-IT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08000ae0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da-DK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08000af0</a:t>
                      </a:r>
                      <a:r>
                        <a:rPr lang="da-DK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da-DK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da-DK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da-DK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da-DK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da-DK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da-DK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da-DK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da-DK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da-DK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08000b00</a:t>
                      </a:r>
                      <a:r>
                        <a:rPr lang="pl-PL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08000b10</a:t>
                      </a:r>
                      <a:r>
                        <a:rPr lang="pl-PL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08000b20</a:t>
                      </a:r>
                      <a:r>
                        <a:rPr lang="pl-PL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08000b30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0x00000c21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0x000032d9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0x011a6c8f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0x000012f4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es-E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08000b40</a:t>
                      </a:r>
                      <a:r>
                        <a:rPr lang="es-E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s-E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s-E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s-E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s-E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s-E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s-E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0x0001fc3c</a:t>
                      </a:r>
                      <a:r>
                        <a:rPr lang="es-E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s-E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0x0d195ee8</a:t>
                      </a:r>
                      <a:r>
                        <a:rPr lang="es-E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08000b50</a:t>
                      </a:r>
                      <a:r>
                        <a:rPr lang="pt-BR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0x000002e0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0x0000011a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0x00000121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t-BR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t-BR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08000b60</a:t>
                      </a:r>
                      <a:r>
                        <a:rPr lang="pl-PL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08000b70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0x000006bb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0x0000a038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08000b80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0x00006fcd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0x00002792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es-E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08000b90</a:t>
                      </a:r>
                      <a:r>
                        <a:rPr lang="es-E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s-E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s-E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0x0000000c</a:t>
                      </a:r>
                      <a:r>
                        <a:rPr lang="es-E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s-E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0x0000023a</a:t>
                      </a:r>
                      <a:r>
                        <a:rPr lang="es-E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s-E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0x00000341</a:t>
                      </a:r>
                      <a:r>
                        <a:rPr lang="es-E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s-E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0x000005ee</a:t>
                      </a:r>
                      <a:r>
                        <a:rPr lang="es-E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08000ba0</a:t>
                      </a:r>
                      <a:r>
                        <a:rPr lang="pl-PL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08000bb0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08000bc0</a:t>
                      </a:r>
                      <a:r>
                        <a:rPr lang="pl-PL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pl-PL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pl-PL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nb-NO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08000bd0</a:t>
                      </a:r>
                      <a:r>
                        <a:rPr lang="nb-NO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nb-NO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nb-NO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nb-NO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nb-NO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nb-NO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nb-NO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nb-NO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nb-NO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nb-NO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08000be0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  <a:p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08000bf0</a:t>
                      </a:r>
                      <a:r>
                        <a:rPr lang="en-US" altLang="zh-TW" sz="1050" dirty="0">
                          <a:solidFill>
                            <a:srgbClr val="9B9B9B"/>
                          </a:solidFill>
                          <a:highlight>
                            <a:srgbClr val="1E1E1E"/>
                          </a:highlight>
                        </a:rPr>
                        <a:t>: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  <a:r>
                        <a:rPr lang="en-US" altLang="zh-TW" sz="1050" dirty="0" err="1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</a:rPr>
                        <a:t>0x00000000</a:t>
                      </a:r>
                      <a:r>
                        <a:rPr lang="en-US" altLang="zh-TW" sz="1050" dirty="0">
                          <a:solidFill>
                            <a:srgbClr val="C8C8C8"/>
                          </a:solidFill>
                          <a:highlight>
                            <a:srgbClr val="1E1E1E"/>
                          </a:highlight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ACFDC3F4-5898-4519-A4DB-72139569B57D}"/>
              </a:ext>
            </a:extLst>
          </p:cNvPr>
          <p:cNvSpPr txBox="1"/>
          <p:nvPr/>
        </p:nvSpPr>
        <p:spPr>
          <a:xfrm>
            <a:off x="2813345" y="6536377"/>
            <a:ext cx="3517310" cy="276999"/>
          </a:xfrm>
          <a:prstGeom prst="rect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200" dirty="0"/>
              <a:t>The details to see the reference “</a:t>
            </a:r>
            <a:r>
              <a:rPr lang="en-US" altLang="zh-TW" sz="1200" dirty="0">
                <a:hlinkClick r:id="rId2" action="ppaction://hlinksldjump"/>
              </a:rPr>
              <a:t>MIB table</a:t>
            </a:r>
            <a:r>
              <a:rPr lang="en-US" altLang="zh-TW" sz="1200" dirty="0"/>
              <a:t>” 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6418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FE8FB-7414-4C71-97C0-689DDC23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MIB table </a:t>
            </a:r>
            <a:r>
              <a:rPr lang="en-US" altLang="zh-TW" sz="900" dirty="0"/>
              <a:t>(1/8)</a:t>
            </a:r>
            <a:endParaRPr lang="zh-TW" altLang="en-US" sz="9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9E86B59-D0C6-4BC5-B50C-31DECEBE3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1" y="1052736"/>
            <a:ext cx="4876797" cy="48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94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FE8FB-7414-4C71-97C0-689DDC23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MIB table </a:t>
            </a:r>
            <a:r>
              <a:rPr lang="en-US" altLang="zh-TW" sz="900" dirty="0"/>
              <a:t>(2/8)</a:t>
            </a:r>
            <a:endParaRPr lang="zh-TW" altLang="en-US" sz="9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7B168ED-4ADC-47D3-85B7-F94473364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004" y="58544"/>
            <a:ext cx="4665991" cy="660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05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FE8FB-7414-4C71-97C0-689DDC23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MIB table </a:t>
            </a:r>
            <a:r>
              <a:rPr lang="en-US" altLang="zh-TW" sz="900" dirty="0"/>
              <a:t>(3/8)</a:t>
            </a:r>
            <a:endParaRPr lang="zh-TW" altLang="en-US" sz="9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69A62CF-368F-47E2-A064-B9ED1AF6B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710" y="1484784"/>
            <a:ext cx="4766579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23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FE8FB-7414-4C71-97C0-689DDC23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MIB table </a:t>
            </a:r>
            <a:r>
              <a:rPr lang="en-US" altLang="zh-TW" sz="900" dirty="0"/>
              <a:t>(4/8)</a:t>
            </a:r>
            <a:endParaRPr lang="zh-TW" altLang="en-US" sz="9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7CE7DEE-B086-4756-A561-3EE0BF5CF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077" y="1484784"/>
            <a:ext cx="4819845" cy="337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81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FE8FB-7414-4C71-97C0-689DDC23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MIB table </a:t>
            </a:r>
            <a:r>
              <a:rPr lang="en-US" altLang="zh-TW" sz="900" dirty="0"/>
              <a:t>(5/8)</a:t>
            </a:r>
            <a:endParaRPr lang="zh-TW" altLang="en-US" sz="9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1FACF84-CDAE-4FB7-972A-4320AAAE4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96835"/>
            <a:ext cx="4648617" cy="666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54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FE8FB-7414-4C71-97C0-689DDC23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MIB table </a:t>
            </a:r>
            <a:r>
              <a:rPr lang="en-US" altLang="zh-TW" sz="900" dirty="0"/>
              <a:t>(6/8)</a:t>
            </a:r>
            <a:endParaRPr lang="zh-TW" altLang="en-US" sz="9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6CAB618-BB15-4988-BC9B-0C8DFEA76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712" y="44624"/>
            <a:ext cx="4738576" cy="68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02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FE8FB-7414-4C71-97C0-689DDC23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MIB table </a:t>
            </a:r>
            <a:r>
              <a:rPr lang="en-US" altLang="zh-TW" sz="900" dirty="0"/>
              <a:t>(7/8)</a:t>
            </a:r>
            <a:endParaRPr lang="zh-TW" altLang="en-US" sz="9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8D78707-E964-4A1C-9A55-C9FF61FBF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488" y="58316"/>
            <a:ext cx="4661024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91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FE8FB-7414-4C71-97C0-689DDC23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MIB table </a:t>
            </a:r>
            <a:r>
              <a:rPr lang="en-US" altLang="zh-TW" sz="900" dirty="0"/>
              <a:t>(8/8)</a:t>
            </a:r>
            <a:endParaRPr lang="zh-TW" altLang="en-US" sz="9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F5F9AF8-A488-4561-8A5C-6901AD95F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49" y="61423"/>
            <a:ext cx="5506702" cy="68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8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592E48FD-79AD-4D67-8212-278AD1A32F5C}"/>
              </a:ext>
            </a:extLst>
          </p:cNvPr>
          <p:cNvGrpSpPr/>
          <p:nvPr/>
        </p:nvGrpSpPr>
        <p:grpSpPr>
          <a:xfrm>
            <a:off x="3556071" y="3948851"/>
            <a:ext cx="2065546" cy="1692913"/>
            <a:chOff x="5803946" y="1884169"/>
            <a:chExt cx="2065546" cy="1692913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7DB3990D-99C4-4341-A2D8-4511F598BA4B}"/>
                </a:ext>
              </a:extLst>
            </p:cNvPr>
            <p:cNvGrpSpPr/>
            <p:nvPr/>
          </p:nvGrpSpPr>
          <p:grpSpPr>
            <a:xfrm>
              <a:off x="5914880" y="2302394"/>
              <a:ext cx="1825472" cy="1198614"/>
              <a:chOff x="5914880" y="2302394"/>
              <a:chExt cx="1825472" cy="1198614"/>
            </a:xfrm>
          </p:grpSpPr>
          <p:sp>
            <p:nvSpPr>
              <p:cNvPr id="118" name="矩形: 圓角 117">
                <a:extLst>
                  <a:ext uri="{FF2B5EF4-FFF2-40B4-BE49-F238E27FC236}">
                    <a16:creationId xmlns:a16="http://schemas.microsoft.com/office/drawing/2014/main" id="{9DEF6256-7E94-450D-A772-1978A54DF864}"/>
                  </a:ext>
                </a:extLst>
              </p:cNvPr>
              <p:cNvSpPr/>
              <p:nvPr/>
            </p:nvSpPr>
            <p:spPr>
              <a:xfrm>
                <a:off x="6012160" y="2446410"/>
                <a:ext cx="1656184" cy="271607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矩形: 圓角 118">
                <a:extLst>
                  <a:ext uri="{FF2B5EF4-FFF2-40B4-BE49-F238E27FC236}">
                    <a16:creationId xmlns:a16="http://schemas.microsoft.com/office/drawing/2014/main" id="{443D064D-EEB5-4790-8172-147CAACA303F}"/>
                  </a:ext>
                </a:extLst>
              </p:cNvPr>
              <p:cNvSpPr/>
              <p:nvPr/>
            </p:nvSpPr>
            <p:spPr>
              <a:xfrm>
                <a:off x="6012160" y="2446410"/>
                <a:ext cx="144013" cy="271607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" name="矩形: 圓角 119">
                <a:extLst>
                  <a:ext uri="{FF2B5EF4-FFF2-40B4-BE49-F238E27FC236}">
                    <a16:creationId xmlns:a16="http://schemas.microsoft.com/office/drawing/2014/main" id="{CC7E8450-7B0C-4FF6-9FAF-5BB5F5D64BAB}"/>
                  </a:ext>
                </a:extLst>
              </p:cNvPr>
              <p:cNvSpPr/>
              <p:nvPr/>
            </p:nvSpPr>
            <p:spPr>
              <a:xfrm>
                <a:off x="6228187" y="2446410"/>
                <a:ext cx="144013" cy="271607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" name="矩形: 圓角 121">
                <a:extLst>
                  <a:ext uri="{FF2B5EF4-FFF2-40B4-BE49-F238E27FC236}">
                    <a16:creationId xmlns:a16="http://schemas.microsoft.com/office/drawing/2014/main" id="{82336D2F-749B-478A-940B-725A6C6339B1}"/>
                  </a:ext>
                </a:extLst>
              </p:cNvPr>
              <p:cNvSpPr/>
              <p:nvPr/>
            </p:nvSpPr>
            <p:spPr>
              <a:xfrm>
                <a:off x="7164288" y="2446410"/>
                <a:ext cx="144013" cy="271607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3" name="直線接點 122">
                <a:extLst>
                  <a:ext uri="{FF2B5EF4-FFF2-40B4-BE49-F238E27FC236}">
                    <a16:creationId xmlns:a16="http://schemas.microsoft.com/office/drawing/2014/main" id="{55A85B9D-9AAA-4B36-BA3E-0E358BAB53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88224" y="2590426"/>
                <a:ext cx="194560" cy="0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25" name="矩形: 圓角 124">
                <a:extLst>
                  <a:ext uri="{FF2B5EF4-FFF2-40B4-BE49-F238E27FC236}">
                    <a16:creationId xmlns:a16="http://schemas.microsoft.com/office/drawing/2014/main" id="{C238E420-88A0-4006-BB56-44340D76CC8A}"/>
                  </a:ext>
                </a:extLst>
              </p:cNvPr>
              <p:cNvSpPr/>
              <p:nvPr/>
            </p:nvSpPr>
            <p:spPr>
              <a:xfrm>
                <a:off x="6012160" y="3094482"/>
                <a:ext cx="1656184" cy="271607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6" name="矩形: 圓角 125">
                <a:extLst>
                  <a:ext uri="{FF2B5EF4-FFF2-40B4-BE49-F238E27FC236}">
                    <a16:creationId xmlns:a16="http://schemas.microsoft.com/office/drawing/2014/main" id="{D0FF171B-338D-433C-B0E4-A0F87F7A64E1}"/>
                  </a:ext>
                </a:extLst>
              </p:cNvPr>
              <p:cNvSpPr/>
              <p:nvPr/>
            </p:nvSpPr>
            <p:spPr>
              <a:xfrm>
                <a:off x="6012160" y="3094482"/>
                <a:ext cx="144013" cy="271607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7" name="矩形: 圓角 126">
                <a:extLst>
                  <a:ext uri="{FF2B5EF4-FFF2-40B4-BE49-F238E27FC236}">
                    <a16:creationId xmlns:a16="http://schemas.microsoft.com/office/drawing/2014/main" id="{9BF85B0B-4D67-402B-80B7-969CA5D1A3F0}"/>
                  </a:ext>
                </a:extLst>
              </p:cNvPr>
              <p:cNvSpPr/>
              <p:nvPr/>
            </p:nvSpPr>
            <p:spPr>
              <a:xfrm>
                <a:off x="6228187" y="3094482"/>
                <a:ext cx="144013" cy="271607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9" name="矩形: 圓角 128">
                <a:extLst>
                  <a:ext uri="{FF2B5EF4-FFF2-40B4-BE49-F238E27FC236}">
                    <a16:creationId xmlns:a16="http://schemas.microsoft.com/office/drawing/2014/main" id="{ECDB5486-8872-49D0-A758-5AEA611B1618}"/>
                  </a:ext>
                </a:extLst>
              </p:cNvPr>
              <p:cNvSpPr/>
              <p:nvPr/>
            </p:nvSpPr>
            <p:spPr>
              <a:xfrm>
                <a:off x="6948264" y="3094482"/>
                <a:ext cx="144013" cy="271607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0" name="直線接點 129">
                <a:extLst>
                  <a:ext uri="{FF2B5EF4-FFF2-40B4-BE49-F238E27FC236}">
                    <a16:creationId xmlns:a16="http://schemas.microsoft.com/office/drawing/2014/main" id="{56DB616D-F8CA-4E8E-979E-9D4CB7D04F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88224" y="3238498"/>
                <a:ext cx="194560" cy="0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1" name="直線接點 130">
                <a:extLst>
                  <a:ext uri="{FF2B5EF4-FFF2-40B4-BE49-F238E27FC236}">
                    <a16:creationId xmlns:a16="http://schemas.microsoft.com/office/drawing/2014/main" id="{8F44F5AE-02D8-42BC-829C-378B65615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5504" y="2806450"/>
                <a:ext cx="0" cy="204067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038EEEE9-CAA2-4C36-A3BA-C065E349CD5E}"/>
                  </a:ext>
                </a:extLst>
              </p:cNvPr>
              <p:cNvSpPr/>
              <p:nvPr/>
            </p:nvSpPr>
            <p:spPr>
              <a:xfrm>
                <a:off x="5914880" y="2302394"/>
                <a:ext cx="1825472" cy="11986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矩形: 圓角 133">
                <a:extLst>
                  <a:ext uri="{FF2B5EF4-FFF2-40B4-BE49-F238E27FC236}">
                    <a16:creationId xmlns:a16="http://schemas.microsoft.com/office/drawing/2014/main" id="{513521D3-106B-444D-AAE5-E17A24F01E34}"/>
                  </a:ext>
                </a:extLst>
              </p:cNvPr>
              <p:cNvSpPr/>
              <p:nvPr/>
            </p:nvSpPr>
            <p:spPr>
              <a:xfrm>
                <a:off x="6948267" y="2446410"/>
                <a:ext cx="144013" cy="271607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52A77DF9-D9BA-4996-A465-04A5B35D1381}"/>
                </a:ext>
              </a:extLst>
            </p:cNvPr>
            <p:cNvSpPr/>
            <p:nvPr/>
          </p:nvSpPr>
          <p:spPr>
            <a:xfrm>
              <a:off x="7137230" y="2404894"/>
              <a:ext cx="198131" cy="330703"/>
            </a:xfrm>
            <a:prstGeom prst="rect">
              <a:avLst/>
            </a:prstGeom>
            <a:noFill/>
            <a:ln w="19050">
              <a:solidFill>
                <a:srgbClr val="D6009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BE4F65A1-B8B8-46FB-BE2E-10A77FF4D5B8}"/>
                </a:ext>
              </a:extLst>
            </p:cNvPr>
            <p:cNvSpPr/>
            <p:nvPr/>
          </p:nvSpPr>
          <p:spPr>
            <a:xfrm>
              <a:off x="5981416" y="2410195"/>
              <a:ext cx="198131" cy="330703"/>
            </a:xfrm>
            <a:prstGeom prst="rect">
              <a:avLst/>
            </a:prstGeom>
            <a:noFill/>
            <a:ln w="19050">
              <a:solidFill>
                <a:srgbClr val="D6009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5EBB8207-7371-4B4F-B7CB-A0F97012B8B8}"/>
                </a:ext>
              </a:extLst>
            </p:cNvPr>
            <p:cNvSpPr/>
            <p:nvPr/>
          </p:nvSpPr>
          <p:spPr>
            <a:xfrm>
              <a:off x="5803946" y="1884169"/>
              <a:ext cx="2065546" cy="1692913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TW" b="1" dirty="0">
                  <a:solidFill>
                    <a:srgbClr val="FFCC00"/>
                  </a:solidFill>
                </a:rPr>
                <a:t>HCI TX Q</a:t>
              </a:r>
              <a:endParaRPr lang="zh-TW" altLang="en-US" b="1" dirty="0">
                <a:solidFill>
                  <a:srgbClr val="FFCC00"/>
                </a:solidFill>
              </a:endParaRPr>
            </a:p>
          </p:txBody>
        </p:sp>
        <p:sp>
          <p:nvSpPr>
            <p:cNvPr id="149" name="文字方塊 148">
              <a:extLst>
                <a:ext uri="{FF2B5EF4-FFF2-40B4-BE49-F238E27FC236}">
                  <a16:creationId xmlns:a16="http://schemas.microsoft.com/office/drawing/2014/main" id="{0D40E660-E356-456F-AC52-D9077EC5AEB6}"/>
                </a:ext>
              </a:extLst>
            </p:cNvPr>
            <p:cNvSpPr txBox="1"/>
            <p:nvPr/>
          </p:nvSpPr>
          <p:spPr>
            <a:xfrm>
              <a:off x="5868144" y="2132856"/>
              <a:ext cx="442750" cy="230832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900" dirty="0" err="1"/>
                <a:t>sta</a:t>
              </a:r>
              <a:r>
                <a:rPr lang="en-US" altLang="zh-TW" sz="900" dirty="0"/>
                <a:t> 0</a:t>
              </a:r>
              <a:endParaRPr lang="zh-TW" altLang="en-US" sz="900" dirty="0"/>
            </a:p>
          </p:txBody>
        </p:sp>
        <p:sp>
          <p:nvSpPr>
            <p:cNvPr id="151" name="文字方塊 150">
              <a:extLst>
                <a:ext uri="{FF2B5EF4-FFF2-40B4-BE49-F238E27FC236}">
                  <a16:creationId xmlns:a16="http://schemas.microsoft.com/office/drawing/2014/main" id="{EC739404-E045-4A07-AFC2-3E635B89CF34}"/>
                </a:ext>
              </a:extLst>
            </p:cNvPr>
            <p:cNvSpPr txBox="1"/>
            <p:nvPr/>
          </p:nvSpPr>
          <p:spPr>
            <a:xfrm>
              <a:off x="5868144" y="2838128"/>
              <a:ext cx="449162" cy="230832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900" dirty="0" err="1"/>
                <a:t>sta</a:t>
              </a:r>
              <a:r>
                <a:rPr lang="en-US" altLang="zh-TW" sz="900" dirty="0"/>
                <a:t> n</a:t>
              </a:r>
              <a:endParaRPr lang="zh-TW" altLang="en-US" sz="900" dirty="0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F9A1B43-2E11-4F32-8F4D-EAB8B3E2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Host TX data path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0BF2227-E6CE-44CF-B964-06D5A0354F09}"/>
              </a:ext>
            </a:extLst>
          </p:cNvPr>
          <p:cNvGrpSpPr/>
          <p:nvPr/>
        </p:nvGrpSpPr>
        <p:grpSpPr>
          <a:xfrm>
            <a:off x="6403896" y="908720"/>
            <a:ext cx="1643084" cy="408469"/>
            <a:chOff x="6444208" y="5385005"/>
            <a:chExt cx="1643084" cy="40846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A14FA93-AE6B-473B-8B6D-C6B7D028F900}"/>
                </a:ext>
              </a:extLst>
            </p:cNvPr>
            <p:cNvSpPr/>
            <p:nvPr/>
          </p:nvSpPr>
          <p:spPr>
            <a:xfrm>
              <a:off x="6444208" y="5385005"/>
              <a:ext cx="864096" cy="408469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TW" altLang="en-US" b="1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44D6FD5-632F-4D68-A13F-219F6CE0E3C6}"/>
                </a:ext>
              </a:extLst>
            </p:cNvPr>
            <p:cNvSpPr txBox="1"/>
            <p:nvPr/>
          </p:nvSpPr>
          <p:spPr>
            <a:xfrm>
              <a:off x="7445770" y="5404574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task</a:t>
              </a:r>
              <a:endParaRPr lang="zh-TW" altLang="en-US" b="1" dirty="0"/>
            </a:p>
          </p:txBody>
        </p:sp>
      </p:grp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3FC1C94C-B740-491A-80CE-9C7DA66B9839}"/>
              </a:ext>
            </a:extLst>
          </p:cNvPr>
          <p:cNvCxnSpPr/>
          <p:nvPr/>
        </p:nvCxnSpPr>
        <p:spPr>
          <a:xfrm flipV="1">
            <a:off x="107504" y="5661248"/>
            <a:ext cx="8784976" cy="3600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68FAC3C-C269-4088-A9E2-B403976A4346}"/>
              </a:ext>
            </a:extLst>
          </p:cNvPr>
          <p:cNvSpPr txBox="1"/>
          <p:nvPr/>
        </p:nvSpPr>
        <p:spPr>
          <a:xfrm>
            <a:off x="107504" y="5877272"/>
            <a:ext cx="587395" cy="4086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b="1" dirty="0"/>
              <a:t>HW</a:t>
            </a:r>
            <a:endParaRPr lang="zh-TW" altLang="en-US" b="1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53C90D8-AE4B-49B3-BF47-9476893317F6}"/>
              </a:ext>
            </a:extLst>
          </p:cNvPr>
          <p:cNvGrpSpPr/>
          <p:nvPr/>
        </p:nvGrpSpPr>
        <p:grpSpPr>
          <a:xfrm>
            <a:off x="6404634" y="1364347"/>
            <a:ext cx="2301918" cy="408469"/>
            <a:chOff x="6444208" y="5385005"/>
            <a:chExt cx="2301918" cy="408469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3AA6B9-6698-42A1-9F0C-00FD95872D15}"/>
                </a:ext>
              </a:extLst>
            </p:cNvPr>
            <p:cNvSpPr/>
            <p:nvPr/>
          </p:nvSpPr>
          <p:spPr>
            <a:xfrm>
              <a:off x="6444208" y="5385005"/>
              <a:ext cx="864096" cy="408469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TW" altLang="en-US" b="1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ED6AE97A-A7C1-41DB-9D00-19FA474E9C03}"/>
                </a:ext>
              </a:extLst>
            </p:cNvPr>
            <p:cNvSpPr txBox="1"/>
            <p:nvPr/>
          </p:nvSpPr>
          <p:spPr>
            <a:xfrm>
              <a:off x="7445770" y="5404574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SW queue</a:t>
              </a:r>
              <a:endParaRPr lang="zh-TW" altLang="en-US" b="1" dirty="0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78CD8CC-1B86-4A59-ABDB-8457A9818449}"/>
              </a:ext>
            </a:extLst>
          </p:cNvPr>
          <p:cNvSpPr txBox="1"/>
          <p:nvPr/>
        </p:nvSpPr>
        <p:spPr>
          <a:xfrm>
            <a:off x="36165" y="3292614"/>
            <a:ext cx="680443" cy="4086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b="1" dirty="0"/>
              <a:t>DRV</a:t>
            </a:r>
            <a:endParaRPr lang="zh-TW" altLang="en-US" b="1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D23DEE54-C6F8-4326-832D-C07910C8D86C}"/>
              </a:ext>
            </a:extLst>
          </p:cNvPr>
          <p:cNvGrpSpPr/>
          <p:nvPr/>
        </p:nvGrpSpPr>
        <p:grpSpPr>
          <a:xfrm>
            <a:off x="1768024" y="1381642"/>
            <a:ext cx="2705241" cy="369332"/>
            <a:chOff x="4341614" y="5824832"/>
            <a:chExt cx="2705241" cy="369332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B13D7179-4168-4C72-A442-9F53D326782C}"/>
                </a:ext>
              </a:extLst>
            </p:cNvPr>
            <p:cNvCxnSpPr/>
            <p:nvPr/>
          </p:nvCxnSpPr>
          <p:spPr>
            <a:xfrm>
              <a:off x="4341614" y="6023549"/>
              <a:ext cx="593793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37D2CCD9-CADD-460E-8EDB-946278BB9AD6}"/>
                </a:ext>
              </a:extLst>
            </p:cNvPr>
            <p:cNvSpPr txBox="1"/>
            <p:nvPr/>
          </p:nvSpPr>
          <p:spPr>
            <a:xfrm>
              <a:off x="4991484" y="5824832"/>
              <a:ext cx="2055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queue operation</a:t>
              </a:r>
              <a:endParaRPr lang="zh-TW" altLang="en-US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CEFAC5A8-3977-472B-B528-307C5E2FD97B}"/>
              </a:ext>
            </a:extLst>
          </p:cNvPr>
          <p:cNvGrpSpPr/>
          <p:nvPr/>
        </p:nvGrpSpPr>
        <p:grpSpPr>
          <a:xfrm>
            <a:off x="1784420" y="978455"/>
            <a:ext cx="2208310" cy="369332"/>
            <a:chOff x="4341614" y="5824832"/>
            <a:chExt cx="2208310" cy="369332"/>
          </a:xfrm>
        </p:grpSpPr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16A48477-C2E0-4C07-8A09-FE89FE0C9E72}"/>
                </a:ext>
              </a:extLst>
            </p:cNvPr>
            <p:cNvCxnSpPr/>
            <p:nvPr/>
          </p:nvCxnSpPr>
          <p:spPr>
            <a:xfrm>
              <a:off x="4341614" y="6023549"/>
              <a:ext cx="593793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oli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94114663-27DB-4C71-9841-5296C4E83151}"/>
                </a:ext>
              </a:extLst>
            </p:cNvPr>
            <p:cNvSpPr txBox="1"/>
            <p:nvPr/>
          </p:nvSpPr>
          <p:spPr>
            <a:xfrm>
              <a:off x="4991484" y="5824832"/>
              <a:ext cx="15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function call</a:t>
              </a:r>
              <a:endParaRPr lang="zh-TW" altLang="en-US" b="1" dirty="0"/>
            </a:p>
          </p:txBody>
        </p:sp>
      </p:grp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60A6063D-83DF-46EB-BF12-BE9046EDB0C2}"/>
              </a:ext>
            </a:extLst>
          </p:cNvPr>
          <p:cNvCxnSpPr/>
          <p:nvPr/>
        </p:nvCxnSpPr>
        <p:spPr>
          <a:xfrm flipV="1">
            <a:off x="107504" y="1952836"/>
            <a:ext cx="8784976" cy="3600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A2A3873E-B406-46D9-8149-FAB85E092510}"/>
              </a:ext>
            </a:extLst>
          </p:cNvPr>
          <p:cNvSpPr/>
          <p:nvPr/>
        </p:nvSpPr>
        <p:spPr>
          <a:xfrm>
            <a:off x="1479159" y="5877174"/>
            <a:ext cx="1567166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USB/SDIO</a:t>
            </a:r>
            <a:endParaRPr lang="zh-TW" altLang="en-US" b="1" dirty="0"/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5E067F82-5031-439A-A376-281418C74FBF}"/>
              </a:ext>
            </a:extLst>
          </p:cNvPr>
          <p:cNvGrpSpPr/>
          <p:nvPr/>
        </p:nvGrpSpPr>
        <p:grpSpPr>
          <a:xfrm>
            <a:off x="6403896" y="494360"/>
            <a:ext cx="2083910" cy="408469"/>
            <a:chOff x="6444208" y="5385005"/>
            <a:chExt cx="2083910" cy="408469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7044A7C-668A-41C8-B97A-F1D0CF7F3B7F}"/>
                </a:ext>
              </a:extLst>
            </p:cNvPr>
            <p:cNvSpPr/>
            <p:nvPr/>
          </p:nvSpPr>
          <p:spPr>
            <a:xfrm>
              <a:off x="6444208" y="5385005"/>
              <a:ext cx="864096" cy="40846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TW" altLang="en-US" b="1"/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287B2338-97C7-48EF-A847-FDD5EB784E45}"/>
                </a:ext>
              </a:extLst>
            </p:cNvPr>
            <p:cNvSpPr txBox="1"/>
            <p:nvPr/>
          </p:nvSpPr>
          <p:spPr>
            <a:xfrm>
              <a:off x="7445770" y="5404574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function</a:t>
              </a:r>
              <a:endParaRPr lang="zh-TW" altLang="en-US" b="1" dirty="0"/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597CF2AC-4C43-4130-ABE3-7E44E3630FBF}"/>
              </a:ext>
            </a:extLst>
          </p:cNvPr>
          <p:cNvGrpSpPr/>
          <p:nvPr/>
        </p:nvGrpSpPr>
        <p:grpSpPr>
          <a:xfrm>
            <a:off x="1105613" y="2133467"/>
            <a:ext cx="2314259" cy="1831496"/>
            <a:chOff x="5712381" y="2133467"/>
            <a:chExt cx="2314259" cy="1831496"/>
          </a:xfrm>
        </p:grpSpPr>
        <p:sp>
          <p:nvSpPr>
            <p:cNvPr id="56" name="圓角矩形 23">
              <a:extLst>
                <a:ext uri="{FF2B5EF4-FFF2-40B4-BE49-F238E27FC236}">
                  <a16:creationId xmlns:a16="http://schemas.microsoft.com/office/drawing/2014/main" id="{B9955F44-3E08-4592-B70A-E02BAE2D9C7A}"/>
                </a:ext>
              </a:extLst>
            </p:cNvPr>
            <p:cNvSpPr/>
            <p:nvPr/>
          </p:nvSpPr>
          <p:spPr>
            <a:xfrm>
              <a:off x="5712381" y="2133467"/>
              <a:ext cx="2314259" cy="183149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b="1" dirty="0"/>
                <a:t>HCI</a:t>
              </a:r>
              <a:r>
                <a:rPr lang="zh-TW" altLang="en-US" sz="1400" b="1" dirty="0"/>
                <a:t> </a:t>
              </a:r>
              <a:r>
                <a:rPr lang="en-US" altLang="zh-TW" sz="1400" b="1" dirty="0"/>
                <a:t>TX</a:t>
              </a:r>
              <a:r>
                <a:rPr lang="zh-TW" altLang="en-US" sz="1400" b="1" dirty="0"/>
                <a:t> </a:t>
              </a:r>
              <a:r>
                <a:rPr lang="en-US" altLang="zh-TW" sz="1400" b="1" dirty="0"/>
                <a:t>task</a:t>
              </a:r>
            </a:p>
          </p:txBody>
        </p:sp>
        <p:sp>
          <p:nvSpPr>
            <p:cNvPr id="57" name="圓角矩形 73">
              <a:extLst>
                <a:ext uri="{FF2B5EF4-FFF2-40B4-BE49-F238E27FC236}">
                  <a16:creationId xmlns:a16="http://schemas.microsoft.com/office/drawing/2014/main" id="{78ABD6BE-76BE-49FD-A753-51C9FE2D6786}"/>
                </a:ext>
              </a:extLst>
            </p:cNvPr>
            <p:cNvSpPr/>
            <p:nvPr/>
          </p:nvSpPr>
          <p:spPr>
            <a:xfrm>
              <a:off x="6000411" y="2597453"/>
              <a:ext cx="1738198" cy="379379"/>
            </a:xfrm>
            <a:prstGeom prst="roundRect">
              <a:avLst/>
            </a:prstGeom>
            <a:solidFill>
              <a:srgbClr val="00B0F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b="1" dirty="0"/>
                <a:t>HCI TX handler</a:t>
              </a:r>
              <a:endParaRPr lang="zh-TW" altLang="en-US" sz="900" b="1" dirty="0"/>
            </a:p>
          </p:txBody>
        </p:sp>
        <p:sp>
          <p:nvSpPr>
            <p:cNvPr id="62" name="圓角矩形 73">
              <a:extLst>
                <a:ext uri="{FF2B5EF4-FFF2-40B4-BE49-F238E27FC236}">
                  <a16:creationId xmlns:a16="http://schemas.microsoft.com/office/drawing/2014/main" id="{7023F5CC-24D2-467E-B264-9B54319310C1}"/>
                </a:ext>
              </a:extLst>
            </p:cNvPr>
            <p:cNvSpPr/>
            <p:nvPr/>
          </p:nvSpPr>
          <p:spPr>
            <a:xfrm>
              <a:off x="6001768" y="3303378"/>
              <a:ext cx="1738198" cy="379379"/>
            </a:xfrm>
            <a:prstGeom prst="roundRect">
              <a:avLst/>
            </a:prstGeom>
            <a:solidFill>
              <a:srgbClr val="00B0F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b="1" dirty="0"/>
                <a:t>HCI XMIT</a:t>
              </a:r>
              <a:endParaRPr lang="zh-TW" altLang="en-US" sz="900" b="1" dirty="0"/>
            </a:p>
          </p:txBody>
        </p:sp>
        <p:cxnSp>
          <p:nvCxnSpPr>
            <p:cNvPr id="124" name="直線單箭頭接點 123">
              <a:extLst>
                <a:ext uri="{FF2B5EF4-FFF2-40B4-BE49-F238E27FC236}">
                  <a16:creationId xmlns:a16="http://schemas.microsoft.com/office/drawing/2014/main" id="{46DDF595-4A3D-43B0-B293-E178FFA20B2C}"/>
                </a:ext>
              </a:extLst>
            </p:cNvPr>
            <p:cNvCxnSpPr>
              <a:cxnSpLocks/>
              <a:stCxn id="57" idx="2"/>
              <a:endCxn id="62" idx="0"/>
            </p:cNvCxnSpPr>
            <p:nvPr/>
          </p:nvCxnSpPr>
          <p:spPr>
            <a:xfrm>
              <a:off x="6869510" y="2976832"/>
              <a:ext cx="1357" cy="32654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0" name="接點: 肘形 149">
            <a:extLst>
              <a:ext uri="{FF2B5EF4-FFF2-40B4-BE49-F238E27FC236}">
                <a16:creationId xmlns:a16="http://schemas.microsoft.com/office/drawing/2014/main" id="{46D62A8E-A004-43C6-91F5-90C89734F628}"/>
              </a:ext>
            </a:extLst>
          </p:cNvPr>
          <p:cNvCxnSpPr>
            <a:cxnSpLocks/>
            <a:stCxn id="136" idx="1"/>
            <a:endCxn id="62" idx="1"/>
          </p:cNvCxnSpPr>
          <p:nvPr/>
        </p:nvCxnSpPr>
        <p:spPr>
          <a:xfrm rot="10800000">
            <a:off x="1395001" y="3493069"/>
            <a:ext cx="2338541" cy="1147161"/>
          </a:xfrm>
          <a:prstGeom prst="bentConnector3">
            <a:avLst>
              <a:gd name="adj1" fmla="val 116835"/>
            </a:avLst>
          </a:prstGeom>
          <a:ln w="381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B7F8CD50-97AC-49BD-B936-B831E989EDDF}"/>
              </a:ext>
            </a:extLst>
          </p:cNvPr>
          <p:cNvSpPr txBox="1"/>
          <p:nvPr/>
        </p:nvSpPr>
        <p:spPr>
          <a:xfrm>
            <a:off x="47469" y="1700808"/>
            <a:ext cx="2190023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400" dirty="0"/>
              <a:t>Take </a:t>
            </a:r>
            <a:r>
              <a:rPr lang="en-US" altLang="zh-TW" sz="1400" dirty="0" err="1"/>
              <a:t>sta</a:t>
            </a:r>
            <a:r>
              <a:rPr lang="en-US" altLang="zh-TW" sz="1400" dirty="0"/>
              <a:t> 0 for example,</a:t>
            </a:r>
            <a:endParaRPr lang="zh-TW" altLang="en-US" sz="1400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CED86B4A-2C38-4120-80D5-9375C45027F1}"/>
              </a:ext>
            </a:extLst>
          </p:cNvPr>
          <p:cNvSpPr txBox="1"/>
          <p:nvPr/>
        </p:nvSpPr>
        <p:spPr>
          <a:xfrm>
            <a:off x="4128129" y="2564904"/>
            <a:ext cx="101181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/>
              <a:t>wake up</a:t>
            </a:r>
          </a:p>
          <a:p>
            <a:pPr algn="ctr"/>
            <a:r>
              <a:rPr lang="en-US" altLang="zh-TW" sz="1200" b="1" dirty="0"/>
              <a:t>HCI TX task</a:t>
            </a:r>
            <a:endParaRPr lang="zh-TW" altLang="en-US" sz="1200" b="1" dirty="0"/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DA7CAD46-E447-464F-89D1-3EB9A9C22A40}"/>
              </a:ext>
            </a:extLst>
          </p:cNvPr>
          <p:cNvGrpSpPr/>
          <p:nvPr/>
        </p:nvGrpSpPr>
        <p:grpSpPr>
          <a:xfrm>
            <a:off x="5989477" y="2133467"/>
            <a:ext cx="2314259" cy="2385908"/>
            <a:chOff x="745573" y="2129038"/>
            <a:chExt cx="2314259" cy="2385908"/>
          </a:xfrm>
        </p:grpSpPr>
        <p:sp>
          <p:nvSpPr>
            <p:cNvPr id="19" name="圓角矩形 23">
              <a:extLst>
                <a:ext uri="{FF2B5EF4-FFF2-40B4-BE49-F238E27FC236}">
                  <a16:creationId xmlns:a16="http://schemas.microsoft.com/office/drawing/2014/main" id="{ECD79D43-60A8-47DF-8FC4-6C864D377823}"/>
                </a:ext>
              </a:extLst>
            </p:cNvPr>
            <p:cNvSpPr/>
            <p:nvPr/>
          </p:nvSpPr>
          <p:spPr>
            <a:xfrm>
              <a:off x="745573" y="2129038"/>
              <a:ext cx="2314259" cy="2385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b="1" dirty="0"/>
                <a:t>NET device</a:t>
              </a:r>
            </a:p>
          </p:txBody>
        </p:sp>
        <p:sp>
          <p:nvSpPr>
            <p:cNvPr id="48" name="圓角矩形 73">
              <a:extLst>
                <a:ext uri="{FF2B5EF4-FFF2-40B4-BE49-F238E27FC236}">
                  <a16:creationId xmlns:a16="http://schemas.microsoft.com/office/drawing/2014/main" id="{C34F9C6F-D024-426C-8657-36DC2016B4BE}"/>
                </a:ext>
              </a:extLst>
            </p:cNvPr>
            <p:cNvSpPr/>
            <p:nvPr/>
          </p:nvSpPr>
          <p:spPr>
            <a:xfrm>
              <a:off x="1033603" y="2708920"/>
              <a:ext cx="1738198" cy="379379"/>
            </a:xfrm>
            <a:prstGeom prst="roundRect">
              <a:avLst/>
            </a:prstGeom>
            <a:solidFill>
              <a:srgbClr val="00B0F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b="1" dirty="0"/>
                <a:t>FMAC XMIT</a:t>
              </a:r>
              <a:endParaRPr lang="zh-TW" altLang="en-US" sz="900" b="1" dirty="0"/>
            </a:p>
          </p:txBody>
        </p:sp>
        <p:sp>
          <p:nvSpPr>
            <p:cNvPr id="80" name="圓角矩形 73">
              <a:extLst>
                <a:ext uri="{FF2B5EF4-FFF2-40B4-BE49-F238E27FC236}">
                  <a16:creationId xmlns:a16="http://schemas.microsoft.com/office/drawing/2014/main" id="{D2F2E31E-B2A8-44FF-92C9-722055EB63F0}"/>
                </a:ext>
              </a:extLst>
            </p:cNvPr>
            <p:cNvSpPr/>
            <p:nvPr/>
          </p:nvSpPr>
          <p:spPr>
            <a:xfrm>
              <a:off x="1038755" y="4003747"/>
              <a:ext cx="1738198" cy="379379"/>
            </a:xfrm>
            <a:prstGeom prst="roundRect">
              <a:avLst/>
            </a:prstGeom>
            <a:solidFill>
              <a:srgbClr val="00B0F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b="1" dirty="0"/>
                <a:t>HCI TX wakeup</a:t>
              </a:r>
              <a:endParaRPr lang="zh-TW" altLang="en-US" sz="900" b="1" dirty="0"/>
            </a:p>
          </p:txBody>
        </p:sp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id="{A51727C0-55DD-4762-A638-E5EB64121E50}"/>
                </a:ext>
              </a:extLst>
            </p:cNvPr>
            <p:cNvCxnSpPr>
              <a:cxnSpLocks/>
              <a:stCxn id="114" idx="2"/>
              <a:endCxn id="80" idx="0"/>
            </p:cNvCxnSpPr>
            <p:nvPr/>
          </p:nvCxnSpPr>
          <p:spPr>
            <a:xfrm>
              <a:off x="1903362" y="3748882"/>
              <a:ext cx="4492" cy="25486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單箭頭接點 114">
              <a:extLst>
                <a:ext uri="{FF2B5EF4-FFF2-40B4-BE49-F238E27FC236}">
                  <a16:creationId xmlns:a16="http://schemas.microsoft.com/office/drawing/2014/main" id="{B83AB260-36C7-47AF-A91F-A85593C73F73}"/>
                </a:ext>
              </a:extLst>
            </p:cNvPr>
            <p:cNvCxnSpPr>
              <a:cxnSpLocks/>
              <a:stCxn id="48" idx="2"/>
              <a:endCxn id="114" idx="0"/>
            </p:cNvCxnSpPr>
            <p:nvPr/>
          </p:nvCxnSpPr>
          <p:spPr>
            <a:xfrm>
              <a:off x="1902702" y="3088299"/>
              <a:ext cx="660" cy="28120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圓角矩形 73">
              <a:extLst>
                <a:ext uri="{FF2B5EF4-FFF2-40B4-BE49-F238E27FC236}">
                  <a16:creationId xmlns:a16="http://schemas.microsoft.com/office/drawing/2014/main" id="{98F17D7F-FA26-4CD3-8143-169AA048B00A}"/>
                </a:ext>
              </a:extLst>
            </p:cNvPr>
            <p:cNvSpPr/>
            <p:nvPr/>
          </p:nvSpPr>
          <p:spPr>
            <a:xfrm>
              <a:off x="1034263" y="3369503"/>
              <a:ext cx="1738198" cy="379379"/>
            </a:xfrm>
            <a:prstGeom prst="roundRect">
              <a:avLst/>
            </a:prstGeom>
            <a:solidFill>
              <a:srgbClr val="00B0F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b="1" dirty="0"/>
                <a:t>HCI TX enqueue</a:t>
              </a:r>
              <a:endParaRPr lang="zh-TW" altLang="en-US" sz="900" b="1" dirty="0"/>
            </a:p>
          </p:txBody>
        </p:sp>
      </p:grpSp>
      <p:sp>
        <p:nvSpPr>
          <p:cNvPr id="168" name="文字方塊 167">
            <a:extLst>
              <a:ext uri="{FF2B5EF4-FFF2-40B4-BE49-F238E27FC236}">
                <a16:creationId xmlns:a16="http://schemas.microsoft.com/office/drawing/2014/main" id="{92DF1B4A-BAA6-48EE-8042-01991C09D621}"/>
              </a:ext>
            </a:extLst>
          </p:cNvPr>
          <p:cNvSpPr txBox="1"/>
          <p:nvPr/>
        </p:nvSpPr>
        <p:spPr>
          <a:xfrm>
            <a:off x="2612595" y="4459912"/>
            <a:ext cx="458780" cy="40011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1000" b="1" dirty="0"/>
              <a:t>Pop</a:t>
            </a:r>
          </a:p>
          <a:p>
            <a:pPr algn="ctr"/>
            <a:r>
              <a:rPr lang="en-US" altLang="zh-TW" sz="1000" b="1" dirty="0"/>
              <a:t>front</a:t>
            </a:r>
            <a:endParaRPr lang="zh-TW" altLang="en-US" sz="1000" b="1" dirty="0"/>
          </a:p>
        </p:txBody>
      </p:sp>
      <p:cxnSp>
        <p:nvCxnSpPr>
          <p:cNvPr id="138" name="接點: 肘形 137">
            <a:extLst>
              <a:ext uri="{FF2B5EF4-FFF2-40B4-BE49-F238E27FC236}">
                <a16:creationId xmlns:a16="http://schemas.microsoft.com/office/drawing/2014/main" id="{59CEBAE2-D819-42F9-86EA-DA886866CF74}"/>
              </a:ext>
            </a:extLst>
          </p:cNvPr>
          <p:cNvCxnSpPr>
            <a:cxnSpLocks/>
            <a:stCxn id="114" idx="3"/>
            <a:endCxn id="122" idx="3"/>
          </p:cNvCxnSpPr>
          <p:nvPr/>
        </p:nvCxnSpPr>
        <p:spPr>
          <a:xfrm flipH="1">
            <a:off x="5060426" y="3563622"/>
            <a:ext cx="2955939" cy="1083274"/>
          </a:xfrm>
          <a:prstGeom prst="bentConnector3">
            <a:avLst>
              <a:gd name="adj1" fmla="val -16542"/>
            </a:avLst>
          </a:prstGeom>
          <a:ln w="381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F94943A9-3830-499B-B4E6-8CAFA8A4F7C1}"/>
              </a:ext>
            </a:extLst>
          </p:cNvPr>
          <p:cNvCxnSpPr>
            <a:cxnSpLocks/>
            <a:stCxn id="62" idx="2"/>
            <a:endCxn id="38" idx="0"/>
          </p:cNvCxnSpPr>
          <p:nvPr/>
        </p:nvCxnSpPr>
        <p:spPr>
          <a:xfrm flipH="1">
            <a:off x="2262742" y="3682757"/>
            <a:ext cx="1357" cy="2194417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6DFA6B39-E5A9-4524-81B1-8E0DFCDE797F}"/>
              </a:ext>
            </a:extLst>
          </p:cNvPr>
          <p:cNvSpPr txBox="1"/>
          <p:nvPr/>
        </p:nvSpPr>
        <p:spPr>
          <a:xfrm>
            <a:off x="6876256" y="4459912"/>
            <a:ext cx="510076" cy="40011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1000" b="1" dirty="0"/>
              <a:t>Push</a:t>
            </a:r>
          </a:p>
          <a:p>
            <a:pPr algn="ctr"/>
            <a:r>
              <a:rPr lang="en-US" altLang="zh-TW" sz="1000" b="1" dirty="0"/>
              <a:t>back</a:t>
            </a:r>
            <a:endParaRPr lang="zh-TW" altLang="en-US" sz="1000" b="1" dirty="0"/>
          </a:p>
        </p:txBody>
      </p:sp>
      <p:cxnSp>
        <p:nvCxnSpPr>
          <p:cNvPr id="78" name="接點: 肘形 77">
            <a:extLst>
              <a:ext uri="{FF2B5EF4-FFF2-40B4-BE49-F238E27FC236}">
                <a16:creationId xmlns:a16="http://schemas.microsoft.com/office/drawing/2014/main" id="{AEA7C8A5-C7C9-4EAA-9CF3-58550D15B65C}"/>
              </a:ext>
            </a:extLst>
          </p:cNvPr>
          <p:cNvCxnSpPr>
            <a:cxnSpLocks/>
            <a:endCxn id="56" idx="3"/>
          </p:cNvCxnSpPr>
          <p:nvPr/>
        </p:nvCxnSpPr>
        <p:spPr>
          <a:xfrm rot="10800000">
            <a:off x="3419873" y="3049215"/>
            <a:ext cx="2853143" cy="1158050"/>
          </a:xfrm>
          <a:prstGeom prst="bentConnector3">
            <a:avLst>
              <a:gd name="adj1" fmla="val 17061"/>
            </a:avLst>
          </a:prstGeom>
          <a:ln w="381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3AB447A2-8663-4780-99E0-8831945189F6}"/>
              </a:ext>
            </a:extLst>
          </p:cNvPr>
          <p:cNvSpPr txBox="1"/>
          <p:nvPr/>
        </p:nvSpPr>
        <p:spPr>
          <a:xfrm>
            <a:off x="7116972" y="3068960"/>
            <a:ext cx="335348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900" dirty="0"/>
              <a:t>(1)</a:t>
            </a:r>
            <a:endParaRPr lang="zh-TW" altLang="en-US" sz="900" dirty="0"/>
          </a:p>
        </p:txBody>
      </p: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664CCF51-1D25-4936-8B57-A3C76B9AEE71}"/>
              </a:ext>
            </a:extLst>
          </p:cNvPr>
          <p:cNvSpPr txBox="1"/>
          <p:nvPr/>
        </p:nvSpPr>
        <p:spPr>
          <a:xfrm>
            <a:off x="7116971" y="3713847"/>
            <a:ext cx="33534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900" dirty="0"/>
              <a:t>(3)</a:t>
            </a:r>
            <a:endParaRPr lang="zh-TW" altLang="en-US" sz="900" dirty="0"/>
          </a:p>
        </p:txBody>
      </p:sp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44373D39-CF21-4333-9E9A-4B9AE7F13586}"/>
              </a:ext>
            </a:extLst>
          </p:cNvPr>
          <p:cNvSpPr txBox="1"/>
          <p:nvPr/>
        </p:nvSpPr>
        <p:spPr>
          <a:xfrm>
            <a:off x="7981067" y="3334117"/>
            <a:ext cx="33534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900" dirty="0"/>
              <a:t>(2)</a:t>
            </a:r>
            <a:endParaRPr lang="zh-TW" altLang="en-US" sz="900" dirty="0"/>
          </a:p>
        </p:txBody>
      </p:sp>
      <p:sp>
        <p:nvSpPr>
          <p:cNvPr id="153" name="文字方塊 152">
            <a:extLst>
              <a:ext uri="{FF2B5EF4-FFF2-40B4-BE49-F238E27FC236}">
                <a16:creationId xmlns:a16="http://schemas.microsoft.com/office/drawing/2014/main" id="{B7DD539F-292C-4409-B7DA-4ABFBFF180F6}"/>
              </a:ext>
            </a:extLst>
          </p:cNvPr>
          <p:cNvSpPr txBox="1"/>
          <p:nvPr/>
        </p:nvSpPr>
        <p:spPr>
          <a:xfrm>
            <a:off x="5940152" y="3967564"/>
            <a:ext cx="33534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900" dirty="0"/>
              <a:t>(4)</a:t>
            </a:r>
            <a:endParaRPr lang="zh-TW" altLang="en-US" sz="900" dirty="0"/>
          </a:p>
        </p:txBody>
      </p:sp>
      <p:sp>
        <p:nvSpPr>
          <p:cNvPr id="158" name="文字方塊 157">
            <a:extLst>
              <a:ext uri="{FF2B5EF4-FFF2-40B4-BE49-F238E27FC236}">
                <a16:creationId xmlns:a16="http://schemas.microsoft.com/office/drawing/2014/main" id="{9FE7F5DC-F797-4E9F-9D44-838B10229FCC}"/>
              </a:ext>
            </a:extLst>
          </p:cNvPr>
          <p:cNvSpPr txBox="1"/>
          <p:nvPr/>
        </p:nvSpPr>
        <p:spPr>
          <a:xfrm>
            <a:off x="2220427" y="2956976"/>
            <a:ext cx="33534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900" dirty="0"/>
              <a:t>(5)</a:t>
            </a:r>
            <a:endParaRPr lang="zh-TW" altLang="en-US" sz="900" dirty="0"/>
          </a:p>
        </p:txBody>
      </p:sp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A3B894EA-34CD-45AB-8BF6-FE666784AE24}"/>
              </a:ext>
            </a:extLst>
          </p:cNvPr>
          <p:cNvSpPr txBox="1"/>
          <p:nvPr/>
        </p:nvSpPr>
        <p:spPr>
          <a:xfrm>
            <a:off x="1043608" y="3233330"/>
            <a:ext cx="33534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900" dirty="0"/>
              <a:t>(6)</a:t>
            </a:r>
            <a:endParaRPr lang="zh-TW" altLang="en-US" sz="900" dirty="0"/>
          </a:p>
        </p:txBody>
      </p: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CCAD1FAE-5541-4C62-AB03-A91AFD8A6B00}"/>
              </a:ext>
            </a:extLst>
          </p:cNvPr>
          <p:cNvSpPr txBox="1"/>
          <p:nvPr/>
        </p:nvSpPr>
        <p:spPr>
          <a:xfrm>
            <a:off x="2220427" y="3718877"/>
            <a:ext cx="33534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900" dirty="0"/>
              <a:t>(7)</a:t>
            </a:r>
            <a:endParaRPr lang="zh-TW" altLang="en-US" sz="900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F9D704FB-7F5E-D09D-0211-FB6F40683D4F}"/>
              </a:ext>
            </a:extLst>
          </p:cNvPr>
          <p:cNvSpPr/>
          <p:nvPr/>
        </p:nvSpPr>
        <p:spPr>
          <a:xfrm>
            <a:off x="7809674" y="3079252"/>
            <a:ext cx="1239761" cy="259106"/>
          </a:xfrm>
          <a:prstGeom prst="round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./cli mac </a:t>
            </a:r>
            <a:r>
              <a:rPr lang="en-US" altLang="zh-TW" sz="9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txq</a:t>
            </a:r>
            <a:r>
              <a:rPr lang="en-US" altLang="zh-TW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show </a:t>
            </a:r>
            <a:endParaRPr lang="zh-TW" alt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矩形: 圓角 72">
            <a:extLst>
              <a:ext uri="{FF2B5EF4-FFF2-40B4-BE49-F238E27FC236}">
                <a16:creationId xmlns:a16="http://schemas.microsoft.com/office/drawing/2014/main" id="{9C9152A8-D944-ACD2-ED07-B8879E697D61}"/>
              </a:ext>
            </a:extLst>
          </p:cNvPr>
          <p:cNvSpPr/>
          <p:nvPr/>
        </p:nvSpPr>
        <p:spPr>
          <a:xfrm>
            <a:off x="3973242" y="3669224"/>
            <a:ext cx="1141986" cy="259106"/>
          </a:xfrm>
          <a:prstGeom prst="round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./cli </a:t>
            </a:r>
            <a:r>
              <a:rPr lang="en-US" altLang="zh-TW" sz="9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hci</a:t>
            </a:r>
            <a:r>
              <a:rPr lang="en-US" altLang="zh-TW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9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txq</a:t>
            </a:r>
            <a:r>
              <a:rPr lang="en-US" altLang="zh-TW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show </a:t>
            </a:r>
            <a:endParaRPr lang="zh-TW" alt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EDC17B54-A7B8-6D1E-A980-149F3EDDE195}"/>
              </a:ext>
            </a:extLst>
          </p:cNvPr>
          <p:cNvSpPr/>
          <p:nvPr/>
        </p:nvSpPr>
        <p:spPr>
          <a:xfrm>
            <a:off x="2295865" y="5382397"/>
            <a:ext cx="905860" cy="259106"/>
          </a:xfrm>
          <a:prstGeom prst="round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./cli mib </a:t>
            </a:r>
            <a:r>
              <a:rPr lang="en-US" altLang="zh-TW" sz="9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hwif</a:t>
            </a:r>
            <a:endParaRPr lang="zh-TW" alt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8941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Black board for paste code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95536" y="1196752"/>
          <a:ext cx="8352928" cy="51125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2568">
                <a:tc>
                  <a:txBody>
                    <a:bodyPr/>
                    <a:lstStyle/>
                    <a:p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779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Thank you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375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群組 59">
            <a:extLst>
              <a:ext uri="{FF2B5EF4-FFF2-40B4-BE49-F238E27FC236}">
                <a16:creationId xmlns:a16="http://schemas.microsoft.com/office/drawing/2014/main" id="{B62BD95F-DCC6-148C-A9E6-669DD31396FB}"/>
              </a:ext>
            </a:extLst>
          </p:cNvPr>
          <p:cNvGrpSpPr/>
          <p:nvPr/>
        </p:nvGrpSpPr>
        <p:grpSpPr>
          <a:xfrm>
            <a:off x="2123728" y="2996952"/>
            <a:ext cx="2314259" cy="1612879"/>
            <a:chOff x="2123728" y="3400296"/>
            <a:chExt cx="2314259" cy="1612879"/>
          </a:xfrm>
        </p:grpSpPr>
        <p:sp>
          <p:nvSpPr>
            <p:cNvPr id="19" name="圓角矩形 23">
              <a:extLst>
                <a:ext uri="{FF2B5EF4-FFF2-40B4-BE49-F238E27FC236}">
                  <a16:creationId xmlns:a16="http://schemas.microsoft.com/office/drawing/2014/main" id="{ECD79D43-60A8-47DF-8FC4-6C864D377823}"/>
                </a:ext>
              </a:extLst>
            </p:cNvPr>
            <p:cNvSpPr/>
            <p:nvPr/>
          </p:nvSpPr>
          <p:spPr>
            <a:xfrm>
              <a:off x="2123728" y="3400296"/>
              <a:ext cx="2314259" cy="161287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b="1" dirty="0"/>
                <a:t>HCI RX task</a:t>
              </a:r>
            </a:p>
          </p:txBody>
        </p:sp>
        <p:sp>
          <p:nvSpPr>
            <p:cNvPr id="80" name="圓角矩形 73">
              <a:extLst>
                <a:ext uri="{FF2B5EF4-FFF2-40B4-BE49-F238E27FC236}">
                  <a16:creationId xmlns:a16="http://schemas.microsoft.com/office/drawing/2014/main" id="{D2F2E31E-B2A8-44FF-92C9-722055EB63F0}"/>
                </a:ext>
              </a:extLst>
            </p:cNvPr>
            <p:cNvSpPr/>
            <p:nvPr/>
          </p:nvSpPr>
          <p:spPr>
            <a:xfrm>
              <a:off x="2416910" y="4501977"/>
              <a:ext cx="1738198" cy="379379"/>
            </a:xfrm>
            <a:prstGeom prst="roundRect">
              <a:avLst/>
            </a:prstGeom>
            <a:solidFill>
              <a:srgbClr val="00B0F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b="1" dirty="0"/>
                <a:t>HCI RX handler</a:t>
              </a:r>
              <a:endParaRPr lang="zh-TW" altLang="en-US" sz="900" b="1" dirty="0"/>
            </a:p>
          </p:txBody>
        </p:sp>
        <p:sp>
          <p:nvSpPr>
            <p:cNvPr id="114" name="圓角矩形 73">
              <a:extLst>
                <a:ext uri="{FF2B5EF4-FFF2-40B4-BE49-F238E27FC236}">
                  <a16:creationId xmlns:a16="http://schemas.microsoft.com/office/drawing/2014/main" id="{98F17D7F-FA26-4CD3-8143-169AA048B00A}"/>
                </a:ext>
              </a:extLst>
            </p:cNvPr>
            <p:cNvSpPr/>
            <p:nvPr/>
          </p:nvSpPr>
          <p:spPr>
            <a:xfrm>
              <a:off x="2412418" y="3867733"/>
              <a:ext cx="1738198" cy="379379"/>
            </a:xfrm>
            <a:prstGeom prst="roundRect">
              <a:avLst/>
            </a:prstGeom>
            <a:solidFill>
              <a:srgbClr val="00B0F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b="1" dirty="0"/>
                <a:t>RX upload</a:t>
              </a:r>
              <a:endParaRPr lang="zh-TW" altLang="en-US" sz="900" b="1" dirty="0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F9A1B43-2E11-4F32-8F4D-EAB8B3E2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Host RX data path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0BF2227-E6CE-44CF-B964-06D5A0354F09}"/>
              </a:ext>
            </a:extLst>
          </p:cNvPr>
          <p:cNvGrpSpPr/>
          <p:nvPr/>
        </p:nvGrpSpPr>
        <p:grpSpPr>
          <a:xfrm>
            <a:off x="6403896" y="908720"/>
            <a:ext cx="1643084" cy="408469"/>
            <a:chOff x="6444208" y="5385005"/>
            <a:chExt cx="1643084" cy="40846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A14FA93-AE6B-473B-8B6D-C6B7D028F900}"/>
                </a:ext>
              </a:extLst>
            </p:cNvPr>
            <p:cNvSpPr/>
            <p:nvPr/>
          </p:nvSpPr>
          <p:spPr>
            <a:xfrm>
              <a:off x="6444208" y="5385005"/>
              <a:ext cx="864096" cy="408469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TW" altLang="en-US" b="1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44D6FD5-632F-4D68-A13F-219F6CE0E3C6}"/>
                </a:ext>
              </a:extLst>
            </p:cNvPr>
            <p:cNvSpPr txBox="1"/>
            <p:nvPr/>
          </p:nvSpPr>
          <p:spPr>
            <a:xfrm>
              <a:off x="7445770" y="5404574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task</a:t>
              </a:r>
              <a:endParaRPr lang="zh-TW" altLang="en-US" b="1" dirty="0"/>
            </a:p>
          </p:txBody>
        </p:sp>
      </p:grp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3FC1C94C-B740-491A-80CE-9C7DA66B9839}"/>
              </a:ext>
            </a:extLst>
          </p:cNvPr>
          <p:cNvCxnSpPr/>
          <p:nvPr/>
        </p:nvCxnSpPr>
        <p:spPr>
          <a:xfrm flipV="1">
            <a:off x="107504" y="5661248"/>
            <a:ext cx="8784976" cy="3600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68FAC3C-C269-4088-A9E2-B403976A4346}"/>
              </a:ext>
            </a:extLst>
          </p:cNvPr>
          <p:cNvSpPr txBox="1"/>
          <p:nvPr/>
        </p:nvSpPr>
        <p:spPr>
          <a:xfrm>
            <a:off x="107504" y="5877272"/>
            <a:ext cx="587395" cy="4086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b="1" dirty="0"/>
              <a:t>HW</a:t>
            </a:r>
            <a:endParaRPr lang="zh-TW" altLang="en-US" b="1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53C90D8-AE4B-49B3-BF47-9476893317F6}"/>
              </a:ext>
            </a:extLst>
          </p:cNvPr>
          <p:cNvGrpSpPr/>
          <p:nvPr/>
        </p:nvGrpSpPr>
        <p:grpSpPr>
          <a:xfrm>
            <a:off x="6404634" y="1364347"/>
            <a:ext cx="2301918" cy="408469"/>
            <a:chOff x="6444208" y="5385005"/>
            <a:chExt cx="2301918" cy="408469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3AA6B9-6698-42A1-9F0C-00FD95872D15}"/>
                </a:ext>
              </a:extLst>
            </p:cNvPr>
            <p:cNvSpPr/>
            <p:nvPr/>
          </p:nvSpPr>
          <p:spPr>
            <a:xfrm>
              <a:off x="6444208" y="5385005"/>
              <a:ext cx="864096" cy="408469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TW" altLang="en-US" b="1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ED6AE97A-A7C1-41DB-9D00-19FA474E9C03}"/>
                </a:ext>
              </a:extLst>
            </p:cNvPr>
            <p:cNvSpPr txBox="1"/>
            <p:nvPr/>
          </p:nvSpPr>
          <p:spPr>
            <a:xfrm>
              <a:off x="7445770" y="5404574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SW queue</a:t>
              </a:r>
              <a:endParaRPr lang="zh-TW" altLang="en-US" b="1" dirty="0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78CD8CC-1B86-4A59-ABDB-8457A9818449}"/>
              </a:ext>
            </a:extLst>
          </p:cNvPr>
          <p:cNvSpPr txBox="1"/>
          <p:nvPr/>
        </p:nvSpPr>
        <p:spPr>
          <a:xfrm>
            <a:off x="36164" y="3292614"/>
            <a:ext cx="680443" cy="4086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b="1" dirty="0"/>
              <a:t>DRV</a:t>
            </a:r>
            <a:endParaRPr lang="zh-TW" altLang="en-US" b="1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D23DEE54-C6F8-4326-832D-C07910C8D86C}"/>
              </a:ext>
            </a:extLst>
          </p:cNvPr>
          <p:cNvGrpSpPr/>
          <p:nvPr/>
        </p:nvGrpSpPr>
        <p:grpSpPr>
          <a:xfrm>
            <a:off x="1768024" y="1381642"/>
            <a:ext cx="2705241" cy="369332"/>
            <a:chOff x="4341614" y="5824832"/>
            <a:chExt cx="2705241" cy="369332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B13D7179-4168-4C72-A442-9F53D326782C}"/>
                </a:ext>
              </a:extLst>
            </p:cNvPr>
            <p:cNvCxnSpPr/>
            <p:nvPr/>
          </p:nvCxnSpPr>
          <p:spPr>
            <a:xfrm>
              <a:off x="4341614" y="6023549"/>
              <a:ext cx="593793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37D2CCD9-CADD-460E-8EDB-946278BB9AD6}"/>
                </a:ext>
              </a:extLst>
            </p:cNvPr>
            <p:cNvSpPr txBox="1"/>
            <p:nvPr/>
          </p:nvSpPr>
          <p:spPr>
            <a:xfrm>
              <a:off x="4991484" y="5824832"/>
              <a:ext cx="2055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queue operation</a:t>
              </a:r>
              <a:endParaRPr lang="zh-TW" altLang="en-US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CEFAC5A8-3977-472B-B528-307C5E2FD97B}"/>
              </a:ext>
            </a:extLst>
          </p:cNvPr>
          <p:cNvGrpSpPr/>
          <p:nvPr/>
        </p:nvGrpSpPr>
        <p:grpSpPr>
          <a:xfrm>
            <a:off x="1784420" y="978455"/>
            <a:ext cx="2208310" cy="369332"/>
            <a:chOff x="4341614" y="5824832"/>
            <a:chExt cx="2208310" cy="369332"/>
          </a:xfrm>
        </p:grpSpPr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16A48477-C2E0-4C07-8A09-FE89FE0C9E72}"/>
                </a:ext>
              </a:extLst>
            </p:cNvPr>
            <p:cNvCxnSpPr/>
            <p:nvPr/>
          </p:nvCxnSpPr>
          <p:spPr>
            <a:xfrm>
              <a:off x="4341614" y="6023549"/>
              <a:ext cx="593793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oli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94114663-27DB-4C71-9841-5296C4E83151}"/>
                </a:ext>
              </a:extLst>
            </p:cNvPr>
            <p:cNvSpPr txBox="1"/>
            <p:nvPr/>
          </p:nvSpPr>
          <p:spPr>
            <a:xfrm>
              <a:off x="4991484" y="5824832"/>
              <a:ext cx="15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function call</a:t>
              </a:r>
              <a:endParaRPr lang="zh-TW" altLang="en-US" b="1" dirty="0"/>
            </a:p>
          </p:txBody>
        </p:sp>
      </p:grp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60A6063D-83DF-46EB-BF12-BE9046EDB0C2}"/>
              </a:ext>
            </a:extLst>
          </p:cNvPr>
          <p:cNvCxnSpPr/>
          <p:nvPr/>
        </p:nvCxnSpPr>
        <p:spPr>
          <a:xfrm flipV="1">
            <a:off x="107504" y="2636912"/>
            <a:ext cx="8784976" cy="3600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A2A3873E-B406-46D9-8149-FAB85E092510}"/>
              </a:ext>
            </a:extLst>
          </p:cNvPr>
          <p:cNvSpPr/>
          <p:nvPr/>
        </p:nvSpPr>
        <p:spPr>
          <a:xfrm>
            <a:off x="5195058" y="5877272"/>
            <a:ext cx="1567166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USB</a:t>
            </a:r>
            <a:endParaRPr lang="zh-TW" altLang="en-US" sz="1200" b="1" dirty="0"/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5E067F82-5031-439A-A376-281418C74FBF}"/>
              </a:ext>
            </a:extLst>
          </p:cNvPr>
          <p:cNvGrpSpPr/>
          <p:nvPr/>
        </p:nvGrpSpPr>
        <p:grpSpPr>
          <a:xfrm>
            <a:off x="6403896" y="494360"/>
            <a:ext cx="2083910" cy="408469"/>
            <a:chOff x="6444208" y="5385005"/>
            <a:chExt cx="2083910" cy="408469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7044A7C-668A-41C8-B97A-F1D0CF7F3B7F}"/>
                </a:ext>
              </a:extLst>
            </p:cNvPr>
            <p:cNvSpPr/>
            <p:nvPr/>
          </p:nvSpPr>
          <p:spPr>
            <a:xfrm>
              <a:off x="6444208" y="5385005"/>
              <a:ext cx="864096" cy="40846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TW" altLang="en-US" b="1"/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287B2338-97C7-48EF-A847-FDD5EB784E45}"/>
                </a:ext>
              </a:extLst>
            </p:cNvPr>
            <p:cNvSpPr txBox="1"/>
            <p:nvPr/>
          </p:nvSpPr>
          <p:spPr>
            <a:xfrm>
              <a:off x="7445770" y="5404574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function</a:t>
              </a:r>
              <a:endParaRPr lang="zh-TW" altLang="en-US" b="1" dirty="0"/>
            </a:p>
          </p:txBody>
        </p:sp>
      </p:grp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CED86B4A-2C38-4120-80D5-9375C45027F1}"/>
              </a:ext>
            </a:extLst>
          </p:cNvPr>
          <p:cNvSpPr txBox="1"/>
          <p:nvPr/>
        </p:nvSpPr>
        <p:spPr>
          <a:xfrm>
            <a:off x="3509359" y="5044138"/>
            <a:ext cx="103746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/>
              <a:t>wake up</a:t>
            </a:r>
          </a:p>
          <a:p>
            <a:pPr algn="ctr"/>
            <a:r>
              <a:rPr lang="en-US" altLang="zh-TW" sz="1200" b="1" dirty="0"/>
              <a:t>HCI RX task</a:t>
            </a:r>
            <a:endParaRPr lang="zh-TW" altLang="en-US" sz="1200" b="1" dirty="0"/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3AB447A2-8663-4780-99E0-8831945189F6}"/>
              </a:ext>
            </a:extLst>
          </p:cNvPr>
          <p:cNvSpPr txBox="1"/>
          <p:nvPr/>
        </p:nvSpPr>
        <p:spPr>
          <a:xfrm>
            <a:off x="5737134" y="3147046"/>
            <a:ext cx="33534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900" dirty="0"/>
              <a:t>(4)</a:t>
            </a:r>
            <a:endParaRPr lang="zh-TW" altLang="en-US" sz="900" dirty="0"/>
          </a:p>
        </p:txBody>
      </p:sp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44373D39-CF21-4333-9E9A-4B9AE7F13586}"/>
              </a:ext>
            </a:extLst>
          </p:cNvPr>
          <p:cNvSpPr txBox="1"/>
          <p:nvPr/>
        </p:nvSpPr>
        <p:spPr>
          <a:xfrm>
            <a:off x="6917699" y="4085606"/>
            <a:ext cx="33534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900" dirty="0"/>
              <a:t>(2)</a:t>
            </a:r>
            <a:endParaRPr lang="zh-TW" altLang="en-US" sz="900" dirty="0"/>
          </a:p>
        </p:txBody>
      </p: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E17488E6-A3D6-94AB-ABFA-10115BECB84E}"/>
              </a:ext>
            </a:extLst>
          </p:cNvPr>
          <p:cNvGrpSpPr/>
          <p:nvPr/>
        </p:nvGrpSpPr>
        <p:grpSpPr>
          <a:xfrm>
            <a:off x="6404634" y="44624"/>
            <a:ext cx="2103146" cy="408469"/>
            <a:chOff x="6444208" y="5385005"/>
            <a:chExt cx="2103146" cy="408469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073003C2-4B61-E0DE-67B7-5651A28099AF}"/>
                </a:ext>
              </a:extLst>
            </p:cNvPr>
            <p:cNvSpPr/>
            <p:nvPr/>
          </p:nvSpPr>
          <p:spPr>
            <a:xfrm>
              <a:off x="6444208" y="5385005"/>
              <a:ext cx="864096" cy="408469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TW" altLang="en-US" b="1"/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7636CC7D-9815-C317-A6F1-685B10FF2559}"/>
                </a:ext>
              </a:extLst>
            </p:cNvPr>
            <p:cNvSpPr txBox="1"/>
            <p:nvPr/>
          </p:nvSpPr>
          <p:spPr>
            <a:xfrm>
              <a:off x="7445770" y="5404574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interrupt</a:t>
              </a:r>
              <a:endParaRPr lang="zh-TW" altLang="en-US" b="1" dirty="0"/>
            </a:p>
          </p:txBody>
        </p:sp>
      </p:grpSp>
      <p:sp>
        <p:nvSpPr>
          <p:cNvPr id="95" name="圓角矩形 23">
            <a:extLst>
              <a:ext uri="{FF2B5EF4-FFF2-40B4-BE49-F238E27FC236}">
                <a16:creationId xmlns:a16="http://schemas.microsoft.com/office/drawing/2014/main" id="{51EFAF46-CFB2-886E-02F1-824BAA28E5D0}"/>
              </a:ext>
            </a:extLst>
          </p:cNvPr>
          <p:cNvSpPr/>
          <p:nvPr/>
        </p:nvSpPr>
        <p:spPr>
          <a:xfrm>
            <a:off x="4972352" y="4756618"/>
            <a:ext cx="2012578" cy="81476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b="1" dirty="0"/>
              <a:t>USB RX task</a:t>
            </a:r>
          </a:p>
        </p:txBody>
      </p:sp>
      <p:sp>
        <p:nvSpPr>
          <p:cNvPr id="96" name="圓角矩形 73">
            <a:extLst>
              <a:ext uri="{FF2B5EF4-FFF2-40B4-BE49-F238E27FC236}">
                <a16:creationId xmlns:a16="http://schemas.microsoft.com/office/drawing/2014/main" id="{E54F69DD-A127-6CFC-054F-B2FC90F80368}"/>
              </a:ext>
            </a:extLst>
          </p:cNvPr>
          <p:cNvSpPr/>
          <p:nvPr/>
        </p:nvSpPr>
        <p:spPr>
          <a:xfrm>
            <a:off x="5102716" y="5085282"/>
            <a:ext cx="1738198" cy="379379"/>
          </a:xfrm>
          <a:prstGeom prst="round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b="1" dirty="0"/>
              <a:t>USB RX handler</a:t>
            </a:r>
            <a:endParaRPr lang="zh-TW" altLang="en-US" sz="900" b="1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3396AC60-5070-E25B-1DC7-D22711D3879A}"/>
              </a:ext>
            </a:extLst>
          </p:cNvPr>
          <p:cNvSpPr/>
          <p:nvPr/>
        </p:nvSpPr>
        <p:spPr>
          <a:xfrm>
            <a:off x="7280110" y="5877272"/>
            <a:ext cx="1567166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SDIO</a:t>
            </a:r>
            <a:endParaRPr lang="zh-TW" altLang="en-US" sz="1200" b="1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7B2B2A4-BBA6-5317-B2D4-AF135458F67D}"/>
              </a:ext>
            </a:extLst>
          </p:cNvPr>
          <p:cNvGrpSpPr/>
          <p:nvPr/>
        </p:nvGrpSpPr>
        <p:grpSpPr>
          <a:xfrm>
            <a:off x="7164288" y="5043543"/>
            <a:ext cx="1800200" cy="489555"/>
            <a:chOff x="7267992" y="5043445"/>
            <a:chExt cx="1800200" cy="489555"/>
          </a:xfrm>
        </p:grpSpPr>
        <p:sp>
          <p:nvSpPr>
            <p:cNvPr id="67" name="圓角矩形 73">
              <a:extLst>
                <a:ext uri="{FF2B5EF4-FFF2-40B4-BE49-F238E27FC236}">
                  <a16:creationId xmlns:a16="http://schemas.microsoft.com/office/drawing/2014/main" id="{03DF0832-A151-A95D-F666-7C7F7C712C24}"/>
                </a:ext>
              </a:extLst>
            </p:cNvPr>
            <p:cNvSpPr/>
            <p:nvPr/>
          </p:nvSpPr>
          <p:spPr>
            <a:xfrm>
              <a:off x="7298298" y="5087550"/>
              <a:ext cx="1738198" cy="379379"/>
            </a:xfrm>
            <a:prstGeom prst="roundRect">
              <a:avLst/>
            </a:prstGeom>
            <a:solidFill>
              <a:srgbClr val="00B0F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b="1" dirty="0"/>
                <a:t>RX ISR</a:t>
              </a:r>
            </a:p>
            <a:p>
              <a:pPr algn="ctr"/>
              <a:r>
                <a:rPr lang="en-US" altLang="zh-TW" sz="900" b="1" dirty="0"/>
                <a:t>(SDIO)</a:t>
              </a:r>
              <a:endParaRPr lang="zh-TW" altLang="en-US" sz="900" b="1" dirty="0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357605EE-06D4-E036-6005-A2791C3623B1}"/>
                </a:ext>
              </a:extLst>
            </p:cNvPr>
            <p:cNvSpPr/>
            <p:nvPr/>
          </p:nvSpPr>
          <p:spPr>
            <a:xfrm>
              <a:off x="7267992" y="5043445"/>
              <a:ext cx="1800200" cy="489555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TW" altLang="en-US"/>
            </a:p>
          </p:txBody>
        </p:sp>
      </p:grp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B76A389C-3751-6C90-E6E2-6B8E01524AA8}"/>
              </a:ext>
            </a:extLst>
          </p:cNvPr>
          <p:cNvCxnSpPr>
            <a:cxnSpLocks/>
            <a:stCxn id="38" idx="0"/>
            <a:endCxn id="96" idx="2"/>
          </p:cNvCxnSpPr>
          <p:nvPr/>
        </p:nvCxnSpPr>
        <p:spPr>
          <a:xfrm flipH="1" flipV="1">
            <a:off x="5971815" y="5464661"/>
            <a:ext cx="6826" cy="412611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8E116192-AA08-3F02-A368-807C454CD97C}"/>
              </a:ext>
            </a:extLst>
          </p:cNvPr>
          <p:cNvCxnSpPr>
            <a:cxnSpLocks/>
            <a:stCxn id="99" idx="0"/>
            <a:endCxn id="67" idx="2"/>
          </p:cNvCxnSpPr>
          <p:nvPr/>
        </p:nvCxnSpPr>
        <p:spPr>
          <a:xfrm flipV="1">
            <a:off x="8063693" y="5467027"/>
            <a:ext cx="0" cy="410245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CD30405B-5CB9-D35C-D3EC-337C29E34CE1}"/>
              </a:ext>
            </a:extLst>
          </p:cNvPr>
          <p:cNvSpPr txBox="1"/>
          <p:nvPr/>
        </p:nvSpPr>
        <p:spPr>
          <a:xfrm>
            <a:off x="5956630" y="5624021"/>
            <a:ext cx="33534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900" dirty="0"/>
              <a:t>(1)</a:t>
            </a:r>
            <a:endParaRPr lang="zh-TW" altLang="en-US" sz="900" dirty="0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CA4AEC06-F9BC-5F41-ABA3-2F189E612A1F}"/>
              </a:ext>
            </a:extLst>
          </p:cNvPr>
          <p:cNvSpPr txBox="1"/>
          <p:nvPr/>
        </p:nvSpPr>
        <p:spPr>
          <a:xfrm>
            <a:off x="7728344" y="5624021"/>
            <a:ext cx="33534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900" dirty="0"/>
              <a:t>(1)</a:t>
            </a:r>
            <a:endParaRPr lang="zh-TW" altLang="en-US" sz="900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C9E0DB5F-7FAC-9C71-EC6F-D53876F92177}"/>
              </a:ext>
            </a:extLst>
          </p:cNvPr>
          <p:cNvSpPr txBox="1"/>
          <p:nvPr/>
        </p:nvSpPr>
        <p:spPr>
          <a:xfrm>
            <a:off x="6869960" y="6031530"/>
            <a:ext cx="29527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900" dirty="0"/>
              <a:t>or</a:t>
            </a:r>
            <a:endParaRPr lang="zh-TW" altLang="en-US" sz="900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32636D2-BC77-321E-461E-06E3BD52665A}"/>
              </a:ext>
            </a:extLst>
          </p:cNvPr>
          <p:cNvGrpSpPr/>
          <p:nvPr/>
        </p:nvGrpSpPr>
        <p:grpSpPr>
          <a:xfrm>
            <a:off x="5994817" y="2708920"/>
            <a:ext cx="2065546" cy="1045999"/>
            <a:chOff x="6351041" y="3444204"/>
            <a:chExt cx="2065546" cy="1045999"/>
          </a:xfrm>
        </p:grpSpPr>
        <p:grpSp>
          <p:nvGrpSpPr>
            <p:cNvPr id="109" name="群組 108">
              <a:extLst>
                <a:ext uri="{FF2B5EF4-FFF2-40B4-BE49-F238E27FC236}">
                  <a16:creationId xmlns:a16="http://schemas.microsoft.com/office/drawing/2014/main" id="{385287B5-0E23-37E8-695E-56FEFBBB14F8}"/>
                </a:ext>
              </a:extLst>
            </p:cNvPr>
            <p:cNvGrpSpPr/>
            <p:nvPr/>
          </p:nvGrpSpPr>
          <p:grpSpPr>
            <a:xfrm>
              <a:off x="6351041" y="3444204"/>
              <a:ext cx="2065546" cy="1045999"/>
              <a:chOff x="5803946" y="1884169"/>
              <a:chExt cx="2065546" cy="1045999"/>
            </a:xfrm>
          </p:grpSpPr>
          <p:grpSp>
            <p:nvGrpSpPr>
              <p:cNvPr id="110" name="群組 109">
                <a:extLst>
                  <a:ext uri="{FF2B5EF4-FFF2-40B4-BE49-F238E27FC236}">
                    <a16:creationId xmlns:a16="http://schemas.microsoft.com/office/drawing/2014/main" id="{6C3A0F27-37EA-5A1E-8A3B-EB55AD7B17F6}"/>
                  </a:ext>
                </a:extLst>
              </p:cNvPr>
              <p:cNvGrpSpPr/>
              <p:nvPr/>
            </p:nvGrpSpPr>
            <p:grpSpPr>
              <a:xfrm>
                <a:off x="5914880" y="2302394"/>
                <a:ext cx="1825472" cy="514723"/>
                <a:chOff x="5914880" y="2302394"/>
                <a:chExt cx="1825472" cy="514723"/>
              </a:xfrm>
            </p:grpSpPr>
            <p:sp>
              <p:nvSpPr>
                <p:cNvPr id="113" name="矩形: 圓角 112">
                  <a:extLst>
                    <a:ext uri="{FF2B5EF4-FFF2-40B4-BE49-F238E27FC236}">
                      <a16:creationId xmlns:a16="http://schemas.microsoft.com/office/drawing/2014/main" id="{D9D464F3-F126-5C28-0207-4E6E2E9ED0A2}"/>
                    </a:ext>
                  </a:extLst>
                </p:cNvPr>
                <p:cNvSpPr/>
                <p:nvPr/>
              </p:nvSpPr>
              <p:spPr>
                <a:xfrm>
                  <a:off x="6012160" y="2446410"/>
                  <a:ext cx="1656184" cy="271607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6" name="矩形: 圓角 115">
                  <a:extLst>
                    <a:ext uri="{FF2B5EF4-FFF2-40B4-BE49-F238E27FC236}">
                      <a16:creationId xmlns:a16="http://schemas.microsoft.com/office/drawing/2014/main" id="{8C25D071-0A5A-A7D4-C2DB-3F5B3DF7960C}"/>
                    </a:ext>
                  </a:extLst>
                </p:cNvPr>
                <p:cNvSpPr/>
                <p:nvPr/>
              </p:nvSpPr>
              <p:spPr>
                <a:xfrm>
                  <a:off x="6012160" y="2446410"/>
                  <a:ext cx="144013" cy="271607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7" name="矩形: 圓角 116">
                  <a:extLst>
                    <a:ext uri="{FF2B5EF4-FFF2-40B4-BE49-F238E27FC236}">
                      <a16:creationId xmlns:a16="http://schemas.microsoft.com/office/drawing/2014/main" id="{0C446A74-9761-7B61-7009-DA961F306A5B}"/>
                    </a:ext>
                  </a:extLst>
                </p:cNvPr>
                <p:cNvSpPr/>
                <p:nvPr/>
              </p:nvSpPr>
              <p:spPr>
                <a:xfrm>
                  <a:off x="6228187" y="2446410"/>
                  <a:ext cx="144013" cy="271607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8" name="矩形: 圓角 117">
                  <a:extLst>
                    <a:ext uri="{FF2B5EF4-FFF2-40B4-BE49-F238E27FC236}">
                      <a16:creationId xmlns:a16="http://schemas.microsoft.com/office/drawing/2014/main" id="{14592A89-06DE-A308-B8BE-BF645B1D051E}"/>
                    </a:ext>
                  </a:extLst>
                </p:cNvPr>
                <p:cNvSpPr/>
                <p:nvPr/>
              </p:nvSpPr>
              <p:spPr>
                <a:xfrm>
                  <a:off x="7164288" y="2446410"/>
                  <a:ext cx="144013" cy="271607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9" name="直線接點 118">
                  <a:extLst>
                    <a:ext uri="{FF2B5EF4-FFF2-40B4-BE49-F238E27FC236}">
                      <a16:creationId xmlns:a16="http://schemas.microsoft.com/office/drawing/2014/main" id="{7B5925FC-B31C-B482-BB99-E06FE580EF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88224" y="2590426"/>
                  <a:ext cx="194560" cy="0"/>
                </a:xfrm>
                <a:prstGeom prst="line">
                  <a:avLst/>
                </a:prstGeom>
                <a:ln w="28575" cap="flat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20" name="矩形 119">
                  <a:extLst>
                    <a:ext uri="{FF2B5EF4-FFF2-40B4-BE49-F238E27FC236}">
                      <a16:creationId xmlns:a16="http://schemas.microsoft.com/office/drawing/2014/main" id="{7E81EE44-C6F4-C92C-8F6F-AF5480EA9FB3}"/>
                    </a:ext>
                  </a:extLst>
                </p:cNvPr>
                <p:cNvSpPr/>
                <p:nvPr/>
              </p:nvSpPr>
              <p:spPr>
                <a:xfrm>
                  <a:off x="5914880" y="2302394"/>
                  <a:ext cx="1825472" cy="5147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1" name="矩形: 圓角 120">
                  <a:extLst>
                    <a:ext uri="{FF2B5EF4-FFF2-40B4-BE49-F238E27FC236}">
                      <a16:creationId xmlns:a16="http://schemas.microsoft.com/office/drawing/2014/main" id="{754A8EE1-9D3C-6F0D-52F6-915A874075D3}"/>
                    </a:ext>
                  </a:extLst>
                </p:cNvPr>
                <p:cNvSpPr/>
                <p:nvPr/>
              </p:nvSpPr>
              <p:spPr>
                <a:xfrm>
                  <a:off x="6948267" y="2446410"/>
                  <a:ext cx="144013" cy="271607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CB001AFD-7D90-A7B9-2FBB-18F15E04FCB4}"/>
                  </a:ext>
                </a:extLst>
              </p:cNvPr>
              <p:cNvSpPr/>
              <p:nvPr/>
            </p:nvSpPr>
            <p:spPr>
              <a:xfrm>
                <a:off x="5981416" y="2410195"/>
                <a:ext cx="198131" cy="330703"/>
              </a:xfrm>
              <a:prstGeom prst="rect">
                <a:avLst/>
              </a:prstGeom>
              <a:noFill/>
              <a:ln w="19050">
                <a:solidFill>
                  <a:srgbClr val="D60093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4383B639-A7A6-B851-741C-3D79D158FF7F}"/>
                  </a:ext>
                </a:extLst>
              </p:cNvPr>
              <p:cNvSpPr/>
              <p:nvPr/>
            </p:nvSpPr>
            <p:spPr>
              <a:xfrm>
                <a:off x="5803946" y="1884169"/>
                <a:ext cx="2065546" cy="1045999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b="1" dirty="0">
                    <a:solidFill>
                      <a:srgbClr val="FFCC00"/>
                    </a:solidFill>
                  </a:rPr>
                  <a:t>HCI RX Q</a:t>
                </a:r>
                <a:endParaRPr lang="zh-TW" altLang="en-US" b="1" dirty="0">
                  <a:solidFill>
                    <a:srgbClr val="FFCC00"/>
                  </a:solidFill>
                </a:endParaRPr>
              </a:p>
            </p:txBody>
          </p:sp>
        </p:grp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D58415A7-93C0-FEEF-0A05-66F22D97BA89}"/>
                </a:ext>
              </a:extLst>
            </p:cNvPr>
            <p:cNvSpPr/>
            <p:nvPr/>
          </p:nvSpPr>
          <p:spPr>
            <a:xfrm>
              <a:off x="7684323" y="3970229"/>
              <a:ext cx="198131" cy="330703"/>
            </a:xfrm>
            <a:prstGeom prst="rect">
              <a:avLst/>
            </a:prstGeom>
            <a:noFill/>
            <a:ln w="19050">
              <a:solidFill>
                <a:srgbClr val="D6009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25" name="接點: 肘形 124">
            <a:extLst>
              <a:ext uri="{FF2B5EF4-FFF2-40B4-BE49-F238E27FC236}">
                <a16:creationId xmlns:a16="http://schemas.microsoft.com/office/drawing/2014/main" id="{1E10C43E-326C-C763-0687-88B8149A232D}"/>
              </a:ext>
            </a:extLst>
          </p:cNvPr>
          <p:cNvCxnSpPr>
            <a:cxnSpLocks/>
            <a:stCxn id="51" idx="0"/>
            <a:endCxn id="127" idx="3"/>
          </p:cNvCxnSpPr>
          <p:nvPr/>
        </p:nvCxnSpPr>
        <p:spPr>
          <a:xfrm rot="5400000" flipH="1" flipV="1">
            <a:off x="6730768" y="3617794"/>
            <a:ext cx="1012959" cy="577966"/>
          </a:xfrm>
          <a:prstGeom prst="bentConnector4">
            <a:avLst>
              <a:gd name="adj1" fmla="val 34315"/>
              <a:gd name="adj2" fmla="val 251617"/>
            </a:avLst>
          </a:prstGeom>
          <a:ln w="381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F0978AD4-D037-B0F4-F9F9-B664517E97FE}"/>
              </a:ext>
            </a:extLst>
          </p:cNvPr>
          <p:cNvSpPr/>
          <p:nvPr/>
        </p:nvSpPr>
        <p:spPr>
          <a:xfrm>
            <a:off x="4860032" y="4413256"/>
            <a:ext cx="4176464" cy="122557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HWIF</a:t>
            </a:r>
            <a:endParaRPr lang="zh-TW" alt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EBA32D08-3DBF-E4AE-B0A4-2322DD17D184}"/>
              </a:ext>
            </a:extLst>
          </p:cNvPr>
          <p:cNvSpPr txBox="1"/>
          <p:nvPr/>
        </p:nvSpPr>
        <p:spPr>
          <a:xfrm>
            <a:off x="8141227" y="3507596"/>
            <a:ext cx="510076" cy="40011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1000" b="1" dirty="0"/>
              <a:t>Push</a:t>
            </a:r>
          </a:p>
          <a:p>
            <a:pPr algn="ctr"/>
            <a:r>
              <a:rPr lang="en-US" altLang="zh-TW" sz="1000" b="1" dirty="0"/>
              <a:t>back</a:t>
            </a:r>
            <a:endParaRPr lang="zh-TW" altLang="en-US" sz="1000" b="1" dirty="0"/>
          </a:p>
        </p:txBody>
      </p:sp>
      <p:cxnSp>
        <p:nvCxnSpPr>
          <p:cNvPr id="136" name="接點: 肘形 135">
            <a:extLst>
              <a:ext uri="{FF2B5EF4-FFF2-40B4-BE49-F238E27FC236}">
                <a16:creationId xmlns:a16="http://schemas.microsoft.com/office/drawing/2014/main" id="{DC9ED95A-0D2F-B28A-5F65-D5432B6013A9}"/>
              </a:ext>
            </a:extLst>
          </p:cNvPr>
          <p:cNvCxnSpPr>
            <a:cxnSpLocks/>
            <a:stCxn id="111" idx="1"/>
            <a:endCxn id="80" idx="3"/>
          </p:cNvCxnSpPr>
          <p:nvPr/>
        </p:nvCxnSpPr>
        <p:spPr>
          <a:xfrm rot="10800000" flipV="1">
            <a:off x="4155109" y="3400297"/>
            <a:ext cx="2017179" cy="888025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300B188F-0D55-2687-25A4-73596E677F00}"/>
              </a:ext>
            </a:extLst>
          </p:cNvPr>
          <p:cNvSpPr txBox="1"/>
          <p:nvPr/>
        </p:nvSpPr>
        <p:spPr>
          <a:xfrm>
            <a:off x="4926181" y="3507596"/>
            <a:ext cx="458780" cy="40011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1000" b="1" dirty="0"/>
              <a:t>Pop</a:t>
            </a:r>
          </a:p>
          <a:p>
            <a:pPr algn="ctr"/>
            <a:r>
              <a:rPr lang="en-US" altLang="zh-TW" sz="1000" b="1" dirty="0"/>
              <a:t>front</a:t>
            </a:r>
            <a:endParaRPr lang="zh-TW" altLang="en-US" sz="1000" b="1" dirty="0"/>
          </a:p>
        </p:txBody>
      </p:sp>
      <p:sp>
        <p:nvSpPr>
          <p:cNvPr id="141" name="圓角矩形 73">
            <a:extLst>
              <a:ext uri="{FF2B5EF4-FFF2-40B4-BE49-F238E27FC236}">
                <a16:creationId xmlns:a16="http://schemas.microsoft.com/office/drawing/2014/main" id="{2611DE5D-5BBD-6B6D-7206-C72E434AA1FC}"/>
              </a:ext>
            </a:extLst>
          </p:cNvPr>
          <p:cNvSpPr/>
          <p:nvPr/>
        </p:nvSpPr>
        <p:spPr>
          <a:xfrm>
            <a:off x="3814429" y="2147822"/>
            <a:ext cx="1738198" cy="379379"/>
          </a:xfrm>
          <a:prstGeom prst="round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b="1" dirty="0" err="1"/>
              <a:t>netdev</a:t>
            </a:r>
            <a:r>
              <a:rPr lang="en-US" altLang="zh-TW" sz="900" b="1" dirty="0"/>
              <a:t> RX</a:t>
            </a:r>
            <a:endParaRPr lang="zh-TW" altLang="en-US" sz="900" b="1" dirty="0"/>
          </a:p>
        </p:txBody>
      </p:sp>
      <p:grpSp>
        <p:nvGrpSpPr>
          <p:cNvPr id="137" name="群組 136">
            <a:extLst>
              <a:ext uri="{FF2B5EF4-FFF2-40B4-BE49-F238E27FC236}">
                <a16:creationId xmlns:a16="http://schemas.microsoft.com/office/drawing/2014/main" id="{10529BA6-5EE4-3F61-4EAC-FACC674DD2CA}"/>
              </a:ext>
            </a:extLst>
          </p:cNvPr>
          <p:cNvGrpSpPr/>
          <p:nvPr/>
        </p:nvGrpSpPr>
        <p:grpSpPr>
          <a:xfrm>
            <a:off x="899592" y="1835225"/>
            <a:ext cx="1904641" cy="765683"/>
            <a:chOff x="651135" y="1835225"/>
            <a:chExt cx="1904641" cy="765683"/>
          </a:xfrm>
        </p:grpSpPr>
        <p:sp>
          <p:nvSpPr>
            <p:cNvPr id="142" name="圓角矩形 73">
              <a:extLst>
                <a:ext uri="{FF2B5EF4-FFF2-40B4-BE49-F238E27FC236}">
                  <a16:creationId xmlns:a16="http://schemas.microsoft.com/office/drawing/2014/main" id="{DC32275B-9719-148B-1D2C-703D947B7183}"/>
                </a:ext>
              </a:extLst>
            </p:cNvPr>
            <p:cNvSpPr/>
            <p:nvPr/>
          </p:nvSpPr>
          <p:spPr>
            <a:xfrm>
              <a:off x="745570" y="2137882"/>
              <a:ext cx="1738198" cy="379379"/>
            </a:xfrm>
            <a:prstGeom prst="roundRect">
              <a:avLst/>
            </a:prstGeom>
            <a:solidFill>
              <a:srgbClr val="00B0F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b="1" dirty="0"/>
                <a:t>cfg80211 RX</a:t>
              </a:r>
              <a:endParaRPr lang="zh-TW" altLang="en-US" sz="900" b="1" dirty="0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A9687A82-ED02-197A-E7DB-B7E8BF14B530}"/>
                </a:ext>
              </a:extLst>
            </p:cNvPr>
            <p:cNvSpPr/>
            <p:nvPr/>
          </p:nvSpPr>
          <p:spPr>
            <a:xfrm>
              <a:off x="651135" y="1835225"/>
              <a:ext cx="1904641" cy="765683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TW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cfg80211</a:t>
              </a:r>
              <a:endParaRPr lang="zh-TW" alt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45" name="矩形 144">
            <a:extLst>
              <a:ext uri="{FF2B5EF4-FFF2-40B4-BE49-F238E27FC236}">
                <a16:creationId xmlns:a16="http://schemas.microsoft.com/office/drawing/2014/main" id="{F7EB5AF0-DF89-1B08-A249-E51A425FBF55}"/>
              </a:ext>
            </a:extLst>
          </p:cNvPr>
          <p:cNvSpPr/>
          <p:nvPr/>
        </p:nvSpPr>
        <p:spPr>
          <a:xfrm>
            <a:off x="3747479" y="1844824"/>
            <a:ext cx="1904641" cy="7656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netdev</a:t>
            </a:r>
            <a:endParaRPr lang="zh-TW" alt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05493514-53F2-45D3-1043-19733881AA23}"/>
              </a:ext>
            </a:extLst>
          </p:cNvPr>
          <p:cNvCxnSpPr>
            <a:cxnSpLocks/>
            <a:stCxn id="80" idx="0"/>
            <a:endCxn id="114" idx="2"/>
          </p:cNvCxnSpPr>
          <p:nvPr/>
        </p:nvCxnSpPr>
        <p:spPr>
          <a:xfrm flipH="1" flipV="1">
            <a:off x="3281517" y="3843768"/>
            <a:ext cx="4492" cy="254865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AB1AD9D2-E50A-03C8-6442-5D797EBD9AD5}"/>
              </a:ext>
            </a:extLst>
          </p:cNvPr>
          <p:cNvSpPr txBox="1"/>
          <p:nvPr/>
        </p:nvSpPr>
        <p:spPr>
          <a:xfrm>
            <a:off x="3264097" y="3844806"/>
            <a:ext cx="33534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900" dirty="0"/>
              <a:t>(5)</a:t>
            </a:r>
            <a:endParaRPr lang="zh-TW" altLang="en-US" sz="900" dirty="0"/>
          </a:p>
        </p:txBody>
      </p:sp>
      <p:cxnSp>
        <p:nvCxnSpPr>
          <p:cNvPr id="151" name="接點: 肘形 150">
            <a:extLst>
              <a:ext uri="{FF2B5EF4-FFF2-40B4-BE49-F238E27FC236}">
                <a16:creationId xmlns:a16="http://schemas.microsoft.com/office/drawing/2014/main" id="{73872BD5-3763-FBD5-79FA-455F6F5A94D1}"/>
              </a:ext>
            </a:extLst>
          </p:cNvPr>
          <p:cNvCxnSpPr>
            <a:cxnSpLocks/>
            <a:stCxn id="51" idx="1"/>
            <a:endCxn id="19" idx="2"/>
          </p:cNvCxnSpPr>
          <p:nvPr/>
        </p:nvCxnSpPr>
        <p:spPr>
          <a:xfrm rot="10800000">
            <a:off x="3280858" y="4609831"/>
            <a:ext cx="1579174" cy="416212"/>
          </a:xfrm>
          <a:prstGeom prst="bentConnector2">
            <a:avLst/>
          </a:prstGeom>
          <a:ln w="381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字方塊 153">
            <a:extLst>
              <a:ext uri="{FF2B5EF4-FFF2-40B4-BE49-F238E27FC236}">
                <a16:creationId xmlns:a16="http://schemas.microsoft.com/office/drawing/2014/main" id="{C2A7B060-7F30-A19C-494C-80A183CEC2E3}"/>
              </a:ext>
            </a:extLst>
          </p:cNvPr>
          <p:cNvSpPr txBox="1"/>
          <p:nvPr/>
        </p:nvSpPr>
        <p:spPr>
          <a:xfrm>
            <a:off x="4546824" y="4793873"/>
            <a:ext cx="33534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900" dirty="0"/>
              <a:t>(3)</a:t>
            </a:r>
            <a:endParaRPr lang="zh-TW" altLang="en-US" sz="900" dirty="0"/>
          </a:p>
        </p:txBody>
      </p:sp>
      <p:cxnSp>
        <p:nvCxnSpPr>
          <p:cNvPr id="156" name="接點: 肘形 155">
            <a:extLst>
              <a:ext uri="{FF2B5EF4-FFF2-40B4-BE49-F238E27FC236}">
                <a16:creationId xmlns:a16="http://schemas.microsoft.com/office/drawing/2014/main" id="{F0FDA356-BF75-D7CD-DFC2-73F5496C1404}"/>
              </a:ext>
            </a:extLst>
          </p:cNvPr>
          <p:cNvCxnSpPr>
            <a:cxnSpLocks/>
            <a:stCxn id="114" idx="3"/>
            <a:endCxn id="141" idx="2"/>
          </p:cNvCxnSpPr>
          <p:nvPr/>
        </p:nvCxnSpPr>
        <p:spPr>
          <a:xfrm flipV="1">
            <a:off x="4150616" y="2527201"/>
            <a:ext cx="532912" cy="1126878"/>
          </a:xfrm>
          <a:prstGeom prst="bentConnector2">
            <a:avLst/>
          </a:prstGeom>
          <a:ln w="381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A95DF00B-3FE8-00D5-11E4-FB7D0D8D2659}"/>
              </a:ext>
            </a:extLst>
          </p:cNvPr>
          <p:cNvSpPr txBox="1"/>
          <p:nvPr/>
        </p:nvSpPr>
        <p:spPr>
          <a:xfrm>
            <a:off x="3131840" y="2247341"/>
            <a:ext cx="29527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900" dirty="0"/>
              <a:t>or</a:t>
            </a:r>
            <a:endParaRPr lang="zh-TW" altLang="en-US" sz="900" dirty="0"/>
          </a:p>
        </p:txBody>
      </p:sp>
      <p:cxnSp>
        <p:nvCxnSpPr>
          <p:cNvPr id="162" name="接點: 肘形 161">
            <a:extLst>
              <a:ext uri="{FF2B5EF4-FFF2-40B4-BE49-F238E27FC236}">
                <a16:creationId xmlns:a16="http://schemas.microsoft.com/office/drawing/2014/main" id="{4C5EC6CD-D9EE-AB58-2AEF-82B41A0FA4CF}"/>
              </a:ext>
            </a:extLst>
          </p:cNvPr>
          <p:cNvCxnSpPr>
            <a:cxnSpLocks/>
            <a:stCxn id="114" idx="1"/>
            <a:endCxn id="142" idx="2"/>
          </p:cNvCxnSpPr>
          <p:nvPr/>
        </p:nvCxnSpPr>
        <p:spPr>
          <a:xfrm rot="10800000">
            <a:off x="1863126" y="2517261"/>
            <a:ext cx="549292" cy="1136818"/>
          </a:xfrm>
          <a:prstGeom prst="bentConnector2">
            <a:avLst/>
          </a:prstGeom>
          <a:ln w="381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E68FDF50-3356-EB2B-AAD4-DEE0C4922648}"/>
              </a:ext>
            </a:extLst>
          </p:cNvPr>
          <p:cNvSpPr txBox="1"/>
          <p:nvPr/>
        </p:nvSpPr>
        <p:spPr>
          <a:xfrm>
            <a:off x="4387081" y="3397383"/>
            <a:ext cx="33534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900" dirty="0"/>
              <a:t>(6)</a:t>
            </a:r>
            <a:endParaRPr lang="zh-TW" altLang="en-US" sz="900" dirty="0"/>
          </a:p>
        </p:txBody>
      </p:sp>
      <p:sp>
        <p:nvSpPr>
          <p:cNvPr id="164" name="文字方塊 163">
            <a:extLst>
              <a:ext uri="{FF2B5EF4-FFF2-40B4-BE49-F238E27FC236}">
                <a16:creationId xmlns:a16="http://schemas.microsoft.com/office/drawing/2014/main" id="{D786FBEC-60CD-FA67-1CDA-01335A60431E}"/>
              </a:ext>
            </a:extLst>
          </p:cNvPr>
          <p:cNvSpPr txBox="1"/>
          <p:nvPr/>
        </p:nvSpPr>
        <p:spPr>
          <a:xfrm>
            <a:off x="1835696" y="3369156"/>
            <a:ext cx="33534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900" dirty="0"/>
              <a:t>(6)</a:t>
            </a:r>
            <a:endParaRPr lang="zh-TW" altLang="en-US" sz="900" dirty="0"/>
          </a:p>
        </p:txBody>
      </p:sp>
      <p:sp>
        <p:nvSpPr>
          <p:cNvPr id="165" name="文字方塊 164">
            <a:extLst>
              <a:ext uri="{FF2B5EF4-FFF2-40B4-BE49-F238E27FC236}">
                <a16:creationId xmlns:a16="http://schemas.microsoft.com/office/drawing/2014/main" id="{157AD282-06A5-6B2D-CDCA-95B6087C2548}"/>
              </a:ext>
            </a:extLst>
          </p:cNvPr>
          <p:cNvSpPr txBox="1"/>
          <p:nvPr/>
        </p:nvSpPr>
        <p:spPr>
          <a:xfrm>
            <a:off x="1031118" y="2971562"/>
            <a:ext cx="768159" cy="2308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900" b="1" dirty="0"/>
              <a:t>802.11</a:t>
            </a:r>
            <a:r>
              <a:rPr lang="zh-TW" altLang="en-US" sz="900" b="1" dirty="0"/>
              <a:t>封包</a:t>
            </a:r>
          </a:p>
        </p:txBody>
      </p: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BF2BAC51-6B57-5598-80FE-52A675A16545}"/>
              </a:ext>
            </a:extLst>
          </p:cNvPr>
          <p:cNvSpPr txBox="1"/>
          <p:nvPr/>
        </p:nvSpPr>
        <p:spPr>
          <a:xfrm>
            <a:off x="4772005" y="2971040"/>
            <a:ext cx="704039" cy="2308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900" b="1" dirty="0"/>
              <a:t>802.3</a:t>
            </a:r>
            <a:r>
              <a:rPr lang="zh-TW" altLang="en-US" sz="900" b="1" dirty="0"/>
              <a:t>封包</a:t>
            </a:r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E752C381-AA41-1E5B-A638-00E4C4743DAB}"/>
              </a:ext>
            </a:extLst>
          </p:cNvPr>
          <p:cNvSpPr/>
          <p:nvPr/>
        </p:nvSpPr>
        <p:spPr>
          <a:xfrm>
            <a:off x="6407595" y="3787583"/>
            <a:ext cx="1239761" cy="259106"/>
          </a:xfrm>
          <a:prstGeom prst="round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./cli </a:t>
            </a:r>
            <a:r>
              <a:rPr lang="en-US" altLang="zh-TW" sz="9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hci</a:t>
            </a:r>
            <a:r>
              <a:rPr lang="en-US" altLang="zh-TW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9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rxq</a:t>
            </a:r>
            <a:r>
              <a:rPr lang="en-US" altLang="zh-TW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show </a:t>
            </a:r>
            <a:endParaRPr lang="zh-TW" alt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86FACCA1-F5B3-64B2-0CB4-CE784A133E2D}"/>
              </a:ext>
            </a:extLst>
          </p:cNvPr>
          <p:cNvSpPr/>
          <p:nvPr/>
        </p:nvSpPr>
        <p:spPr>
          <a:xfrm>
            <a:off x="7557783" y="4621267"/>
            <a:ext cx="905860" cy="259106"/>
          </a:xfrm>
          <a:prstGeom prst="round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./cli mib </a:t>
            </a:r>
            <a:r>
              <a:rPr lang="en-US" altLang="zh-TW" sz="9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hwif</a:t>
            </a:r>
            <a:endParaRPr lang="zh-TW" alt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矩形: 圓角 83">
            <a:extLst>
              <a:ext uri="{FF2B5EF4-FFF2-40B4-BE49-F238E27FC236}">
                <a16:creationId xmlns:a16="http://schemas.microsoft.com/office/drawing/2014/main" id="{D542BC2E-F55E-88E3-8D07-63F4AE0CC9AE}"/>
              </a:ext>
            </a:extLst>
          </p:cNvPr>
          <p:cNvSpPr/>
          <p:nvPr/>
        </p:nvSpPr>
        <p:spPr>
          <a:xfrm>
            <a:off x="2668375" y="2710204"/>
            <a:ext cx="1239761" cy="259106"/>
          </a:xfrm>
          <a:prstGeom prst="round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./cli mac </a:t>
            </a:r>
            <a:r>
              <a:rPr lang="en-US" altLang="zh-TW" sz="9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rxq</a:t>
            </a:r>
            <a:r>
              <a:rPr lang="en-US" altLang="zh-TW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show </a:t>
            </a:r>
            <a:endParaRPr lang="zh-TW" alt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200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Firmware Task transfer flow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403896" y="908720"/>
            <a:ext cx="1643084" cy="408469"/>
            <a:chOff x="6444208" y="5385005"/>
            <a:chExt cx="1643084" cy="408469"/>
          </a:xfrm>
        </p:grpSpPr>
        <p:sp>
          <p:nvSpPr>
            <p:cNvPr id="5" name="矩形 4"/>
            <p:cNvSpPr/>
            <p:nvPr/>
          </p:nvSpPr>
          <p:spPr>
            <a:xfrm>
              <a:off x="6444208" y="5385005"/>
              <a:ext cx="864096" cy="408469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TW" altLang="en-US" b="1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7445770" y="5404574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task</a:t>
              </a:r>
              <a:endParaRPr lang="zh-TW" altLang="en-US" b="1" dirty="0"/>
            </a:p>
          </p:txBody>
        </p:sp>
      </p:grpSp>
      <p:cxnSp>
        <p:nvCxnSpPr>
          <p:cNvPr id="7" name="直線接點 6"/>
          <p:cNvCxnSpPr/>
          <p:nvPr/>
        </p:nvCxnSpPr>
        <p:spPr>
          <a:xfrm flipV="1">
            <a:off x="107504" y="5661248"/>
            <a:ext cx="8784976" cy="3600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766185" y="5793551"/>
            <a:ext cx="1567166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HCI TX</a:t>
            </a:r>
            <a:endParaRPr lang="zh-TW" altLang="en-US" sz="12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504" y="3292614"/>
            <a:ext cx="537761" cy="4086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b="1" dirty="0"/>
              <a:t>FW</a:t>
            </a:r>
            <a:endParaRPr lang="zh-TW" altLang="en-US" b="1" dirty="0"/>
          </a:p>
        </p:txBody>
      </p:sp>
      <p:cxnSp>
        <p:nvCxnSpPr>
          <p:cNvPr id="14" name="直線接點 13"/>
          <p:cNvCxnSpPr/>
          <p:nvPr/>
        </p:nvCxnSpPr>
        <p:spPr>
          <a:xfrm flipV="1">
            <a:off x="107504" y="1952836"/>
            <a:ext cx="8784976" cy="3600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59415" y="5793551"/>
            <a:ext cx="1567166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HCI RX</a:t>
            </a:r>
            <a:endParaRPr lang="zh-TW" altLang="en-US" sz="1200" b="1" dirty="0"/>
          </a:p>
        </p:txBody>
      </p:sp>
      <p:sp>
        <p:nvSpPr>
          <p:cNvPr id="17" name="矩形 16"/>
          <p:cNvSpPr/>
          <p:nvPr/>
        </p:nvSpPr>
        <p:spPr>
          <a:xfrm>
            <a:off x="1043608" y="5793551"/>
            <a:ext cx="1567166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MAC TX</a:t>
            </a:r>
            <a:endParaRPr lang="zh-TW" altLang="en-US" sz="1200" b="1" dirty="0"/>
          </a:p>
        </p:txBody>
      </p:sp>
      <p:sp>
        <p:nvSpPr>
          <p:cNvPr id="18" name="矩形 17"/>
          <p:cNvSpPr/>
          <p:nvPr/>
        </p:nvSpPr>
        <p:spPr>
          <a:xfrm>
            <a:off x="6821258" y="5793551"/>
            <a:ext cx="1567166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MAC RX</a:t>
            </a:r>
            <a:endParaRPr lang="zh-TW" altLang="en-US" sz="1200" b="1" dirty="0"/>
          </a:p>
        </p:txBody>
      </p:sp>
      <p:sp>
        <p:nvSpPr>
          <p:cNvPr id="11" name="圓角矩形 10"/>
          <p:cNvSpPr/>
          <p:nvPr/>
        </p:nvSpPr>
        <p:spPr>
          <a:xfrm>
            <a:off x="4036072" y="2132856"/>
            <a:ext cx="1328016" cy="72544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err="1"/>
              <a:t>WiFi</a:t>
            </a:r>
            <a:endParaRPr lang="en-US" altLang="zh-TW" sz="1200" b="1" dirty="0"/>
          </a:p>
          <a:p>
            <a:pPr algn="ctr"/>
            <a:r>
              <a:rPr lang="en-US" altLang="zh-TW" sz="1200" b="1" dirty="0"/>
              <a:t>task</a:t>
            </a:r>
            <a:endParaRPr lang="zh-TW" altLang="en-US" sz="1200" b="1" dirty="0"/>
          </a:p>
        </p:txBody>
      </p:sp>
      <p:grpSp>
        <p:nvGrpSpPr>
          <p:cNvPr id="21" name="群組 20"/>
          <p:cNvGrpSpPr/>
          <p:nvPr/>
        </p:nvGrpSpPr>
        <p:grpSpPr>
          <a:xfrm>
            <a:off x="1784420" y="978455"/>
            <a:ext cx="2208310" cy="369332"/>
            <a:chOff x="4341614" y="5824832"/>
            <a:chExt cx="2208310" cy="369332"/>
          </a:xfrm>
        </p:grpSpPr>
        <p:cxnSp>
          <p:nvCxnSpPr>
            <p:cNvPr id="22" name="直線單箭頭接點 21"/>
            <p:cNvCxnSpPr/>
            <p:nvPr/>
          </p:nvCxnSpPr>
          <p:spPr>
            <a:xfrm>
              <a:off x="4341614" y="6023549"/>
              <a:ext cx="593793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oli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字方塊 22"/>
            <p:cNvSpPr txBox="1"/>
            <p:nvPr/>
          </p:nvSpPr>
          <p:spPr>
            <a:xfrm>
              <a:off x="4991484" y="5824832"/>
              <a:ext cx="15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function call</a:t>
              </a:r>
              <a:endParaRPr lang="zh-TW" altLang="en-US" b="1" dirty="0"/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1768024" y="1381642"/>
            <a:ext cx="2051216" cy="369332"/>
            <a:chOff x="4341614" y="5824832"/>
            <a:chExt cx="2051216" cy="369332"/>
          </a:xfrm>
        </p:grpSpPr>
        <p:cxnSp>
          <p:nvCxnSpPr>
            <p:cNvPr id="25" name="直線單箭頭接點 24"/>
            <p:cNvCxnSpPr/>
            <p:nvPr/>
          </p:nvCxnSpPr>
          <p:spPr>
            <a:xfrm>
              <a:off x="4341614" y="6023549"/>
              <a:ext cx="593793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字方塊 25"/>
            <p:cNvSpPr txBox="1"/>
            <p:nvPr/>
          </p:nvSpPr>
          <p:spPr>
            <a:xfrm>
              <a:off x="4991484" y="5824832"/>
              <a:ext cx="1401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switch task</a:t>
              </a:r>
              <a:endParaRPr lang="zh-TW" altLang="en-US" b="1" dirty="0"/>
            </a:p>
          </p:txBody>
        </p:sp>
      </p:grpSp>
      <p:cxnSp>
        <p:nvCxnSpPr>
          <p:cNvPr id="27" name="肘形接點 26"/>
          <p:cNvCxnSpPr>
            <a:cxnSpLocks/>
            <a:stCxn id="67" idx="0"/>
            <a:endCxn id="80" idx="2"/>
          </p:cNvCxnSpPr>
          <p:nvPr/>
        </p:nvCxnSpPr>
        <p:spPr>
          <a:xfrm rot="5400000" flipH="1" flipV="1">
            <a:off x="3367378" y="4645884"/>
            <a:ext cx="358128" cy="2442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/>
          <p:cNvGrpSpPr/>
          <p:nvPr/>
        </p:nvGrpSpPr>
        <p:grpSpPr>
          <a:xfrm>
            <a:off x="6404634" y="1364347"/>
            <a:ext cx="2103146" cy="408469"/>
            <a:chOff x="6444208" y="5385005"/>
            <a:chExt cx="2103146" cy="408469"/>
          </a:xfrm>
        </p:grpSpPr>
        <p:sp>
          <p:nvSpPr>
            <p:cNvPr id="47" name="矩形 46"/>
            <p:cNvSpPr/>
            <p:nvPr/>
          </p:nvSpPr>
          <p:spPr>
            <a:xfrm>
              <a:off x="6444208" y="5385005"/>
              <a:ext cx="864096" cy="408469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TW" altLang="en-US" b="1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7445770" y="5404574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interrupt</a:t>
              </a:r>
              <a:endParaRPr lang="zh-TW" altLang="en-US" b="1" dirty="0"/>
            </a:p>
          </p:txBody>
        </p:sp>
      </p:grpSp>
      <p:sp>
        <p:nvSpPr>
          <p:cNvPr id="54" name="矩形 53"/>
          <p:cNvSpPr/>
          <p:nvPr/>
        </p:nvSpPr>
        <p:spPr>
          <a:xfrm>
            <a:off x="6822250" y="4730624"/>
            <a:ext cx="1564108" cy="763131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zh-TW" altLang="en-US"/>
          </a:p>
        </p:txBody>
      </p:sp>
      <p:cxnSp>
        <p:nvCxnSpPr>
          <p:cNvPr id="75" name="肘形接點 74"/>
          <p:cNvCxnSpPr>
            <a:cxnSpLocks/>
            <a:stCxn id="73" idx="0"/>
            <a:endCxn id="11" idx="3"/>
          </p:cNvCxnSpPr>
          <p:nvPr/>
        </p:nvCxnSpPr>
        <p:spPr>
          <a:xfrm rot="16200000" flipV="1">
            <a:off x="5322651" y="2537018"/>
            <a:ext cx="2323091" cy="2240216"/>
          </a:xfrm>
          <a:prstGeom prst="bentConnector2">
            <a:avLst/>
          </a:prstGeom>
          <a:ln w="38100">
            <a:solidFill>
              <a:srgbClr val="0070C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2754790" y="4747986"/>
            <a:ext cx="1564108" cy="763131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zh-TW" altLang="en-US"/>
          </a:p>
        </p:txBody>
      </p:sp>
      <p:cxnSp>
        <p:nvCxnSpPr>
          <p:cNvPr id="97" name="直線單箭頭接點 96"/>
          <p:cNvCxnSpPr>
            <a:cxnSpLocks/>
            <a:stCxn id="18" idx="0"/>
            <a:endCxn id="73" idx="2"/>
          </p:cNvCxnSpPr>
          <p:nvPr/>
        </p:nvCxnSpPr>
        <p:spPr>
          <a:xfrm flipH="1" flipV="1">
            <a:off x="7604304" y="5405707"/>
            <a:ext cx="537" cy="38784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肘形接點 147"/>
          <p:cNvCxnSpPr>
            <a:cxnSpLocks/>
            <a:stCxn id="11" idx="1"/>
            <a:endCxn id="17" idx="0"/>
          </p:cNvCxnSpPr>
          <p:nvPr/>
        </p:nvCxnSpPr>
        <p:spPr>
          <a:xfrm rot="10800000" flipV="1">
            <a:off x="1827192" y="2495579"/>
            <a:ext cx="2208881" cy="3297971"/>
          </a:xfrm>
          <a:prstGeom prst="bentConnector2">
            <a:avLst/>
          </a:prstGeom>
          <a:ln w="38100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字方塊 151"/>
          <p:cNvSpPr txBox="1"/>
          <p:nvPr/>
        </p:nvSpPr>
        <p:spPr>
          <a:xfrm>
            <a:off x="7372969" y="4059517"/>
            <a:ext cx="463744" cy="2809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050" dirty="0"/>
              <a:t>RX</a:t>
            </a:r>
            <a:endParaRPr lang="zh-TW" altLang="en-US" sz="105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1584046" y="4059517"/>
            <a:ext cx="463744" cy="2809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050" dirty="0"/>
              <a:t>TX</a:t>
            </a:r>
            <a:endParaRPr lang="zh-TW" altLang="en-US" sz="105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107504" y="5877272"/>
            <a:ext cx="587395" cy="4086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b="1" dirty="0"/>
              <a:t>HW</a:t>
            </a:r>
            <a:endParaRPr lang="zh-TW" altLang="en-US" b="1" dirty="0"/>
          </a:p>
        </p:txBody>
      </p:sp>
      <p:cxnSp>
        <p:nvCxnSpPr>
          <p:cNvPr id="66" name="直線單箭頭接點 65"/>
          <p:cNvCxnSpPr>
            <a:cxnSpLocks/>
            <a:stCxn id="9" idx="0"/>
            <a:endCxn id="67" idx="2"/>
          </p:cNvCxnSpPr>
          <p:nvPr/>
        </p:nvCxnSpPr>
        <p:spPr>
          <a:xfrm flipH="1" flipV="1">
            <a:off x="3545221" y="5413205"/>
            <a:ext cx="4547" cy="38034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cxnSpLocks/>
            <a:stCxn id="84" idx="2"/>
            <a:endCxn id="15" idx="0"/>
          </p:cNvCxnSpPr>
          <p:nvPr/>
        </p:nvCxnSpPr>
        <p:spPr>
          <a:xfrm rot="16200000" flipH="1">
            <a:off x="5186466" y="5137019"/>
            <a:ext cx="1312168" cy="895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接點 76"/>
          <p:cNvCxnSpPr>
            <a:cxnSpLocks/>
            <a:stCxn id="11" idx="2"/>
            <a:endCxn id="84" idx="0"/>
          </p:cNvCxnSpPr>
          <p:nvPr/>
        </p:nvCxnSpPr>
        <p:spPr>
          <a:xfrm rot="16200000" flipH="1">
            <a:off x="4805723" y="2752660"/>
            <a:ext cx="930736" cy="1142023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接點 82"/>
          <p:cNvCxnSpPr>
            <a:cxnSpLocks/>
            <a:stCxn id="80" idx="0"/>
            <a:endCxn id="11" idx="2"/>
          </p:cNvCxnSpPr>
          <p:nvPr/>
        </p:nvCxnSpPr>
        <p:spPr>
          <a:xfrm rot="5400000" flipH="1" flipV="1">
            <a:off x="3665174" y="2740793"/>
            <a:ext cx="917394" cy="1152417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字方塊 153"/>
          <p:cNvSpPr txBox="1"/>
          <p:nvPr/>
        </p:nvSpPr>
        <p:spPr>
          <a:xfrm>
            <a:off x="3882215" y="3154920"/>
            <a:ext cx="463744" cy="2809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050" dirty="0"/>
              <a:t>TX</a:t>
            </a:r>
            <a:endParaRPr lang="zh-TW" altLang="en-US" sz="1050" dirty="0"/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1E04A126-6BBF-0E9F-708D-740C36FF844B}"/>
              </a:ext>
            </a:extLst>
          </p:cNvPr>
          <p:cNvGrpSpPr/>
          <p:nvPr/>
        </p:nvGrpSpPr>
        <p:grpSpPr>
          <a:xfrm>
            <a:off x="6403896" y="428243"/>
            <a:ext cx="2083910" cy="408469"/>
            <a:chOff x="6444208" y="5385005"/>
            <a:chExt cx="2083910" cy="408469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58F8CF84-6B4B-1D32-CB25-7DE92952A26D}"/>
                </a:ext>
              </a:extLst>
            </p:cNvPr>
            <p:cNvSpPr/>
            <p:nvPr/>
          </p:nvSpPr>
          <p:spPr>
            <a:xfrm>
              <a:off x="6444208" y="5385005"/>
              <a:ext cx="864096" cy="40846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TW" altLang="en-US" b="1"/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62D97F42-80B6-0510-307E-EDC86C67F17D}"/>
                </a:ext>
              </a:extLst>
            </p:cNvPr>
            <p:cNvSpPr txBox="1"/>
            <p:nvPr/>
          </p:nvSpPr>
          <p:spPr>
            <a:xfrm>
              <a:off x="7445770" y="5404574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function</a:t>
              </a:r>
              <a:endParaRPr lang="zh-TW" altLang="en-US" b="1" dirty="0"/>
            </a:p>
          </p:txBody>
        </p:sp>
      </p:grpSp>
      <p:sp>
        <p:nvSpPr>
          <p:cNvPr id="67" name="圓角矩形 73">
            <a:extLst>
              <a:ext uri="{FF2B5EF4-FFF2-40B4-BE49-F238E27FC236}">
                <a16:creationId xmlns:a16="http://schemas.microsoft.com/office/drawing/2014/main" id="{CD8C1814-8498-57D0-E132-4EEA922BE957}"/>
              </a:ext>
            </a:extLst>
          </p:cNvPr>
          <p:cNvSpPr/>
          <p:nvPr/>
        </p:nvSpPr>
        <p:spPr>
          <a:xfrm>
            <a:off x="2872577" y="4826169"/>
            <a:ext cx="1345288" cy="587036"/>
          </a:xfrm>
          <a:prstGeom prst="round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b="1" dirty="0"/>
              <a:t>TX ISR</a:t>
            </a:r>
            <a:endParaRPr lang="zh-TW" altLang="en-US" sz="900" b="1" dirty="0"/>
          </a:p>
        </p:txBody>
      </p:sp>
      <p:sp>
        <p:nvSpPr>
          <p:cNvPr id="73" name="圓角矩形 73">
            <a:extLst>
              <a:ext uri="{FF2B5EF4-FFF2-40B4-BE49-F238E27FC236}">
                <a16:creationId xmlns:a16="http://schemas.microsoft.com/office/drawing/2014/main" id="{1659E529-A457-BE70-867F-E4A837E3F8B4}"/>
              </a:ext>
            </a:extLst>
          </p:cNvPr>
          <p:cNvSpPr/>
          <p:nvPr/>
        </p:nvSpPr>
        <p:spPr>
          <a:xfrm>
            <a:off x="6931660" y="4818671"/>
            <a:ext cx="1345288" cy="587036"/>
          </a:xfrm>
          <a:prstGeom prst="round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b="1" dirty="0"/>
              <a:t>RX ISR</a:t>
            </a:r>
            <a:endParaRPr lang="zh-TW" altLang="en-US" sz="900" b="1" dirty="0"/>
          </a:p>
        </p:txBody>
      </p:sp>
      <p:sp>
        <p:nvSpPr>
          <p:cNvPr id="80" name="圓角矩形 19">
            <a:extLst>
              <a:ext uri="{FF2B5EF4-FFF2-40B4-BE49-F238E27FC236}">
                <a16:creationId xmlns:a16="http://schemas.microsoft.com/office/drawing/2014/main" id="{C87E1CEA-A2A6-471A-785C-20F7E742912F}"/>
              </a:ext>
            </a:extLst>
          </p:cNvPr>
          <p:cNvSpPr/>
          <p:nvPr/>
        </p:nvSpPr>
        <p:spPr>
          <a:xfrm>
            <a:off x="2872577" y="3775698"/>
            <a:ext cx="1350172" cy="69234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/>
              <a:t>IPC TX</a:t>
            </a:r>
          </a:p>
          <a:p>
            <a:pPr algn="ctr"/>
            <a:r>
              <a:rPr lang="en-US" altLang="zh-TW" sz="1100" b="1" dirty="0"/>
              <a:t>task</a:t>
            </a:r>
            <a:endParaRPr lang="zh-TW" altLang="en-US" sz="1100" b="1" dirty="0"/>
          </a:p>
        </p:txBody>
      </p:sp>
      <p:sp>
        <p:nvSpPr>
          <p:cNvPr id="84" name="圓角矩形 19">
            <a:extLst>
              <a:ext uri="{FF2B5EF4-FFF2-40B4-BE49-F238E27FC236}">
                <a16:creationId xmlns:a16="http://schemas.microsoft.com/office/drawing/2014/main" id="{163E729B-E3FE-7F49-417C-258407577BD7}"/>
              </a:ext>
            </a:extLst>
          </p:cNvPr>
          <p:cNvSpPr/>
          <p:nvPr/>
        </p:nvSpPr>
        <p:spPr>
          <a:xfrm>
            <a:off x="5178095" y="3789040"/>
            <a:ext cx="1328016" cy="69234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/>
              <a:t>IPC RX</a:t>
            </a:r>
          </a:p>
          <a:p>
            <a:pPr algn="ctr"/>
            <a:r>
              <a:rPr lang="en-US" altLang="zh-TW" sz="1100" b="1" dirty="0"/>
              <a:t>task</a:t>
            </a:r>
            <a:endParaRPr lang="zh-TW" altLang="en-US" sz="1100" b="1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3509910D-CDDD-E23B-8989-9864B81D8CCE}"/>
              </a:ext>
            </a:extLst>
          </p:cNvPr>
          <p:cNvSpPr txBox="1"/>
          <p:nvPr/>
        </p:nvSpPr>
        <p:spPr>
          <a:xfrm>
            <a:off x="5100426" y="3167308"/>
            <a:ext cx="463744" cy="2809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050" dirty="0"/>
              <a:t>RX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9796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9A1B43-2E11-4F32-8F4D-EAB8B3E2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Firmware TX data path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0BF2227-E6CE-44CF-B964-06D5A0354F09}"/>
              </a:ext>
            </a:extLst>
          </p:cNvPr>
          <p:cNvGrpSpPr/>
          <p:nvPr/>
        </p:nvGrpSpPr>
        <p:grpSpPr>
          <a:xfrm>
            <a:off x="6403896" y="908720"/>
            <a:ext cx="1643084" cy="408469"/>
            <a:chOff x="6444208" y="5385005"/>
            <a:chExt cx="1643084" cy="40846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A14FA93-AE6B-473B-8B6D-C6B7D028F900}"/>
                </a:ext>
              </a:extLst>
            </p:cNvPr>
            <p:cNvSpPr/>
            <p:nvPr/>
          </p:nvSpPr>
          <p:spPr>
            <a:xfrm>
              <a:off x="6444208" y="5385005"/>
              <a:ext cx="864096" cy="408469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TW" altLang="en-US" b="1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44D6FD5-632F-4D68-A13F-219F6CE0E3C6}"/>
                </a:ext>
              </a:extLst>
            </p:cNvPr>
            <p:cNvSpPr txBox="1"/>
            <p:nvPr/>
          </p:nvSpPr>
          <p:spPr>
            <a:xfrm>
              <a:off x="7445770" y="5404574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task</a:t>
              </a:r>
              <a:endParaRPr lang="zh-TW" altLang="en-US" b="1" dirty="0"/>
            </a:p>
          </p:txBody>
        </p:sp>
      </p:grp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3FC1C94C-B740-491A-80CE-9C7DA66B9839}"/>
              </a:ext>
            </a:extLst>
          </p:cNvPr>
          <p:cNvCxnSpPr/>
          <p:nvPr/>
        </p:nvCxnSpPr>
        <p:spPr>
          <a:xfrm flipV="1">
            <a:off x="107504" y="5661248"/>
            <a:ext cx="8784976" cy="3600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68FAC3C-C269-4088-A9E2-B403976A4346}"/>
              </a:ext>
            </a:extLst>
          </p:cNvPr>
          <p:cNvSpPr txBox="1"/>
          <p:nvPr/>
        </p:nvSpPr>
        <p:spPr>
          <a:xfrm>
            <a:off x="107504" y="5877272"/>
            <a:ext cx="587395" cy="4086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b="1" dirty="0"/>
              <a:t>HW</a:t>
            </a:r>
            <a:endParaRPr lang="zh-TW" altLang="en-US" b="1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53C90D8-AE4B-49B3-BF47-9476893317F6}"/>
              </a:ext>
            </a:extLst>
          </p:cNvPr>
          <p:cNvGrpSpPr/>
          <p:nvPr/>
        </p:nvGrpSpPr>
        <p:grpSpPr>
          <a:xfrm>
            <a:off x="6404634" y="1364347"/>
            <a:ext cx="2301918" cy="408469"/>
            <a:chOff x="6444208" y="5385005"/>
            <a:chExt cx="2301918" cy="408469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3AA6B9-6698-42A1-9F0C-00FD95872D15}"/>
                </a:ext>
              </a:extLst>
            </p:cNvPr>
            <p:cNvSpPr/>
            <p:nvPr/>
          </p:nvSpPr>
          <p:spPr>
            <a:xfrm>
              <a:off x="6444208" y="5385005"/>
              <a:ext cx="864096" cy="408469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TW" altLang="en-US" b="1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ED6AE97A-A7C1-41DB-9D00-19FA474E9C03}"/>
                </a:ext>
              </a:extLst>
            </p:cNvPr>
            <p:cNvSpPr txBox="1"/>
            <p:nvPr/>
          </p:nvSpPr>
          <p:spPr>
            <a:xfrm>
              <a:off x="7445770" y="5404574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SW queue</a:t>
              </a:r>
              <a:endParaRPr lang="zh-TW" altLang="en-US" b="1" dirty="0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78CD8CC-1B86-4A59-ABDB-8457A9818449}"/>
              </a:ext>
            </a:extLst>
          </p:cNvPr>
          <p:cNvSpPr txBox="1"/>
          <p:nvPr/>
        </p:nvSpPr>
        <p:spPr>
          <a:xfrm>
            <a:off x="107505" y="3292614"/>
            <a:ext cx="537761" cy="4086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b="1" dirty="0"/>
              <a:t>FW</a:t>
            </a:r>
            <a:endParaRPr lang="zh-TW" altLang="en-US" b="1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D23DEE54-C6F8-4326-832D-C07910C8D86C}"/>
              </a:ext>
            </a:extLst>
          </p:cNvPr>
          <p:cNvGrpSpPr/>
          <p:nvPr/>
        </p:nvGrpSpPr>
        <p:grpSpPr>
          <a:xfrm>
            <a:off x="1768024" y="1381642"/>
            <a:ext cx="2705241" cy="369332"/>
            <a:chOff x="4341614" y="5824832"/>
            <a:chExt cx="2705241" cy="369332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B13D7179-4168-4C72-A442-9F53D326782C}"/>
                </a:ext>
              </a:extLst>
            </p:cNvPr>
            <p:cNvCxnSpPr/>
            <p:nvPr/>
          </p:nvCxnSpPr>
          <p:spPr>
            <a:xfrm>
              <a:off x="4341614" y="6023549"/>
              <a:ext cx="593793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37D2CCD9-CADD-460E-8EDB-946278BB9AD6}"/>
                </a:ext>
              </a:extLst>
            </p:cNvPr>
            <p:cNvSpPr txBox="1"/>
            <p:nvPr/>
          </p:nvSpPr>
          <p:spPr>
            <a:xfrm>
              <a:off x="4991484" y="5824832"/>
              <a:ext cx="2055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queue operation</a:t>
              </a:r>
              <a:endParaRPr lang="zh-TW" altLang="en-US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CEFAC5A8-3977-472B-B528-307C5E2FD97B}"/>
              </a:ext>
            </a:extLst>
          </p:cNvPr>
          <p:cNvGrpSpPr/>
          <p:nvPr/>
        </p:nvGrpSpPr>
        <p:grpSpPr>
          <a:xfrm>
            <a:off x="1784420" y="978455"/>
            <a:ext cx="2208310" cy="369332"/>
            <a:chOff x="4341614" y="5824832"/>
            <a:chExt cx="2208310" cy="369332"/>
          </a:xfrm>
        </p:grpSpPr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16A48477-C2E0-4C07-8A09-FE89FE0C9E72}"/>
                </a:ext>
              </a:extLst>
            </p:cNvPr>
            <p:cNvCxnSpPr/>
            <p:nvPr/>
          </p:nvCxnSpPr>
          <p:spPr>
            <a:xfrm>
              <a:off x="4341614" y="6023549"/>
              <a:ext cx="593793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oli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94114663-27DB-4C71-9841-5296C4E83151}"/>
                </a:ext>
              </a:extLst>
            </p:cNvPr>
            <p:cNvSpPr txBox="1"/>
            <p:nvPr/>
          </p:nvSpPr>
          <p:spPr>
            <a:xfrm>
              <a:off x="4991484" y="5824832"/>
              <a:ext cx="15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function call</a:t>
              </a:r>
              <a:endParaRPr lang="zh-TW" altLang="en-US" b="1" dirty="0"/>
            </a:p>
          </p:txBody>
        </p:sp>
      </p:grp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60A6063D-83DF-46EB-BF12-BE9046EDB0C2}"/>
              </a:ext>
            </a:extLst>
          </p:cNvPr>
          <p:cNvCxnSpPr/>
          <p:nvPr/>
        </p:nvCxnSpPr>
        <p:spPr>
          <a:xfrm flipV="1">
            <a:off x="107504" y="1952836"/>
            <a:ext cx="8784976" cy="3600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5E067F82-5031-439A-A376-281418C74FBF}"/>
              </a:ext>
            </a:extLst>
          </p:cNvPr>
          <p:cNvGrpSpPr/>
          <p:nvPr/>
        </p:nvGrpSpPr>
        <p:grpSpPr>
          <a:xfrm>
            <a:off x="6403896" y="494360"/>
            <a:ext cx="2083910" cy="408469"/>
            <a:chOff x="6444208" y="5385005"/>
            <a:chExt cx="2083910" cy="408469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7044A7C-668A-41C8-B97A-F1D0CF7F3B7F}"/>
                </a:ext>
              </a:extLst>
            </p:cNvPr>
            <p:cNvSpPr/>
            <p:nvPr/>
          </p:nvSpPr>
          <p:spPr>
            <a:xfrm>
              <a:off x="6444208" y="5385005"/>
              <a:ext cx="864096" cy="40846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TW" altLang="en-US" b="1"/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287B2338-97C7-48EF-A847-FDD5EB784E45}"/>
                </a:ext>
              </a:extLst>
            </p:cNvPr>
            <p:cNvSpPr txBox="1"/>
            <p:nvPr/>
          </p:nvSpPr>
          <p:spPr>
            <a:xfrm>
              <a:off x="7445770" y="5404574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function</a:t>
              </a:r>
              <a:endParaRPr lang="zh-TW" altLang="en-US" b="1" dirty="0"/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DA7CAD46-E447-464F-89D1-3EB9A9C22A40}"/>
              </a:ext>
            </a:extLst>
          </p:cNvPr>
          <p:cNvGrpSpPr/>
          <p:nvPr/>
        </p:nvGrpSpPr>
        <p:grpSpPr>
          <a:xfrm>
            <a:off x="5220023" y="2267228"/>
            <a:ext cx="2314259" cy="2385908"/>
            <a:chOff x="745573" y="2201046"/>
            <a:chExt cx="2314259" cy="2385908"/>
          </a:xfrm>
        </p:grpSpPr>
        <p:sp>
          <p:nvSpPr>
            <p:cNvPr id="19" name="圓角矩形 23">
              <a:extLst>
                <a:ext uri="{FF2B5EF4-FFF2-40B4-BE49-F238E27FC236}">
                  <a16:creationId xmlns:a16="http://schemas.microsoft.com/office/drawing/2014/main" id="{ECD79D43-60A8-47DF-8FC4-6C864D377823}"/>
                </a:ext>
              </a:extLst>
            </p:cNvPr>
            <p:cNvSpPr/>
            <p:nvPr/>
          </p:nvSpPr>
          <p:spPr>
            <a:xfrm>
              <a:off x="745573" y="2201046"/>
              <a:ext cx="2314259" cy="2385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b="1" dirty="0"/>
                <a:t>IPC TX task</a:t>
              </a:r>
            </a:p>
          </p:txBody>
        </p:sp>
        <p:sp>
          <p:nvSpPr>
            <p:cNvPr id="48" name="圓角矩形 73">
              <a:extLst>
                <a:ext uri="{FF2B5EF4-FFF2-40B4-BE49-F238E27FC236}">
                  <a16:creationId xmlns:a16="http://schemas.microsoft.com/office/drawing/2014/main" id="{C34F9C6F-D024-426C-8657-36DC2016B4BE}"/>
                </a:ext>
              </a:extLst>
            </p:cNvPr>
            <p:cNvSpPr/>
            <p:nvPr/>
          </p:nvSpPr>
          <p:spPr>
            <a:xfrm>
              <a:off x="1033603" y="2714746"/>
              <a:ext cx="1738198" cy="379379"/>
            </a:xfrm>
            <a:prstGeom prst="roundRect">
              <a:avLst/>
            </a:prstGeom>
            <a:solidFill>
              <a:srgbClr val="00B0F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b="1" dirty="0" err="1"/>
                <a:t>WiFi</a:t>
              </a:r>
              <a:r>
                <a:rPr lang="en-US" altLang="zh-TW" sz="900" b="1" dirty="0"/>
                <a:t> TX</a:t>
              </a:r>
              <a:r>
                <a:rPr lang="zh-TW" altLang="en-US" sz="900" b="1" dirty="0"/>
                <a:t> </a:t>
              </a:r>
              <a:r>
                <a:rPr lang="en-US" altLang="zh-TW" sz="900" b="1" dirty="0"/>
                <a:t>enqueue</a:t>
              </a:r>
              <a:endParaRPr lang="zh-TW" altLang="en-US" sz="900" b="1" dirty="0"/>
            </a:p>
          </p:txBody>
        </p:sp>
        <p:sp>
          <p:nvSpPr>
            <p:cNvPr id="114" name="圓角矩形 73">
              <a:extLst>
                <a:ext uri="{FF2B5EF4-FFF2-40B4-BE49-F238E27FC236}">
                  <a16:creationId xmlns:a16="http://schemas.microsoft.com/office/drawing/2014/main" id="{98F17D7F-FA26-4CD3-8143-169AA048B00A}"/>
                </a:ext>
              </a:extLst>
            </p:cNvPr>
            <p:cNvSpPr/>
            <p:nvPr/>
          </p:nvSpPr>
          <p:spPr>
            <a:xfrm>
              <a:off x="1033603" y="3362818"/>
              <a:ext cx="1738198" cy="379379"/>
            </a:xfrm>
            <a:prstGeom prst="roundRect">
              <a:avLst/>
            </a:prstGeom>
            <a:solidFill>
              <a:srgbClr val="00B0F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b="1" dirty="0"/>
                <a:t>IPC TX enqueue</a:t>
              </a:r>
              <a:endParaRPr lang="zh-TW" altLang="en-US" sz="900" b="1" dirty="0"/>
            </a:p>
          </p:txBody>
        </p:sp>
      </p:grp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3AB447A2-8663-4780-99E0-8831945189F6}"/>
              </a:ext>
            </a:extLst>
          </p:cNvPr>
          <p:cNvSpPr txBox="1"/>
          <p:nvPr/>
        </p:nvSpPr>
        <p:spPr>
          <a:xfrm>
            <a:off x="7188980" y="5163762"/>
            <a:ext cx="33534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900" dirty="0"/>
              <a:t>(2)</a:t>
            </a:r>
            <a:endParaRPr lang="zh-TW" altLang="en-US" sz="900" dirty="0"/>
          </a:p>
        </p:txBody>
      </p: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CCAD1FAE-5541-4C62-AB03-A91AFD8A6B00}"/>
              </a:ext>
            </a:extLst>
          </p:cNvPr>
          <p:cNvSpPr txBox="1"/>
          <p:nvPr/>
        </p:nvSpPr>
        <p:spPr>
          <a:xfrm>
            <a:off x="1932395" y="3718877"/>
            <a:ext cx="33534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900" dirty="0"/>
              <a:t>(7)</a:t>
            </a:r>
            <a:endParaRPr lang="zh-TW" altLang="en-US" sz="900" dirty="0"/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AF0B000A-0E45-AA80-AD8D-E5C5DFEA6E68}"/>
              </a:ext>
            </a:extLst>
          </p:cNvPr>
          <p:cNvGrpSpPr/>
          <p:nvPr/>
        </p:nvGrpSpPr>
        <p:grpSpPr>
          <a:xfrm>
            <a:off x="6404634" y="44624"/>
            <a:ext cx="2103146" cy="408469"/>
            <a:chOff x="6444208" y="5385005"/>
            <a:chExt cx="2103146" cy="408469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56708629-D8E1-E0F7-191D-75CA254586CE}"/>
                </a:ext>
              </a:extLst>
            </p:cNvPr>
            <p:cNvSpPr/>
            <p:nvPr/>
          </p:nvSpPr>
          <p:spPr>
            <a:xfrm>
              <a:off x="6444208" y="5385005"/>
              <a:ext cx="864096" cy="408469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TW" altLang="en-US" b="1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6FA2F8BF-93EB-E7E9-4A96-FC16E833B235}"/>
                </a:ext>
              </a:extLst>
            </p:cNvPr>
            <p:cNvSpPr txBox="1"/>
            <p:nvPr/>
          </p:nvSpPr>
          <p:spPr>
            <a:xfrm>
              <a:off x="7445770" y="5404574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interrupt</a:t>
              </a:r>
              <a:endParaRPr lang="zh-TW" altLang="en-US" b="1" dirty="0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B624DD1E-38F3-E5F0-4F79-6DFBB8114F50}"/>
              </a:ext>
            </a:extLst>
          </p:cNvPr>
          <p:cNvGrpSpPr/>
          <p:nvPr/>
        </p:nvGrpSpPr>
        <p:grpSpPr>
          <a:xfrm>
            <a:off x="5457124" y="5157192"/>
            <a:ext cx="1800200" cy="489555"/>
            <a:chOff x="5580112" y="5050838"/>
            <a:chExt cx="1800200" cy="489555"/>
          </a:xfrm>
        </p:grpSpPr>
        <p:sp>
          <p:nvSpPr>
            <p:cNvPr id="89" name="圓角矩形 73">
              <a:extLst>
                <a:ext uri="{FF2B5EF4-FFF2-40B4-BE49-F238E27FC236}">
                  <a16:creationId xmlns:a16="http://schemas.microsoft.com/office/drawing/2014/main" id="{D965E1EB-7671-2849-0AA9-DB7F4D1AFB15}"/>
                </a:ext>
              </a:extLst>
            </p:cNvPr>
            <p:cNvSpPr/>
            <p:nvPr/>
          </p:nvSpPr>
          <p:spPr>
            <a:xfrm>
              <a:off x="5632527" y="5099257"/>
              <a:ext cx="1738198" cy="379379"/>
            </a:xfrm>
            <a:prstGeom prst="roundRect">
              <a:avLst/>
            </a:prstGeom>
            <a:solidFill>
              <a:srgbClr val="00B0F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b="1" dirty="0"/>
                <a:t>TX ISR</a:t>
              </a:r>
              <a:endParaRPr lang="zh-TW" altLang="en-US" sz="900" b="1" dirty="0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CD9592DD-B35A-39B6-9851-A67DBE4643BC}"/>
                </a:ext>
              </a:extLst>
            </p:cNvPr>
            <p:cNvSpPr/>
            <p:nvPr/>
          </p:nvSpPr>
          <p:spPr>
            <a:xfrm>
              <a:off x="5580112" y="5050838"/>
              <a:ext cx="1800200" cy="489555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TW" altLang="en-US"/>
            </a:p>
          </p:txBody>
        </p:sp>
      </p:grpSp>
      <p:sp>
        <p:nvSpPr>
          <p:cNvPr id="92" name="矩形 91">
            <a:extLst>
              <a:ext uri="{FF2B5EF4-FFF2-40B4-BE49-F238E27FC236}">
                <a16:creationId xmlns:a16="http://schemas.microsoft.com/office/drawing/2014/main" id="{C3D758C6-0E21-959B-4322-CE95FF66214A}"/>
              </a:ext>
            </a:extLst>
          </p:cNvPr>
          <p:cNvSpPr/>
          <p:nvPr/>
        </p:nvSpPr>
        <p:spPr>
          <a:xfrm>
            <a:off x="5588617" y="5825531"/>
            <a:ext cx="1567166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HCI TX</a:t>
            </a:r>
            <a:endParaRPr lang="zh-TW" altLang="en-US" sz="1200" b="1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39C35E1-1984-5086-2D5B-40C7081AF2AE}"/>
              </a:ext>
            </a:extLst>
          </p:cNvPr>
          <p:cNvSpPr/>
          <p:nvPr/>
        </p:nvSpPr>
        <p:spPr>
          <a:xfrm>
            <a:off x="1195957" y="5848815"/>
            <a:ext cx="1567166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MAC TX</a:t>
            </a:r>
            <a:endParaRPr lang="zh-TW" altLang="en-US" sz="1200" b="1" dirty="0"/>
          </a:p>
        </p:txBody>
      </p: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85020287-64EE-EF76-D1AF-57D622B76A67}"/>
              </a:ext>
            </a:extLst>
          </p:cNvPr>
          <p:cNvCxnSpPr>
            <a:cxnSpLocks/>
            <a:stCxn id="92" idx="0"/>
            <a:endCxn id="89" idx="2"/>
          </p:cNvCxnSpPr>
          <p:nvPr/>
        </p:nvCxnSpPr>
        <p:spPr>
          <a:xfrm flipV="1">
            <a:off x="6372200" y="5584990"/>
            <a:ext cx="6438" cy="240541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CF1EB26D-6287-43E7-CEE9-7F455A61E967}"/>
              </a:ext>
            </a:extLst>
          </p:cNvPr>
          <p:cNvGrpSpPr/>
          <p:nvPr/>
        </p:nvGrpSpPr>
        <p:grpSpPr>
          <a:xfrm>
            <a:off x="7576302" y="4100334"/>
            <a:ext cx="1531756" cy="768826"/>
            <a:chOff x="3579739" y="4707532"/>
            <a:chExt cx="1531756" cy="768826"/>
          </a:xfrm>
        </p:grpSpPr>
        <p:grpSp>
          <p:nvGrpSpPr>
            <p:cNvPr id="117" name="群組 116">
              <a:extLst>
                <a:ext uri="{FF2B5EF4-FFF2-40B4-BE49-F238E27FC236}">
                  <a16:creationId xmlns:a16="http://schemas.microsoft.com/office/drawing/2014/main" id="{E9AF85A6-4353-C6E7-F336-93FBEDA6FCD9}"/>
                </a:ext>
              </a:extLst>
            </p:cNvPr>
            <p:cNvGrpSpPr/>
            <p:nvPr/>
          </p:nvGrpSpPr>
          <p:grpSpPr>
            <a:xfrm>
              <a:off x="3681786" y="4979800"/>
              <a:ext cx="1353723" cy="382950"/>
              <a:chOff x="5914880" y="2302394"/>
              <a:chExt cx="1825472" cy="557977"/>
            </a:xfrm>
          </p:grpSpPr>
          <p:sp>
            <p:nvSpPr>
              <p:cNvPr id="121" name="矩形: 圓角 120">
                <a:extLst>
                  <a:ext uri="{FF2B5EF4-FFF2-40B4-BE49-F238E27FC236}">
                    <a16:creationId xmlns:a16="http://schemas.microsoft.com/office/drawing/2014/main" id="{D1C554FB-5CAF-E0BD-32A0-FEE22B71C1C3}"/>
                  </a:ext>
                </a:extLst>
              </p:cNvPr>
              <p:cNvSpPr/>
              <p:nvPr/>
            </p:nvSpPr>
            <p:spPr>
              <a:xfrm>
                <a:off x="6012160" y="2446410"/>
                <a:ext cx="1656184" cy="271607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8" name="矩形: 圓角 127">
                <a:extLst>
                  <a:ext uri="{FF2B5EF4-FFF2-40B4-BE49-F238E27FC236}">
                    <a16:creationId xmlns:a16="http://schemas.microsoft.com/office/drawing/2014/main" id="{2D39D01E-A358-26A7-1825-A9C6A2BC8596}"/>
                  </a:ext>
                </a:extLst>
              </p:cNvPr>
              <p:cNvSpPr/>
              <p:nvPr/>
            </p:nvSpPr>
            <p:spPr>
              <a:xfrm>
                <a:off x="6012160" y="2446410"/>
                <a:ext cx="144013" cy="271607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2" name="矩形: 圓角 131">
                <a:extLst>
                  <a:ext uri="{FF2B5EF4-FFF2-40B4-BE49-F238E27FC236}">
                    <a16:creationId xmlns:a16="http://schemas.microsoft.com/office/drawing/2014/main" id="{0936DBC6-BCE5-A747-1928-74C7C11F9D4B}"/>
                  </a:ext>
                </a:extLst>
              </p:cNvPr>
              <p:cNvSpPr/>
              <p:nvPr/>
            </p:nvSpPr>
            <p:spPr>
              <a:xfrm>
                <a:off x="6228187" y="2446410"/>
                <a:ext cx="144013" cy="271607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0" name="矩形: 圓角 139">
                <a:extLst>
                  <a:ext uri="{FF2B5EF4-FFF2-40B4-BE49-F238E27FC236}">
                    <a16:creationId xmlns:a16="http://schemas.microsoft.com/office/drawing/2014/main" id="{78767C7D-A610-BBAC-5360-B17B77E124E5}"/>
                  </a:ext>
                </a:extLst>
              </p:cNvPr>
              <p:cNvSpPr/>
              <p:nvPr/>
            </p:nvSpPr>
            <p:spPr>
              <a:xfrm>
                <a:off x="7164288" y="2446410"/>
                <a:ext cx="144013" cy="271607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1" name="直線接點 140">
                <a:extLst>
                  <a:ext uri="{FF2B5EF4-FFF2-40B4-BE49-F238E27FC236}">
                    <a16:creationId xmlns:a16="http://schemas.microsoft.com/office/drawing/2014/main" id="{B462187D-E9BF-4E8B-2D66-3886B27E12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88224" y="2590426"/>
                <a:ext cx="194560" cy="0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FC28B9B0-7021-6832-2C42-18D7F4695BD2}"/>
                  </a:ext>
                </a:extLst>
              </p:cNvPr>
              <p:cNvSpPr/>
              <p:nvPr/>
            </p:nvSpPr>
            <p:spPr>
              <a:xfrm>
                <a:off x="5914880" y="2302394"/>
                <a:ext cx="1825472" cy="5579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4" name="矩形: 圓角 143">
                <a:extLst>
                  <a:ext uri="{FF2B5EF4-FFF2-40B4-BE49-F238E27FC236}">
                    <a16:creationId xmlns:a16="http://schemas.microsoft.com/office/drawing/2014/main" id="{F1D49BA5-514A-6BD5-DA0B-5ACD62D8AEB7}"/>
                  </a:ext>
                </a:extLst>
              </p:cNvPr>
              <p:cNvSpPr/>
              <p:nvPr/>
            </p:nvSpPr>
            <p:spPr>
              <a:xfrm>
                <a:off x="6948267" y="2446410"/>
                <a:ext cx="144013" cy="271607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FE04308C-83AF-3118-7B1A-E885A96C42C5}"/>
                </a:ext>
              </a:extLst>
            </p:cNvPr>
            <p:cNvSpPr/>
            <p:nvPr/>
          </p:nvSpPr>
          <p:spPr>
            <a:xfrm>
              <a:off x="4583497" y="5057791"/>
              <a:ext cx="146929" cy="226967"/>
            </a:xfrm>
            <a:prstGeom prst="rect">
              <a:avLst/>
            </a:prstGeom>
            <a:noFill/>
            <a:ln w="19050">
              <a:solidFill>
                <a:srgbClr val="D6009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CCBBCF38-7717-6706-0491-1B6D30274194}"/>
                </a:ext>
              </a:extLst>
            </p:cNvPr>
            <p:cNvSpPr/>
            <p:nvPr/>
          </p:nvSpPr>
          <p:spPr>
            <a:xfrm>
              <a:off x="3729109" y="5057790"/>
              <a:ext cx="146929" cy="226967"/>
            </a:xfrm>
            <a:prstGeom prst="rect">
              <a:avLst/>
            </a:prstGeom>
            <a:noFill/>
            <a:ln w="19050">
              <a:solidFill>
                <a:srgbClr val="D6009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EBC51A39-5659-AFAA-C9A9-4A51CC93E3CA}"/>
                </a:ext>
              </a:extLst>
            </p:cNvPr>
            <p:cNvSpPr/>
            <p:nvPr/>
          </p:nvSpPr>
          <p:spPr>
            <a:xfrm>
              <a:off x="3579739" y="4707532"/>
              <a:ext cx="1531756" cy="768826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TW" sz="1200" b="1" dirty="0">
                  <a:solidFill>
                    <a:srgbClr val="FFCC00"/>
                  </a:solidFill>
                </a:rPr>
                <a:t>IPC TX FIFO</a:t>
              </a:r>
              <a:r>
                <a:rPr lang="zh-TW" altLang="en-US" sz="1200" b="1" dirty="0">
                  <a:solidFill>
                    <a:srgbClr val="FFCC00"/>
                  </a:solidFill>
                </a:rPr>
                <a:t> </a:t>
              </a:r>
              <a:r>
                <a:rPr lang="en-US" altLang="zh-TW" sz="1200" b="1" dirty="0">
                  <a:solidFill>
                    <a:srgbClr val="FFCC00"/>
                  </a:solidFill>
                </a:rPr>
                <a:t>Q</a:t>
              </a:r>
              <a:endParaRPr lang="zh-TW" altLang="en-US" sz="1200" b="1" dirty="0">
                <a:solidFill>
                  <a:srgbClr val="FFCC00"/>
                </a:solidFill>
              </a:endParaRPr>
            </a:p>
          </p:txBody>
        </p:sp>
      </p:grpSp>
      <p:cxnSp>
        <p:nvCxnSpPr>
          <p:cNvPr id="138" name="接點: 肘形 137">
            <a:extLst>
              <a:ext uri="{FF2B5EF4-FFF2-40B4-BE49-F238E27FC236}">
                <a16:creationId xmlns:a16="http://schemas.microsoft.com/office/drawing/2014/main" id="{59CEBAE2-D819-42F9-86EA-DA886866CF74}"/>
              </a:ext>
            </a:extLst>
          </p:cNvPr>
          <p:cNvCxnSpPr>
            <a:cxnSpLocks/>
            <a:stCxn id="90" idx="3"/>
            <a:endCxn id="140" idx="3"/>
          </p:cNvCxnSpPr>
          <p:nvPr/>
        </p:nvCxnSpPr>
        <p:spPr>
          <a:xfrm flipV="1">
            <a:off x="7257324" y="4564648"/>
            <a:ext cx="1454350" cy="837322"/>
          </a:xfrm>
          <a:prstGeom prst="bentConnector3">
            <a:avLst>
              <a:gd name="adj1" fmla="val 115718"/>
            </a:avLst>
          </a:prstGeom>
          <a:ln w="381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6DFA6B39-E5A9-4524-81B1-8E0DFCDE797F}"/>
              </a:ext>
            </a:extLst>
          </p:cNvPr>
          <p:cNvSpPr txBox="1"/>
          <p:nvPr/>
        </p:nvSpPr>
        <p:spPr>
          <a:xfrm>
            <a:off x="7456173" y="5224757"/>
            <a:ext cx="444352" cy="338554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800" b="1" dirty="0"/>
              <a:t>Push</a:t>
            </a:r>
          </a:p>
          <a:p>
            <a:pPr algn="ctr"/>
            <a:r>
              <a:rPr lang="en-US" altLang="zh-TW" sz="800" b="1" dirty="0"/>
              <a:t>back</a:t>
            </a:r>
            <a:endParaRPr lang="zh-TW" altLang="en-US" sz="800" b="1" dirty="0"/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CBC1A02A-8FE6-6488-4C4B-B46DF2AD2EDF}"/>
              </a:ext>
            </a:extLst>
          </p:cNvPr>
          <p:cNvGrpSpPr/>
          <p:nvPr/>
        </p:nvGrpSpPr>
        <p:grpSpPr>
          <a:xfrm>
            <a:off x="7581592" y="1914987"/>
            <a:ext cx="1526912" cy="2018069"/>
            <a:chOff x="3707904" y="1700808"/>
            <a:chExt cx="1526912" cy="2018069"/>
          </a:xfrm>
        </p:grpSpPr>
        <p:grpSp>
          <p:nvGrpSpPr>
            <p:cNvPr id="195" name="群組 194">
              <a:extLst>
                <a:ext uri="{FF2B5EF4-FFF2-40B4-BE49-F238E27FC236}">
                  <a16:creationId xmlns:a16="http://schemas.microsoft.com/office/drawing/2014/main" id="{E789D5B6-BCFA-3C22-AF76-D7AEF3970B56}"/>
                </a:ext>
              </a:extLst>
            </p:cNvPr>
            <p:cNvGrpSpPr/>
            <p:nvPr/>
          </p:nvGrpSpPr>
          <p:grpSpPr>
            <a:xfrm>
              <a:off x="3778913" y="2230519"/>
              <a:ext cx="1349442" cy="890883"/>
              <a:chOff x="3394600" y="2348880"/>
              <a:chExt cx="1825472" cy="1198614"/>
            </a:xfrm>
          </p:grpSpPr>
          <p:sp>
            <p:nvSpPr>
              <p:cNvPr id="216" name="矩形: 圓角 215">
                <a:extLst>
                  <a:ext uri="{FF2B5EF4-FFF2-40B4-BE49-F238E27FC236}">
                    <a16:creationId xmlns:a16="http://schemas.microsoft.com/office/drawing/2014/main" id="{87C32E8E-745F-41E0-A6C8-9B14CA48B9DE}"/>
                  </a:ext>
                </a:extLst>
              </p:cNvPr>
              <p:cNvSpPr/>
              <p:nvPr/>
            </p:nvSpPr>
            <p:spPr>
              <a:xfrm>
                <a:off x="3491880" y="2492896"/>
                <a:ext cx="1656184" cy="271607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7" name="矩形: 圓角 216">
                <a:extLst>
                  <a:ext uri="{FF2B5EF4-FFF2-40B4-BE49-F238E27FC236}">
                    <a16:creationId xmlns:a16="http://schemas.microsoft.com/office/drawing/2014/main" id="{7FC7E7E5-2166-DA01-0A23-4AB4C9743F1C}"/>
                  </a:ext>
                </a:extLst>
              </p:cNvPr>
              <p:cNvSpPr/>
              <p:nvPr/>
            </p:nvSpPr>
            <p:spPr>
              <a:xfrm>
                <a:off x="3491880" y="2492896"/>
                <a:ext cx="144013" cy="271607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8" name="矩形: 圓角 217">
                <a:extLst>
                  <a:ext uri="{FF2B5EF4-FFF2-40B4-BE49-F238E27FC236}">
                    <a16:creationId xmlns:a16="http://schemas.microsoft.com/office/drawing/2014/main" id="{035EF5FD-88A1-1FEA-FEF8-E8CD212721EF}"/>
                  </a:ext>
                </a:extLst>
              </p:cNvPr>
              <p:cNvSpPr/>
              <p:nvPr/>
            </p:nvSpPr>
            <p:spPr>
              <a:xfrm>
                <a:off x="3707907" y="2492896"/>
                <a:ext cx="144013" cy="271607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9" name="矩形: 圓角 218">
                <a:extLst>
                  <a:ext uri="{FF2B5EF4-FFF2-40B4-BE49-F238E27FC236}">
                    <a16:creationId xmlns:a16="http://schemas.microsoft.com/office/drawing/2014/main" id="{3E1E4FC1-6F78-1182-68D2-A392F259B103}"/>
                  </a:ext>
                </a:extLst>
              </p:cNvPr>
              <p:cNvSpPr/>
              <p:nvPr/>
            </p:nvSpPr>
            <p:spPr>
              <a:xfrm>
                <a:off x="4644008" y="2492896"/>
                <a:ext cx="144013" cy="271607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0" name="直線接點 219">
                <a:extLst>
                  <a:ext uri="{FF2B5EF4-FFF2-40B4-BE49-F238E27FC236}">
                    <a16:creationId xmlns:a16="http://schemas.microsoft.com/office/drawing/2014/main" id="{B2571B70-9F20-BADD-A44A-AAFC11A105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7944" y="2636912"/>
                <a:ext cx="194560" cy="0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21" name="矩形: 圓角 220">
                <a:extLst>
                  <a:ext uri="{FF2B5EF4-FFF2-40B4-BE49-F238E27FC236}">
                    <a16:creationId xmlns:a16="http://schemas.microsoft.com/office/drawing/2014/main" id="{03DCC060-74EA-5F52-3614-435198F7D823}"/>
                  </a:ext>
                </a:extLst>
              </p:cNvPr>
              <p:cNvSpPr/>
              <p:nvPr/>
            </p:nvSpPr>
            <p:spPr>
              <a:xfrm>
                <a:off x="3491880" y="3140968"/>
                <a:ext cx="1656184" cy="271607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2" name="矩形: 圓角 221">
                <a:extLst>
                  <a:ext uri="{FF2B5EF4-FFF2-40B4-BE49-F238E27FC236}">
                    <a16:creationId xmlns:a16="http://schemas.microsoft.com/office/drawing/2014/main" id="{33646F55-15D6-C63F-E060-7ACAEBF9E17B}"/>
                  </a:ext>
                </a:extLst>
              </p:cNvPr>
              <p:cNvSpPr/>
              <p:nvPr/>
            </p:nvSpPr>
            <p:spPr>
              <a:xfrm>
                <a:off x="3491880" y="3140968"/>
                <a:ext cx="144013" cy="271607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3" name="矩形: 圓角 222">
                <a:extLst>
                  <a:ext uri="{FF2B5EF4-FFF2-40B4-BE49-F238E27FC236}">
                    <a16:creationId xmlns:a16="http://schemas.microsoft.com/office/drawing/2014/main" id="{6D18017E-9889-FB5A-39CA-F689FD74A6C4}"/>
                  </a:ext>
                </a:extLst>
              </p:cNvPr>
              <p:cNvSpPr/>
              <p:nvPr/>
            </p:nvSpPr>
            <p:spPr>
              <a:xfrm>
                <a:off x="3707907" y="3140968"/>
                <a:ext cx="144013" cy="271607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4" name="矩形: 圓角 223">
                <a:extLst>
                  <a:ext uri="{FF2B5EF4-FFF2-40B4-BE49-F238E27FC236}">
                    <a16:creationId xmlns:a16="http://schemas.microsoft.com/office/drawing/2014/main" id="{CC49EE0F-0C48-5E80-721C-CB9EBAC3D685}"/>
                  </a:ext>
                </a:extLst>
              </p:cNvPr>
              <p:cNvSpPr/>
              <p:nvPr/>
            </p:nvSpPr>
            <p:spPr>
              <a:xfrm>
                <a:off x="4427984" y="3140968"/>
                <a:ext cx="144013" cy="271607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5" name="直線接點 224">
                <a:extLst>
                  <a:ext uri="{FF2B5EF4-FFF2-40B4-BE49-F238E27FC236}">
                    <a16:creationId xmlns:a16="http://schemas.microsoft.com/office/drawing/2014/main" id="{F34C499C-B045-90A4-D01E-9FB4448DC7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7944" y="3284984"/>
                <a:ext cx="194560" cy="0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26" name="直線接點 225">
                <a:extLst>
                  <a:ext uri="{FF2B5EF4-FFF2-40B4-BE49-F238E27FC236}">
                    <a16:creationId xmlns:a16="http://schemas.microsoft.com/office/drawing/2014/main" id="{EBF978A3-5140-C10B-55F9-78F6B2CD1C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5224" y="2852936"/>
                <a:ext cx="0" cy="204067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FF394594-8F72-4C77-67F5-BCDF8E79547B}"/>
                  </a:ext>
                </a:extLst>
              </p:cNvPr>
              <p:cNvSpPr/>
              <p:nvPr/>
            </p:nvSpPr>
            <p:spPr>
              <a:xfrm>
                <a:off x="3394600" y="2348880"/>
                <a:ext cx="1825472" cy="11986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AD42CEDB-5F13-0CF6-7700-0CB196A71434}"/>
                </a:ext>
              </a:extLst>
            </p:cNvPr>
            <p:cNvCxnSpPr>
              <a:cxnSpLocks/>
            </p:cNvCxnSpPr>
            <p:nvPr/>
          </p:nvCxnSpPr>
          <p:spPr>
            <a:xfrm>
              <a:off x="4348581" y="3214170"/>
              <a:ext cx="0" cy="247325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71E529E7-3C7A-5B33-A826-6C4D9E870E05}"/>
                </a:ext>
              </a:extLst>
            </p:cNvPr>
            <p:cNvSpPr/>
            <p:nvPr/>
          </p:nvSpPr>
          <p:spPr>
            <a:xfrm>
              <a:off x="3707904" y="1700808"/>
              <a:ext cx="1526912" cy="2018069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TW" sz="1200" b="1" dirty="0">
                  <a:solidFill>
                    <a:srgbClr val="FFCC00"/>
                  </a:solidFill>
                </a:rPr>
                <a:t>IPC TX Q</a:t>
              </a:r>
              <a:endParaRPr lang="zh-TW" altLang="en-US" sz="1200" b="1" dirty="0">
                <a:solidFill>
                  <a:srgbClr val="FFCC00"/>
                </a:solidFill>
              </a:endParaRPr>
            </a:p>
          </p:txBody>
        </p:sp>
        <p:sp>
          <p:nvSpPr>
            <p:cNvPr id="199" name="文字方塊 198">
              <a:extLst>
                <a:ext uri="{FF2B5EF4-FFF2-40B4-BE49-F238E27FC236}">
                  <a16:creationId xmlns:a16="http://schemas.microsoft.com/office/drawing/2014/main" id="{2AB3F5CC-DC65-2C18-928B-6C74C4B957BF}"/>
                </a:ext>
              </a:extLst>
            </p:cNvPr>
            <p:cNvSpPr txBox="1"/>
            <p:nvPr/>
          </p:nvSpPr>
          <p:spPr>
            <a:xfrm>
              <a:off x="3744364" y="2057749"/>
              <a:ext cx="651127" cy="214363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800" dirty="0" err="1"/>
                <a:t>sta</a:t>
              </a:r>
              <a:r>
                <a:rPr lang="en-US" altLang="zh-TW" sz="800" dirty="0"/>
                <a:t> 0, </a:t>
              </a:r>
              <a:r>
                <a:rPr lang="en-US" altLang="zh-TW" sz="800" dirty="0" err="1"/>
                <a:t>tid</a:t>
              </a:r>
              <a:r>
                <a:rPr lang="en-US" altLang="zh-TW" sz="800" dirty="0"/>
                <a:t> 0</a:t>
              </a:r>
              <a:endParaRPr lang="zh-TW" altLang="en-US" sz="800" dirty="0"/>
            </a:p>
          </p:txBody>
        </p:sp>
        <p:sp>
          <p:nvSpPr>
            <p:cNvPr id="200" name="矩形: 圓角 199">
              <a:extLst>
                <a:ext uri="{FF2B5EF4-FFF2-40B4-BE49-F238E27FC236}">
                  <a16:creationId xmlns:a16="http://schemas.microsoft.com/office/drawing/2014/main" id="{F1FD2EB4-10B5-DA8C-D689-632106214C4B}"/>
                </a:ext>
              </a:extLst>
            </p:cNvPr>
            <p:cNvSpPr/>
            <p:nvPr/>
          </p:nvSpPr>
          <p:spPr>
            <a:xfrm>
              <a:off x="4542823" y="2337560"/>
              <a:ext cx="106459" cy="201875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88287C2F-FC60-4278-0A44-B7D2787A619B}"/>
                </a:ext>
              </a:extLst>
            </p:cNvPr>
            <p:cNvSpPr/>
            <p:nvPr/>
          </p:nvSpPr>
          <p:spPr>
            <a:xfrm>
              <a:off x="4682510" y="2306703"/>
              <a:ext cx="146464" cy="245799"/>
            </a:xfrm>
            <a:prstGeom prst="rect">
              <a:avLst/>
            </a:prstGeom>
            <a:noFill/>
            <a:ln w="19050">
              <a:solidFill>
                <a:srgbClr val="D6009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673CBA0B-BC44-038E-4F56-EFC19DB7444E}"/>
                </a:ext>
              </a:extLst>
            </p:cNvPr>
            <p:cNvSpPr/>
            <p:nvPr/>
          </p:nvSpPr>
          <p:spPr>
            <a:xfrm>
              <a:off x="3828098" y="2310643"/>
              <a:ext cx="146464" cy="245799"/>
            </a:xfrm>
            <a:prstGeom prst="rect">
              <a:avLst/>
            </a:prstGeom>
            <a:noFill/>
            <a:ln w="19050">
              <a:solidFill>
                <a:srgbClr val="D6009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3" name="文字方塊 202">
              <a:extLst>
                <a:ext uri="{FF2B5EF4-FFF2-40B4-BE49-F238E27FC236}">
                  <a16:creationId xmlns:a16="http://schemas.microsoft.com/office/drawing/2014/main" id="{B83A8E06-9AA3-C7DC-E6FD-023A8662BE1C}"/>
                </a:ext>
              </a:extLst>
            </p:cNvPr>
            <p:cNvSpPr txBox="1"/>
            <p:nvPr/>
          </p:nvSpPr>
          <p:spPr>
            <a:xfrm>
              <a:off x="3744364" y="3354455"/>
              <a:ext cx="657224" cy="214363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800" dirty="0" err="1"/>
                <a:t>sta</a:t>
              </a:r>
              <a:r>
                <a:rPr lang="en-US" altLang="zh-TW" sz="800" dirty="0"/>
                <a:t> n, </a:t>
              </a:r>
              <a:r>
                <a:rPr lang="en-US" altLang="zh-TW" sz="800" dirty="0" err="1"/>
                <a:t>tid</a:t>
              </a:r>
              <a:r>
                <a:rPr lang="en-US" altLang="zh-TW" sz="800" dirty="0"/>
                <a:t> 7</a:t>
              </a:r>
              <a:endParaRPr lang="zh-TW" altLang="en-US" sz="800" dirty="0"/>
            </a:p>
          </p:txBody>
        </p:sp>
      </p:grpSp>
      <p:sp>
        <p:nvSpPr>
          <p:cNvPr id="228" name="文字方塊 227">
            <a:extLst>
              <a:ext uri="{FF2B5EF4-FFF2-40B4-BE49-F238E27FC236}">
                <a16:creationId xmlns:a16="http://schemas.microsoft.com/office/drawing/2014/main" id="{33BB7197-7033-3053-D8A5-A1D0695D3AB3}"/>
              </a:ext>
            </a:extLst>
          </p:cNvPr>
          <p:cNvSpPr txBox="1"/>
          <p:nvPr/>
        </p:nvSpPr>
        <p:spPr>
          <a:xfrm>
            <a:off x="47470" y="1753071"/>
            <a:ext cx="289979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1400" dirty="0"/>
              <a:t>Take </a:t>
            </a:r>
            <a:r>
              <a:rPr lang="en-US" altLang="zh-TW" sz="1400" dirty="0" err="1"/>
              <a:t>sta</a:t>
            </a:r>
            <a:r>
              <a:rPr lang="en-US" altLang="zh-TW" sz="1400" dirty="0"/>
              <a:t> 0</a:t>
            </a:r>
            <a:r>
              <a:rPr lang="zh-TW" altLang="en-US" sz="1400" dirty="0"/>
              <a:t> </a:t>
            </a:r>
            <a:r>
              <a:rPr lang="en-US" altLang="zh-TW" sz="1200" dirty="0"/>
              <a:t>with</a:t>
            </a:r>
            <a:r>
              <a:rPr lang="zh-TW" altLang="en-US" sz="1400" dirty="0"/>
              <a:t> </a:t>
            </a:r>
            <a:r>
              <a:rPr lang="en-US" altLang="zh-TW" sz="1400" dirty="0" err="1"/>
              <a:t>tid</a:t>
            </a:r>
            <a:r>
              <a:rPr lang="en-US" altLang="zh-TW" sz="1400" dirty="0"/>
              <a:t> 0 for example,</a:t>
            </a:r>
            <a:endParaRPr lang="zh-TW" altLang="en-US" sz="1400" dirty="0"/>
          </a:p>
        </p:txBody>
      </p:sp>
      <p:cxnSp>
        <p:nvCxnSpPr>
          <p:cNvPr id="232" name="直線單箭頭接點 231">
            <a:extLst>
              <a:ext uri="{FF2B5EF4-FFF2-40B4-BE49-F238E27FC236}">
                <a16:creationId xmlns:a16="http://schemas.microsoft.com/office/drawing/2014/main" id="{E8969E03-C9F1-6D9A-488D-4B6067501E81}"/>
              </a:ext>
            </a:extLst>
          </p:cNvPr>
          <p:cNvCxnSpPr>
            <a:cxnSpLocks/>
            <a:stCxn id="89" idx="0"/>
            <a:endCxn id="19" idx="2"/>
          </p:cNvCxnSpPr>
          <p:nvPr/>
        </p:nvCxnSpPr>
        <p:spPr>
          <a:xfrm flipH="1" flipV="1">
            <a:off x="6377153" y="4653136"/>
            <a:ext cx="1485" cy="552475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接點: 肘形 237">
            <a:extLst>
              <a:ext uri="{FF2B5EF4-FFF2-40B4-BE49-F238E27FC236}">
                <a16:creationId xmlns:a16="http://schemas.microsoft.com/office/drawing/2014/main" id="{29CFFBB4-A13A-86D7-09E1-13B0B29F623A}"/>
              </a:ext>
            </a:extLst>
          </p:cNvPr>
          <p:cNvCxnSpPr>
            <a:cxnSpLocks/>
            <a:stCxn id="146" idx="1"/>
            <a:endCxn id="300" idx="3"/>
          </p:cNvCxnSpPr>
          <p:nvPr/>
        </p:nvCxnSpPr>
        <p:spPr>
          <a:xfrm rot="10800000">
            <a:off x="7246252" y="4266762"/>
            <a:ext cx="479421" cy="297314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文字方塊 241">
            <a:extLst>
              <a:ext uri="{FF2B5EF4-FFF2-40B4-BE49-F238E27FC236}">
                <a16:creationId xmlns:a16="http://schemas.microsoft.com/office/drawing/2014/main" id="{C18FA806-A396-B2F5-E454-4A1EEBA1A908}"/>
              </a:ext>
            </a:extLst>
          </p:cNvPr>
          <p:cNvSpPr txBox="1"/>
          <p:nvPr/>
        </p:nvSpPr>
        <p:spPr>
          <a:xfrm>
            <a:off x="7280997" y="4309610"/>
            <a:ext cx="402675" cy="338554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800" b="1" dirty="0"/>
              <a:t>Pop</a:t>
            </a:r>
          </a:p>
          <a:p>
            <a:pPr algn="ctr"/>
            <a:r>
              <a:rPr lang="en-US" altLang="zh-TW" sz="800" b="1" dirty="0"/>
              <a:t>front</a:t>
            </a:r>
            <a:endParaRPr lang="zh-TW" altLang="en-US" sz="800" b="1" dirty="0"/>
          </a:p>
        </p:txBody>
      </p:sp>
      <p:grpSp>
        <p:nvGrpSpPr>
          <p:cNvPr id="243" name="群組 242">
            <a:extLst>
              <a:ext uri="{FF2B5EF4-FFF2-40B4-BE49-F238E27FC236}">
                <a16:creationId xmlns:a16="http://schemas.microsoft.com/office/drawing/2014/main" id="{42B8B626-C833-6AE3-0CF9-C851803869B5}"/>
              </a:ext>
            </a:extLst>
          </p:cNvPr>
          <p:cNvGrpSpPr/>
          <p:nvPr/>
        </p:nvGrpSpPr>
        <p:grpSpPr>
          <a:xfrm>
            <a:off x="3472292" y="3645024"/>
            <a:ext cx="1531756" cy="768826"/>
            <a:chOff x="3579739" y="4707532"/>
            <a:chExt cx="1531756" cy="768826"/>
          </a:xfrm>
        </p:grpSpPr>
        <p:grpSp>
          <p:nvGrpSpPr>
            <p:cNvPr id="244" name="群組 243">
              <a:extLst>
                <a:ext uri="{FF2B5EF4-FFF2-40B4-BE49-F238E27FC236}">
                  <a16:creationId xmlns:a16="http://schemas.microsoft.com/office/drawing/2014/main" id="{12F1610B-5C1B-C06F-18EA-62EB191E0A98}"/>
                </a:ext>
              </a:extLst>
            </p:cNvPr>
            <p:cNvGrpSpPr/>
            <p:nvPr/>
          </p:nvGrpSpPr>
          <p:grpSpPr>
            <a:xfrm>
              <a:off x="3681786" y="4979800"/>
              <a:ext cx="1353723" cy="382950"/>
              <a:chOff x="5914880" y="2302394"/>
              <a:chExt cx="1825472" cy="557977"/>
            </a:xfrm>
          </p:grpSpPr>
          <p:sp>
            <p:nvSpPr>
              <p:cNvPr id="248" name="矩形: 圓角 247">
                <a:extLst>
                  <a:ext uri="{FF2B5EF4-FFF2-40B4-BE49-F238E27FC236}">
                    <a16:creationId xmlns:a16="http://schemas.microsoft.com/office/drawing/2014/main" id="{3BCB328A-ECCA-65F5-5B23-AAF0D41A3886}"/>
                  </a:ext>
                </a:extLst>
              </p:cNvPr>
              <p:cNvSpPr/>
              <p:nvPr/>
            </p:nvSpPr>
            <p:spPr>
              <a:xfrm>
                <a:off x="6012160" y="2446410"/>
                <a:ext cx="1656184" cy="271607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9" name="矩形: 圓角 248">
                <a:extLst>
                  <a:ext uri="{FF2B5EF4-FFF2-40B4-BE49-F238E27FC236}">
                    <a16:creationId xmlns:a16="http://schemas.microsoft.com/office/drawing/2014/main" id="{F47E77FA-888F-08F4-8A1F-53AFEF5AADBF}"/>
                  </a:ext>
                </a:extLst>
              </p:cNvPr>
              <p:cNvSpPr/>
              <p:nvPr/>
            </p:nvSpPr>
            <p:spPr>
              <a:xfrm>
                <a:off x="6012160" y="2446410"/>
                <a:ext cx="144013" cy="271607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0" name="矩形: 圓角 249">
                <a:extLst>
                  <a:ext uri="{FF2B5EF4-FFF2-40B4-BE49-F238E27FC236}">
                    <a16:creationId xmlns:a16="http://schemas.microsoft.com/office/drawing/2014/main" id="{70487D08-D1A4-4563-79C5-F85C3AB9141D}"/>
                  </a:ext>
                </a:extLst>
              </p:cNvPr>
              <p:cNvSpPr/>
              <p:nvPr/>
            </p:nvSpPr>
            <p:spPr>
              <a:xfrm>
                <a:off x="6228187" y="2446410"/>
                <a:ext cx="144013" cy="271607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1" name="矩形: 圓角 250">
                <a:extLst>
                  <a:ext uri="{FF2B5EF4-FFF2-40B4-BE49-F238E27FC236}">
                    <a16:creationId xmlns:a16="http://schemas.microsoft.com/office/drawing/2014/main" id="{10E63974-A153-631B-7D4C-B37B7CEBC259}"/>
                  </a:ext>
                </a:extLst>
              </p:cNvPr>
              <p:cNvSpPr/>
              <p:nvPr/>
            </p:nvSpPr>
            <p:spPr>
              <a:xfrm>
                <a:off x="7164288" y="2446410"/>
                <a:ext cx="144013" cy="271607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52" name="直線接點 251">
                <a:extLst>
                  <a:ext uri="{FF2B5EF4-FFF2-40B4-BE49-F238E27FC236}">
                    <a16:creationId xmlns:a16="http://schemas.microsoft.com/office/drawing/2014/main" id="{072330A1-B758-C998-C9A2-6020FCD907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88224" y="2590426"/>
                <a:ext cx="194560" cy="0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044E6B98-6E6C-80F4-FFE3-68B8D7F71938}"/>
                  </a:ext>
                </a:extLst>
              </p:cNvPr>
              <p:cNvSpPr/>
              <p:nvPr/>
            </p:nvSpPr>
            <p:spPr>
              <a:xfrm>
                <a:off x="5914880" y="2302394"/>
                <a:ext cx="1825472" cy="5579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4" name="矩形: 圓角 253">
                <a:extLst>
                  <a:ext uri="{FF2B5EF4-FFF2-40B4-BE49-F238E27FC236}">
                    <a16:creationId xmlns:a16="http://schemas.microsoft.com/office/drawing/2014/main" id="{E449650E-67F5-D674-D85E-C7DD10EF52E6}"/>
                  </a:ext>
                </a:extLst>
              </p:cNvPr>
              <p:cNvSpPr/>
              <p:nvPr/>
            </p:nvSpPr>
            <p:spPr>
              <a:xfrm>
                <a:off x="6948267" y="2446410"/>
                <a:ext cx="144013" cy="271607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BD1D7068-CC08-393E-D574-34BBFA8976E2}"/>
                </a:ext>
              </a:extLst>
            </p:cNvPr>
            <p:cNvSpPr/>
            <p:nvPr/>
          </p:nvSpPr>
          <p:spPr>
            <a:xfrm>
              <a:off x="4583497" y="5057791"/>
              <a:ext cx="146929" cy="226967"/>
            </a:xfrm>
            <a:prstGeom prst="rect">
              <a:avLst/>
            </a:prstGeom>
            <a:noFill/>
            <a:ln w="19050">
              <a:solidFill>
                <a:srgbClr val="D6009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68653B86-8B24-9D76-9092-3F2CC2336CD1}"/>
                </a:ext>
              </a:extLst>
            </p:cNvPr>
            <p:cNvSpPr/>
            <p:nvPr/>
          </p:nvSpPr>
          <p:spPr>
            <a:xfrm>
              <a:off x="3729109" y="5057790"/>
              <a:ext cx="146929" cy="226967"/>
            </a:xfrm>
            <a:prstGeom prst="rect">
              <a:avLst/>
            </a:prstGeom>
            <a:noFill/>
            <a:ln w="19050">
              <a:solidFill>
                <a:srgbClr val="D6009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92B3DECB-3211-BFD9-3EDE-B0FD431264CF}"/>
                </a:ext>
              </a:extLst>
            </p:cNvPr>
            <p:cNvSpPr/>
            <p:nvPr/>
          </p:nvSpPr>
          <p:spPr>
            <a:xfrm>
              <a:off x="3579739" y="4707532"/>
              <a:ext cx="1531756" cy="768826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TW" sz="1200" b="1" dirty="0" err="1">
                  <a:solidFill>
                    <a:srgbClr val="FFCC00"/>
                  </a:solidFill>
                </a:rPr>
                <a:t>WiFi</a:t>
              </a:r>
              <a:r>
                <a:rPr lang="en-US" altLang="zh-TW" sz="1200" b="1" dirty="0">
                  <a:solidFill>
                    <a:srgbClr val="FFCC00"/>
                  </a:solidFill>
                </a:rPr>
                <a:t> TX Q</a:t>
              </a:r>
              <a:endParaRPr lang="zh-TW" altLang="en-US" sz="1200" b="1" dirty="0">
                <a:solidFill>
                  <a:srgbClr val="FFCC00"/>
                </a:solidFill>
              </a:endParaRPr>
            </a:p>
          </p:txBody>
        </p:sp>
      </p:grpSp>
      <p:cxnSp>
        <p:nvCxnSpPr>
          <p:cNvPr id="259" name="直線單箭頭接點 258">
            <a:extLst>
              <a:ext uri="{FF2B5EF4-FFF2-40B4-BE49-F238E27FC236}">
                <a16:creationId xmlns:a16="http://schemas.microsoft.com/office/drawing/2014/main" id="{FE426979-0CDE-69EC-D98E-36B51413A32A}"/>
              </a:ext>
            </a:extLst>
          </p:cNvPr>
          <p:cNvCxnSpPr>
            <a:cxnSpLocks/>
            <a:stCxn id="114" idx="0"/>
            <a:endCxn id="48" idx="2"/>
          </p:cNvCxnSpPr>
          <p:nvPr/>
        </p:nvCxnSpPr>
        <p:spPr>
          <a:xfrm flipV="1">
            <a:off x="6377152" y="3160307"/>
            <a:ext cx="0" cy="268693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文字方塊 259">
            <a:extLst>
              <a:ext uri="{FF2B5EF4-FFF2-40B4-BE49-F238E27FC236}">
                <a16:creationId xmlns:a16="http://schemas.microsoft.com/office/drawing/2014/main" id="{67CC767C-A863-4CEE-87D4-1E73EDF5FA3C}"/>
              </a:ext>
            </a:extLst>
          </p:cNvPr>
          <p:cNvSpPr txBox="1"/>
          <p:nvPr/>
        </p:nvSpPr>
        <p:spPr>
          <a:xfrm>
            <a:off x="6372200" y="4709347"/>
            <a:ext cx="99418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/>
              <a:t>wake up</a:t>
            </a:r>
          </a:p>
          <a:p>
            <a:pPr algn="ctr"/>
            <a:r>
              <a:rPr lang="en-US" altLang="zh-TW" sz="1200" b="1" dirty="0"/>
              <a:t>IPC TX task</a:t>
            </a:r>
            <a:endParaRPr lang="zh-TW" altLang="en-US" sz="1200" b="1" dirty="0"/>
          </a:p>
        </p:txBody>
      </p:sp>
      <p:sp>
        <p:nvSpPr>
          <p:cNvPr id="263" name="文字方塊 262">
            <a:extLst>
              <a:ext uri="{FF2B5EF4-FFF2-40B4-BE49-F238E27FC236}">
                <a16:creationId xmlns:a16="http://schemas.microsoft.com/office/drawing/2014/main" id="{6C91FDD8-97E8-8DBA-01C6-7C1F3AA1C3DD}"/>
              </a:ext>
            </a:extLst>
          </p:cNvPr>
          <p:cNvSpPr txBox="1"/>
          <p:nvPr/>
        </p:nvSpPr>
        <p:spPr>
          <a:xfrm>
            <a:off x="3737944" y="3004604"/>
            <a:ext cx="83388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/>
              <a:t>wake up</a:t>
            </a:r>
          </a:p>
          <a:p>
            <a:pPr algn="ctr"/>
            <a:r>
              <a:rPr lang="en-US" altLang="zh-TW" sz="1200" b="1" dirty="0" err="1"/>
              <a:t>WiFi</a:t>
            </a:r>
            <a:r>
              <a:rPr lang="en-US" altLang="zh-TW" sz="1200" b="1" dirty="0"/>
              <a:t> task</a:t>
            </a:r>
            <a:endParaRPr lang="zh-TW" altLang="en-US" sz="1200" b="1" dirty="0"/>
          </a:p>
        </p:txBody>
      </p:sp>
      <p:cxnSp>
        <p:nvCxnSpPr>
          <p:cNvPr id="264" name="接點: 肘形 263">
            <a:extLst>
              <a:ext uri="{FF2B5EF4-FFF2-40B4-BE49-F238E27FC236}">
                <a16:creationId xmlns:a16="http://schemas.microsoft.com/office/drawing/2014/main" id="{71758B1A-D634-A288-666C-A83D71685360}"/>
              </a:ext>
            </a:extLst>
          </p:cNvPr>
          <p:cNvCxnSpPr>
            <a:cxnSpLocks/>
            <a:stCxn id="48" idx="0"/>
            <a:endCxn id="294" idx="3"/>
          </p:cNvCxnSpPr>
          <p:nvPr/>
        </p:nvCxnSpPr>
        <p:spPr>
          <a:xfrm rot="16200000" flipH="1" flipV="1">
            <a:off x="4419871" y="1502900"/>
            <a:ext cx="679254" cy="3235309"/>
          </a:xfrm>
          <a:prstGeom prst="bentConnector4">
            <a:avLst>
              <a:gd name="adj1" fmla="val -17763"/>
              <a:gd name="adj2" fmla="val 45766"/>
            </a:avLst>
          </a:prstGeom>
          <a:ln w="381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接點: 肘形 268">
            <a:extLst>
              <a:ext uri="{FF2B5EF4-FFF2-40B4-BE49-F238E27FC236}">
                <a16:creationId xmlns:a16="http://schemas.microsoft.com/office/drawing/2014/main" id="{3CCD6AB8-706D-A335-7A47-4839B08F10DA}"/>
              </a:ext>
            </a:extLst>
          </p:cNvPr>
          <p:cNvCxnSpPr>
            <a:cxnSpLocks/>
            <a:stCxn id="114" idx="3"/>
            <a:endCxn id="201" idx="3"/>
          </p:cNvCxnSpPr>
          <p:nvPr/>
        </p:nvCxnSpPr>
        <p:spPr>
          <a:xfrm flipV="1">
            <a:off x="7246251" y="2643782"/>
            <a:ext cx="1456411" cy="974908"/>
          </a:xfrm>
          <a:prstGeom prst="bentConnector3">
            <a:avLst>
              <a:gd name="adj1" fmla="val 115696"/>
            </a:avLst>
          </a:prstGeom>
          <a:ln w="381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文字方塊 272">
            <a:extLst>
              <a:ext uri="{FF2B5EF4-FFF2-40B4-BE49-F238E27FC236}">
                <a16:creationId xmlns:a16="http://schemas.microsoft.com/office/drawing/2014/main" id="{0908108D-B23C-68E1-2245-A799D25B91AD}"/>
              </a:ext>
            </a:extLst>
          </p:cNvPr>
          <p:cNvSpPr txBox="1"/>
          <p:nvPr/>
        </p:nvSpPr>
        <p:spPr>
          <a:xfrm>
            <a:off x="7168108" y="3444443"/>
            <a:ext cx="444352" cy="338554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800" b="1" dirty="0"/>
              <a:t>Push</a:t>
            </a:r>
          </a:p>
          <a:p>
            <a:pPr algn="ctr"/>
            <a:r>
              <a:rPr lang="en-US" altLang="zh-TW" sz="800" b="1" dirty="0"/>
              <a:t>back</a:t>
            </a:r>
            <a:endParaRPr lang="zh-TW" altLang="en-US" sz="800" b="1" dirty="0"/>
          </a:p>
        </p:txBody>
      </p:sp>
      <p:cxnSp>
        <p:nvCxnSpPr>
          <p:cNvPr id="274" name="接點: 肘形 273">
            <a:extLst>
              <a:ext uri="{FF2B5EF4-FFF2-40B4-BE49-F238E27FC236}">
                <a16:creationId xmlns:a16="http://schemas.microsoft.com/office/drawing/2014/main" id="{2954ADA6-C879-9B12-5EF5-AA39CDF0E97C}"/>
              </a:ext>
            </a:extLst>
          </p:cNvPr>
          <p:cNvCxnSpPr>
            <a:cxnSpLocks/>
            <a:stCxn id="202" idx="1"/>
            <a:endCxn id="48" idx="3"/>
          </p:cNvCxnSpPr>
          <p:nvPr/>
        </p:nvCxnSpPr>
        <p:spPr>
          <a:xfrm rot="10800000" flipV="1">
            <a:off x="7246252" y="2647722"/>
            <a:ext cx="455535" cy="32289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文字方塊 257">
            <a:extLst>
              <a:ext uri="{FF2B5EF4-FFF2-40B4-BE49-F238E27FC236}">
                <a16:creationId xmlns:a16="http://schemas.microsoft.com/office/drawing/2014/main" id="{16DFE5DA-A4D0-7FFB-A098-4CE0F76508DE}"/>
              </a:ext>
            </a:extLst>
          </p:cNvPr>
          <p:cNvSpPr txBox="1"/>
          <p:nvPr/>
        </p:nvSpPr>
        <p:spPr>
          <a:xfrm>
            <a:off x="7338209" y="2695056"/>
            <a:ext cx="402675" cy="338554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800" b="1" dirty="0"/>
              <a:t>Pop</a:t>
            </a:r>
          </a:p>
          <a:p>
            <a:pPr algn="ctr"/>
            <a:r>
              <a:rPr lang="en-US" altLang="zh-TW" sz="800" b="1" dirty="0"/>
              <a:t>front</a:t>
            </a:r>
            <a:endParaRPr lang="zh-TW" altLang="en-US" sz="800" b="1" dirty="0"/>
          </a:p>
        </p:txBody>
      </p:sp>
      <p:cxnSp>
        <p:nvCxnSpPr>
          <p:cNvPr id="279" name="接點: 肘形 278">
            <a:extLst>
              <a:ext uri="{FF2B5EF4-FFF2-40B4-BE49-F238E27FC236}">
                <a16:creationId xmlns:a16="http://schemas.microsoft.com/office/drawing/2014/main" id="{9A337116-16D6-C90E-55BF-29D1A91CE393}"/>
              </a:ext>
            </a:extLst>
          </p:cNvPr>
          <p:cNvCxnSpPr>
            <a:cxnSpLocks/>
            <a:stCxn id="48" idx="1"/>
            <a:endCxn id="245" idx="3"/>
          </p:cNvCxnSpPr>
          <p:nvPr/>
        </p:nvCxnSpPr>
        <p:spPr>
          <a:xfrm rot="10800000" flipV="1">
            <a:off x="4622979" y="2970617"/>
            <a:ext cx="885074" cy="1138149"/>
          </a:xfrm>
          <a:prstGeom prst="bentConnector3">
            <a:avLst>
              <a:gd name="adj1" fmla="val 39238"/>
            </a:avLst>
          </a:prstGeom>
          <a:ln w="381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文字方塊 255">
            <a:extLst>
              <a:ext uri="{FF2B5EF4-FFF2-40B4-BE49-F238E27FC236}">
                <a16:creationId xmlns:a16="http://schemas.microsoft.com/office/drawing/2014/main" id="{3D46807E-9418-23B9-8A82-9E8A473E2D03}"/>
              </a:ext>
            </a:extLst>
          </p:cNvPr>
          <p:cNvSpPr txBox="1"/>
          <p:nvPr/>
        </p:nvSpPr>
        <p:spPr>
          <a:xfrm>
            <a:off x="5020609" y="3080254"/>
            <a:ext cx="444352" cy="338554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800" b="1" dirty="0"/>
              <a:t>Push</a:t>
            </a:r>
          </a:p>
          <a:p>
            <a:pPr algn="ctr"/>
            <a:r>
              <a:rPr lang="en-US" altLang="zh-TW" sz="800" b="1" dirty="0"/>
              <a:t>back</a:t>
            </a:r>
            <a:endParaRPr lang="zh-TW" altLang="en-US" sz="800" b="1" dirty="0"/>
          </a:p>
        </p:txBody>
      </p:sp>
      <p:sp>
        <p:nvSpPr>
          <p:cNvPr id="287" name="文字方塊 286">
            <a:extLst>
              <a:ext uri="{FF2B5EF4-FFF2-40B4-BE49-F238E27FC236}">
                <a16:creationId xmlns:a16="http://schemas.microsoft.com/office/drawing/2014/main" id="{A79DD7BE-ABB4-B5E9-A861-3C3FD146D039}"/>
              </a:ext>
            </a:extLst>
          </p:cNvPr>
          <p:cNvSpPr txBox="1"/>
          <p:nvPr/>
        </p:nvSpPr>
        <p:spPr>
          <a:xfrm>
            <a:off x="6063444" y="4859539"/>
            <a:ext cx="33534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900" dirty="0"/>
              <a:t>(3)</a:t>
            </a:r>
            <a:endParaRPr lang="zh-TW" altLang="en-US" sz="900" dirty="0"/>
          </a:p>
        </p:txBody>
      </p:sp>
      <p:sp>
        <p:nvSpPr>
          <p:cNvPr id="288" name="文字方塊 287">
            <a:extLst>
              <a:ext uri="{FF2B5EF4-FFF2-40B4-BE49-F238E27FC236}">
                <a16:creationId xmlns:a16="http://schemas.microsoft.com/office/drawing/2014/main" id="{5D29AB91-A1AB-D7E0-30D1-5656483DDA9B}"/>
              </a:ext>
            </a:extLst>
          </p:cNvPr>
          <p:cNvSpPr txBox="1"/>
          <p:nvPr/>
        </p:nvSpPr>
        <p:spPr>
          <a:xfrm>
            <a:off x="7526877" y="3384758"/>
            <a:ext cx="33534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900" dirty="0"/>
              <a:t>(6)</a:t>
            </a:r>
            <a:endParaRPr lang="zh-TW" altLang="en-US" sz="900" dirty="0"/>
          </a:p>
        </p:txBody>
      </p:sp>
      <p:sp>
        <p:nvSpPr>
          <p:cNvPr id="289" name="文字方塊 288">
            <a:extLst>
              <a:ext uri="{FF2B5EF4-FFF2-40B4-BE49-F238E27FC236}">
                <a16:creationId xmlns:a16="http://schemas.microsoft.com/office/drawing/2014/main" id="{5DD6AD26-1C21-F449-DFF5-D81764910433}"/>
              </a:ext>
            </a:extLst>
          </p:cNvPr>
          <p:cNvSpPr txBox="1"/>
          <p:nvPr/>
        </p:nvSpPr>
        <p:spPr>
          <a:xfrm>
            <a:off x="6357224" y="3166730"/>
            <a:ext cx="335349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900" dirty="0"/>
              <a:t>(7)</a:t>
            </a:r>
            <a:endParaRPr lang="zh-TW" altLang="en-US" sz="900" dirty="0"/>
          </a:p>
        </p:txBody>
      </p:sp>
      <p:sp>
        <p:nvSpPr>
          <p:cNvPr id="290" name="文字方塊 289">
            <a:extLst>
              <a:ext uri="{FF2B5EF4-FFF2-40B4-BE49-F238E27FC236}">
                <a16:creationId xmlns:a16="http://schemas.microsoft.com/office/drawing/2014/main" id="{4AD78A62-7820-74A3-1E3D-4139E04EC0E5}"/>
              </a:ext>
            </a:extLst>
          </p:cNvPr>
          <p:cNvSpPr txBox="1"/>
          <p:nvPr/>
        </p:nvSpPr>
        <p:spPr>
          <a:xfrm>
            <a:off x="7319862" y="2442800"/>
            <a:ext cx="33534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900" dirty="0"/>
              <a:t>(8)</a:t>
            </a:r>
            <a:endParaRPr lang="zh-TW" altLang="en-US" sz="900" dirty="0"/>
          </a:p>
        </p:txBody>
      </p:sp>
      <p:sp>
        <p:nvSpPr>
          <p:cNvPr id="291" name="文字方塊 290">
            <a:extLst>
              <a:ext uri="{FF2B5EF4-FFF2-40B4-BE49-F238E27FC236}">
                <a16:creationId xmlns:a16="http://schemas.microsoft.com/office/drawing/2014/main" id="{804CED56-0E3E-116E-89E5-6B5ACAD35D2F}"/>
              </a:ext>
            </a:extLst>
          </p:cNvPr>
          <p:cNvSpPr txBox="1"/>
          <p:nvPr/>
        </p:nvSpPr>
        <p:spPr>
          <a:xfrm>
            <a:off x="5372213" y="2454130"/>
            <a:ext cx="39946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900" dirty="0"/>
              <a:t>(10)</a:t>
            </a:r>
            <a:endParaRPr lang="zh-TW" altLang="en-US" sz="900" dirty="0"/>
          </a:p>
        </p:txBody>
      </p:sp>
      <p:sp>
        <p:nvSpPr>
          <p:cNvPr id="292" name="文字方塊 291">
            <a:extLst>
              <a:ext uri="{FF2B5EF4-FFF2-40B4-BE49-F238E27FC236}">
                <a16:creationId xmlns:a16="http://schemas.microsoft.com/office/drawing/2014/main" id="{31D13E45-B4E3-EF78-F46E-F87954B6D737}"/>
              </a:ext>
            </a:extLst>
          </p:cNvPr>
          <p:cNvSpPr txBox="1"/>
          <p:nvPr/>
        </p:nvSpPr>
        <p:spPr>
          <a:xfrm>
            <a:off x="5096754" y="3406241"/>
            <a:ext cx="33534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900" dirty="0"/>
              <a:t>(9)</a:t>
            </a:r>
            <a:endParaRPr lang="zh-TW" altLang="en-US" sz="900" dirty="0"/>
          </a:p>
        </p:txBody>
      </p:sp>
      <p:grpSp>
        <p:nvGrpSpPr>
          <p:cNvPr id="293" name="群組 292">
            <a:extLst>
              <a:ext uri="{FF2B5EF4-FFF2-40B4-BE49-F238E27FC236}">
                <a16:creationId xmlns:a16="http://schemas.microsoft.com/office/drawing/2014/main" id="{C789F770-6AA3-4837-DF05-44ED06D84D86}"/>
              </a:ext>
            </a:extLst>
          </p:cNvPr>
          <p:cNvGrpSpPr/>
          <p:nvPr/>
        </p:nvGrpSpPr>
        <p:grpSpPr>
          <a:xfrm>
            <a:off x="827584" y="2267228"/>
            <a:ext cx="2314259" cy="2385908"/>
            <a:chOff x="745573" y="2201046"/>
            <a:chExt cx="2314259" cy="2385908"/>
          </a:xfrm>
        </p:grpSpPr>
        <p:sp>
          <p:nvSpPr>
            <p:cNvPr id="294" name="圓角矩形 23">
              <a:extLst>
                <a:ext uri="{FF2B5EF4-FFF2-40B4-BE49-F238E27FC236}">
                  <a16:creationId xmlns:a16="http://schemas.microsoft.com/office/drawing/2014/main" id="{D1D75071-8E92-B247-A14B-FA3F8059A4FA}"/>
                </a:ext>
              </a:extLst>
            </p:cNvPr>
            <p:cNvSpPr/>
            <p:nvPr/>
          </p:nvSpPr>
          <p:spPr>
            <a:xfrm>
              <a:off x="745573" y="2201046"/>
              <a:ext cx="2314259" cy="2385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b="1" dirty="0" err="1"/>
                <a:t>WiFi</a:t>
              </a:r>
              <a:r>
                <a:rPr lang="en-US" altLang="zh-TW" sz="1400" b="1" dirty="0"/>
                <a:t> task</a:t>
              </a:r>
            </a:p>
          </p:txBody>
        </p:sp>
        <p:sp>
          <p:nvSpPr>
            <p:cNvPr id="295" name="圓角矩形 73">
              <a:extLst>
                <a:ext uri="{FF2B5EF4-FFF2-40B4-BE49-F238E27FC236}">
                  <a16:creationId xmlns:a16="http://schemas.microsoft.com/office/drawing/2014/main" id="{5CABA6A6-1690-CCBE-EFD8-EAF0ACDEADF4}"/>
                </a:ext>
              </a:extLst>
            </p:cNvPr>
            <p:cNvSpPr/>
            <p:nvPr/>
          </p:nvSpPr>
          <p:spPr>
            <a:xfrm>
              <a:off x="1033603" y="3055447"/>
              <a:ext cx="1738198" cy="379379"/>
            </a:xfrm>
            <a:prstGeom prst="roundRect">
              <a:avLst/>
            </a:prstGeom>
            <a:solidFill>
              <a:srgbClr val="00B0F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b="1" dirty="0" err="1"/>
                <a:t>WiFi</a:t>
              </a:r>
              <a:r>
                <a:rPr lang="en-US" altLang="zh-TW" sz="900" b="1" dirty="0"/>
                <a:t> TX</a:t>
              </a:r>
              <a:r>
                <a:rPr lang="zh-TW" altLang="en-US" sz="900" b="1" dirty="0"/>
                <a:t> </a:t>
              </a:r>
              <a:r>
                <a:rPr lang="en-US" altLang="zh-TW" sz="900" b="1" dirty="0"/>
                <a:t>handler</a:t>
              </a:r>
              <a:endParaRPr lang="zh-TW" altLang="en-US" sz="900" b="1" dirty="0"/>
            </a:p>
          </p:txBody>
        </p:sp>
        <p:sp>
          <p:nvSpPr>
            <p:cNvPr id="296" name="圓角矩形 73">
              <a:extLst>
                <a:ext uri="{FF2B5EF4-FFF2-40B4-BE49-F238E27FC236}">
                  <a16:creationId xmlns:a16="http://schemas.microsoft.com/office/drawing/2014/main" id="{FB6AD7A3-5C12-D362-83A1-0586AAF2C355}"/>
                </a:ext>
              </a:extLst>
            </p:cNvPr>
            <p:cNvSpPr/>
            <p:nvPr/>
          </p:nvSpPr>
          <p:spPr>
            <a:xfrm>
              <a:off x="1034263" y="3730945"/>
              <a:ext cx="1738198" cy="379379"/>
            </a:xfrm>
            <a:prstGeom prst="roundRect">
              <a:avLst/>
            </a:prstGeom>
            <a:solidFill>
              <a:srgbClr val="00B0F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b="1" dirty="0" err="1"/>
                <a:t>WiFi</a:t>
              </a:r>
              <a:r>
                <a:rPr lang="en-US" altLang="zh-TW" sz="900" b="1" dirty="0"/>
                <a:t> XMIT</a:t>
              </a:r>
              <a:endParaRPr lang="zh-TW" altLang="en-US" sz="900" b="1" dirty="0"/>
            </a:p>
          </p:txBody>
        </p:sp>
      </p:grpSp>
      <p:sp>
        <p:nvSpPr>
          <p:cNvPr id="297" name="文字方塊 296">
            <a:extLst>
              <a:ext uri="{FF2B5EF4-FFF2-40B4-BE49-F238E27FC236}">
                <a16:creationId xmlns:a16="http://schemas.microsoft.com/office/drawing/2014/main" id="{777704EB-DCB6-5A03-C05F-9790D3EE447C}"/>
              </a:ext>
            </a:extLst>
          </p:cNvPr>
          <p:cNvSpPr txBox="1"/>
          <p:nvPr/>
        </p:nvSpPr>
        <p:spPr>
          <a:xfrm>
            <a:off x="2223503" y="4437112"/>
            <a:ext cx="3663182" cy="64633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sz="900" b="1" dirty="0"/>
              <a:t>※</a:t>
            </a:r>
            <a:r>
              <a:rPr lang="zh-TW" altLang="en-US" sz="900" b="1" dirty="0"/>
              <a:t> 每個</a:t>
            </a:r>
            <a:r>
              <a:rPr lang="en-US" altLang="zh-TW" sz="900" b="1" dirty="0"/>
              <a:t>STA+TID</a:t>
            </a:r>
            <a:r>
              <a:rPr lang="zh-TW" altLang="en-US" sz="900" b="1" dirty="0"/>
              <a:t>有固定的</a:t>
            </a:r>
            <a:r>
              <a:rPr lang="en-US" altLang="zh-TW" sz="900" b="1" dirty="0"/>
              <a:t>TX credits</a:t>
            </a:r>
            <a:r>
              <a:rPr lang="zh-TW" altLang="en-US" sz="900" b="1" dirty="0"/>
              <a:t>可用</a:t>
            </a:r>
            <a:r>
              <a:rPr lang="en-US" altLang="zh-TW" sz="900" b="1" dirty="0"/>
              <a:t>,</a:t>
            </a:r>
          </a:p>
          <a:p>
            <a:r>
              <a:rPr lang="zh-TW" altLang="en-US" sz="900" b="1" dirty="0"/>
              <a:t>    </a:t>
            </a:r>
            <a:r>
              <a:rPr lang="en-US" altLang="zh-TW" sz="900" b="1" dirty="0"/>
              <a:t>1. TX</a:t>
            </a:r>
            <a:r>
              <a:rPr lang="zh-TW" altLang="en-US" sz="900" b="1" dirty="0"/>
              <a:t> </a:t>
            </a:r>
            <a:r>
              <a:rPr lang="en-US" altLang="zh-TW" sz="900" b="1" dirty="0"/>
              <a:t>credit</a:t>
            </a:r>
            <a:r>
              <a:rPr lang="zh-TW" altLang="en-US" sz="900" b="1" dirty="0"/>
              <a:t>為</a:t>
            </a:r>
            <a:r>
              <a:rPr lang="en-US" altLang="zh-TW" sz="900" b="1" dirty="0"/>
              <a:t>0</a:t>
            </a:r>
            <a:r>
              <a:rPr lang="zh-TW" altLang="en-US" sz="900" b="1" dirty="0"/>
              <a:t>則不能丟封包到</a:t>
            </a:r>
            <a:r>
              <a:rPr lang="en-US" altLang="zh-TW" sz="900" b="1" dirty="0" err="1"/>
              <a:t>WiFi</a:t>
            </a:r>
            <a:r>
              <a:rPr lang="en-US" altLang="zh-TW" sz="900" b="1" dirty="0"/>
              <a:t> task,</a:t>
            </a:r>
          </a:p>
          <a:p>
            <a:r>
              <a:rPr lang="zh-TW" altLang="en-US" sz="900" b="1" dirty="0"/>
              <a:t>    </a:t>
            </a:r>
            <a:r>
              <a:rPr lang="en-US" altLang="zh-TW" sz="900" b="1" dirty="0"/>
              <a:t>2. </a:t>
            </a:r>
            <a:r>
              <a:rPr lang="zh-TW" altLang="en-US" sz="900" b="1" dirty="0"/>
              <a:t>每</a:t>
            </a:r>
            <a:r>
              <a:rPr lang="en-US" altLang="zh-TW" sz="900" b="1" dirty="0"/>
              <a:t>1</a:t>
            </a:r>
            <a:r>
              <a:rPr lang="zh-TW" altLang="en-US" sz="900" b="1" dirty="0"/>
              <a:t>筆</a:t>
            </a:r>
            <a:r>
              <a:rPr lang="en-US" altLang="zh-TW" sz="900" b="1" dirty="0"/>
              <a:t>TX</a:t>
            </a:r>
            <a:r>
              <a:rPr lang="zh-TW" altLang="en-US" sz="900" b="1" dirty="0"/>
              <a:t>封包放到</a:t>
            </a:r>
            <a:r>
              <a:rPr lang="en-US" altLang="zh-TW" sz="900" b="1" dirty="0" err="1"/>
              <a:t>WiFi</a:t>
            </a:r>
            <a:r>
              <a:rPr lang="en-US" altLang="zh-TW" sz="900" b="1" dirty="0"/>
              <a:t> TX Q</a:t>
            </a:r>
            <a:r>
              <a:rPr lang="zh-TW" altLang="en-US" sz="900" b="1" dirty="0"/>
              <a:t>後</a:t>
            </a:r>
            <a:r>
              <a:rPr lang="en-US" altLang="zh-TW" sz="900" b="1" dirty="0"/>
              <a:t>, </a:t>
            </a:r>
            <a:r>
              <a:rPr lang="zh-TW" altLang="en-US" sz="900" b="1" dirty="0"/>
              <a:t>會消耗</a:t>
            </a:r>
            <a:r>
              <a:rPr lang="en-US" altLang="zh-TW" sz="900" b="1" dirty="0"/>
              <a:t>1</a:t>
            </a:r>
            <a:r>
              <a:rPr lang="zh-TW" altLang="en-US" sz="900" b="1" dirty="0"/>
              <a:t>個</a:t>
            </a:r>
            <a:r>
              <a:rPr lang="en-US" altLang="zh-TW" sz="900" b="1" dirty="0"/>
              <a:t>TX credit</a:t>
            </a:r>
          </a:p>
          <a:p>
            <a:r>
              <a:rPr lang="en-US" altLang="zh-TW" sz="900" b="1" dirty="0"/>
              <a:t>    3. </a:t>
            </a:r>
            <a:r>
              <a:rPr lang="zh-TW" altLang="en-US" sz="900" b="1" dirty="0"/>
              <a:t>待</a:t>
            </a:r>
            <a:r>
              <a:rPr lang="en-US" altLang="zh-TW" sz="900" b="1" dirty="0"/>
              <a:t>TX confirm</a:t>
            </a:r>
            <a:r>
              <a:rPr lang="zh-TW" altLang="en-US" sz="900" b="1" dirty="0"/>
              <a:t>回</a:t>
            </a:r>
            <a:r>
              <a:rPr lang="en-US" altLang="zh-TW" sz="900" b="1" dirty="0"/>
              <a:t>IPC TX task</a:t>
            </a:r>
            <a:r>
              <a:rPr lang="zh-TW" altLang="en-US" sz="900" b="1" dirty="0"/>
              <a:t>才會依序補回被消耗的</a:t>
            </a:r>
            <a:r>
              <a:rPr lang="en-US" altLang="zh-TW" sz="900" b="1" dirty="0"/>
              <a:t>TX credits</a:t>
            </a:r>
          </a:p>
        </p:txBody>
      </p:sp>
      <p:sp>
        <p:nvSpPr>
          <p:cNvPr id="299" name="文字方塊 298">
            <a:extLst>
              <a:ext uri="{FF2B5EF4-FFF2-40B4-BE49-F238E27FC236}">
                <a16:creationId xmlns:a16="http://schemas.microsoft.com/office/drawing/2014/main" id="{AD97B33C-D2DC-D0D5-FA7F-89D04E0E5719}"/>
              </a:ext>
            </a:extLst>
          </p:cNvPr>
          <p:cNvSpPr txBox="1"/>
          <p:nvPr/>
        </p:nvSpPr>
        <p:spPr>
          <a:xfrm>
            <a:off x="7420136" y="4587102"/>
            <a:ext cx="33534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900" dirty="0"/>
              <a:t>(4)</a:t>
            </a:r>
            <a:endParaRPr lang="zh-TW" altLang="en-US" sz="900" dirty="0"/>
          </a:p>
        </p:txBody>
      </p:sp>
      <p:sp>
        <p:nvSpPr>
          <p:cNvPr id="300" name="圓角矩形 73">
            <a:extLst>
              <a:ext uri="{FF2B5EF4-FFF2-40B4-BE49-F238E27FC236}">
                <a16:creationId xmlns:a16="http://schemas.microsoft.com/office/drawing/2014/main" id="{64FCACCF-C4A4-B7A8-2ECA-BAAFF09B9620}"/>
              </a:ext>
            </a:extLst>
          </p:cNvPr>
          <p:cNvSpPr/>
          <p:nvPr/>
        </p:nvSpPr>
        <p:spPr>
          <a:xfrm>
            <a:off x="5508053" y="4077072"/>
            <a:ext cx="1738198" cy="379379"/>
          </a:xfrm>
          <a:prstGeom prst="round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b="1" dirty="0"/>
              <a:t>IPC TX</a:t>
            </a:r>
            <a:r>
              <a:rPr lang="zh-TW" altLang="en-US" sz="900" b="1" dirty="0"/>
              <a:t> </a:t>
            </a:r>
            <a:r>
              <a:rPr lang="en-US" altLang="zh-TW" sz="900" b="1" dirty="0"/>
              <a:t>handler</a:t>
            </a:r>
            <a:endParaRPr lang="zh-TW" altLang="en-US" sz="900" b="1" dirty="0"/>
          </a:p>
        </p:txBody>
      </p:sp>
      <p:cxnSp>
        <p:nvCxnSpPr>
          <p:cNvPr id="303" name="直線單箭頭接點 302">
            <a:extLst>
              <a:ext uri="{FF2B5EF4-FFF2-40B4-BE49-F238E27FC236}">
                <a16:creationId xmlns:a16="http://schemas.microsoft.com/office/drawing/2014/main" id="{32858BC5-D167-2649-75A8-3B5136FAC8D5}"/>
              </a:ext>
            </a:extLst>
          </p:cNvPr>
          <p:cNvCxnSpPr>
            <a:cxnSpLocks/>
            <a:stCxn id="300" idx="0"/>
            <a:endCxn id="114" idx="2"/>
          </p:cNvCxnSpPr>
          <p:nvPr/>
        </p:nvCxnSpPr>
        <p:spPr>
          <a:xfrm flipV="1">
            <a:off x="6377152" y="3808379"/>
            <a:ext cx="0" cy="268693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0" name="文字方塊 309">
            <a:extLst>
              <a:ext uri="{FF2B5EF4-FFF2-40B4-BE49-F238E27FC236}">
                <a16:creationId xmlns:a16="http://schemas.microsoft.com/office/drawing/2014/main" id="{8DA513B2-0723-8525-7824-3539B15FE6E8}"/>
              </a:ext>
            </a:extLst>
          </p:cNvPr>
          <p:cNvSpPr txBox="1"/>
          <p:nvPr/>
        </p:nvSpPr>
        <p:spPr>
          <a:xfrm>
            <a:off x="6360821" y="3836825"/>
            <a:ext cx="33534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900" dirty="0"/>
              <a:t>(5)</a:t>
            </a:r>
            <a:endParaRPr lang="zh-TW" altLang="en-US" sz="900" dirty="0"/>
          </a:p>
        </p:txBody>
      </p:sp>
      <p:cxnSp>
        <p:nvCxnSpPr>
          <p:cNvPr id="312" name="接點: 肘形 311">
            <a:extLst>
              <a:ext uri="{FF2B5EF4-FFF2-40B4-BE49-F238E27FC236}">
                <a16:creationId xmlns:a16="http://schemas.microsoft.com/office/drawing/2014/main" id="{A1DDE9B7-FE3D-4EDD-4153-603C1232723B}"/>
              </a:ext>
            </a:extLst>
          </p:cNvPr>
          <p:cNvCxnSpPr>
            <a:cxnSpLocks/>
            <a:stCxn id="246" idx="1"/>
            <a:endCxn id="295" idx="3"/>
          </p:cNvCxnSpPr>
          <p:nvPr/>
        </p:nvCxnSpPr>
        <p:spPr>
          <a:xfrm rot="10800000">
            <a:off x="2853812" y="3311320"/>
            <a:ext cx="767850" cy="797447"/>
          </a:xfrm>
          <a:prstGeom prst="bentConnector3">
            <a:avLst>
              <a:gd name="adj1" fmla="val 76463"/>
            </a:avLst>
          </a:prstGeom>
          <a:ln w="381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文字方塊 297">
            <a:extLst>
              <a:ext uri="{FF2B5EF4-FFF2-40B4-BE49-F238E27FC236}">
                <a16:creationId xmlns:a16="http://schemas.microsoft.com/office/drawing/2014/main" id="{D98D06CD-0035-BB3E-6E81-0FE6B400581E}"/>
              </a:ext>
            </a:extLst>
          </p:cNvPr>
          <p:cNvSpPr txBox="1"/>
          <p:nvPr/>
        </p:nvSpPr>
        <p:spPr>
          <a:xfrm>
            <a:off x="3059832" y="3923353"/>
            <a:ext cx="402675" cy="338554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800" b="1" dirty="0"/>
              <a:t>Pop</a:t>
            </a:r>
          </a:p>
          <a:p>
            <a:pPr algn="ctr"/>
            <a:r>
              <a:rPr lang="en-US" altLang="zh-TW" sz="800" b="1" dirty="0"/>
              <a:t>front</a:t>
            </a:r>
            <a:endParaRPr lang="zh-TW" altLang="en-US" sz="800" b="1" dirty="0"/>
          </a:p>
        </p:txBody>
      </p:sp>
      <p:sp>
        <p:nvSpPr>
          <p:cNvPr id="322" name="文字方塊 321">
            <a:extLst>
              <a:ext uri="{FF2B5EF4-FFF2-40B4-BE49-F238E27FC236}">
                <a16:creationId xmlns:a16="http://schemas.microsoft.com/office/drawing/2014/main" id="{633302F0-4309-3293-FA11-147E845E9EE1}"/>
              </a:ext>
            </a:extLst>
          </p:cNvPr>
          <p:cNvSpPr txBox="1"/>
          <p:nvPr/>
        </p:nvSpPr>
        <p:spPr>
          <a:xfrm>
            <a:off x="3017755" y="3685779"/>
            <a:ext cx="39946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900" dirty="0"/>
              <a:t>(11)</a:t>
            </a:r>
            <a:endParaRPr lang="zh-TW" altLang="en-US" sz="900" dirty="0"/>
          </a:p>
        </p:txBody>
      </p:sp>
      <p:cxnSp>
        <p:nvCxnSpPr>
          <p:cNvPr id="323" name="直線單箭頭接點 322">
            <a:extLst>
              <a:ext uri="{FF2B5EF4-FFF2-40B4-BE49-F238E27FC236}">
                <a16:creationId xmlns:a16="http://schemas.microsoft.com/office/drawing/2014/main" id="{AF3E2EEF-102C-F711-1815-D7C50D2FF3FC}"/>
              </a:ext>
            </a:extLst>
          </p:cNvPr>
          <p:cNvCxnSpPr>
            <a:cxnSpLocks/>
            <a:stCxn id="295" idx="2"/>
            <a:endCxn id="296" idx="0"/>
          </p:cNvCxnSpPr>
          <p:nvPr/>
        </p:nvCxnSpPr>
        <p:spPr>
          <a:xfrm>
            <a:off x="1984713" y="3501008"/>
            <a:ext cx="660" cy="296119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6" name="文字方塊 325">
            <a:extLst>
              <a:ext uri="{FF2B5EF4-FFF2-40B4-BE49-F238E27FC236}">
                <a16:creationId xmlns:a16="http://schemas.microsoft.com/office/drawing/2014/main" id="{CFBAE298-9494-0D1A-F16A-85045EEF3934}"/>
              </a:ext>
            </a:extLst>
          </p:cNvPr>
          <p:cNvSpPr txBox="1"/>
          <p:nvPr/>
        </p:nvSpPr>
        <p:spPr>
          <a:xfrm>
            <a:off x="6389284" y="5628458"/>
            <a:ext cx="335348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900" dirty="0"/>
              <a:t>(1)</a:t>
            </a:r>
            <a:endParaRPr lang="zh-TW" altLang="en-US" sz="900" dirty="0"/>
          </a:p>
        </p:txBody>
      </p:sp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44373D39-CF21-4333-9E9A-4B9AE7F13586}"/>
              </a:ext>
            </a:extLst>
          </p:cNvPr>
          <p:cNvSpPr txBox="1"/>
          <p:nvPr/>
        </p:nvSpPr>
        <p:spPr>
          <a:xfrm>
            <a:off x="2013375" y="3533651"/>
            <a:ext cx="39946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900" dirty="0"/>
              <a:t>(12)</a:t>
            </a:r>
            <a:endParaRPr lang="zh-TW" altLang="en-US" sz="900" dirty="0"/>
          </a:p>
        </p:txBody>
      </p:sp>
      <p:sp>
        <p:nvSpPr>
          <p:cNvPr id="327" name="文字方塊 326">
            <a:extLst>
              <a:ext uri="{FF2B5EF4-FFF2-40B4-BE49-F238E27FC236}">
                <a16:creationId xmlns:a16="http://schemas.microsoft.com/office/drawing/2014/main" id="{2671286A-9AF7-24BB-F012-3FEC268254A7}"/>
              </a:ext>
            </a:extLst>
          </p:cNvPr>
          <p:cNvSpPr txBox="1"/>
          <p:nvPr/>
        </p:nvSpPr>
        <p:spPr>
          <a:xfrm>
            <a:off x="1636533" y="4333243"/>
            <a:ext cx="399469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900" dirty="0"/>
              <a:t>(13)</a:t>
            </a:r>
            <a:endParaRPr lang="zh-TW" altLang="en-US" sz="900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F94943A9-3830-499B-B4E6-8CAFA8A4F7C1}"/>
              </a:ext>
            </a:extLst>
          </p:cNvPr>
          <p:cNvCxnSpPr>
            <a:cxnSpLocks/>
            <a:stCxn id="296" idx="2"/>
            <a:endCxn id="93" idx="0"/>
          </p:cNvCxnSpPr>
          <p:nvPr/>
        </p:nvCxnSpPr>
        <p:spPr>
          <a:xfrm flipH="1">
            <a:off x="1979540" y="4176506"/>
            <a:ext cx="5833" cy="1672309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9" name="群組 328">
            <a:extLst>
              <a:ext uri="{FF2B5EF4-FFF2-40B4-BE49-F238E27FC236}">
                <a16:creationId xmlns:a16="http://schemas.microsoft.com/office/drawing/2014/main" id="{5D1BF524-302A-D9D8-D751-B30C4F7191E5}"/>
              </a:ext>
            </a:extLst>
          </p:cNvPr>
          <p:cNvGrpSpPr/>
          <p:nvPr/>
        </p:nvGrpSpPr>
        <p:grpSpPr>
          <a:xfrm>
            <a:off x="3563888" y="5279191"/>
            <a:ext cx="1382545" cy="1504652"/>
            <a:chOff x="2267744" y="3284984"/>
            <a:chExt cx="2065546" cy="1805427"/>
          </a:xfrm>
        </p:grpSpPr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EF974EDF-BF17-458D-8AD3-45E269F3D507}"/>
                </a:ext>
              </a:extLst>
            </p:cNvPr>
            <p:cNvSpPr/>
            <p:nvPr/>
          </p:nvSpPr>
          <p:spPr>
            <a:xfrm>
              <a:off x="2267744" y="3284984"/>
              <a:ext cx="2065546" cy="18054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200" b="1" dirty="0">
                  <a:solidFill>
                    <a:srgbClr val="FFCC00"/>
                  </a:solidFill>
                </a:rPr>
                <a:t>TX</a:t>
              </a:r>
              <a:r>
                <a:rPr lang="zh-TW" altLang="en-US" sz="1200" b="1" dirty="0">
                  <a:solidFill>
                    <a:srgbClr val="FFCC00"/>
                  </a:solidFill>
                </a:rPr>
                <a:t> </a:t>
              </a:r>
              <a:r>
                <a:rPr lang="en-US" altLang="zh-TW" sz="1200" b="1" dirty="0">
                  <a:solidFill>
                    <a:srgbClr val="FFCC00"/>
                  </a:solidFill>
                </a:rPr>
                <a:t>BMU</a:t>
              </a:r>
              <a:r>
                <a:rPr lang="zh-TW" altLang="en-US" sz="1200" b="1" dirty="0">
                  <a:solidFill>
                    <a:srgbClr val="FFCC00"/>
                  </a:solidFill>
                </a:rPr>
                <a:t> </a:t>
              </a:r>
              <a:r>
                <a:rPr lang="en-US" altLang="zh-TW" sz="1200" b="1" dirty="0">
                  <a:solidFill>
                    <a:srgbClr val="FFCC00"/>
                  </a:solidFill>
                </a:rPr>
                <a:t>pool</a:t>
              </a:r>
              <a:endParaRPr lang="zh-TW" altLang="en-US" sz="1200" b="1" dirty="0">
                <a:solidFill>
                  <a:srgbClr val="FFCC00"/>
                </a:solidFill>
              </a:endParaRPr>
            </a:p>
          </p:txBody>
        </p:sp>
        <p:grpSp>
          <p:nvGrpSpPr>
            <p:cNvPr id="331" name="群組 330">
              <a:extLst>
                <a:ext uri="{FF2B5EF4-FFF2-40B4-BE49-F238E27FC236}">
                  <a16:creationId xmlns:a16="http://schemas.microsoft.com/office/drawing/2014/main" id="{F483DABC-B9FE-5951-95B6-0B5D1149BE67}"/>
                </a:ext>
              </a:extLst>
            </p:cNvPr>
            <p:cNvGrpSpPr/>
            <p:nvPr/>
          </p:nvGrpSpPr>
          <p:grpSpPr>
            <a:xfrm>
              <a:off x="2331942" y="3646185"/>
              <a:ext cx="1872208" cy="1368152"/>
              <a:chOff x="2331942" y="3646185"/>
              <a:chExt cx="1872208" cy="1368152"/>
            </a:xfrm>
          </p:grpSpPr>
          <p:sp>
            <p:nvSpPr>
              <p:cNvPr id="332" name="矩形: 圓角 331">
                <a:extLst>
                  <a:ext uri="{FF2B5EF4-FFF2-40B4-BE49-F238E27FC236}">
                    <a16:creationId xmlns:a16="http://schemas.microsoft.com/office/drawing/2014/main" id="{819ABB10-B3C4-DAC2-2EB6-E0AFD659F6F6}"/>
                  </a:ext>
                </a:extLst>
              </p:cNvPr>
              <p:cNvSpPr/>
              <p:nvPr/>
            </p:nvSpPr>
            <p:spPr>
              <a:xfrm>
                <a:off x="2475958" y="3959739"/>
                <a:ext cx="1656184" cy="271607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3" name="矩形: 圓角 332">
                <a:extLst>
                  <a:ext uri="{FF2B5EF4-FFF2-40B4-BE49-F238E27FC236}">
                    <a16:creationId xmlns:a16="http://schemas.microsoft.com/office/drawing/2014/main" id="{B4CB7435-F8F3-E7E5-E1EA-6DBF2B0EF405}"/>
                  </a:ext>
                </a:extLst>
              </p:cNvPr>
              <p:cNvSpPr/>
              <p:nvPr/>
            </p:nvSpPr>
            <p:spPr>
              <a:xfrm>
                <a:off x="2475958" y="4607811"/>
                <a:ext cx="1656184" cy="271607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34" name="直線接點 333">
                <a:extLst>
                  <a:ext uri="{FF2B5EF4-FFF2-40B4-BE49-F238E27FC236}">
                    <a16:creationId xmlns:a16="http://schemas.microsoft.com/office/drawing/2014/main" id="{DDE3BD44-F29B-1A7B-31F3-87EAA1ADC9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92017" y="4319779"/>
                <a:ext cx="0" cy="204068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35" name="矩形 334">
                <a:extLst>
                  <a:ext uri="{FF2B5EF4-FFF2-40B4-BE49-F238E27FC236}">
                    <a16:creationId xmlns:a16="http://schemas.microsoft.com/office/drawing/2014/main" id="{16624DE3-7DEF-AEE3-3BD5-787B53850B53}"/>
                  </a:ext>
                </a:extLst>
              </p:cNvPr>
              <p:cNvSpPr/>
              <p:nvPr/>
            </p:nvSpPr>
            <p:spPr>
              <a:xfrm>
                <a:off x="2378678" y="3815723"/>
                <a:ext cx="1825472" cy="11986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6" name="文字方塊 335">
                <a:extLst>
                  <a:ext uri="{FF2B5EF4-FFF2-40B4-BE49-F238E27FC236}">
                    <a16:creationId xmlns:a16="http://schemas.microsoft.com/office/drawing/2014/main" id="{7755D0DC-9F09-7653-6C5D-944828E0D86B}"/>
                  </a:ext>
                </a:extLst>
              </p:cNvPr>
              <p:cNvSpPr txBox="1"/>
              <p:nvPr/>
            </p:nvSpPr>
            <p:spPr>
              <a:xfrm>
                <a:off x="2331942" y="3646185"/>
                <a:ext cx="747693" cy="240045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TW" sz="700" dirty="0"/>
                  <a:t>page 0</a:t>
                </a:r>
                <a:endParaRPr lang="zh-TW" altLang="en-US" sz="700" dirty="0"/>
              </a:p>
            </p:txBody>
          </p:sp>
          <p:sp>
            <p:nvSpPr>
              <p:cNvPr id="337" name="文字方塊 336">
                <a:extLst>
                  <a:ext uri="{FF2B5EF4-FFF2-40B4-BE49-F238E27FC236}">
                    <a16:creationId xmlns:a16="http://schemas.microsoft.com/office/drawing/2014/main" id="{DF123BD8-5F9E-DB6C-8AAE-28BE39CC5728}"/>
                  </a:ext>
                </a:extLst>
              </p:cNvPr>
              <p:cNvSpPr txBox="1"/>
              <p:nvPr/>
            </p:nvSpPr>
            <p:spPr>
              <a:xfrm>
                <a:off x="2331942" y="4351457"/>
                <a:ext cx="754877" cy="240045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TW" sz="700" dirty="0"/>
                  <a:t>page n</a:t>
                </a:r>
                <a:endParaRPr lang="zh-TW" altLang="en-US" sz="700" dirty="0"/>
              </a:p>
            </p:txBody>
          </p:sp>
        </p:grpSp>
      </p:grpSp>
      <p:sp>
        <p:nvSpPr>
          <p:cNvPr id="339" name="文字方塊 338">
            <a:extLst>
              <a:ext uri="{FF2B5EF4-FFF2-40B4-BE49-F238E27FC236}">
                <a16:creationId xmlns:a16="http://schemas.microsoft.com/office/drawing/2014/main" id="{9CDD539E-E3BC-5EF6-D5C3-64E86E9F779F}"/>
              </a:ext>
            </a:extLst>
          </p:cNvPr>
          <p:cNvSpPr txBox="1"/>
          <p:nvPr/>
        </p:nvSpPr>
        <p:spPr>
          <a:xfrm>
            <a:off x="5031084" y="6529875"/>
            <a:ext cx="3227165" cy="2308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sz="900" b="1" dirty="0"/>
              <a:t>※</a:t>
            </a:r>
            <a:r>
              <a:rPr lang="zh-TW" altLang="en-US" sz="900" b="1" dirty="0"/>
              <a:t> 每個</a:t>
            </a:r>
            <a:r>
              <a:rPr lang="en-US" altLang="zh-TW" sz="900" b="1" dirty="0"/>
              <a:t>TX</a:t>
            </a:r>
            <a:r>
              <a:rPr lang="zh-TW" altLang="en-US" sz="900" b="1" dirty="0"/>
              <a:t>封包皆是</a:t>
            </a:r>
            <a:r>
              <a:rPr lang="en-US" altLang="zh-TW" sz="900" b="1" dirty="0"/>
              <a:t>HCI TX</a:t>
            </a:r>
            <a:r>
              <a:rPr lang="zh-TW" altLang="en-US" sz="900" b="1" dirty="0"/>
              <a:t>從</a:t>
            </a:r>
            <a:r>
              <a:rPr lang="en-US" altLang="zh-TW" sz="900" b="1" dirty="0"/>
              <a:t>TX BMU pool</a:t>
            </a:r>
            <a:r>
              <a:rPr lang="zh-TW" altLang="en-US" sz="900" b="1" dirty="0"/>
              <a:t>分配的</a:t>
            </a:r>
            <a:r>
              <a:rPr lang="en-US" altLang="zh-TW" sz="900" b="1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36299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9A1B43-2E11-4F32-8F4D-EAB8B3E2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Firmware RX data path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0BF2227-E6CE-44CF-B964-06D5A0354F09}"/>
              </a:ext>
            </a:extLst>
          </p:cNvPr>
          <p:cNvGrpSpPr/>
          <p:nvPr/>
        </p:nvGrpSpPr>
        <p:grpSpPr>
          <a:xfrm>
            <a:off x="6403896" y="908720"/>
            <a:ext cx="1643084" cy="408469"/>
            <a:chOff x="6444208" y="5385005"/>
            <a:chExt cx="1643084" cy="40846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A14FA93-AE6B-473B-8B6D-C6B7D028F900}"/>
                </a:ext>
              </a:extLst>
            </p:cNvPr>
            <p:cNvSpPr/>
            <p:nvPr/>
          </p:nvSpPr>
          <p:spPr>
            <a:xfrm>
              <a:off x="6444208" y="5385005"/>
              <a:ext cx="864096" cy="408469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TW" altLang="en-US" b="1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44D6FD5-632F-4D68-A13F-219F6CE0E3C6}"/>
                </a:ext>
              </a:extLst>
            </p:cNvPr>
            <p:cNvSpPr txBox="1"/>
            <p:nvPr/>
          </p:nvSpPr>
          <p:spPr>
            <a:xfrm>
              <a:off x="7445770" y="5404574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task</a:t>
              </a:r>
              <a:endParaRPr lang="zh-TW" altLang="en-US" b="1" dirty="0"/>
            </a:p>
          </p:txBody>
        </p:sp>
      </p:grp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3FC1C94C-B740-491A-80CE-9C7DA66B9839}"/>
              </a:ext>
            </a:extLst>
          </p:cNvPr>
          <p:cNvCxnSpPr/>
          <p:nvPr/>
        </p:nvCxnSpPr>
        <p:spPr>
          <a:xfrm flipV="1">
            <a:off x="107504" y="5661248"/>
            <a:ext cx="8784976" cy="3600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68FAC3C-C269-4088-A9E2-B403976A4346}"/>
              </a:ext>
            </a:extLst>
          </p:cNvPr>
          <p:cNvSpPr txBox="1"/>
          <p:nvPr/>
        </p:nvSpPr>
        <p:spPr>
          <a:xfrm>
            <a:off x="107504" y="5877272"/>
            <a:ext cx="587395" cy="4086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b="1" dirty="0"/>
              <a:t>HW</a:t>
            </a:r>
            <a:endParaRPr lang="zh-TW" altLang="en-US" b="1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53C90D8-AE4B-49B3-BF47-9476893317F6}"/>
              </a:ext>
            </a:extLst>
          </p:cNvPr>
          <p:cNvGrpSpPr/>
          <p:nvPr/>
        </p:nvGrpSpPr>
        <p:grpSpPr>
          <a:xfrm>
            <a:off x="6404634" y="1364347"/>
            <a:ext cx="2301918" cy="408469"/>
            <a:chOff x="6444208" y="5385005"/>
            <a:chExt cx="2301918" cy="408469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3AA6B9-6698-42A1-9F0C-00FD95872D15}"/>
                </a:ext>
              </a:extLst>
            </p:cNvPr>
            <p:cNvSpPr/>
            <p:nvPr/>
          </p:nvSpPr>
          <p:spPr>
            <a:xfrm>
              <a:off x="6444208" y="5385005"/>
              <a:ext cx="864096" cy="408469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TW" altLang="en-US" b="1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ED6AE97A-A7C1-41DB-9D00-19FA474E9C03}"/>
                </a:ext>
              </a:extLst>
            </p:cNvPr>
            <p:cNvSpPr txBox="1"/>
            <p:nvPr/>
          </p:nvSpPr>
          <p:spPr>
            <a:xfrm>
              <a:off x="7445770" y="5404574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SW queue</a:t>
              </a:r>
              <a:endParaRPr lang="zh-TW" altLang="en-US" b="1" dirty="0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78CD8CC-1B86-4A59-ABDB-8457A9818449}"/>
              </a:ext>
            </a:extLst>
          </p:cNvPr>
          <p:cNvSpPr txBox="1"/>
          <p:nvPr/>
        </p:nvSpPr>
        <p:spPr>
          <a:xfrm>
            <a:off x="107505" y="3292614"/>
            <a:ext cx="537761" cy="4086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b="1" dirty="0"/>
              <a:t>FW</a:t>
            </a:r>
            <a:endParaRPr lang="zh-TW" altLang="en-US" b="1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D23DEE54-C6F8-4326-832D-C07910C8D86C}"/>
              </a:ext>
            </a:extLst>
          </p:cNvPr>
          <p:cNvGrpSpPr/>
          <p:nvPr/>
        </p:nvGrpSpPr>
        <p:grpSpPr>
          <a:xfrm>
            <a:off x="1768024" y="1381642"/>
            <a:ext cx="2705241" cy="369332"/>
            <a:chOff x="4341614" y="5824832"/>
            <a:chExt cx="2705241" cy="369332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B13D7179-4168-4C72-A442-9F53D326782C}"/>
                </a:ext>
              </a:extLst>
            </p:cNvPr>
            <p:cNvCxnSpPr/>
            <p:nvPr/>
          </p:nvCxnSpPr>
          <p:spPr>
            <a:xfrm>
              <a:off x="4341614" y="6023549"/>
              <a:ext cx="593793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37D2CCD9-CADD-460E-8EDB-946278BB9AD6}"/>
                </a:ext>
              </a:extLst>
            </p:cNvPr>
            <p:cNvSpPr txBox="1"/>
            <p:nvPr/>
          </p:nvSpPr>
          <p:spPr>
            <a:xfrm>
              <a:off x="4991484" y="5824832"/>
              <a:ext cx="2055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queue operation</a:t>
              </a:r>
              <a:endParaRPr lang="zh-TW" altLang="en-US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CEFAC5A8-3977-472B-B528-307C5E2FD97B}"/>
              </a:ext>
            </a:extLst>
          </p:cNvPr>
          <p:cNvGrpSpPr/>
          <p:nvPr/>
        </p:nvGrpSpPr>
        <p:grpSpPr>
          <a:xfrm>
            <a:off x="1784420" y="978455"/>
            <a:ext cx="2208310" cy="369332"/>
            <a:chOff x="4341614" y="5824832"/>
            <a:chExt cx="2208310" cy="369332"/>
          </a:xfrm>
        </p:grpSpPr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16A48477-C2E0-4C07-8A09-FE89FE0C9E72}"/>
                </a:ext>
              </a:extLst>
            </p:cNvPr>
            <p:cNvCxnSpPr/>
            <p:nvPr/>
          </p:nvCxnSpPr>
          <p:spPr>
            <a:xfrm>
              <a:off x="4341614" y="6023549"/>
              <a:ext cx="593793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oli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94114663-27DB-4C71-9841-5296C4E83151}"/>
                </a:ext>
              </a:extLst>
            </p:cNvPr>
            <p:cNvSpPr txBox="1"/>
            <p:nvPr/>
          </p:nvSpPr>
          <p:spPr>
            <a:xfrm>
              <a:off x="4991484" y="5824832"/>
              <a:ext cx="15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function call</a:t>
              </a:r>
              <a:endParaRPr lang="zh-TW" altLang="en-US" b="1" dirty="0"/>
            </a:p>
          </p:txBody>
        </p:sp>
      </p:grp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60A6063D-83DF-46EB-BF12-BE9046EDB0C2}"/>
              </a:ext>
            </a:extLst>
          </p:cNvPr>
          <p:cNvCxnSpPr/>
          <p:nvPr/>
        </p:nvCxnSpPr>
        <p:spPr>
          <a:xfrm flipV="1">
            <a:off x="107504" y="1952836"/>
            <a:ext cx="8784976" cy="3600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5E067F82-5031-439A-A376-281418C74FBF}"/>
              </a:ext>
            </a:extLst>
          </p:cNvPr>
          <p:cNvGrpSpPr/>
          <p:nvPr/>
        </p:nvGrpSpPr>
        <p:grpSpPr>
          <a:xfrm>
            <a:off x="6403896" y="494360"/>
            <a:ext cx="2083910" cy="408469"/>
            <a:chOff x="6444208" y="5385005"/>
            <a:chExt cx="2083910" cy="408469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7044A7C-668A-41C8-B97A-F1D0CF7F3B7F}"/>
                </a:ext>
              </a:extLst>
            </p:cNvPr>
            <p:cNvSpPr/>
            <p:nvPr/>
          </p:nvSpPr>
          <p:spPr>
            <a:xfrm>
              <a:off x="6444208" y="5385005"/>
              <a:ext cx="864096" cy="40846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TW" altLang="en-US" b="1"/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287B2338-97C7-48EF-A847-FDD5EB784E45}"/>
                </a:ext>
              </a:extLst>
            </p:cNvPr>
            <p:cNvSpPr txBox="1"/>
            <p:nvPr/>
          </p:nvSpPr>
          <p:spPr>
            <a:xfrm>
              <a:off x="7445770" y="5404574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function</a:t>
              </a:r>
              <a:endParaRPr lang="zh-TW" altLang="en-US" b="1" dirty="0"/>
            </a:p>
          </p:txBody>
        </p:sp>
      </p:grp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CCAD1FAE-5541-4C62-AB03-A91AFD8A6B00}"/>
              </a:ext>
            </a:extLst>
          </p:cNvPr>
          <p:cNvSpPr txBox="1"/>
          <p:nvPr/>
        </p:nvSpPr>
        <p:spPr>
          <a:xfrm>
            <a:off x="6705952" y="3718877"/>
            <a:ext cx="33534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900" dirty="0"/>
              <a:t>(7)</a:t>
            </a:r>
            <a:endParaRPr lang="zh-TW" altLang="en-US" sz="900" dirty="0"/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AF0B000A-0E45-AA80-AD8D-E5C5DFEA6E68}"/>
              </a:ext>
            </a:extLst>
          </p:cNvPr>
          <p:cNvGrpSpPr/>
          <p:nvPr/>
        </p:nvGrpSpPr>
        <p:grpSpPr>
          <a:xfrm>
            <a:off x="6404634" y="44624"/>
            <a:ext cx="2103146" cy="408469"/>
            <a:chOff x="6444208" y="5385005"/>
            <a:chExt cx="2103146" cy="408469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56708629-D8E1-E0F7-191D-75CA254586CE}"/>
                </a:ext>
              </a:extLst>
            </p:cNvPr>
            <p:cNvSpPr/>
            <p:nvPr/>
          </p:nvSpPr>
          <p:spPr>
            <a:xfrm>
              <a:off x="6444208" y="5385005"/>
              <a:ext cx="864096" cy="408469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TW" altLang="en-US" b="1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6FA2F8BF-93EB-E7E9-4A96-FC16E833B235}"/>
                </a:ext>
              </a:extLst>
            </p:cNvPr>
            <p:cNvSpPr txBox="1"/>
            <p:nvPr/>
          </p:nvSpPr>
          <p:spPr>
            <a:xfrm>
              <a:off x="7445770" y="5404574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interrupt</a:t>
              </a:r>
              <a:endParaRPr lang="zh-TW" altLang="en-US" b="1" dirty="0"/>
            </a:p>
          </p:txBody>
        </p:sp>
      </p:grpSp>
      <p:sp>
        <p:nvSpPr>
          <p:cNvPr id="92" name="矩形 91">
            <a:extLst>
              <a:ext uri="{FF2B5EF4-FFF2-40B4-BE49-F238E27FC236}">
                <a16:creationId xmlns:a16="http://schemas.microsoft.com/office/drawing/2014/main" id="{C3D758C6-0E21-959B-4322-CE95FF66214A}"/>
              </a:ext>
            </a:extLst>
          </p:cNvPr>
          <p:cNvSpPr/>
          <p:nvPr/>
        </p:nvSpPr>
        <p:spPr>
          <a:xfrm>
            <a:off x="5969686" y="5810451"/>
            <a:ext cx="1567166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MAC RX</a:t>
            </a:r>
            <a:endParaRPr lang="zh-TW" altLang="en-US" sz="1200" b="1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39C35E1-1984-5086-2D5B-40C7081AF2AE}"/>
              </a:ext>
            </a:extLst>
          </p:cNvPr>
          <p:cNvSpPr/>
          <p:nvPr/>
        </p:nvSpPr>
        <p:spPr>
          <a:xfrm>
            <a:off x="1204634" y="5796059"/>
            <a:ext cx="1567166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HCI RX</a:t>
            </a:r>
            <a:endParaRPr lang="zh-TW" altLang="en-US" sz="1200" b="1" dirty="0"/>
          </a:p>
        </p:txBody>
      </p:sp>
      <p:sp>
        <p:nvSpPr>
          <p:cNvPr id="228" name="文字方塊 227">
            <a:extLst>
              <a:ext uri="{FF2B5EF4-FFF2-40B4-BE49-F238E27FC236}">
                <a16:creationId xmlns:a16="http://schemas.microsoft.com/office/drawing/2014/main" id="{33BB7197-7033-3053-D8A5-A1D0695D3AB3}"/>
              </a:ext>
            </a:extLst>
          </p:cNvPr>
          <p:cNvSpPr txBox="1"/>
          <p:nvPr/>
        </p:nvSpPr>
        <p:spPr>
          <a:xfrm>
            <a:off x="47470" y="1753071"/>
            <a:ext cx="289979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1400" dirty="0"/>
              <a:t>Take </a:t>
            </a:r>
            <a:r>
              <a:rPr lang="en-US" altLang="zh-TW" sz="1400" dirty="0" err="1"/>
              <a:t>sta</a:t>
            </a:r>
            <a:r>
              <a:rPr lang="en-US" altLang="zh-TW" sz="1400" dirty="0"/>
              <a:t> 0</a:t>
            </a:r>
            <a:r>
              <a:rPr lang="zh-TW" altLang="en-US" sz="1400" dirty="0"/>
              <a:t> </a:t>
            </a:r>
            <a:r>
              <a:rPr lang="en-US" altLang="zh-TW" sz="1200" dirty="0"/>
              <a:t>with</a:t>
            </a:r>
            <a:r>
              <a:rPr lang="zh-TW" altLang="en-US" sz="1400" dirty="0"/>
              <a:t> </a:t>
            </a:r>
            <a:r>
              <a:rPr lang="en-US" altLang="zh-TW" sz="1400" dirty="0" err="1"/>
              <a:t>tid</a:t>
            </a:r>
            <a:r>
              <a:rPr lang="en-US" altLang="zh-TW" sz="1400" dirty="0"/>
              <a:t> 0 for example,</a:t>
            </a:r>
            <a:endParaRPr lang="zh-TW" altLang="en-US" sz="1400" dirty="0"/>
          </a:p>
        </p:txBody>
      </p:sp>
      <p:grpSp>
        <p:nvGrpSpPr>
          <p:cNvPr id="293" name="群組 292">
            <a:extLst>
              <a:ext uri="{FF2B5EF4-FFF2-40B4-BE49-F238E27FC236}">
                <a16:creationId xmlns:a16="http://schemas.microsoft.com/office/drawing/2014/main" id="{C789F770-6AA3-4837-DF05-44ED06D84D86}"/>
              </a:ext>
            </a:extLst>
          </p:cNvPr>
          <p:cNvGrpSpPr/>
          <p:nvPr/>
        </p:nvGrpSpPr>
        <p:grpSpPr>
          <a:xfrm>
            <a:off x="5601141" y="2267228"/>
            <a:ext cx="2314259" cy="2385908"/>
            <a:chOff x="745573" y="2201046"/>
            <a:chExt cx="2314259" cy="2385908"/>
          </a:xfrm>
        </p:grpSpPr>
        <p:sp>
          <p:nvSpPr>
            <p:cNvPr id="294" name="圓角矩形 23">
              <a:extLst>
                <a:ext uri="{FF2B5EF4-FFF2-40B4-BE49-F238E27FC236}">
                  <a16:creationId xmlns:a16="http://schemas.microsoft.com/office/drawing/2014/main" id="{D1D75071-8E92-B247-A14B-FA3F8059A4FA}"/>
                </a:ext>
              </a:extLst>
            </p:cNvPr>
            <p:cNvSpPr/>
            <p:nvPr/>
          </p:nvSpPr>
          <p:spPr>
            <a:xfrm>
              <a:off x="745573" y="2201046"/>
              <a:ext cx="2314259" cy="2385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b="1" dirty="0" err="1"/>
                <a:t>WiFi</a:t>
              </a:r>
              <a:r>
                <a:rPr lang="en-US" altLang="zh-TW" sz="1400" b="1" dirty="0"/>
                <a:t> task</a:t>
              </a:r>
            </a:p>
          </p:txBody>
        </p:sp>
        <p:sp>
          <p:nvSpPr>
            <p:cNvPr id="295" name="圓角矩形 73">
              <a:extLst>
                <a:ext uri="{FF2B5EF4-FFF2-40B4-BE49-F238E27FC236}">
                  <a16:creationId xmlns:a16="http://schemas.microsoft.com/office/drawing/2014/main" id="{5CABA6A6-1690-CCBE-EFD8-EAF0ACDEADF4}"/>
                </a:ext>
              </a:extLst>
            </p:cNvPr>
            <p:cNvSpPr/>
            <p:nvPr/>
          </p:nvSpPr>
          <p:spPr>
            <a:xfrm>
              <a:off x="1033603" y="2930770"/>
              <a:ext cx="1738198" cy="379379"/>
            </a:xfrm>
            <a:prstGeom prst="roundRect">
              <a:avLst/>
            </a:prstGeom>
            <a:solidFill>
              <a:srgbClr val="00B0F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b="1" dirty="0"/>
                <a:t>IPC RX enqueue</a:t>
              </a:r>
              <a:endParaRPr lang="zh-TW" altLang="en-US" sz="900" b="1" dirty="0"/>
            </a:p>
          </p:txBody>
        </p:sp>
        <p:sp>
          <p:nvSpPr>
            <p:cNvPr id="296" name="圓角矩形 73">
              <a:extLst>
                <a:ext uri="{FF2B5EF4-FFF2-40B4-BE49-F238E27FC236}">
                  <a16:creationId xmlns:a16="http://schemas.microsoft.com/office/drawing/2014/main" id="{FB6AD7A3-5C12-D362-83A1-0586AAF2C355}"/>
                </a:ext>
              </a:extLst>
            </p:cNvPr>
            <p:cNvSpPr/>
            <p:nvPr/>
          </p:nvSpPr>
          <p:spPr>
            <a:xfrm>
              <a:off x="1034263" y="3730945"/>
              <a:ext cx="1738198" cy="379379"/>
            </a:xfrm>
            <a:prstGeom prst="roundRect">
              <a:avLst/>
            </a:prstGeom>
            <a:solidFill>
              <a:srgbClr val="00B0F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b="1" dirty="0" err="1"/>
                <a:t>WiFi</a:t>
              </a:r>
              <a:r>
                <a:rPr lang="en-US" altLang="zh-TW" sz="900" b="1" dirty="0"/>
                <a:t> RX handler</a:t>
              </a:r>
              <a:endParaRPr lang="zh-TW" altLang="en-US" sz="900" b="1" dirty="0"/>
            </a:p>
          </p:txBody>
        </p:sp>
      </p:grpSp>
      <p:cxnSp>
        <p:nvCxnSpPr>
          <p:cNvPr id="323" name="直線單箭頭接點 322">
            <a:extLst>
              <a:ext uri="{FF2B5EF4-FFF2-40B4-BE49-F238E27FC236}">
                <a16:creationId xmlns:a16="http://schemas.microsoft.com/office/drawing/2014/main" id="{AF3E2EEF-102C-F711-1815-D7C50D2FF3FC}"/>
              </a:ext>
            </a:extLst>
          </p:cNvPr>
          <p:cNvCxnSpPr>
            <a:cxnSpLocks/>
            <a:stCxn id="296" idx="0"/>
            <a:endCxn id="295" idx="2"/>
          </p:cNvCxnSpPr>
          <p:nvPr/>
        </p:nvCxnSpPr>
        <p:spPr>
          <a:xfrm flipH="1" flipV="1">
            <a:off x="6758270" y="3376331"/>
            <a:ext cx="660" cy="42079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1F976132-4245-DFBB-C95D-D9582F9E9C0D}"/>
              </a:ext>
            </a:extLst>
          </p:cNvPr>
          <p:cNvGrpSpPr/>
          <p:nvPr/>
        </p:nvGrpSpPr>
        <p:grpSpPr>
          <a:xfrm>
            <a:off x="5839143" y="5013176"/>
            <a:ext cx="1800200" cy="489555"/>
            <a:chOff x="5580112" y="5050838"/>
            <a:chExt cx="1800200" cy="489555"/>
          </a:xfrm>
        </p:grpSpPr>
        <p:sp>
          <p:nvSpPr>
            <p:cNvPr id="134" name="圓角矩形 73">
              <a:extLst>
                <a:ext uri="{FF2B5EF4-FFF2-40B4-BE49-F238E27FC236}">
                  <a16:creationId xmlns:a16="http://schemas.microsoft.com/office/drawing/2014/main" id="{EA6B6572-2701-C3E1-4E0D-7DE6606BD019}"/>
                </a:ext>
              </a:extLst>
            </p:cNvPr>
            <p:cNvSpPr/>
            <p:nvPr/>
          </p:nvSpPr>
          <p:spPr>
            <a:xfrm>
              <a:off x="5632527" y="5099257"/>
              <a:ext cx="1738198" cy="379379"/>
            </a:xfrm>
            <a:prstGeom prst="roundRect">
              <a:avLst/>
            </a:prstGeom>
            <a:solidFill>
              <a:srgbClr val="00B0F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b="1" dirty="0"/>
                <a:t>RX ISR</a:t>
              </a:r>
              <a:endParaRPr lang="zh-TW" altLang="en-US" sz="900" b="1" dirty="0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895E8A8E-5320-DC71-BDC4-E3CF50013F42}"/>
                </a:ext>
              </a:extLst>
            </p:cNvPr>
            <p:cNvSpPr/>
            <p:nvPr/>
          </p:nvSpPr>
          <p:spPr>
            <a:xfrm>
              <a:off x="5580112" y="5050838"/>
              <a:ext cx="1800200" cy="489555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TW" altLang="en-US"/>
            </a:p>
          </p:txBody>
        </p:sp>
      </p:grp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384A03DF-7199-832F-1C53-E19C09CC360D}"/>
              </a:ext>
            </a:extLst>
          </p:cNvPr>
          <p:cNvCxnSpPr>
            <a:cxnSpLocks/>
            <a:stCxn id="92" idx="0"/>
            <a:endCxn id="134" idx="2"/>
          </p:cNvCxnSpPr>
          <p:nvPr/>
        </p:nvCxnSpPr>
        <p:spPr>
          <a:xfrm flipV="1">
            <a:off x="6753269" y="5440974"/>
            <a:ext cx="7388" cy="369477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CD3AA6B8-5EC8-2CE2-DBCD-978BF16D2CE8}"/>
              </a:ext>
            </a:extLst>
          </p:cNvPr>
          <p:cNvSpPr txBox="1"/>
          <p:nvPr/>
        </p:nvSpPr>
        <p:spPr>
          <a:xfrm>
            <a:off x="6757272" y="4628706"/>
            <a:ext cx="83388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/>
              <a:t>wake up</a:t>
            </a:r>
          </a:p>
          <a:p>
            <a:pPr algn="ctr"/>
            <a:r>
              <a:rPr lang="en-US" altLang="zh-TW" sz="1200" b="1" dirty="0" err="1"/>
              <a:t>WiFi</a:t>
            </a:r>
            <a:r>
              <a:rPr lang="en-US" altLang="zh-TW" sz="1200" b="1" dirty="0"/>
              <a:t> task</a:t>
            </a:r>
            <a:endParaRPr lang="zh-TW" altLang="en-US" sz="1200" b="1" dirty="0"/>
          </a:p>
        </p:txBody>
      </p: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C1DEA2CC-E84B-4F56-8B46-2559ACD4E620}"/>
              </a:ext>
            </a:extLst>
          </p:cNvPr>
          <p:cNvSpPr txBox="1"/>
          <p:nvPr/>
        </p:nvSpPr>
        <p:spPr>
          <a:xfrm>
            <a:off x="6445463" y="4778898"/>
            <a:ext cx="33534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900" dirty="0"/>
              <a:t>(2)</a:t>
            </a:r>
            <a:endParaRPr lang="zh-TW" altLang="en-US" sz="900" dirty="0"/>
          </a:p>
        </p:txBody>
      </p: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969C5ADF-DA8F-3D40-969E-7247DFEF8B3A}"/>
              </a:ext>
            </a:extLst>
          </p:cNvPr>
          <p:cNvSpPr txBox="1"/>
          <p:nvPr/>
        </p:nvSpPr>
        <p:spPr>
          <a:xfrm>
            <a:off x="6756932" y="5445224"/>
            <a:ext cx="335348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900" dirty="0"/>
              <a:t>(1)</a:t>
            </a:r>
            <a:endParaRPr lang="zh-TW" altLang="en-US" sz="900" dirty="0"/>
          </a:p>
        </p:txBody>
      </p:sp>
      <p:cxnSp>
        <p:nvCxnSpPr>
          <p:cNvPr id="150" name="直線單箭頭接點 149">
            <a:extLst>
              <a:ext uri="{FF2B5EF4-FFF2-40B4-BE49-F238E27FC236}">
                <a16:creationId xmlns:a16="http://schemas.microsoft.com/office/drawing/2014/main" id="{B477DB7A-5354-83ED-8898-4593843B11EA}"/>
              </a:ext>
            </a:extLst>
          </p:cNvPr>
          <p:cNvCxnSpPr>
            <a:cxnSpLocks/>
            <a:stCxn id="134" idx="0"/>
            <a:endCxn id="296" idx="2"/>
          </p:cNvCxnSpPr>
          <p:nvPr/>
        </p:nvCxnSpPr>
        <p:spPr>
          <a:xfrm flipH="1" flipV="1">
            <a:off x="6758930" y="4176506"/>
            <a:ext cx="1727" cy="885089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9742C106-2543-4BB7-B3FD-06E96FD657AC}"/>
              </a:ext>
            </a:extLst>
          </p:cNvPr>
          <p:cNvSpPr txBox="1"/>
          <p:nvPr/>
        </p:nvSpPr>
        <p:spPr>
          <a:xfrm>
            <a:off x="5508053" y="6547763"/>
            <a:ext cx="2651688" cy="2308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sz="900" b="1" dirty="0"/>
              <a:t>※</a:t>
            </a:r>
            <a:r>
              <a:rPr lang="zh-TW" altLang="en-US" sz="900" b="1" dirty="0"/>
              <a:t> </a:t>
            </a:r>
            <a:r>
              <a:rPr lang="en-US" altLang="zh-TW" sz="900" b="1" dirty="0"/>
              <a:t>MAC</a:t>
            </a:r>
            <a:r>
              <a:rPr lang="zh-TW" altLang="en-US" sz="900" b="1" dirty="0"/>
              <a:t> </a:t>
            </a:r>
            <a:r>
              <a:rPr lang="en-US" altLang="zh-TW" sz="900" b="1" dirty="0"/>
              <a:t>RX</a:t>
            </a:r>
            <a:r>
              <a:rPr lang="zh-TW" altLang="en-US" sz="900" b="1" dirty="0"/>
              <a:t>封包使用</a:t>
            </a:r>
            <a:r>
              <a:rPr lang="en-US" altLang="zh-TW" sz="900" b="1" dirty="0"/>
              <a:t>RXL</a:t>
            </a:r>
            <a:r>
              <a:rPr lang="zh-TW" altLang="en-US" sz="900" b="1" dirty="0"/>
              <a:t> </a:t>
            </a:r>
            <a:r>
              <a:rPr lang="en-US" altLang="zh-TW" sz="900" b="1" dirty="0"/>
              <a:t>buffer pool</a:t>
            </a:r>
            <a:r>
              <a:rPr lang="zh-TW" altLang="en-US" sz="900" b="1" dirty="0"/>
              <a:t>的</a:t>
            </a:r>
            <a:r>
              <a:rPr lang="en-US" altLang="zh-TW" sz="900" b="1" dirty="0"/>
              <a:t>memory</a:t>
            </a: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67EC4A4A-56A6-3C00-C4BF-363E9195AA74}"/>
              </a:ext>
            </a:extLst>
          </p:cNvPr>
          <p:cNvGrpSpPr/>
          <p:nvPr/>
        </p:nvGrpSpPr>
        <p:grpSpPr>
          <a:xfrm>
            <a:off x="848793" y="2267228"/>
            <a:ext cx="2314259" cy="2385908"/>
            <a:chOff x="831087" y="2267228"/>
            <a:chExt cx="2314259" cy="2385908"/>
          </a:xfrm>
        </p:grpSpPr>
        <p:sp>
          <p:nvSpPr>
            <p:cNvPr id="194" name="圓角矩形 23">
              <a:extLst>
                <a:ext uri="{FF2B5EF4-FFF2-40B4-BE49-F238E27FC236}">
                  <a16:creationId xmlns:a16="http://schemas.microsoft.com/office/drawing/2014/main" id="{AC5039AA-2AB0-60DC-4A08-B26993624C15}"/>
                </a:ext>
              </a:extLst>
            </p:cNvPr>
            <p:cNvSpPr/>
            <p:nvPr/>
          </p:nvSpPr>
          <p:spPr>
            <a:xfrm>
              <a:off x="831087" y="2267228"/>
              <a:ext cx="2314259" cy="2385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b="1" dirty="0"/>
                <a:t>IPC RX task</a:t>
              </a:r>
            </a:p>
          </p:txBody>
        </p:sp>
        <p:sp>
          <p:nvSpPr>
            <p:cNvPr id="196" name="圓角矩形 73">
              <a:extLst>
                <a:ext uri="{FF2B5EF4-FFF2-40B4-BE49-F238E27FC236}">
                  <a16:creationId xmlns:a16="http://schemas.microsoft.com/office/drawing/2014/main" id="{1577C660-C670-EC1F-58B5-ED75084AF8EC}"/>
                </a:ext>
              </a:extLst>
            </p:cNvPr>
            <p:cNvSpPr/>
            <p:nvPr/>
          </p:nvSpPr>
          <p:spPr>
            <a:xfrm>
              <a:off x="1097908" y="3003420"/>
              <a:ext cx="1738198" cy="379379"/>
            </a:xfrm>
            <a:prstGeom prst="roundRect">
              <a:avLst/>
            </a:prstGeom>
            <a:solidFill>
              <a:srgbClr val="00B0F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b="1" dirty="0"/>
                <a:t>IPC RX handler</a:t>
              </a:r>
              <a:endParaRPr lang="zh-TW" altLang="en-US" sz="900" b="1" dirty="0"/>
            </a:p>
          </p:txBody>
        </p:sp>
        <p:sp>
          <p:nvSpPr>
            <p:cNvPr id="205" name="圓角矩形 73">
              <a:extLst>
                <a:ext uri="{FF2B5EF4-FFF2-40B4-BE49-F238E27FC236}">
                  <a16:creationId xmlns:a16="http://schemas.microsoft.com/office/drawing/2014/main" id="{7DE782B8-CF90-2C16-211C-6F6F9F030BF9}"/>
                </a:ext>
              </a:extLst>
            </p:cNvPr>
            <p:cNvSpPr/>
            <p:nvPr/>
          </p:nvSpPr>
          <p:spPr>
            <a:xfrm>
              <a:off x="1099948" y="3789040"/>
              <a:ext cx="1738198" cy="379379"/>
            </a:xfrm>
            <a:prstGeom prst="roundRect">
              <a:avLst/>
            </a:prstGeom>
            <a:solidFill>
              <a:srgbClr val="00B0F0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b="1" dirty="0"/>
                <a:t>HCI RX</a:t>
              </a:r>
              <a:r>
                <a:rPr lang="zh-TW" altLang="en-US" sz="900" b="1" dirty="0"/>
                <a:t> </a:t>
              </a:r>
              <a:r>
                <a:rPr lang="en-US" altLang="zh-TW" sz="900" b="1" dirty="0"/>
                <a:t>push</a:t>
              </a:r>
              <a:endParaRPr lang="zh-TW" altLang="en-US" sz="900" b="1" dirty="0"/>
            </a:p>
          </p:txBody>
        </p:sp>
      </p:grpSp>
      <p:cxnSp>
        <p:nvCxnSpPr>
          <p:cNvPr id="206" name="直線單箭頭接點 205">
            <a:extLst>
              <a:ext uri="{FF2B5EF4-FFF2-40B4-BE49-F238E27FC236}">
                <a16:creationId xmlns:a16="http://schemas.microsoft.com/office/drawing/2014/main" id="{B9BC9AB0-8987-4A85-2C8F-5A4EDEFB822B}"/>
              </a:ext>
            </a:extLst>
          </p:cNvPr>
          <p:cNvCxnSpPr>
            <a:cxnSpLocks/>
            <a:stCxn id="205" idx="2"/>
            <a:endCxn id="93" idx="0"/>
          </p:cNvCxnSpPr>
          <p:nvPr/>
        </p:nvCxnSpPr>
        <p:spPr>
          <a:xfrm>
            <a:off x="1986753" y="4168419"/>
            <a:ext cx="1464" cy="162764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接點: 肘形 206">
            <a:extLst>
              <a:ext uri="{FF2B5EF4-FFF2-40B4-BE49-F238E27FC236}">
                <a16:creationId xmlns:a16="http://schemas.microsoft.com/office/drawing/2014/main" id="{44F1AE61-EFEB-9946-E33F-452E9034E09E}"/>
              </a:ext>
            </a:extLst>
          </p:cNvPr>
          <p:cNvCxnSpPr>
            <a:cxnSpLocks/>
            <a:stCxn id="295" idx="0"/>
            <a:endCxn id="194" idx="3"/>
          </p:cNvCxnSpPr>
          <p:nvPr/>
        </p:nvCxnSpPr>
        <p:spPr>
          <a:xfrm rot="16200000" flipH="1" flipV="1">
            <a:off x="4729046" y="1430958"/>
            <a:ext cx="463230" cy="3595218"/>
          </a:xfrm>
          <a:prstGeom prst="bentConnector4">
            <a:avLst>
              <a:gd name="adj1" fmla="val -49349"/>
              <a:gd name="adj2" fmla="val 62087"/>
            </a:avLst>
          </a:prstGeom>
          <a:ln w="381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文字方塊 207">
            <a:extLst>
              <a:ext uri="{FF2B5EF4-FFF2-40B4-BE49-F238E27FC236}">
                <a16:creationId xmlns:a16="http://schemas.microsoft.com/office/drawing/2014/main" id="{97A71CBA-EDBB-2D79-773D-2749514D5EFA}"/>
              </a:ext>
            </a:extLst>
          </p:cNvPr>
          <p:cNvSpPr txBox="1"/>
          <p:nvPr/>
        </p:nvSpPr>
        <p:spPr>
          <a:xfrm>
            <a:off x="3419872" y="2953158"/>
            <a:ext cx="101983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1200" b="1" dirty="0"/>
              <a:t>wake up</a:t>
            </a:r>
          </a:p>
          <a:p>
            <a:pPr algn="ctr"/>
            <a:r>
              <a:rPr lang="en-US" altLang="zh-TW" sz="1200" b="1" dirty="0"/>
              <a:t>IPC RX task</a:t>
            </a:r>
            <a:endParaRPr lang="zh-TW" altLang="en-US" sz="1200" b="1" dirty="0"/>
          </a:p>
        </p:txBody>
      </p:sp>
      <p:grpSp>
        <p:nvGrpSpPr>
          <p:cNvPr id="209" name="群組 208">
            <a:extLst>
              <a:ext uri="{FF2B5EF4-FFF2-40B4-BE49-F238E27FC236}">
                <a16:creationId xmlns:a16="http://schemas.microsoft.com/office/drawing/2014/main" id="{BB251404-B364-462C-2FB9-09186F46ADA3}"/>
              </a:ext>
            </a:extLst>
          </p:cNvPr>
          <p:cNvGrpSpPr/>
          <p:nvPr/>
        </p:nvGrpSpPr>
        <p:grpSpPr>
          <a:xfrm>
            <a:off x="3688316" y="3524270"/>
            <a:ext cx="1531756" cy="768826"/>
            <a:chOff x="3579739" y="4707532"/>
            <a:chExt cx="1531756" cy="768826"/>
          </a:xfrm>
        </p:grpSpPr>
        <p:grpSp>
          <p:nvGrpSpPr>
            <p:cNvPr id="210" name="群組 209">
              <a:extLst>
                <a:ext uri="{FF2B5EF4-FFF2-40B4-BE49-F238E27FC236}">
                  <a16:creationId xmlns:a16="http://schemas.microsoft.com/office/drawing/2014/main" id="{CEC8358C-842E-E57F-5478-6D7E4108ABD7}"/>
                </a:ext>
              </a:extLst>
            </p:cNvPr>
            <p:cNvGrpSpPr/>
            <p:nvPr/>
          </p:nvGrpSpPr>
          <p:grpSpPr>
            <a:xfrm>
              <a:off x="3681786" y="4979800"/>
              <a:ext cx="1353723" cy="382950"/>
              <a:chOff x="5914880" y="2302394"/>
              <a:chExt cx="1825472" cy="557977"/>
            </a:xfrm>
          </p:grpSpPr>
          <p:sp>
            <p:nvSpPr>
              <p:cNvPr id="214" name="矩形: 圓角 213">
                <a:extLst>
                  <a:ext uri="{FF2B5EF4-FFF2-40B4-BE49-F238E27FC236}">
                    <a16:creationId xmlns:a16="http://schemas.microsoft.com/office/drawing/2014/main" id="{30C4215C-357E-5854-4CB4-33C71F6BB5E5}"/>
                  </a:ext>
                </a:extLst>
              </p:cNvPr>
              <p:cNvSpPr/>
              <p:nvPr/>
            </p:nvSpPr>
            <p:spPr>
              <a:xfrm>
                <a:off x="6012160" y="2446410"/>
                <a:ext cx="1656184" cy="271607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5" name="矩形: 圓角 214">
                <a:extLst>
                  <a:ext uri="{FF2B5EF4-FFF2-40B4-BE49-F238E27FC236}">
                    <a16:creationId xmlns:a16="http://schemas.microsoft.com/office/drawing/2014/main" id="{FEA99C37-242F-C5C9-758E-DBD66AFB2BA6}"/>
                  </a:ext>
                </a:extLst>
              </p:cNvPr>
              <p:cNvSpPr/>
              <p:nvPr/>
            </p:nvSpPr>
            <p:spPr>
              <a:xfrm>
                <a:off x="6012160" y="2446410"/>
                <a:ext cx="144013" cy="271607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9" name="矩形: 圓角 228">
                <a:extLst>
                  <a:ext uri="{FF2B5EF4-FFF2-40B4-BE49-F238E27FC236}">
                    <a16:creationId xmlns:a16="http://schemas.microsoft.com/office/drawing/2014/main" id="{ED618423-A5EA-065C-CC31-4013A0B2AD44}"/>
                  </a:ext>
                </a:extLst>
              </p:cNvPr>
              <p:cNvSpPr/>
              <p:nvPr/>
            </p:nvSpPr>
            <p:spPr>
              <a:xfrm>
                <a:off x="6228187" y="2446410"/>
                <a:ext cx="144013" cy="271607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0" name="矩形: 圓角 229">
                <a:extLst>
                  <a:ext uri="{FF2B5EF4-FFF2-40B4-BE49-F238E27FC236}">
                    <a16:creationId xmlns:a16="http://schemas.microsoft.com/office/drawing/2014/main" id="{9DC1D920-620B-DE6C-C7DD-BB96E78D000C}"/>
                  </a:ext>
                </a:extLst>
              </p:cNvPr>
              <p:cNvSpPr/>
              <p:nvPr/>
            </p:nvSpPr>
            <p:spPr>
              <a:xfrm>
                <a:off x="7164288" y="2446410"/>
                <a:ext cx="144013" cy="271607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31" name="直線接點 230">
                <a:extLst>
                  <a:ext uri="{FF2B5EF4-FFF2-40B4-BE49-F238E27FC236}">
                    <a16:creationId xmlns:a16="http://schemas.microsoft.com/office/drawing/2014/main" id="{40051135-7F96-63CD-6F47-7FEFC49599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88224" y="2590426"/>
                <a:ext cx="194560" cy="0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E1456FC8-2400-6DF0-9288-043F938F5C95}"/>
                  </a:ext>
                </a:extLst>
              </p:cNvPr>
              <p:cNvSpPr/>
              <p:nvPr/>
            </p:nvSpPr>
            <p:spPr>
              <a:xfrm>
                <a:off x="5914880" y="2302394"/>
                <a:ext cx="1825472" cy="5579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4" name="矩形: 圓角 233">
                <a:extLst>
                  <a:ext uri="{FF2B5EF4-FFF2-40B4-BE49-F238E27FC236}">
                    <a16:creationId xmlns:a16="http://schemas.microsoft.com/office/drawing/2014/main" id="{AFAD2D15-F2BF-F9A9-91AB-051407DC8CAF}"/>
                  </a:ext>
                </a:extLst>
              </p:cNvPr>
              <p:cNvSpPr/>
              <p:nvPr/>
            </p:nvSpPr>
            <p:spPr>
              <a:xfrm>
                <a:off x="6948267" y="2446410"/>
                <a:ext cx="144013" cy="271607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1E889D35-6524-B8A2-7A86-CB5B18CB3CF6}"/>
                </a:ext>
              </a:extLst>
            </p:cNvPr>
            <p:cNvSpPr/>
            <p:nvPr/>
          </p:nvSpPr>
          <p:spPr>
            <a:xfrm>
              <a:off x="4583497" y="5057791"/>
              <a:ext cx="146929" cy="226967"/>
            </a:xfrm>
            <a:prstGeom prst="rect">
              <a:avLst/>
            </a:prstGeom>
            <a:noFill/>
            <a:ln w="19050">
              <a:solidFill>
                <a:srgbClr val="D6009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36DDEBB2-42E4-A438-A2A5-3E22BA535DE8}"/>
                </a:ext>
              </a:extLst>
            </p:cNvPr>
            <p:cNvSpPr/>
            <p:nvPr/>
          </p:nvSpPr>
          <p:spPr>
            <a:xfrm>
              <a:off x="3729109" y="5057790"/>
              <a:ext cx="146929" cy="226967"/>
            </a:xfrm>
            <a:prstGeom prst="rect">
              <a:avLst/>
            </a:prstGeom>
            <a:noFill/>
            <a:ln w="19050">
              <a:solidFill>
                <a:srgbClr val="D6009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192778BC-A6AC-9C5F-1526-0A6482940B48}"/>
                </a:ext>
              </a:extLst>
            </p:cNvPr>
            <p:cNvSpPr/>
            <p:nvPr/>
          </p:nvSpPr>
          <p:spPr>
            <a:xfrm>
              <a:off x="3579739" y="4707532"/>
              <a:ext cx="1531756" cy="768826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TW" sz="1200" b="1" dirty="0">
                  <a:solidFill>
                    <a:srgbClr val="FFCC00"/>
                  </a:solidFill>
                </a:rPr>
                <a:t>IPC RX Q</a:t>
              </a:r>
              <a:endParaRPr lang="zh-TW" altLang="en-US" sz="1200" b="1" dirty="0">
                <a:solidFill>
                  <a:srgbClr val="FFCC00"/>
                </a:solidFill>
              </a:endParaRPr>
            </a:p>
          </p:txBody>
        </p:sp>
      </p:grpSp>
      <p:cxnSp>
        <p:nvCxnSpPr>
          <p:cNvPr id="235" name="接點: 肘形 234">
            <a:extLst>
              <a:ext uri="{FF2B5EF4-FFF2-40B4-BE49-F238E27FC236}">
                <a16:creationId xmlns:a16="http://schemas.microsoft.com/office/drawing/2014/main" id="{32665931-39DF-3A45-1E46-638284B7CC73}"/>
              </a:ext>
            </a:extLst>
          </p:cNvPr>
          <p:cNvCxnSpPr>
            <a:cxnSpLocks/>
            <a:stCxn id="295" idx="1"/>
            <a:endCxn id="211" idx="3"/>
          </p:cNvCxnSpPr>
          <p:nvPr/>
        </p:nvCxnSpPr>
        <p:spPr>
          <a:xfrm rot="10800000" flipV="1">
            <a:off x="4839003" y="3186641"/>
            <a:ext cx="1050168" cy="80137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字方塊 235">
            <a:extLst>
              <a:ext uri="{FF2B5EF4-FFF2-40B4-BE49-F238E27FC236}">
                <a16:creationId xmlns:a16="http://schemas.microsoft.com/office/drawing/2014/main" id="{CACB42FB-5705-2AD6-98C7-C667D92264E6}"/>
              </a:ext>
            </a:extLst>
          </p:cNvPr>
          <p:cNvSpPr txBox="1"/>
          <p:nvPr/>
        </p:nvSpPr>
        <p:spPr>
          <a:xfrm>
            <a:off x="5213918" y="3310227"/>
            <a:ext cx="444352" cy="338554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800" b="1" dirty="0"/>
              <a:t>Push</a:t>
            </a:r>
          </a:p>
          <a:p>
            <a:pPr algn="ctr"/>
            <a:r>
              <a:rPr lang="en-US" altLang="zh-TW" sz="800" b="1" dirty="0"/>
              <a:t>back</a:t>
            </a:r>
            <a:endParaRPr lang="zh-TW" altLang="en-US" sz="800" b="1" dirty="0"/>
          </a:p>
        </p:txBody>
      </p:sp>
      <p:cxnSp>
        <p:nvCxnSpPr>
          <p:cNvPr id="257" name="接點: 肘形 256">
            <a:extLst>
              <a:ext uri="{FF2B5EF4-FFF2-40B4-BE49-F238E27FC236}">
                <a16:creationId xmlns:a16="http://schemas.microsoft.com/office/drawing/2014/main" id="{49681E93-26DC-D8A6-BCC3-7872DA19AAFE}"/>
              </a:ext>
            </a:extLst>
          </p:cNvPr>
          <p:cNvCxnSpPr>
            <a:cxnSpLocks/>
            <a:stCxn id="212" idx="1"/>
            <a:endCxn id="196" idx="3"/>
          </p:cNvCxnSpPr>
          <p:nvPr/>
        </p:nvCxnSpPr>
        <p:spPr>
          <a:xfrm rot="10800000">
            <a:off x="2853812" y="3193110"/>
            <a:ext cx="983874" cy="794902"/>
          </a:xfrm>
          <a:prstGeom prst="bentConnector3">
            <a:avLst>
              <a:gd name="adj1" fmla="val 77753"/>
            </a:avLst>
          </a:prstGeom>
          <a:ln w="381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文字方塊 260">
            <a:extLst>
              <a:ext uri="{FF2B5EF4-FFF2-40B4-BE49-F238E27FC236}">
                <a16:creationId xmlns:a16="http://schemas.microsoft.com/office/drawing/2014/main" id="{0E34C3DA-43F7-75FB-64B9-8CDD80A88F09}"/>
              </a:ext>
            </a:extLst>
          </p:cNvPr>
          <p:cNvSpPr txBox="1"/>
          <p:nvPr/>
        </p:nvSpPr>
        <p:spPr>
          <a:xfrm>
            <a:off x="3161281" y="3828639"/>
            <a:ext cx="402675" cy="338554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800" b="1" dirty="0"/>
              <a:t>Pop</a:t>
            </a:r>
          </a:p>
          <a:p>
            <a:pPr algn="ctr"/>
            <a:r>
              <a:rPr lang="en-US" altLang="zh-TW" sz="800" b="1" dirty="0"/>
              <a:t>front</a:t>
            </a:r>
            <a:endParaRPr lang="zh-TW" altLang="en-US" sz="800" b="1" dirty="0"/>
          </a:p>
        </p:txBody>
      </p:sp>
      <p:grpSp>
        <p:nvGrpSpPr>
          <p:cNvPr id="265" name="群組 264">
            <a:extLst>
              <a:ext uri="{FF2B5EF4-FFF2-40B4-BE49-F238E27FC236}">
                <a16:creationId xmlns:a16="http://schemas.microsoft.com/office/drawing/2014/main" id="{7735C856-F7CA-F46D-48D4-A1F23A9E81D1}"/>
              </a:ext>
            </a:extLst>
          </p:cNvPr>
          <p:cNvGrpSpPr/>
          <p:nvPr/>
        </p:nvGrpSpPr>
        <p:grpSpPr>
          <a:xfrm>
            <a:off x="7739705" y="5026323"/>
            <a:ext cx="1240480" cy="1504652"/>
            <a:chOff x="2267744" y="3284984"/>
            <a:chExt cx="2065546" cy="1805427"/>
          </a:xfrm>
        </p:grpSpPr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79A479DD-E6AA-E435-5220-697BB394EFF4}"/>
                </a:ext>
              </a:extLst>
            </p:cNvPr>
            <p:cNvSpPr/>
            <p:nvPr/>
          </p:nvSpPr>
          <p:spPr>
            <a:xfrm>
              <a:off x="2267744" y="3284984"/>
              <a:ext cx="2065546" cy="18054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100" b="1" dirty="0">
                  <a:solidFill>
                    <a:srgbClr val="FFCC00"/>
                  </a:solidFill>
                </a:rPr>
                <a:t>RXL</a:t>
              </a:r>
              <a:r>
                <a:rPr lang="zh-TW" altLang="en-US" sz="1100" b="1" dirty="0">
                  <a:solidFill>
                    <a:srgbClr val="FFCC00"/>
                  </a:solidFill>
                </a:rPr>
                <a:t> </a:t>
              </a:r>
              <a:r>
                <a:rPr lang="en-US" altLang="zh-TW" sz="1100" b="1" dirty="0">
                  <a:solidFill>
                    <a:srgbClr val="FFCC00"/>
                  </a:solidFill>
                </a:rPr>
                <a:t>buffer pool</a:t>
              </a:r>
              <a:endParaRPr lang="zh-TW" altLang="en-US" sz="1100" b="1" dirty="0">
                <a:solidFill>
                  <a:srgbClr val="FFCC00"/>
                </a:solidFill>
              </a:endParaRPr>
            </a:p>
          </p:txBody>
        </p:sp>
        <p:grpSp>
          <p:nvGrpSpPr>
            <p:cNvPr id="267" name="群組 266">
              <a:extLst>
                <a:ext uri="{FF2B5EF4-FFF2-40B4-BE49-F238E27FC236}">
                  <a16:creationId xmlns:a16="http://schemas.microsoft.com/office/drawing/2014/main" id="{4B5A2B80-F61A-DC2D-196D-A9ED1A972890}"/>
                </a:ext>
              </a:extLst>
            </p:cNvPr>
            <p:cNvGrpSpPr/>
            <p:nvPr/>
          </p:nvGrpSpPr>
          <p:grpSpPr>
            <a:xfrm>
              <a:off x="2331942" y="3646185"/>
              <a:ext cx="1872208" cy="1368152"/>
              <a:chOff x="2331942" y="3646185"/>
              <a:chExt cx="1872208" cy="1368152"/>
            </a:xfrm>
          </p:grpSpPr>
          <p:sp>
            <p:nvSpPr>
              <p:cNvPr id="268" name="矩形: 圓角 267">
                <a:extLst>
                  <a:ext uri="{FF2B5EF4-FFF2-40B4-BE49-F238E27FC236}">
                    <a16:creationId xmlns:a16="http://schemas.microsoft.com/office/drawing/2014/main" id="{C0E5E736-6846-0FA0-3582-96A167FCDF44}"/>
                  </a:ext>
                </a:extLst>
              </p:cNvPr>
              <p:cNvSpPr/>
              <p:nvPr/>
            </p:nvSpPr>
            <p:spPr>
              <a:xfrm>
                <a:off x="2475958" y="3959739"/>
                <a:ext cx="1656184" cy="271607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0" name="矩形: 圓角 269">
                <a:extLst>
                  <a:ext uri="{FF2B5EF4-FFF2-40B4-BE49-F238E27FC236}">
                    <a16:creationId xmlns:a16="http://schemas.microsoft.com/office/drawing/2014/main" id="{7D34A74E-3A43-BE34-7121-BFE7A0E7BA03}"/>
                  </a:ext>
                </a:extLst>
              </p:cNvPr>
              <p:cNvSpPr/>
              <p:nvPr/>
            </p:nvSpPr>
            <p:spPr>
              <a:xfrm>
                <a:off x="2475958" y="4607811"/>
                <a:ext cx="1656184" cy="271607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1" name="直線接點 270">
                <a:extLst>
                  <a:ext uri="{FF2B5EF4-FFF2-40B4-BE49-F238E27FC236}">
                    <a16:creationId xmlns:a16="http://schemas.microsoft.com/office/drawing/2014/main" id="{B8795B87-1546-6978-EDC3-69B03418FA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92017" y="4319779"/>
                <a:ext cx="0" cy="204068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15FA9F2E-226E-6242-3371-E3B5436E7D05}"/>
                  </a:ext>
                </a:extLst>
              </p:cNvPr>
              <p:cNvSpPr/>
              <p:nvPr/>
            </p:nvSpPr>
            <p:spPr>
              <a:xfrm>
                <a:off x="2378678" y="3815723"/>
                <a:ext cx="1825472" cy="11986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5" name="文字方塊 274">
                <a:extLst>
                  <a:ext uri="{FF2B5EF4-FFF2-40B4-BE49-F238E27FC236}">
                    <a16:creationId xmlns:a16="http://schemas.microsoft.com/office/drawing/2014/main" id="{C5A4FC37-9F72-E23C-5F61-35B76AA25B74}"/>
                  </a:ext>
                </a:extLst>
              </p:cNvPr>
              <p:cNvSpPr txBox="1"/>
              <p:nvPr/>
            </p:nvSpPr>
            <p:spPr>
              <a:xfrm>
                <a:off x="2331942" y="3646185"/>
                <a:ext cx="759667" cy="240045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TW" sz="700" dirty="0"/>
                  <a:t>Buffer 0</a:t>
                </a:r>
                <a:endParaRPr lang="zh-TW" altLang="en-US" sz="700" dirty="0"/>
              </a:p>
            </p:txBody>
          </p:sp>
          <p:sp>
            <p:nvSpPr>
              <p:cNvPr id="276" name="文字方塊 275">
                <a:extLst>
                  <a:ext uri="{FF2B5EF4-FFF2-40B4-BE49-F238E27FC236}">
                    <a16:creationId xmlns:a16="http://schemas.microsoft.com/office/drawing/2014/main" id="{244DCE06-C9D5-59BD-6731-416FB005CC36}"/>
                  </a:ext>
                </a:extLst>
              </p:cNvPr>
              <p:cNvSpPr txBox="1"/>
              <p:nvPr/>
            </p:nvSpPr>
            <p:spPr>
              <a:xfrm>
                <a:off x="2331942" y="4351457"/>
                <a:ext cx="766852" cy="240045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TW" sz="700" dirty="0"/>
                  <a:t>Buffer n</a:t>
                </a:r>
                <a:endParaRPr lang="zh-TW" altLang="en-US" sz="700" dirty="0"/>
              </a:p>
            </p:txBody>
          </p:sp>
        </p:grpSp>
      </p:grpSp>
      <p:grpSp>
        <p:nvGrpSpPr>
          <p:cNvPr id="278" name="群組 277">
            <a:extLst>
              <a:ext uri="{FF2B5EF4-FFF2-40B4-BE49-F238E27FC236}">
                <a16:creationId xmlns:a16="http://schemas.microsoft.com/office/drawing/2014/main" id="{E06DB302-D4AC-B980-C2C6-329F4F0E10C3}"/>
              </a:ext>
            </a:extLst>
          </p:cNvPr>
          <p:cNvGrpSpPr/>
          <p:nvPr/>
        </p:nvGrpSpPr>
        <p:grpSpPr>
          <a:xfrm>
            <a:off x="4283968" y="5092700"/>
            <a:ext cx="1507166" cy="1504652"/>
            <a:chOff x="2267744" y="3284984"/>
            <a:chExt cx="2065546" cy="1805427"/>
          </a:xfrm>
        </p:grpSpPr>
        <p:sp>
          <p:nvSpPr>
            <p:cNvPr id="280" name="矩形 279">
              <a:extLst>
                <a:ext uri="{FF2B5EF4-FFF2-40B4-BE49-F238E27FC236}">
                  <a16:creationId xmlns:a16="http://schemas.microsoft.com/office/drawing/2014/main" id="{7AE30F8E-B2AD-905A-0206-9B918BB85DB4}"/>
                </a:ext>
              </a:extLst>
            </p:cNvPr>
            <p:cNvSpPr/>
            <p:nvPr/>
          </p:nvSpPr>
          <p:spPr>
            <a:xfrm>
              <a:off x="2267744" y="3284984"/>
              <a:ext cx="2065546" cy="18054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100" b="1" dirty="0">
                  <a:solidFill>
                    <a:srgbClr val="FFCC00"/>
                  </a:solidFill>
                </a:rPr>
                <a:t>IPC RX</a:t>
              </a:r>
              <a:r>
                <a:rPr lang="zh-TW" altLang="en-US" sz="1100" b="1" dirty="0">
                  <a:solidFill>
                    <a:srgbClr val="FFCC00"/>
                  </a:solidFill>
                </a:rPr>
                <a:t> </a:t>
              </a:r>
              <a:r>
                <a:rPr lang="en-US" altLang="zh-TW" sz="1100" b="1" dirty="0">
                  <a:solidFill>
                    <a:srgbClr val="FFCC00"/>
                  </a:solidFill>
                </a:rPr>
                <a:t>buffer pool</a:t>
              </a:r>
              <a:endParaRPr lang="zh-TW" altLang="en-US" sz="1100" b="1" dirty="0">
                <a:solidFill>
                  <a:srgbClr val="FFCC00"/>
                </a:solidFill>
              </a:endParaRPr>
            </a:p>
          </p:txBody>
        </p:sp>
        <p:grpSp>
          <p:nvGrpSpPr>
            <p:cNvPr id="281" name="群組 280">
              <a:extLst>
                <a:ext uri="{FF2B5EF4-FFF2-40B4-BE49-F238E27FC236}">
                  <a16:creationId xmlns:a16="http://schemas.microsoft.com/office/drawing/2014/main" id="{8D364764-3D25-D6F8-E15F-6F7789261700}"/>
                </a:ext>
              </a:extLst>
            </p:cNvPr>
            <p:cNvGrpSpPr/>
            <p:nvPr/>
          </p:nvGrpSpPr>
          <p:grpSpPr>
            <a:xfrm>
              <a:off x="2331942" y="3646185"/>
              <a:ext cx="1872208" cy="1368152"/>
              <a:chOff x="2331942" y="3646185"/>
              <a:chExt cx="1872208" cy="1368152"/>
            </a:xfrm>
          </p:grpSpPr>
          <p:sp>
            <p:nvSpPr>
              <p:cNvPr id="282" name="矩形: 圓角 281">
                <a:extLst>
                  <a:ext uri="{FF2B5EF4-FFF2-40B4-BE49-F238E27FC236}">
                    <a16:creationId xmlns:a16="http://schemas.microsoft.com/office/drawing/2014/main" id="{9B02CC78-2562-31BA-C670-5E2AB2479AFD}"/>
                  </a:ext>
                </a:extLst>
              </p:cNvPr>
              <p:cNvSpPr/>
              <p:nvPr/>
            </p:nvSpPr>
            <p:spPr>
              <a:xfrm>
                <a:off x="2475958" y="3959739"/>
                <a:ext cx="1656184" cy="271607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3" name="矩形: 圓角 282">
                <a:extLst>
                  <a:ext uri="{FF2B5EF4-FFF2-40B4-BE49-F238E27FC236}">
                    <a16:creationId xmlns:a16="http://schemas.microsoft.com/office/drawing/2014/main" id="{0B94F302-3AA9-32C2-D14E-D90893990B0B}"/>
                  </a:ext>
                </a:extLst>
              </p:cNvPr>
              <p:cNvSpPr/>
              <p:nvPr/>
            </p:nvSpPr>
            <p:spPr>
              <a:xfrm>
                <a:off x="2475958" y="4607811"/>
                <a:ext cx="1656184" cy="271607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84" name="直線接點 283">
                <a:extLst>
                  <a:ext uri="{FF2B5EF4-FFF2-40B4-BE49-F238E27FC236}">
                    <a16:creationId xmlns:a16="http://schemas.microsoft.com/office/drawing/2014/main" id="{5DFF6BB2-F4E7-EBF2-04B0-B7C48E01B9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92017" y="4319779"/>
                <a:ext cx="0" cy="204068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85" name="矩形 284">
                <a:extLst>
                  <a:ext uri="{FF2B5EF4-FFF2-40B4-BE49-F238E27FC236}">
                    <a16:creationId xmlns:a16="http://schemas.microsoft.com/office/drawing/2014/main" id="{EF950AE6-6826-36E9-7825-DD20BD6078E5}"/>
                  </a:ext>
                </a:extLst>
              </p:cNvPr>
              <p:cNvSpPr/>
              <p:nvPr/>
            </p:nvSpPr>
            <p:spPr>
              <a:xfrm>
                <a:off x="2378678" y="3815723"/>
                <a:ext cx="1825472" cy="11986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6" name="文字方塊 285">
                <a:extLst>
                  <a:ext uri="{FF2B5EF4-FFF2-40B4-BE49-F238E27FC236}">
                    <a16:creationId xmlns:a16="http://schemas.microsoft.com/office/drawing/2014/main" id="{7D3F2BA6-602B-5EC4-6063-89281D613CAA}"/>
                  </a:ext>
                </a:extLst>
              </p:cNvPr>
              <p:cNvSpPr txBox="1"/>
              <p:nvPr/>
            </p:nvSpPr>
            <p:spPr>
              <a:xfrm>
                <a:off x="2331942" y="3646185"/>
                <a:ext cx="759667" cy="240045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TW" sz="700" dirty="0"/>
                  <a:t>Buffer 0</a:t>
                </a:r>
                <a:endParaRPr lang="zh-TW" altLang="en-US" sz="700" dirty="0"/>
              </a:p>
            </p:txBody>
          </p:sp>
          <p:sp>
            <p:nvSpPr>
              <p:cNvPr id="301" name="文字方塊 300">
                <a:extLst>
                  <a:ext uri="{FF2B5EF4-FFF2-40B4-BE49-F238E27FC236}">
                    <a16:creationId xmlns:a16="http://schemas.microsoft.com/office/drawing/2014/main" id="{2EAC0E04-D271-8871-5195-DB71E48A4C03}"/>
                  </a:ext>
                </a:extLst>
              </p:cNvPr>
              <p:cNvSpPr txBox="1"/>
              <p:nvPr/>
            </p:nvSpPr>
            <p:spPr>
              <a:xfrm>
                <a:off x="2331942" y="4351457"/>
                <a:ext cx="766852" cy="240045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TW" sz="700" dirty="0"/>
                  <a:t>Buffer n</a:t>
                </a:r>
                <a:endParaRPr lang="zh-TW" altLang="en-US" sz="700" dirty="0"/>
              </a:p>
            </p:txBody>
          </p:sp>
        </p:grpSp>
      </p:grpSp>
      <p:cxnSp>
        <p:nvCxnSpPr>
          <p:cNvPr id="49" name="接點: 弧形 48">
            <a:extLst>
              <a:ext uri="{FF2B5EF4-FFF2-40B4-BE49-F238E27FC236}">
                <a16:creationId xmlns:a16="http://schemas.microsoft.com/office/drawing/2014/main" id="{F01B0501-EE96-53C8-A2CE-7D79DDC0267C}"/>
              </a:ext>
            </a:extLst>
          </p:cNvPr>
          <p:cNvCxnSpPr>
            <a:cxnSpLocks/>
            <a:stCxn id="282" idx="3"/>
            <a:endCxn id="295" idx="1"/>
          </p:cNvCxnSpPr>
          <p:nvPr/>
        </p:nvCxnSpPr>
        <p:spPr>
          <a:xfrm flipV="1">
            <a:off x="5644362" y="3186642"/>
            <a:ext cx="244809" cy="2581583"/>
          </a:xfrm>
          <a:prstGeom prst="curvedConnector3">
            <a:avLst>
              <a:gd name="adj1" fmla="val 286041"/>
            </a:avLst>
          </a:prstGeom>
          <a:ln w="19050" cap="flat" cmpd="sng" algn="ctr">
            <a:solidFill>
              <a:schemeClr val="accent6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4" name="文字方塊 303">
            <a:extLst>
              <a:ext uri="{FF2B5EF4-FFF2-40B4-BE49-F238E27FC236}">
                <a16:creationId xmlns:a16="http://schemas.microsoft.com/office/drawing/2014/main" id="{34342FCE-3801-901A-33D8-601C58E2EA14}"/>
              </a:ext>
            </a:extLst>
          </p:cNvPr>
          <p:cNvSpPr txBox="1"/>
          <p:nvPr/>
        </p:nvSpPr>
        <p:spPr>
          <a:xfrm>
            <a:off x="3153049" y="4365104"/>
            <a:ext cx="3219151" cy="3693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sz="900" b="1" dirty="0"/>
              <a:t>※</a:t>
            </a:r>
            <a:r>
              <a:rPr lang="zh-TW" altLang="en-US" sz="900" b="1" dirty="0"/>
              <a:t> 每個送到</a:t>
            </a:r>
            <a:r>
              <a:rPr lang="en-US" altLang="zh-TW" sz="900" b="1" dirty="0"/>
              <a:t>IPC</a:t>
            </a:r>
            <a:r>
              <a:rPr lang="zh-TW" altLang="en-US" sz="900" b="1" dirty="0"/>
              <a:t> </a:t>
            </a:r>
            <a:r>
              <a:rPr lang="en-US" altLang="zh-TW" sz="900" b="1" dirty="0"/>
              <a:t>RX</a:t>
            </a:r>
            <a:r>
              <a:rPr lang="zh-TW" altLang="en-US" sz="900" b="1" dirty="0"/>
              <a:t>封包使用</a:t>
            </a:r>
            <a:r>
              <a:rPr lang="en-US" altLang="zh-TW" sz="900" b="1" dirty="0"/>
              <a:t>IPC RX buffer pool</a:t>
            </a:r>
            <a:r>
              <a:rPr lang="zh-TW" altLang="en-US" sz="900" b="1" dirty="0"/>
              <a:t>的</a:t>
            </a:r>
            <a:r>
              <a:rPr lang="en-US" altLang="zh-TW" sz="900" b="1" dirty="0"/>
              <a:t>memory,</a:t>
            </a:r>
          </a:p>
          <a:p>
            <a:r>
              <a:rPr lang="en-US" altLang="zh-TW" sz="900" b="1" dirty="0"/>
              <a:t>    </a:t>
            </a:r>
            <a:r>
              <a:rPr lang="zh-TW" altLang="en-US" sz="900" b="1" dirty="0"/>
              <a:t>從</a:t>
            </a:r>
            <a:r>
              <a:rPr lang="en-US" altLang="zh-TW" sz="900" b="1" dirty="0"/>
              <a:t>MAC RX</a:t>
            </a:r>
            <a:r>
              <a:rPr lang="zh-TW" altLang="en-US" sz="900" b="1" dirty="0"/>
              <a:t>用的</a:t>
            </a:r>
            <a:r>
              <a:rPr lang="en-US" altLang="zh-TW" sz="900" b="1" dirty="0"/>
              <a:t>RXL buffer</a:t>
            </a:r>
            <a:r>
              <a:rPr lang="zh-TW" altLang="en-US" sz="900" b="1" dirty="0"/>
              <a:t>轉存到</a:t>
            </a:r>
            <a:r>
              <a:rPr lang="en-US" altLang="zh-TW" sz="900" b="1" dirty="0"/>
              <a:t>IPC RX buffer</a:t>
            </a:r>
          </a:p>
        </p:txBody>
      </p:sp>
      <p:cxnSp>
        <p:nvCxnSpPr>
          <p:cNvPr id="305" name="直線單箭頭接點 304">
            <a:extLst>
              <a:ext uri="{FF2B5EF4-FFF2-40B4-BE49-F238E27FC236}">
                <a16:creationId xmlns:a16="http://schemas.microsoft.com/office/drawing/2014/main" id="{11233BAE-1641-1470-03A0-30653F8FC713}"/>
              </a:ext>
            </a:extLst>
          </p:cNvPr>
          <p:cNvCxnSpPr>
            <a:cxnSpLocks/>
            <a:stCxn id="196" idx="2"/>
            <a:endCxn id="205" idx="0"/>
          </p:cNvCxnSpPr>
          <p:nvPr/>
        </p:nvCxnSpPr>
        <p:spPr>
          <a:xfrm>
            <a:off x="1984713" y="3382799"/>
            <a:ext cx="2040" cy="406241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6" name="群組 305">
            <a:extLst>
              <a:ext uri="{FF2B5EF4-FFF2-40B4-BE49-F238E27FC236}">
                <a16:creationId xmlns:a16="http://schemas.microsoft.com/office/drawing/2014/main" id="{FE4D3981-2D3D-2550-361A-464977E1A466}"/>
              </a:ext>
            </a:extLst>
          </p:cNvPr>
          <p:cNvGrpSpPr/>
          <p:nvPr/>
        </p:nvGrpSpPr>
        <p:grpSpPr>
          <a:xfrm>
            <a:off x="2830222" y="5092700"/>
            <a:ext cx="1382545" cy="1504652"/>
            <a:chOff x="2267744" y="3284984"/>
            <a:chExt cx="2065546" cy="1805427"/>
          </a:xfrm>
        </p:grpSpPr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A39C8CE0-10AF-BF49-1BE3-98F06154C231}"/>
                </a:ext>
              </a:extLst>
            </p:cNvPr>
            <p:cNvSpPr/>
            <p:nvPr/>
          </p:nvSpPr>
          <p:spPr>
            <a:xfrm>
              <a:off x="2267744" y="3284984"/>
              <a:ext cx="2065546" cy="18054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100" b="1" dirty="0">
                  <a:solidFill>
                    <a:srgbClr val="FFCC00"/>
                  </a:solidFill>
                </a:rPr>
                <a:t>RX</a:t>
              </a:r>
              <a:r>
                <a:rPr lang="zh-TW" altLang="en-US" sz="1100" b="1" dirty="0">
                  <a:solidFill>
                    <a:srgbClr val="FFCC00"/>
                  </a:solidFill>
                </a:rPr>
                <a:t> </a:t>
              </a:r>
              <a:r>
                <a:rPr lang="en-US" altLang="zh-TW" sz="1100" b="1" dirty="0" err="1">
                  <a:solidFill>
                    <a:srgbClr val="FFCC00"/>
                  </a:solidFill>
                </a:rPr>
                <a:t>aggr</a:t>
              </a:r>
              <a:r>
                <a:rPr lang="en-US" altLang="zh-TW" sz="1100" b="1" dirty="0">
                  <a:solidFill>
                    <a:srgbClr val="FFCC00"/>
                  </a:solidFill>
                </a:rPr>
                <a:t>. buffer</a:t>
              </a:r>
              <a:endParaRPr lang="zh-TW" altLang="en-US" sz="1100" b="1" dirty="0">
                <a:solidFill>
                  <a:srgbClr val="FFCC00"/>
                </a:solidFill>
              </a:endParaRPr>
            </a:p>
          </p:txBody>
        </p:sp>
        <p:grpSp>
          <p:nvGrpSpPr>
            <p:cNvPr id="308" name="群組 307">
              <a:extLst>
                <a:ext uri="{FF2B5EF4-FFF2-40B4-BE49-F238E27FC236}">
                  <a16:creationId xmlns:a16="http://schemas.microsoft.com/office/drawing/2014/main" id="{2ABF0F6E-35BA-2FE0-AC1F-95E60B77DDB9}"/>
                </a:ext>
              </a:extLst>
            </p:cNvPr>
            <p:cNvGrpSpPr/>
            <p:nvPr/>
          </p:nvGrpSpPr>
          <p:grpSpPr>
            <a:xfrm>
              <a:off x="2331942" y="3646185"/>
              <a:ext cx="1872208" cy="1368152"/>
              <a:chOff x="2331942" y="3646185"/>
              <a:chExt cx="1872208" cy="1368152"/>
            </a:xfrm>
          </p:grpSpPr>
          <p:sp>
            <p:nvSpPr>
              <p:cNvPr id="309" name="矩形: 圓角 308">
                <a:extLst>
                  <a:ext uri="{FF2B5EF4-FFF2-40B4-BE49-F238E27FC236}">
                    <a16:creationId xmlns:a16="http://schemas.microsoft.com/office/drawing/2014/main" id="{6395EE0B-F901-6F11-5013-878BD03762D6}"/>
                  </a:ext>
                </a:extLst>
              </p:cNvPr>
              <p:cNvSpPr/>
              <p:nvPr/>
            </p:nvSpPr>
            <p:spPr>
              <a:xfrm>
                <a:off x="2475958" y="3959739"/>
                <a:ext cx="1656184" cy="271607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1" name="矩形: 圓角 310">
                <a:extLst>
                  <a:ext uri="{FF2B5EF4-FFF2-40B4-BE49-F238E27FC236}">
                    <a16:creationId xmlns:a16="http://schemas.microsoft.com/office/drawing/2014/main" id="{BF4DE1F1-0DA2-263C-900F-95F18A969C2E}"/>
                  </a:ext>
                </a:extLst>
              </p:cNvPr>
              <p:cNvSpPr/>
              <p:nvPr/>
            </p:nvSpPr>
            <p:spPr>
              <a:xfrm>
                <a:off x="2475958" y="4607811"/>
                <a:ext cx="1656184" cy="271607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13" name="直線接點 312">
                <a:extLst>
                  <a:ext uri="{FF2B5EF4-FFF2-40B4-BE49-F238E27FC236}">
                    <a16:creationId xmlns:a16="http://schemas.microsoft.com/office/drawing/2014/main" id="{5A3595D4-CF81-B1D4-0E48-1BE4F45CE8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92017" y="4319779"/>
                <a:ext cx="0" cy="204068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14" name="矩形 313">
                <a:extLst>
                  <a:ext uri="{FF2B5EF4-FFF2-40B4-BE49-F238E27FC236}">
                    <a16:creationId xmlns:a16="http://schemas.microsoft.com/office/drawing/2014/main" id="{E6F8B114-0A08-4B03-43A8-28A2AA8A7E12}"/>
                  </a:ext>
                </a:extLst>
              </p:cNvPr>
              <p:cNvSpPr/>
              <p:nvPr/>
            </p:nvSpPr>
            <p:spPr>
              <a:xfrm>
                <a:off x="2378678" y="3815723"/>
                <a:ext cx="1825472" cy="11986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5" name="文字方塊 314">
                <a:extLst>
                  <a:ext uri="{FF2B5EF4-FFF2-40B4-BE49-F238E27FC236}">
                    <a16:creationId xmlns:a16="http://schemas.microsoft.com/office/drawing/2014/main" id="{A7375288-6FDD-A776-01F5-0902647A1D44}"/>
                  </a:ext>
                </a:extLst>
              </p:cNvPr>
              <p:cNvSpPr txBox="1"/>
              <p:nvPr/>
            </p:nvSpPr>
            <p:spPr>
              <a:xfrm>
                <a:off x="2331942" y="3646185"/>
                <a:ext cx="759667" cy="240045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TW" sz="700" dirty="0"/>
                  <a:t>Buffer 0</a:t>
                </a:r>
                <a:endParaRPr lang="zh-TW" altLang="en-US" sz="700" dirty="0"/>
              </a:p>
            </p:txBody>
          </p:sp>
          <p:sp>
            <p:nvSpPr>
              <p:cNvPr id="316" name="文字方塊 315">
                <a:extLst>
                  <a:ext uri="{FF2B5EF4-FFF2-40B4-BE49-F238E27FC236}">
                    <a16:creationId xmlns:a16="http://schemas.microsoft.com/office/drawing/2014/main" id="{C346102A-0D0A-3D58-5549-AC1FC9C557BF}"/>
                  </a:ext>
                </a:extLst>
              </p:cNvPr>
              <p:cNvSpPr txBox="1"/>
              <p:nvPr/>
            </p:nvSpPr>
            <p:spPr>
              <a:xfrm>
                <a:off x="2331942" y="4351457"/>
                <a:ext cx="766852" cy="240045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TW" sz="700" dirty="0"/>
                  <a:t>Buffer n</a:t>
                </a:r>
                <a:endParaRPr lang="zh-TW" altLang="en-US" sz="700" dirty="0"/>
              </a:p>
            </p:txBody>
          </p:sp>
        </p:grpSp>
      </p:grpSp>
      <p:sp>
        <p:nvSpPr>
          <p:cNvPr id="318" name="文字方塊 317">
            <a:extLst>
              <a:ext uri="{FF2B5EF4-FFF2-40B4-BE49-F238E27FC236}">
                <a16:creationId xmlns:a16="http://schemas.microsoft.com/office/drawing/2014/main" id="{72BFF153-17D5-6298-24D5-5BFF52A30640}"/>
              </a:ext>
            </a:extLst>
          </p:cNvPr>
          <p:cNvSpPr txBox="1"/>
          <p:nvPr/>
        </p:nvSpPr>
        <p:spPr>
          <a:xfrm>
            <a:off x="278978" y="4769497"/>
            <a:ext cx="3417923" cy="3693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sz="900" b="1" dirty="0"/>
              <a:t>※</a:t>
            </a:r>
            <a:r>
              <a:rPr lang="zh-TW" altLang="en-US" sz="900" b="1" dirty="0"/>
              <a:t> </a:t>
            </a:r>
            <a:r>
              <a:rPr lang="en-US" altLang="zh-TW" sz="900" b="1" dirty="0"/>
              <a:t>IPC</a:t>
            </a:r>
            <a:r>
              <a:rPr lang="zh-TW" altLang="en-US" sz="900" b="1" dirty="0"/>
              <a:t> </a:t>
            </a:r>
            <a:r>
              <a:rPr lang="en-US" altLang="zh-TW" sz="900" b="1" dirty="0"/>
              <a:t>RX</a:t>
            </a:r>
            <a:r>
              <a:rPr lang="zh-TW" altLang="en-US" sz="900" b="1" dirty="0"/>
              <a:t>將封包</a:t>
            </a:r>
            <a:r>
              <a:rPr lang="en-US" altLang="zh-TW" sz="900" b="1" dirty="0" err="1"/>
              <a:t>aggr</a:t>
            </a:r>
            <a:r>
              <a:rPr lang="en-US" altLang="zh-TW" sz="900" b="1" dirty="0"/>
              <a:t>.</a:t>
            </a:r>
            <a:r>
              <a:rPr lang="zh-TW" altLang="en-US" sz="900" b="1" dirty="0"/>
              <a:t>在一起</a:t>
            </a:r>
            <a:r>
              <a:rPr lang="en-US" altLang="zh-TW" sz="900" b="1" dirty="0"/>
              <a:t>,</a:t>
            </a:r>
            <a:r>
              <a:rPr lang="zh-TW" altLang="en-US" sz="900" b="1" dirty="0"/>
              <a:t> 轉存到</a:t>
            </a:r>
            <a:r>
              <a:rPr lang="en-US" altLang="zh-TW" sz="900" b="1" dirty="0"/>
              <a:t>RX </a:t>
            </a:r>
            <a:r>
              <a:rPr lang="en-US" altLang="zh-TW" sz="900" b="1" dirty="0" err="1"/>
              <a:t>aggr</a:t>
            </a:r>
            <a:r>
              <a:rPr lang="en-US" altLang="zh-TW" sz="900" b="1" dirty="0"/>
              <a:t>. buffer</a:t>
            </a:r>
            <a:r>
              <a:rPr lang="zh-TW" altLang="en-US" sz="900" b="1" dirty="0"/>
              <a:t>後</a:t>
            </a:r>
            <a:r>
              <a:rPr lang="en-US" altLang="zh-TW" sz="900" b="1" dirty="0"/>
              <a:t>,</a:t>
            </a:r>
          </a:p>
          <a:p>
            <a:r>
              <a:rPr lang="en-US" altLang="zh-TW" sz="900" b="1" dirty="0"/>
              <a:t>    </a:t>
            </a:r>
            <a:r>
              <a:rPr lang="zh-TW" altLang="en-US" sz="900" b="1" dirty="0"/>
              <a:t>接著將</a:t>
            </a:r>
            <a:r>
              <a:rPr lang="en-US" altLang="zh-TW" sz="900" b="1" dirty="0"/>
              <a:t>IPC RX buffer</a:t>
            </a:r>
            <a:r>
              <a:rPr lang="zh-TW" altLang="en-US" sz="900" b="1" dirty="0"/>
              <a:t>釋放</a:t>
            </a:r>
            <a:r>
              <a:rPr lang="en-US" altLang="zh-TW" sz="900" b="1" dirty="0"/>
              <a:t>, </a:t>
            </a:r>
            <a:r>
              <a:rPr lang="zh-TW" altLang="en-US" sz="900" b="1" dirty="0"/>
              <a:t>再把</a:t>
            </a:r>
            <a:r>
              <a:rPr lang="en-US" altLang="zh-TW" sz="900" b="1" dirty="0" err="1"/>
              <a:t>aggr</a:t>
            </a:r>
            <a:r>
              <a:rPr lang="en-US" altLang="zh-TW" sz="900" b="1" dirty="0"/>
              <a:t>.</a:t>
            </a:r>
            <a:r>
              <a:rPr lang="zh-TW" altLang="en-US" sz="900" b="1" dirty="0"/>
              <a:t>的</a:t>
            </a:r>
            <a:r>
              <a:rPr lang="en-US" altLang="zh-TW" sz="900" b="1" dirty="0"/>
              <a:t>RX</a:t>
            </a:r>
            <a:r>
              <a:rPr lang="zh-TW" altLang="en-US" sz="900" b="1" dirty="0"/>
              <a:t>封包往</a:t>
            </a:r>
            <a:r>
              <a:rPr lang="en-US" altLang="zh-TW" sz="900" b="1" dirty="0"/>
              <a:t>HCI</a:t>
            </a:r>
            <a:r>
              <a:rPr lang="zh-TW" altLang="en-US" sz="900" b="1" dirty="0"/>
              <a:t> </a:t>
            </a:r>
            <a:r>
              <a:rPr lang="en-US" altLang="zh-TW" sz="900" b="1" dirty="0"/>
              <a:t>RX</a:t>
            </a:r>
            <a:r>
              <a:rPr lang="zh-TW" altLang="en-US" sz="900" b="1" dirty="0"/>
              <a:t>送</a:t>
            </a:r>
            <a:endParaRPr lang="en-US" altLang="zh-TW" sz="900" b="1" dirty="0"/>
          </a:p>
        </p:txBody>
      </p:sp>
      <p:sp>
        <p:nvSpPr>
          <p:cNvPr id="319" name="文字方塊 318">
            <a:extLst>
              <a:ext uri="{FF2B5EF4-FFF2-40B4-BE49-F238E27FC236}">
                <a16:creationId xmlns:a16="http://schemas.microsoft.com/office/drawing/2014/main" id="{8C9AE6F3-CE2C-21EC-734A-320BF01D6BE3}"/>
              </a:ext>
            </a:extLst>
          </p:cNvPr>
          <p:cNvSpPr txBox="1"/>
          <p:nvPr/>
        </p:nvSpPr>
        <p:spPr>
          <a:xfrm>
            <a:off x="6756932" y="3495990"/>
            <a:ext cx="33534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900" dirty="0"/>
              <a:t>(3)</a:t>
            </a:r>
            <a:endParaRPr lang="zh-TW" altLang="en-US" sz="900" dirty="0"/>
          </a:p>
        </p:txBody>
      </p:sp>
      <p:cxnSp>
        <p:nvCxnSpPr>
          <p:cNvPr id="320" name="接點: 弧形 319">
            <a:extLst>
              <a:ext uri="{FF2B5EF4-FFF2-40B4-BE49-F238E27FC236}">
                <a16:creationId xmlns:a16="http://schemas.microsoft.com/office/drawing/2014/main" id="{71EAE11C-1B7D-823E-0968-DD25F041C385}"/>
              </a:ext>
            </a:extLst>
          </p:cNvPr>
          <p:cNvCxnSpPr>
            <a:cxnSpLocks/>
            <a:stCxn id="309" idx="1"/>
            <a:endCxn id="205" idx="0"/>
          </p:cNvCxnSpPr>
          <p:nvPr/>
        </p:nvCxnSpPr>
        <p:spPr>
          <a:xfrm rot="10800000">
            <a:off x="1986753" y="3789041"/>
            <a:ext cx="982834" cy="1979185"/>
          </a:xfrm>
          <a:prstGeom prst="curvedConnector4">
            <a:avLst>
              <a:gd name="adj1" fmla="val 34860"/>
              <a:gd name="adj2" fmla="val 111550"/>
            </a:avLst>
          </a:prstGeom>
          <a:ln w="19050" cap="flat" cmpd="sng" algn="ctr">
            <a:solidFill>
              <a:schemeClr val="accent6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1" name="接點: 弧形 320">
            <a:extLst>
              <a:ext uri="{FF2B5EF4-FFF2-40B4-BE49-F238E27FC236}">
                <a16:creationId xmlns:a16="http://schemas.microsoft.com/office/drawing/2014/main" id="{B20A1B10-1FB6-21DA-43D3-1CA872F0B7C4}"/>
              </a:ext>
            </a:extLst>
          </p:cNvPr>
          <p:cNvCxnSpPr>
            <a:cxnSpLocks/>
            <a:stCxn id="268" idx="1"/>
            <a:endCxn id="92" idx="3"/>
          </p:cNvCxnSpPr>
          <p:nvPr/>
        </p:nvCxnSpPr>
        <p:spPr>
          <a:xfrm rot="10800000" flipV="1">
            <a:off x="7536852" y="5701847"/>
            <a:ext cx="327898" cy="396635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accent6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683BBFCA-4AE1-B442-C749-FE9CA02D6652}"/>
              </a:ext>
            </a:extLst>
          </p:cNvPr>
          <p:cNvSpPr txBox="1"/>
          <p:nvPr/>
        </p:nvSpPr>
        <p:spPr>
          <a:xfrm>
            <a:off x="5525839" y="2968107"/>
            <a:ext cx="33534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900" dirty="0"/>
              <a:t>(4)</a:t>
            </a:r>
            <a:endParaRPr lang="zh-TW" altLang="en-US" sz="900" dirty="0"/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205276B5-6878-BA3D-CD94-4A39E5C6F8A6}"/>
              </a:ext>
            </a:extLst>
          </p:cNvPr>
          <p:cNvSpPr txBox="1"/>
          <p:nvPr/>
        </p:nvSpPr>
        <p:spPr>
          <a:xfrm>
            <a:off x="6036851" y="2555722"/>
            <a:ext cx="33534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900" dirty="0"/>
              <a:t>(5)</a:t>
            </a:r>
            <a:endParaRPr lang="zh-TW" altLang="en-US" sz="900" dirty="0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FA5DB655-B9AF-1898-A44C-2B4E114A4612}"/>
              </a:ext>
            </a:extLst>
          </p:cNvPr>
          <p:cNvSpPr txBox="1"/>
          <p:nvPr/>
        </p:nvSpPr>
        <p:spPr>
          <a:xfrm>
            <a:off x="3068118" y="3611853"/>
            <a:ext cx="33534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900" dirty="0"/>
              <a:t>(6)</a:t>
            </a:r>
            <a:endParaRPr lang="zh-TW" altLang="en-US" sz="900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2CE5DAFB-B728-C808-B073-7595807A4E32}"/>
              </a:ext>
            </a:extLst>
          </p:cNvPr>
          <p:cNvSpPr txBox="1"/>
          <p:nvPr/>
        </p:nvSpPr>
        <p:spPr>
          <a:xfrm>
            <a:off x="1952783" y="3398096"/>
            <a:ext cx="33534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900" dirty="0"/>
              <a:t>(7)</a:t>
            </a:r>
            <a:endParaRPr lang="zh-TW" altLang="en-US" sz="900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73469300-72ED-30BE-AF67-6EA91307C98C}"/>
              </a:ext>
            </a:extLst>
          </p:cNvPr>
          <p:cNvSpPr txBox="1"/>
          <p:nvPr/>
        </p:nvSpPr>
        <p:spPr>
          <a:xfrm>
            <a:off x="1940217" y="4211520"/>
            <a:ext cx="33534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900" dirty="0"/>
              <a:t>(8)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172091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93718C-6505-48AB-899F-BE6D735A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MIB counter</a:t>
            </a:r>
            <a:endParaRPr lang="zh-TW" altLang="en-US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ABA0D8EA-4C62-4954-A2D9-46CCAC592E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6677546"/>
              </p:ext>
            </p:extLst>
          </p:nvPr>
        </p:nvGraphicFramePr>
        <p:xfrm>
          <a:off x="755452" y="1268760"/>
          <a:ext cx="7633096" cy="3994988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04304">
                  <a:extLst>
                    <a:ext uri="{9D8B030D-6E8A-4147-A177-3AD203B41FA5}">
                      <a16:colId xmlns:a16="http://schemas.microsoft.com/office/drawing/2014/main" val="2732273995"/>
                    </a:ext>
                  </a:extLst>
                </a:gridCol>
                <a:gridCol w="2808064">
                  <a:extLst>
                    <a:ext uri="{9D8B030D-6E8A-4147-A177-3AD203B41FA5}">
                      <a16:colId xmlns:a16="http://schemas.microsoft.com/office/drawing/2014/main" val="333187385"/>
                    </a:ext>
                  </a:extLst>
                </a:gridCol>
                <a:gridCol w="4320728">
                  <a:extLst>
                    <a:ext uri="{9D8B030D-6E8A-4147-A177-3AD203B41FA5}">
                      <a16:colId xmlns:a16="http://schemas.microsoft.com/office/drawing/2014/main" val="2935707302"/>
                    </a:ext>
                  </a:extLst>
                </a:gridCol>
              </a:tblGrid>
              <a:tr h="3001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+mn-ea"/>
                          <a:ea typeface="+mn-ea"/>
                        </a:rPr>
                        <a:t>#</a:t>
                      </a:r>
                      <a:endParaRPr lang="zh-TW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>
                          <a:latin typeface="+mn-ea"/>
                          <a:ea typeface="+mn-ea"/>
                        </a:rPr>
                        <a:t>Item</a:t>
                      </a:r>
                      <a:endParaRPr lang="zh-TW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>
                          <a:latin typeface="+mn-ea"/>
                          <a:ea typeface="+mn-ea"/>
                        </a:rPr>
                        <a:t>Plan</a:t>
                      </a:r>
                      <a:endParaRPr lang="zh-TW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28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+mn-ea"/>
                          <a:ea typeface="+mn-ea"/>
                        </a:rPr>
                        <a:t>1</a:t>
                      </a:r>
                      <a:endParaRPr lang="zh-TW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900" dirty="0">
                          <a:latin typeface="+mn-ea"/>
                          <a:ea typeface="+mn-ea"/>
                        </a:rPr>
                        <a:t>不同類型</a:t>
                      </a:r>
                      <a:r>
                        <a:rPr lang="en-US" altLang="zh-TW" sz="900" dirty="0">
                          <a:latin typeface="+mn-ea"/>
                          <a:ea typeface="+mn-ea"/>
                        </a:rPr>
                        <a:t>frame TX</a:t>
                      </a:r>
                      <a:r>
                        <a:rPr lang="zh-TW" altLang="en-US" sz="900" dirty="0">
                          <a:latin typeface="+mn-ea"/>
                          <a:ea typeface="+mn-ea"/>
                        </a:rPr>
                        <a:t>個數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>
                          <a:latin typeface="+mn-ea"/>
                          <a:ea typeface="+mn-ea"/>
                        </a:rPr>
                        <a:t>Host: ./cli mac </a:t>
                      </a:r>
                      <a:r>
                        <a:rPr lang="en-US" altLang="zh-TW" sz="900" dirty="0" err="1">
                          <a:latin typeface="+mn-ea"/>
                          <a:ea typeface="+mn-ea"/>
                        </a:rPr>
                        <a:t>txq</a:t>
                      </a:r>
                      <a:r>
                        <a:rPr lang="en-US" altLang="zh-TW" sz="900" dirty="0">
                          <a:latin typeface="+mn-ea"/>
                          <a:ea typeface="+mn-ea"/>
                        </a:rPr>
                        <a:t> show</a:t>
                      </a:r>
                      <a:endParaRPr lang="zh-TW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274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+mn-ea"/>
                          <a:ea typeface="+mn-ea"/>
                        </a:rPr>
                        <a:t>2</a:t>
                      </a:r>
                      <a:endParaRPr lang="zh-TW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900" dirty="0">
                          <a:latin typeface="+mn-ea"/>
                          <a:ea typeface="+mn-ea"/>
                        </a:rPr>
                        <a:t>不同類型</a:t>
                      </a:r>
                      <a:r>
                        <a:rPr lang="en-US" altLang="zh-TW" sz="900" dirty="0">
                          <a:latin typeface="+mn-ea"/>
                          <a:ea typeface="+mn-ea"/>
                        </a:rPr>
                        <a:t>frame</a:t>
                      </a:r>
                      <a:r>
                        <a:rPr lang="zh-TW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900" dirty="0">
                          <a:latin typeface="+mn-ea"/>
                          <a:ea typeface="+mn-ea"/>
                        </a:rPr>
                        <a:t>RX</a:t>
                      </a:r>
                      <a:r>
                        <a:rPr lang="zh-TW" altLang="en-US" sz="900" dirty="0">
                          <a:latin typeface="+mn-ea"/>
                          <a:ea typeface="+mn-ea"/>
                        </a:rPr>
                        <a:t>個數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>
                          <a:latin typeface="+mn-ea"/>
                          <a:ea typeface="+mn-ea"/>
                        </a:rPr>
                        <a:t>Host: ./cli mac </a:t>
                      </a:r>
                      <a:r>
                        <a:rPr lang="en-US" altLang="zh-TW" sz="900" dirty="0" err="1">
                          <a:latin typeface="+mn-ea"/>
                          <a:ea typeface="+mn-ea"/>
                        </a:rPr>
                        <a:t>rxq</a:t>
                      </a:r>
                      <a:r>
                        <a:rPr lang="en-US" altLang="zh-TW" sz="900" dirty="0">
                          <a:latin typeface="+mn-ea"/>
                          <a:ea typeface="+mn-ea"/>
                        </a:rPr>
                        <a:t> show</a:t>
                      </a:r>
                      <a:endParaRPr lang="zh-TW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218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+mn-ea"/>
                          <a:ea typeface="+mn-ea"/>
                        </a:rPr>
                        <a:t>3</a:t>
                      </a:r>
                      <a:endParaRPr lang="zh-TW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>
                          <a:latin typeface="+mn-ea"/>
                          <a:ea typeface="+mn-ea"/>
                        </a:rPr>
                        <a:t>HCI TXQ status</a:t>
                      </a:r>
                      <a:endParaRPr lang="zh-TW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>
                          <a:latin typeface="+mn-ea"/>
                          <a:ea typeface="+mn-ea"/>
                        </a:rPr>
                        <a:t>Host: ./cli </a:t>
                      </a:r>
                      <a:r>
                        <a:rPr lang="en-US" altLang="zh-TW" sz="900" dirty="0" err="1">
                          <a:latin typeface="+mn-ea"/>
                          <a:ea typeface="+mn-ea"/>
                        </a:rPr>
                        <a:t>hci</a:t>
                      </a:r>
                      <a:r>
                        <a:rPr lang="en-US" altLang="zh-TW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900" dirty="0" err="1">
                          <a:latin typeface="+mn-ea"/>
                          <a:ea typeface="+mn-ea"/>
                        </a:rPr>
                        <a:t>txq</a:t>
                      </a:r>
                      <a:r>
                        <a:rPr lang="en-US" altLang="zh-TW" sz="900" dirty="0">
                          <a:latin typeface="+mn-ea"/>
                          <a:ea typeface="+mn-ea"/>
                        </a:rPr>
                        <a:t> show</a:t>
                      </a:r>
                      <a:endParaRPr lang="zh-TW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13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+mn-ea"/>
                          <a:ea typeface="+mn-ea"/>
                        </a:rPr>
                        <a:t>4</a:t>
                      </a:r>
                      <a:endParaRPr lang="zh-TW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>
                          <a:latin typeface="+mn-ea"/>
                          <a:ea typeface="+mn-ea"/>
                        </a:rPr>
                        <a:t>HCI RXQ status</a:t>
                      </a:r>
                      <a:endParaRPr lang="zh-TW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>
                          <a:latin typeface="+mn-ea"/>
                          <a:ea typeface="+mn-ea"/>
                        </a:rPr>
                        <a:t>Host: ./cli </a:t>
                      </a:r>
                      <a:r>
                        <a:rPr lang="en-US" altLang="zh-TW" sz="900" dirty="0" err="1">
                          <a:latin typeface="+mn-ea"/>
                          <a:ea typeface="+mn-ea"/>
                        </a:rPr>
                        <a:t>hci</a:t>
                      </a:r>
                      <a:r>
                        <a:rPr lang="en-US" altLang="zh-TW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900" dirty="0" err="1">
                          <a:latin typeface="+mn-ea"/>
                          <a:ea typeface="+mn-ea"/>
                        </a:rPr>
                        <a:t>rxq</a:t>
                      </a:r>
                      <a:r>
                        <a:rPr lang="en-US" altLang="zh-TW" sz="900" dirty="0">
                          <a:latin typeface="+mn-ea"/>
                          <a:ea typeface="+mn-ea"/>
                        </a:rPr>
                        <a:t> show</a:t>
                      </a:r>
                      <a:endParaRPr lang="zh-TW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387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+mn-ea"/>
                          <a:ea typeface="+mn-ea"/>
                        </a:rPr>
                        <a:t>5</a:t>
                      </a:r>
                      <a:endParaRPr lang="zh-TW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>
                          <a:latin typeface="+mn-ea"/>
                          <a:ea typeface="+mn-ea"/>
                        </a:rPr>
                        <a:t>HWIF status</a:t>
                      </a:r>
                      <a:endParaRPr lang="zh-TW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>
                          <a:latin typeface="+mn-ea"/>
                          <a:ea typeface="+mn-ea"/>
                        </a:rPr>
                        <a:t>Host: ./cli mib </a:t>
                      </a:r>
                      <a:r>
                        <a:rPr lang="en-US" altLang="zh-TW" sz="900" dirty="0" err="1">
                          <a:latin typeface="+mn-ea"/>
                          <a:ea typeface="+mn-ea"/>
                        </a:rPr>
                        <a:t>hwif</a:t>
                      </a:r>
                      <a:endParaRPr lang="zh-TW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66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+mn-ea"/>
                          <a:ea typeface="+mn-ea"/>
                        </a:rPr>
                        <a:t>6</a:t>
                      </a:r>
                      <a:endParaRPr lang="zh-TW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>
                          <a:latin typeface="+mn-ea"/>
                          <a:ea typeface="+mn-ea"/>
                        </a:rPr>
                        <a:t>MIB TX counter</a:t>
                      </a:r>
                      <a:endParaRPr lang="zh-TW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>
                          <a:latin typeface="+mn-ea"/>
                          <a:ea typeface="+mn-ea"/>
                        </a:rPr>
                        <a:t>Host: ./cli mib </a:t>
                      </a:r>
                      <a:r>
                        <a:rPr lang="en-US" altLang="zh-TW" sz="900" dirty="0" err="1">
                          <a:latin typeface="+mn-ea"/>
                          <a:ea typeface="+mn-ea"/>
                        </a:rPr>
                        <a:t>tx</a:t>
                      </a:r>
                      <a:endParaRPr lang="zh-TW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80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+mn-ea"/>
                          <a:ea typeface="+mn-ea"/>
                        </a:rPr>
                        <a:t>7</a:t>
                      </a:r>
                      <a:endParaRPr lang="zh-TW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>
                          <a:latin typeface="+mn-ea"/>
                          <a:ea typeface="+mn-ea"/>
                        </a:rPr>
                        <a:t>MIB RX counter</a:t>
                      </a:r>
                      <a:endParaRPr lang="zh-TW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>
                          <a:latin typeface="+mn-ea"/>
                          <a:ea typeface="+mn-ea"/>
                        </a:rPr>
                        <a:t>Host: ./cli mib </a:t>
                      </a:r>
                      <a:r>
                        <a:rPr lang="en-US" altLang="zh-TW" sz="900" dirty="0" err="1">
                          <a:latin typeface="+mn-ea"/>
                          <a:ea typeface="+mn-ea"/>
                        </a:rPr>
                        <a:t>rx</a:t>
                      </a:r>
                      <a:endParaRPr lang="zh-TW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22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+mn-ea"/>
                          <a:ea typeface="+mn-ea"/>
                        </a:rPr>
                        <a:t>8</a:t>
                      </a:r>
                      <a:endParaRPr lang="zh-TW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>
                          <a:latin typeface="+mn-ea"/>
                          <a:ea typeface="+mn-ea"/>
                        </a:rPr>
                        <a:t>MIB counter register list</a:t>
                      </a:r>
                      <a:endParaRPr lang="zh-TW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>
                          <a:latin typeface="+mn-ea"/>
                          <a:ea typeface="+mn-ea"/>
                        </a:rPr>
                        <a:t>Host: ./cli mib list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>
                          <a:latin typeface="+mn-ea"/>
                          <a:ea typeface="+mn-ea"/>
                        </a:rPr>
                        <a:t>FW: mib list</a:t>
                      </a:r>
                      <a:endParaRPr lang="zh-TW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090652"/>
                  </a:ext>
                </a:extLst>
              </a:tr>
              <a:tr h="362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>
                          <a:latin typeface="+mn-ea"/>
                          <a:ea typeface="+mn-ea"/>
                        </a:rPr>
                        <a:t>FW data path status</a:t>
                      </a:r>
                      <a:endParaRPr lang="zh-TW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>
                          <a:latin typeface="+mn-ea"/>
                          <a:ea typeface="+mn-ea"/>
                        </a:rPr>
                        <a:t>FW: mib </a:t>
                      </a:r>
                      <a:r>
                        <a:rPr lang="en-US" altLang="zh-TW" sz="900" dirty="0" err="1">
                          <a:latin typeface="+mn-ea"/>
                          <a:ea typeface="+mn-ea"/>
                        </a:rPr>
                        <a:t>dbg</a:t>
                      </a:r>
                      <a:endParaRPr lang="zh-TW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689183"/>
                  </a:ext>
                </a:extLst>
              </a:tr>
              <a:tr h="3312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900" dirty="0">
                          <a:latin typeface="+mn-ea"/>
                          <a:ea typeface="+mn-ea"/>
                        </a:rPr>
                        <a:t>FW TX/RX used buffer status</a:t>
                      </a:r>
                      <a:endParaRPr lang="zh-TW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>
                          <a:latin typeface="+mn-ea"/>
                          <a:ea typeface="+mn-ea"/>
                        </a:rPr>
                        <a:t>FW: mib </a:t>
                      </a:r>
                      <a:r>
                        <a:rPr lang="en-US" altLang="zh-TW" sz="900" dirty="0" err="1">
                          <a:latin typeface="+mn-ea"/>
                          <a:ea typeface="+mn-ea"/>
                        </a:rPr>
                        <a:t>buf</a:t>
                      </a:r>
                      <a:endParaRPr lang="en-US" altLang="zh-TW" sz="9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>
                          <a:latin typeface="+mn-ea"/>
                          <a:ea typeface="+mn-ea"/>
                        </a:rPr>
                        <a:t>       mib </a:t>
                      </a:r>
                      <a:r>
                        <a:rPr lang="en-US" altLang="zh-TW" sz="900" dirty="0" err="1">
                          <a:latin typeface="+mn-ea"/>
                          <a:ea typeface="+mn-ea"/>
                        </a:rPr>
                        <a:t>pktdump</a:t>
                      </a:r>
                      <a:r>
                        <a:rPr lang="en-US" altLang="zh-TW" sz="900" dirty="0">
                          <a:latin typeface="+mn-ea"/>
                          <a:ea typeface="+mn-ea"/>
                        </a:rPr>
                        <a:t> length [length]</a:t>
                      </a:r>
                      <a:endParaRPr lang="zh-TW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66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477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D6EAE7-5BCF-48D2-9837-45CA66CAF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Command mapping</a:t>
            </a:r>
            <a:endParaRPr lang="zh-TW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FDFA54D-7183-4FCE-92F8-823C8770DE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7668743"/>
              </p:ext>
            </p:extLst>
          </p:nvPr>
        </p:nvGraphicFramePr>
        <p:xfrm>
          <a:off x="1188085" y="946616"/>
          <a:ext cx="6767830" cy="5506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91118">
                  <a:extLst>
                    <a:ext uri="{9D8B030D-6E8A-4147-A177-3AD203B41FA5}">
                      <a16:colId xmlns:a16="http://schemas.microsoft.com/office/drawing/2014/main" val="651635784"/>
                    </a:ext>
                  </a:extLst>
                </a:gridCol>
                <a:gridCol w="4176712">
                  <a:extLst>
                    <a:ext uri="{9D8B030D-6E8A-4147-A177-3AD203B41FA5}">
                      <a16:colId xmlns:a16="http://schemas.microsoft.com/office/drawing/2014/main" val="424075262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Host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1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FMAC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TX: ./cli mac </a:t>
                      </a:r>
                      <a:r>
                        <a:rPr lang="en-US" altLang="zh-TW" dirty="0" err="1"/>
                        <a:t>txq</a:t>
                      </a:r>
                      <a:r>
                        <a:rPr lang="en-US" altLang="zh-TW" dirty="0"/>
                        <a:t> show</a:t>
                      </a:r>
                    </a:p>
                    <a:p>
                      <a:r>
                        <a:rPr lang="en-US" altLang="zh-TW" dirty="0"/>
                        <a:t>RX: ./cli mac </a:t>
                      </a:r>
                      <a:r>
                        <a:rPr lang="en-US" altLang="zh-TW" dirty="0" err="1"/>
                        <a:t>rxq</a:t>
                      </a:r>
                      <a:r>
                        <a:rPr lang="en-US" altLang="zh-TW" dirty="0"/>
                        <a:t> show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88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Host HCI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TX: ./cli </a:t>
                      </a:r>
                      <a:r>
                        <a:rPr lang="en-US" altLang="zh-TW" dirty="0" err="1"/>
                        <a:t>hci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 err="1"/>
                        <a:t>txq</a:t>
                      </a:r>
                      <a:r>
                        <a:rPr lang="en-US" altLang="zh-TW" dirty="0"/>
                        <a:t> show</a:t>
                      </a:r>
                    </a:p>
                    <a:p>
                      <a:r>
                        <a:rPr lang="en-US" altLang="zh-TW" dirty="0"/>
                        <a:t>RX: ./cli </a:t>
                      </a:r>
                      <a:r>
                        <a:rPr lang="en-US" altLang="zh-TW" dirty="0" err="1"/>
                        <a:t>hci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 err="1"/>
                        <a:t>rxq</a:t>
                      </a:r>
                      <a:r>
                        <a:rPr lang="en-US" altLang="zh-TW" dirty="0"/>
                        <a:t> show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74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HWIF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TX/RX: ./cli mib </a:t>
                      </a:r>
                      <a:r>
                        <a:rPr lang="en-US" altLang="zh-TW" dirty="0" err="1"/>
                        <a:t>hwif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34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HW MIB counter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TX: ./cli mib </a:t>
                      </a:r>
                      <a:r>
                        <a:rPr lang="en-US" altLang="zh-TW" dirty="0" err="1"/>
                        <a:t>tx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RX: ./cli mib </a:t>
                      </a:r>
                      <a:r>
                        <a:rPr lang="en-US" altLang="zh-TW" dirty="0" err="1"/>
                        <a:t>rx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6849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TW" dirty="0"/>
                        <a:t>HW MIB table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register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./cli mib list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08929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HW MIB table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reset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./cli mib reset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8746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FW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173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SW data path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mib </a:t>
                      </a:r>
                      <a:r>
                        <a:rPr lang="en-US" altLang="zh-TW" dirty="0" err="1"/>
                        <a:t>dbg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8570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TW" dirty="0"/>
                        <a:t>HW MIB table register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mib list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6539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HW MIB table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reset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mib reset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5330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SW used buffer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mib </a:t>
                      </a:r>
                      <a:r>
                        <a:rPr lang="en-US" altLang="zh-TW" dirty="0" err="1"/>
                        <a:t>buf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mib </a:t>
                      </a:r>
                      <a:r>
                        <a:rPr lang="en-US" altLang="zh-TW" dirty="0" err="1"/>
                        <a:t>pktdump</a:t>
                      </a:r>
                      <a:r>
                        <a:rPr lang="en-US" altLang="zh-TW" dirty="0"/>
                        <a:t> length [length]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540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924232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iCommsemi Color">
      <a:dk1>
        <a:srgbClr val="383841"/>
      </a:dk1>
      <a:lt1>
        <a:srgbClr val="FFFFFF"/>
      </a:lt1>
      <a:dk2>
        <a:srgbClr val="4E5059"/>
      </a:dk2>
      <a:lt2>
        <a:srgbClr val="D8E039"/>
      </a:lt2>
      <a:accent1>
        <a:srgbClr val="D8E039"/>
      </a:accent1>
      <a:accent2>
        <a:srgbClr val="004C74"/>
      </a:accent2>
      <a:accent3>
        <a:srgbClr val="C1C4C6"/>
      </a:accent3>
      <a:accent4>
        <a:srgbClr val="E72D30"/>
      </a:accent4>
      <a:accent5>
        <a:srgbClr val="00A886"/>
      </a:accent5>
      <a:accent6>
        <a:srgbClr val="FABD00"/>
      </a:accent6>
      <a:hlink>
        <a:srgbClr val="004C74"/>
      </a:hlink>
      <a:folHlink>
        <a:srgbClr val="004C74"/>
      </a:folHlink>
    </a:clrScheme>
    <a:fontScheme name="iCommsemi Type">
      <a:majorFont>
        <a:latin typeface="Century Gothic"/>
        <a:ea typeface="Microsoft YaHei"/>
        <a:cs typeface=""/>
      </a:majorFont>
      <a:minorFont>
        <a:latin typeface="Century Gothic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24765</TotalTime>
  <Words>3689</Words>
  <Application>Microsoft Office PowerPoint</Application>
  <PresentationFormat>如螢幕大小 (4:3)</PresentationFormat>
  <Paragraphs>676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5" baseType="lpstr">
      <vt:lpstr>Arial</vt:lpstr>
      <vt:lpstr>Calibri</vt:lpstr>
      <vt:lpstr>Century Gothic</vt:lpstr>
      <vt:lpstr>佈景主題1</vt:lpstr>
      <vt:lpstr>MIB counter</vt:lpstr>
      <vt:lpstr>SW stack</vt:lpstr>
      <vt:lpstr>Host TX data path</vt:lpstr>
      <vt:lpstr>Host RX data path</vt:lpstr>
      <vt:lpstr>Firmware Task transfer flow</vt:lpstr>
      <vt:lpstr>Firmware TX data path</vt:lpstr>
      <vt:lpstr>Firmware RX data path</vt:lpstr>
      <vt:lpstr>MIB counter</vt:lpstr>
      <vt:lpstr>Command mapping</vt:lpstr>
      <vt:lpstr>Host</vt:lpstr>
      <vt:lpstr>Firmware</vt:lpstr>
      <vt:lpstr>SW counter (firmware)</vt:lpstr>
      <vt:lpstr>HW MIB register</vt:lpstr>
      <vt:lpstr>FMAC status - Host</vt:lpstr>
      <vt:lpstr>HCI status - Host</vt:lpstr>
      <vt:lpstr>HWIF status - Host</vt:lpstr>
      <vt:lpstr>MIB TX/RX - Host</vt:lpstr>
      <vt:lpstr>MIB table register - Host</vt:lpstr>
      <vt:lpstr>Data path - FW (1/2)</vt:lpstr>
      <vt:lpstr>Data path - FW (2/2)</vt:lpstr>
      <vt:lpstr>MIB table register - FW</vt:lpstr>
      <vt:lpstr>MIB table (1/8)</vt:lpstr>
      <vt:lpstr>MIB table (2/8)</vt:lpstr>
      <vt:lpstr>MIB table (3/8)</vt:lpstr>
      <vt:lpstr>MIB table (4/8)</vt:lpstr>
      <vt:lpstr>MIB table (5/8)</vt:lpstr>
      <vt:lpstr>MIB table (6/8)</vt:lpstr>
      <vt:lpstr>MIB table (7/8)</vt:lpstr>
      <vt:lpstr>MIB table (8/8)</vt:lpstr>
      <vt:lpstr>Black board for paste code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專利發想</dc:title>
  <dc:creator>leo.hung</dc:creator>
  <cp:lastModifiedBy>Yi-Hsiang Chiu</cp:lastModifiedBy>
  <cp:revision>456</cp:revision>
  <dcterms:created xsi:type="dcterms:W3CDTF">2020-04-06T01:41:00Z</dcterms:created>
  <dcterms:modified xsi:type="dcterms:W3CDTF">2022-07-13T01:11:15Z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