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58" r:id="rId6"/>
    <p:sldId id="257" r:id="rId7"/>
    <p:sldId id="261" r:id="rId8"/>
    <p:sldId id="263" r:id="rId9"/>
    <p:sldId id="273" r:id="rId10"/>
    <p:sldId id="264" r:id="rId11"/>
    <p:sldId id="268" r:id="rId12"/>
    <p:sldId id="275" r:id="rId13"/>
    <p:sldId id="274" r:id="rId14"/>
    <p:sldId id="269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AB9B"/>
    <a:srgbClr val="967758"/>
    <a:srgbClr val="9A826A"/>
    <a:srgbClr val="D4CA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6" autoAdjust="0"/>
    <p:restoredTop sz="96318" autoAdjust="0"/>
  </p:normalViewPr>
  <p:slideViewPr>
    <p:cSldViewPr snapToGrid="0">
      <p:cViewPr varScale="1">
        <p:scale>
          <a:sx n="109" d="100"/>
          <a:sy n="109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8012E-B999-42B9-9B45-C484CB67E9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2D91F-CCEF-491B-B2CE-AF1A3B270F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2D91F-CCEF-491B-B2CE-AF1A3B270F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2D91F-CCEF-491B-B2CE-AF1A3B270F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2D91F-CCEF-491B-B2CE-AF1A3B270F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2D91F-CCEF-491B-B2CE-AF1A3B270F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2D91F-CCEF-491B-B2CE-AF1A3B270F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2D91F-CCEF-491B-B2CE-AF1A3B270F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2D91F-CCEF-491B-B2CE-AF1A3B270F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2D91F-CCEF-491B-B2CE-AF1A3B270F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2D91F-CCEF-491B-B2CE-AF1A3B270F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2D91F-CCEF-491B-B2CE-AF1A3B270F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2D91F-CCEF-491B-B2CE-AF1A3B270F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2D91F-CCEF-491B-B2CE-AF1A3B270F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FD2B-87DD-4D43-BE04-F3FA2D1638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AAD5-68CC-4D3B-ACD2-C9CB319C00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FD2B-87DD-4D43-BE04-F3FA2D1638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AAD5-68CC-4D3B-ACD2-C9CB319C00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FD2B-87DD-4D43-BE04-F3FA2D1638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AAD5-68CC-4D3B-ACD2-C9CB319C00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FD2B-87DD-4D43-BE04-F3FA2D1638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AAD5-68CC-4D3B-ACD2-C9CB319C00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FD2B-87DD-4D43-BE04-F3FA2D1638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AAD5-68CC-4D3B-ACD2-C9CB319C00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FD2B-87DD-4D43-BE04-F3FA2D1638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AAD5-68CC-4D3B-ACD2-C9CB319C00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FD2B-87DD-4D43-BE04-F3FA2D1638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AAD5-68CC-4D3B-ACD2-C9CB319C00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FD2B-87DD-4D43-BE04-F3FA2D1638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AAD5-68CC-4D3B-ACD2-C9CB319C00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FD2B-87DD-4D43-BE04-F3FA2D1638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AAD5-68CC-4D3B-ACD2-C9CB319C00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FD2B-87DD-4D43-BE04-F3FA2D1638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AAD5-68CC-4D3B-ACD2-C9CB319C00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7FD2B-87DD-4D43-BE04-F3FA2D1638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7AAD5-68CC-4D3B-ACD2-C9CB319C00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12204390" cy="31273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117" y="4143295"/>
            <a:ext cx="7803483" cy="227330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" y="3778336"/>
            <a:ext cx="12190476" cy="138412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377" y="1139997"/>
            <a:ext cx="209550" cy="2428875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876434" y="362019"/>
            <a:ext cx="3187565" cy="1631284"/>
            <a:chOff x="876434" y="362019"/>
            <a:chExt cx="3187565" cy="1631284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662" y="749299"/>
              <a:ext cx="1209675" cy="107632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434" y="362019"/>
              <a:ext cx="3187565" cy="1631284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1617662" y="2524195"/>
            <a:ext cx="1086462" cy="1086462"/>
            <a:chOff x="1617662" y="2524195"/>
            <a:chExt cx="1086462" cy="1086462"/>
          </a:xfrm>
        </p:grpSpPr>
        <p:sp>
          <p:nvSpPr>
            <p:cNvPr id="20" name="椭圆 19"/>
            <p:cNvSpPr/>
            <p:nvPr/>
          </p:nvSpPr>
          <p:spPr>
            <a:xfrm>
              <a:off x="1617662" y="2524195"/>
              <a:ext cx="1086462" cy="10864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967758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760783" y="2651927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rgbClr val="9A826A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读</a:t>
              </a:r>
              <a:endParaRPr lang="zh-CN" altLang="en-US" sz="4800" dirty="0">
                <a:solidFill>
                  <a:srgbClr val="9A826A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206124" y="3073690"/>
            <a:ext cx="1086462" cy="1086462"/>
            <a:chOff x="8206124" y="3073690"/>
            <a:chExt cx="1086462" cy="1086462"/>
          </a:xfrm>
        </p:grpSpPr>
        <p:sp>
          <p:nvSpPr>
            <p:cNvPr id="22" name="椭圆 21"/>
            <p:cNvSpPr/>
            <p:nvPr/>
          </p:nvSpPr>
          <p:spPr>
            <a:xfrm>
              <a:off x="8206124" y="3073690"/>
              <a:ext cx="1086462" cy="10864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967758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349245" y="3246911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rgbClr val="9A826A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分</a:t>
              </a:r>
              <a:endParaRPr lang="zh-CN" altLang="en-US" sz="4800" dirty="0">
                <a:solidFill>
                  <a:srgbClr val="9A826A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267788" y="2536433"/>
            <a:ext cx="1086462" cy="1086462"/>
            <a:chOff x="3267788" y="2536433"/>
            <a:chExt cx="1086462" cy="1086462"/>
          </a:xfrm>
        </p:grpSpPr>
        <p:sp>
          <p:nvSpPr>
            <p:cNvPr id="21" name="椭圆 20"/>
            <p:cNvSpPr/>
            <p:nvPr/>
          </p:nvSpPr>
          <p:spPr>
            <a:xfrm>
              <a:off x="3267788" y="2536433"/>
              <a:ext cx="1086462" cy="10864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967758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395639" y="2678930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rgbClr val="9A826A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书</a:t>
              </a:r>
              <a:endParaRPr lang="zh-CN" altLang="en-US" sz="4800" dirty="0">
                <a:solidFill>
                  <a:srgbClr val="9A826A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856250" y="3085928"/>
            <a:ext cx="1086462" cy="1086462"/>
            <a:chOff x="9856250" y="3085928"/>
            <a:chExt cx="1086462" cy="1086462"/>
          </a:xfrm>
        </p:grpSpPr>
        <p:sp>
          <p:nvSpPr>
            <p:cNvPr id="23" name="椭圆 22"/>
            <p:cNvSpPr/>
            <p:nvPr/>
          </p:nvSpPr>
          <p:spPr>
            <a:xfrm>
              <a:off x="9856250" y="3085928"/>
              <a:ext cx="1086462" cy="10864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967758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9999371" y="3232063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rgbClr val="9A826A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享</a:t>
              </a:r>
              <a:endParaRPr lang="zh-CN" altLang="en-US" sz="4800" dirty="0">
                <a:solidFill>
                  <a:srgbClr val="9A826A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4629501"/>
            <a:ext cx="9042400" cy="263423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5254554"/>
            <a:ext cx="12190476" cy="138412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360" y="875585"/>
            <a:ext cx="347939" cy="4032929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155700" y="875585"/>
            <a:ext cx="4406745" cy="800815"/>
            <a:chOff x="1155700" y="875585"/>
            <a:chExt cx="4406745" cy="800815"/>
          </a:xfrm>
        </p:grpSpPr>
        <p:grpSp>
          <p:nvGrpSpPr>
            <p:cNvPr id="2" name="组合 1"/>
            <p:cNvGrpSpPr/>
            <p:nvPr/>
          </p:nvGrpSpPr>
          <p:grpSpPr>
            <a:xfrm>
              <a:off x="1155700" y="875585"/>
              <a:ext cx="800815" cy="800815"/>
              <a:chOff x="1155700" y="875585"/>
              <a:chExt cx="800815" cy="800815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155700" y="875585"/>
                <a:ext cx="800815" cy="80081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967758">
                    <a:alpha val="32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266515" y="1014382"/>
                <a:ext cx="5437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BBAB9B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壹</a:t>
                </a:r>
                <a:endParaRPr lang="zh-CN" altLang="en-US" sz="2800" dirty="0">
                  <a:solidFill>
                    <a:srgbClr val="BBAB9B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 flipH="1">
              <a:off x="2137146" y="1122600"/>
              <a:ext cx="3425299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9A826A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收集数据，发现问题</a:t>
              </a:r>
              <a:endParaRPr lang="zh-CN" altLang="en-US" sz="1400" dirty="0">
                <a:solidFill>
                  <a:srgbClr val="9A826A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37976" y="2183615"/>
            <a:ext cx="4424441" cy="800815"/>
            <a:chOff x="1137976" y="2183615"/>
            <a:chExt cx="4424441" cy="800815"/>
          </a:xfrm>
        </p:grpSpPr>
        <p:grpSp>
          <p:nvGrpSpPr>
            <p:cNvPr id="14" name="组合 13"/>
            <p:cNvGrpSpPr/>
            <p:nvPr/>
          </p:nvGrpSpPr>
          <p:grpSpPr>
            <a:xfrm>
              <a:off x="1137976" y="2183615"/>
              <a:ext cx="800815" cy="800815"/>
              <a:chOff x="1155700" y="875585"/>
              <a:chExt cx="800815" cy="800815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155700" y="875585"/>
                <a:ext cx="800815" cy="80081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967758">
                    <a:alpha val="32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1266515" y="1014382"/>
                <a:ext cx="5437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BBAB9B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贰</a:t>
                </a:r>
                <a:endParaRPr lang="zh-CN" altLang="en-US" sz="2800" dirty="0">
                  <a:solidFill>
                    <a:srgbClr val="BBAB9B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 flipH="1">
              <a:off x="2137118" y="2431041"/>
              <a:ext cx="3425299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9A826A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建立试验目标</a:t>
              </a:r>
              <a:endParaRPr lang="zh-CN" altLang="en-US" sz="1400" dirty="0">
                <a:solidFill>
                  <a:srgbClr val="9A826A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55700" y="3572285"/>
            <a:ext cx="4406717" cy="800815"/>
            <a:chOff x="1155700" y="3572285"/>
            <a:chExt cx="4406717" cy="800815"/>
          </a:xfrm>
        </p:grpSpPr>
        <p:grpSp>
          <p:nvGrpSpPr>
            <p:cNvPr id="18" name="组合 17"/>
            <p:cNvGrpSpPr/>
            <p:nvPr/>
          </p:nvGrpSpPr>
          <p:grpSpPr>
            <a:xfrm>
              <a:off x="1155700" y="3572285"/>
              <a:ext cx="800815" cy="800815"/>
              <a:chOff x="1155700" y="875585"/>
              <a:chExt cx="800815" cy="800815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1155700" y="875585"/>
                <a:ext cx="800815" cy="80081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967758">
                    <a:alpha val="32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266515" y="1014382"/>
                <a:ext cx="5437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BBAB9B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叁</a:t>
                </a:r>
                <a:endParaRPr lang="zh-CN" altLang="en-US" sz="2800" dirty="0">
                  <a:solidFill>
                    <a:srgbClr val="BBAB9B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 flipH="1">
              <a:off x="2137118" y="3819040"/>
              <a:ext cx="3425299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9A826A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提出试验假设</a:t>
              </a:r>
              <a:endParaRPr lang="zh-CN" altLang="en-US" sz="1400" dirty="0">
                <a:solidFill>
                  <a:srgbClr val="9A826A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629611" y="875585"/>
            <a:ext cx="4424413" cy="800815"/>
            <a:chOff x="6629611" y="875585"/>
            <a:chExt cx="4424413" cy="800815"/>
          </a:xfrm>
        </p:grpSpPr>
        <p:grpSp>
          <p:nvGrpSpPr>
            <p:cNvPr id="21" name="组合 20"/>
            <p:cNvGrpSpPr/>
            <p:nvPr/>
          </p:nvGrpSpPr>
          <p:grpSpPr>
            <a:xfrm>
              <a:off x="10253209" y="875585"/>
              <a:ext cx="800815" cy="800815"/>
              <a:chOff x="1155700" y="875585"/>
              <a:chExt cx="800815" cy="800815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1155700" y="875585"/>
                <a:ext cx="800815" cy="80081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967758">
                    <a:alpha val="32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266515" y="1014382"/>
                <a:ext cx="5437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BBAB9B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肆</a:t>
                </a:r>
                <a:endParaRPr lang="zh-CN" altLang="en-US" sz="2800" dirty="0">
                  <a:solidFill>
                    <a:srgbClr val="BBAB9B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 flipH="1">
              <a:off x="6629611" y="1121977"/>
              <a:ext cx="3425299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400" dirty="0">
                  <a:solidFill>
                    <a:srgbClr val="9A826A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运行试验，验证假设</a:t>
              </a:r>
              <a:endParaRPr lang="zh-CN" altLang="en-US" sz="1400" dirty="0">
                <a:solidFill>
                  <a:srgbClr val="9A826A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29583" y="2183615"/>
            <a:ext cx="4406717" cy="800815"/>
            <a:chOff x="6629583" y="2183615"/>
            <a:chExt cx="4406717" cy="800815"/>
          </a:xfrm>
        </p:grpSpPr>
        <p:grpSp>
          <p:nvGrpSpPr>
            <p:cNvPr id="24" name="组合 23"/>
            <p:cNvGrpSpPr/>
            <p:nvPr/>
          </p:nvGrpSpPr>
          <p:grpSpPr>
            <a:xfrm>
              <a:off x="10235485" y="2183615"/>
              <a:ext cx="800815" cy="800815"/>
              <a:chOff x="1155700" y="875585"/>
              <a:chExt cx="800815" cy="800815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1155700" y="875585"/>
                <a:ext cx="800815" cy="80081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967758">
                    <a:alpha val="32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1266515" y="1014382"/>
                <a:ext cx="5437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BBAB9B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伍</a:t>
                </a:r>
                <a:endParaRPr lang="zh-CN" altLang="en-US" sz="2800" dirty="0">
                  <a:solidFill>
                    <a:srgbClr val="BBAB9B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</p:grpSp>
        <p:sp>
          <p:nvSpPr>
            <p:cNvPr id="34" name="文本框 33"/>
            <p:cNvSpPr txBox="1"/>
            <p:nvPr/>
          </p:nvSpPr>
          <p:spPr>
            <a:xfrm flipH="1">
              <a:off x="6629583" y="2431053"/>
              <a:ext cx="3425299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400" dirty="0">
                  <a:solidFill>
                    <a:srgbClr val="9A826A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分析试验数据，做出决策</a:t>
              </a:r>
              <a:endParaRPr lang="zh-CN" altLang="en-US" sz="1400" dirty="0">
                <a:solidFill>
                  <a:srgbClr val="9A826A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519728" y="3572285"/>
            <a:ext cx="4534296" cy="800815"/>
            <a:chOff x="6519728" y="3572285"/>
            <a:chExt cx="4534296" cy="800815"/>
          </a:xfrm>
        </p:grpSpPr>
        <p:grpSp>
          <p:nvGrpSpPr>
            <p:cNvPr id="27" name="组合 26"/>
            <p:cNvGrpSpPr/>
            <p:nvPr/>
          </p:nvGrpSpPr>
          <p:grpSpPr>
            <a:xfrm>
              <a:off x="10253209" y="3572285"/>
              <a:ext cx="800815" cy="800815"/>
              <a:chOff x="1155700" y="875585"/>
              <a:chExt cx="800815" cy="800815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1155700" y="875585"/>
                <a:ext cx="800815" cy="80081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967758">
                    <a:alpha val="32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266515" y="1014382"/>
                <a:ext cx="5437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BBAB9B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陆</a:t>
                </a:r>
                <a:endParaRPr lang="zh-CN" altLang="en-US" sz="2800" dirty="0">
                  <a:solidFill>
                    <a:srgbClr val="BBAB9B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 flipH="1">
              <a:off x="6519728" y="3819300"/>
              <a:ext cx="364553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400" dirty="0">
                  <a:solidFill>
                    <a:srgbClr val="9A826A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持续优化（页面、体验、技术、算法、运营）</a:t>
              </a:r>
              <a:endParaRPr lang="zh-CN" altLang="en-US" sz="1400" dirty="0">
                <a:solidFill>
                  <a:srgbClr val="9A826A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5254554"/>
            <a:ext cx="12190476" cy="138412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5" y="1096938"/>
            <a:ext cx="5490170" cy="387747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grpSp>
        <p:nvGrpSpPr>
          <p:cNvPr id="12" name="组合 11"/>
          <p:cNvGrpSpPr/>
          <p:nvPr/>
        </p:nvGrpSpPr>
        <p:grpSpPr>
          <a:xfrm>
            <a:off x="6365916" y="1044819"/>
            <a:ext cx="5676903" cy="1651000"/>
            <a:chOff x="419097" y="1257300"/>
            <a:chExt cx="5676903" cy="1651000"/>
          </a:xfrm>
        </p:grpSpPr>
        <p:sp>
          <p:nvSpPr>
            <p:cNvPr id="13" name="矩形: 圆角 12"/>
            <p:cNvSpPr/>
            <p:nvPr/>
          </p:nvSpPr>
          <p:spPr>
            <a:xfrm>
              <a:off x="419097" y="1257300"/>
              <a:ext cx="5676903" cy="165100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 w="19050">
              <a:gradFill>
                <a:gsLst>
                  <a:gs pos="35000">
                    <a:srgbClr val="D4CAC0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87412" y="1333553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>
                  <a:solidFill>
                    <a:srgbClr val="BBAB9B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壹</a:t>
              </a:r>
              <a:endParaRPr lang="zh-CN" altLang="en-US" sz="3600" dirty="0">
                <a:solidFill>
                  <a:srgbClr val="BBAB9B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562101" y="1503059"/>
              <a:ext cx="405130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9A826A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根据不同的地域属性制定不同的试验假设和策略</a:t>
              </a:r>
              <a:endParaRPr lang="zh-CN" altLang="en-US" sz="1400" dirty="0">
                <a:solidFill>
                  <a:srgbClr val="9A826A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365916" y="2365305"/>
            <a:ext cx="5676903" cy="1651000"/>
            <a:chOff x="419097" y="1257300"/>
            <a:chExt cx="5676903" cy="1651000"/>
          </a:xfrm>
        </p:grpSpPr>
        <p:sp>
          <p:nvSpPr>
            <p:cNvPr id="18" name="矩形: 圆角 17"/>
            <p:cNvSpPr/>
            <p:nvPr/>
          </p:nvSpPr>
          <p:spPr>
            <a:xfrm>
              <a:off x="419097" y="1257300"/>
              <a:ext cx="5676903" cy="165100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 w="19050">
              <a:gradFill>
                <a:gsLst>
                  <a:gs pos="35000">
                    <a:srgbClr val="D4CAC0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87412" y="1333553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>
                  <a:solidFill>
                    <a:srgbClr val="BBAB9B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贰</a:t>
              </a:r>
              <a:endParaRPr lang="zh-CN" altLang="en-US" sz="3600" dirty="0">
                <a:solidFill>
                  <a:srgbClr val="BBAB9B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562101" y="1503694"/>
              <a:ext cx="405130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9A826A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具体问题具体分析，细化测试的每一步流程</a:t>
              </a:r>
              <a:endParaRPr lang="zh-CN" altLang="en-US" sz="1400" dirty="0">
                <a:solidFill>
                  <a:srgbClr val="9A826A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13236" y="3500638"/>
            <a:ext cx="5676903" cy="1651000"/>
            <a:chOff x="419097" y="1257300"/>
            <a:chExt cx="5676903" cy="1651000"/>
          </a:xfrm>
        </p:grpSpPr>
        <p:sp>
          <p:nvSpPr>
            <p:cNvPr id="22" name="矩形: 圆角 21"/>
            <p:cNvSpPr/>
            <p:nvPr/>
          </p:nvSpPr>
          <p:spPr>
            <a:xfrm>
              <a:off x="419097" y="1257300"/>
              <a:ext cx="5676903" cy="165100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 w="19050">
              <a:gradFill>
                <a:gsLst>
                  <a:gs pos="35000">
                    <a:srgbClr val="D4CAC0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87412" y="1333553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>
                  <a:solidFill>
                    <a:srgbClr val="BBAB9B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叁</a:t>
              </a:r>
              <a:endParaRPr lang="zh-CN" altLang="en-US" sz="3600" dirty="0">
                <a:solidFill>
                  <a:srgbClr val="BBAB9B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14802" y="1503680"/>
              <a:ext cx="426085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9A826A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站在用户的立场，分析不同用户的诉求，综合分析</a:t>
              </a:r>
              <a:endParaRPr lang="zh-CN" altLang="en-US" sz="1400" dirty="0">
                <a:solidFill>
                  <a:srgbClr val="9A826A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34" y="1825624"/>
            <a:ext cx="10806144" cy="314804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4698"/>
            <a:ext cx="12190476" cy="138412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62" y="749299"/>
            <a:ext cx="1209675" cy="10763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34" y="362019"/>
            <a:ext cx="3187565" cy="16312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56100" y="2332402"/>
            <a:ext cx="4889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谢谢聆听</a:t>
            </a:r>
            <a:endParaRPr lang="zh-CN" altLang="en-US" sz="72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042" t="50000"/>
          <a:stretch>
            <a:fillRect/>
          </a:stretch>
        </p:blipFill>
        <p:spPr>
          <a:xfrm>
            <a:off x="5969000" y="0"/>
            <a:ext cx="520187" cy="24303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096"/>
            <a:ext cx="11684000" cy="6119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7"/>
          <a:stretch>
            <a:fillRect/>
          </a:stretch>
        </p:blipFill>
        <p:spPr>
          <a:xfrm>
            <a:off x="3149600" y="5473873"/>
            <a:ext cx="9040876" cy="138412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498850" y="2575029"/>
            <a:ext cx="55880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/>
              <a:t>读书是通往梦想的一个途径，读一本好书，让我们得以明净如水，开阔视野，丰富阅历，益于人生。人一生就是一条路，在这条路上的跋涉痕迹成为我们每个人一生的轨迹，此路不可能走第二次，而在人生的道路上，我们所见的风景是有限的。书籍就是望远镜，书籍就是一盏明灯，让我们看得更远、更清晰。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384800" y="1195798"/>
            <a:ext cx="181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u="sng" dirty="0">
                <a:solidFill>
                  <a:srgbClr val="9A826A"/>
                </a:solidFill>
              </a:rPr>
              <a:t>序言</a:t>
            </a:r>
            <a:endParaRPr lang="zh-CN" altLang="en-US" sz="5400" u="sng" dirty="0">
              <a:solidFill>
                <a:srgbClr val="9A826A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4698"/>
            <a:ext cx="12190476" cy="138412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62" y="749299"/>
            <a:ext cx="1209675" cy="10763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34" y="362019"/>
            <a:ext cx="3187565" cy="163128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44766" y="2238070"/>
            <a:ext cx="850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u="sng" dirty="0">
                <a:solidFill>
                  <a:srgbClr val="BBAB9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目录</a:t>
            </a:r>
            <a:endParaRPr lang="zh-CN" altLang="en-US" sz="4800" u="sng" dirty="0">
              <a:solidFill>
                <a:srgbClr val="BBAB9B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114925" y="1228726"/>
            <a:ext cx="850900" cy="4533900"/>
            <a:chOff x="3619500" y="1181101"/>
            <a:chExt cx="850900" cy="4533900"/>
          </a:xfrm>
        </p:grpSpPr>
        <p:sp>
          <p:nvSpPr>
            <p:cNvPr id="2" name="矩形: 圆顶角 1"/>
            <p:cNvSpPr/>
            <p:nvPr/>
          </p:nvSpPr>
          <p:spPr>
            <a:xfrm>
              <a:off x="3619500" y="1181101"/>
              <a:ext cx="850900" cy="4533900"/>
            </a:xfrm>
            <a:prstGeom prst="round2Same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 w="19050">
              <a:gradFill>
                <a:gsLst>
                  <a:gs pos="35000">
                    <a:srgbClr val="D4CAC0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694196" y="1346971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>
                  <a:solidFill>
                    <a:srgbClr val="BBAB9B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壹</a:t>
              </a:r>
              <a:endParaRPr lang="zh-CN" altLang="en-US" sz="3600" dirty="0">
                <a:solidFill>
                  <a:srgbClr val="BBAB9B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785567" y="2272393"/>
              <a:ext cx="490220" cy="110744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sz="2000" dirty="0">
                  <a:solidFill>
                    <a:srgbClr val="9A826A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清单革命</a:t>
              </a:r>
              <a:endParaRPr lang="zh-CN" sz="2000" dirty="0">
                <a:solidFill>
                  <a:srgbClr val="9A826A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3619500" y="1993302"/>
              <a:ext cx="850900" cy="0"/>
            </a:xfrm>
            <a:prstGeom prst="line">
              <a:avLst/>
            </a:prstGeom>
            <a:ln>
              <a:solidFill>
                <a:srgbClr val="9A82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7731950" y="1715307"/>
            <a:ext cx="850900" cy="4533900"/>
            <a:chOff x="3619500" y="1181101"/>
            <a:chExt cx="850900" cy="4533900"/>
          </a:xfrm>
        </p:grpSpPr>
        <p:sp>
          <p:nvSpPr>
            <p:cNvPr id="31" name="矩形: 圆顶角 30"/>
            <p:cNvSpPr/>
            <p:nvPr/>
          </p:nvSpPr>
          <p:spPr>
            <a:xfrm>
              <a:off x="3619500" y="1181101"/>
              <a:ext cx="850900" cy="4533900"/>
            </a:xfrm>
            <a:prstGeom prst="round2Same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 w="19050">
              <a:gradFill>
                <a:gsLst>
                  <a:gs pos="35000">
                    <a:srgbClr val="D4CAC0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721784" y="1346971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>
                  <a:solidFill>
                    <a:srgbClr val="BBAB9B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贰</a:t>
              </a:r>
              <a:endParaRPr lang="zh-CN" altLang="en-US" sz="3600" dirty="0">
                <a:solidFill>
                  <a:srgbClr val="BBAB9B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785567" y="2272393"/>
              <a:ext cx="490220" cy="98044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9A826A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A/B</a:t>
              </a:r>
              <a:r>
                <a:rPr lang="zh-CN" altLang="en-US" sz="2000" dirty="0">
                  <a:solidFill>
                    <a:srgbClr val="9A826A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测试</a:t>
              </a:r>
              <a:endParaRPr lang="zh-CN" altLang="en-US" sz="2000" dirty="0">
                <a:solidFill>
                  <a:srgbClr val="9A826A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3619500" y="1993302"/>
              <a:ext cx="850900" cy="0"/>
            </a:xfrm>
            <a:prstGeom prst="line">
              <a:avLst/>
            </a:prstGeom>
            <a:ln>
              <a:solidFill>
                <a:srgbClr val="9A82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3483" y="3355975"/>
            <a:ext cx="7854283" cy="22881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7825"/>
            <a:ext cx="12192000" cy="312420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6096000" y="2873531"/>
            <a:ext cx="1086462" cy="1086462"/>
            <a:chOff x="6096000" y="2873531"/>
            <a:chExt cx="1086462" cy="1086462"/>
          </a:xfrm>
        </p:grpSpPr>
        <p:sp>
          <p:nvSpPr>
            <p:cNvPr id="6" name="椭圆 5"/>
            <p:cNvSpPr/>
            <p:nvPr/>
          </p:nvSpPr>
          <p:spPr>
            <a:xfrm>
              <a:off x="6096000" y="2873531"/>
              <a:ext cx="1086462" cy="10864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967758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239121" y="3001263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rgbClr val="9A826A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第</a:t>
              </a:r>
              <a:endParaRPr lang="zh-CN" altLang="en-US" sz="4800" dirty="0">
                <a:solidFill>
                  <a:srgbClr val="9A826A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396252" y="2873531"/>
            <a:ext cx="1086462" cy="1086462"/>
            <a:chOff x="9396252" y="2873531"/>
            <a:chExt cx="1086462" cy="1086462"/>
          </a:xfrm>
        </p:grpSpPr>
        <p:sp>
          <p:nvSpPr>
            <p:cNvPr id="8" name="椭圆 7"/>
            <p:cNvSpPr/>
            <p:nvPr/>
          </p:nvSpPr>
          <p:spPr>
            <a:xfrm>
              <a:off x="9396252" y="2873531"/>
              <a:ext cx="1086462" cy="10864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967758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539373" y="3046752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rgbClr val="9A826A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章</a:t>
              </a:r>
              <a:endParaRPr lang="zh-CN" altLang="en-US" sz="4800" dirty="0">
                <a:solidFill>
                  <a:srgbClr val="9A826A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746126" y="2885769"/>
            <a:ext cx="1086462" cy="1086462"/>
            <a:chOff x="7746126" y="2885769"/>
            <a:chExt cx="1086462" cy="1086462"/>
          </a:xfrm>
        </p:grpSpPr>
        <p:sp>
          <p:nvSpPr>
            <p:cNvPr id="7" name="椭圆 6"/>
            <p:cNvSpPr/>
            <p:nvPr/>
          </p:nvSpPr>
          <p:spPr>
            <a:xfrm>
              <a:off x="7746126" y="2885769"/>
              <a:ext cx="1086462" cy="10864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967758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73977" y="3028266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rgbClr val="9A826A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壹</a:t>
              </a:r>
              <a:endParaRPr lang="zh-CN" altLang="en-US" sz="4800" dirty="0">
                <a:solidFill>
                  <a:srgbClr val="9A826A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038" y="1185341"/>
            <a:ext cx="209550" cy="24288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937250" y="4538345"/>
            <a:ext cx="4673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9A826A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清单革命</a:t>
            </a:r>
            <a:r>
              <a:rPr lang="en-US" altLang="zh-CN" sz="1600" dirty="0">
                <a:solidFill>
                  <a:srgbClr val="9A826A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——</a:t>
            </a:r>
            <a:r>
              <a:rPr lang="zh-CN" altLang="en-US" sz="1600" dirty="0">
                <a:solidFill>
                  <a:srgbClr val="9A826A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如何持续、正确、安全地把事情做好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/>
            <a:endParaRPr lang="zh-CN" altLang="en-US" sz="1600" dirty="0">
              <a:solidFill>
                <a:srgbClr val="9A826A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8156"/>
            <a:ext cx="12190476" cy="138412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35" y="1549301"/>
            <a:ext cx="1209675" cy="10763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07" y="1162021"/>
            <a:ext cx="3187565" cy="1631284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409949" y="1250685"/>
            <a:ext cx="9226553" cy="927169"/>
            <a:chOff x="3409949" y="1250685"/>
            <a:chExt cx="9226553" cy="927169"/>
          </a:xfrm>
        </p:grpSpPr>
        <p:sp>
          <p:nvSpPr>
            <p:cNvPr id="13" name="矩形: 圆顶角 12"/>
            <p:cNvSpPr/>
            <p:nvPr/>
          </p:nvSpPr>
          <p:spPr>
            <a:xfrm rot="16200000">
              <a:off x="7559641" y="-2899007"/>
              <a:ext cx="927169" cy="9226553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 w="19050">
              <a:gradFill>
                <a:gsLst>
                  <a:gs pos="35000">
                    <a:srgbClr val="D4CAC0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94196" y="1346971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>
                  <a:solidFill>
                    <a:srgbClr val="BBAB9B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壹</a:t>
              </a:r>
              <a:endParaRPr lang="zh-CN" altLang="en-US" sz="3600" dirty="0">
                <a:solidFill>
                  <a:srgbClr val="BBAB9B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797939" y="1514860"/>
              <a:ext cx="521416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9A826A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清单革命是一场观念变革</a:t>
              </a:r>
              <a:endParaRPr lang="zh-CN" altLang="en-US" sz="2000" dirty="0">
                <a:solidFill>
                  <a:srgbClr val="9A826A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963923" y="2718560"/>
            <a:ext cx="9226553" cy="927169"/>
            <a:chOff x="2963923" y="2718560"/>
            <a:chExt cx="9226553" cy="927169"/>
          </a:xfrm>
        </p:grpSpPr>
        <p:sp>
          <p:nvSpPr>
            <p:cNvPr id="14" name="矩形: 圆顶角 13"/>
            <p:cNvSpPr/>
            <p:nvPr/>
          </p:nvSpPr>
          <p:spPr>
            <a:xfrm rot="16200000">
              <a:off x="7113615" y="-1431132"/>
              <a:ext cx="927169" cy="9226553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 w="19050">
              <a:gradFill>
                <a:gsLst>
                  <a:gs pos="35000">
                    <a:srgbClr val="D4CAC0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086783" y="2881968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>
                  <a:solidFill>
                    <a:srgbClr val="BBAB9B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贰</a:t>
              </a:r>
              <a:endParaRPr lang="zh-CN" altLang="en-US" sz="3600" dirty="0">
                <a:solidFill>
                  <a:srgbClr val="BBAB9B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229330" y="3006259"/>
              <a:ext cx="521416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9A826A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清单革命的行事原则</a:t>
              </a:r>
              <a:endParaRPr lang="zh-CN" altLang="en-US" sz="2000" dirty="0">
                <a:solidFill>
                  <a:srgbClr val="9A826A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222499" y="4139735"/>
            <a:ext cx="9226553" cy="927169"/>
            <a:chOff x="2222499" y="4139735"/>
            <a:chExt cx="9226553" cy="927169"/>
          </a:xfrm>
        </p:grpSpPr>
        <p:sp>
          <p:nvSpPr>
            <p:cNvPr id="16" name="矩形: 圆顶角 15"/>
            <p:cNvSpPr/>
            <p:nvPr/>
          </p:nvSpPr>
          <p:spPr>
            <a:xfrm rot="16200000">
              <a:off x="6372191" y="-9957"/>
              <a:ext cx="927169" cy="9226553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 w="19050">
              <a:gradFill>
                <a:gsLst>
                  <a:gs pos="35000">
                    <a:srgbClr val="D4CAC0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452466" y="4280153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>
                  <a:solidFill>
                    <a:srgbClr val="BBAB9B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叁</a:t>
              </a:r>
              <a:endParaRPr lang="zh-CN" altLang="en-US" sz="3600" dirty="0">
                <a:solidFill>
                  <a:srgbClr val="BBAB9B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409948" y="4403479"/>
              <a:ext cx="521416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9A826A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让清单成为一种习惯</a:t>
              </a:r>
              <a:endParaRPr lang="zh-CN" altLang="en-US" sz="2000" dirty="0">
                <a:solidFill>
                  <a:srgbClr val="9A826A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" y="0"/>
            <a:ext cx="12192000" cy="6858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4218829"/>
            <a:ext cx="12190476" cy="1384127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034438" y="2626644"/>
            <a:ext cx="1245169" cy="1086462"/>
            <a:chOff x="1034438" y="2626644"/>
            <a:chExt cx="1245169" cy="1086462"/>
          </a:xfrm>
        </p:grpSpPr>
        <p:sp>
          <p:nvSpPr>
            <p:cNvPr id="23" name="椭圆 22"/>
            <p:cNvSpPr/>
            <p:nvPr/>
          </p:nvSpPr>
          <p:spPr>
            <a:xfrm>
              <a:off x="1117600" y="2626644"/>
              <a:ext cx="1086462" cy="10864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967758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034438" y="2880802"/>
              <a:ext cx="1245169" cy="64516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9A826A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心灵的转变</a:t>
              </a:r>
              <a:endParaRPr lang="zh-CN" altLang="en-US" dirty="0">
                <a:solidFill>
                  <a:srgbClr val="9A826A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879746" y="1242517"/>
            <a:ext cx="1245169" cy="1086462"/>
            <a:chOff x="2879746" y="1242517"/>
            <a:chExt cx="1245169" cy="1086462"/>
          </a:xfrm>
        </p:grpSpPr>
        <p:sp>
          <p:nvSpPr>
            <p:cNvPr id="36" name="椭圆 35"/>
            <p:cNvSpPr/>
            <p:nvPr/>
          </p:nvSpPr>
          <p:spPr>
            <a:xfrm>
              <a:off x="2959100" y="1242517"/>
              <a:ext cx="1086462" cy="10864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967758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879746" y="1484711"/>
              <a:ext cx="1245169" cy="5835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9A826A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关键点比大而全更重要</a:t>
              </a:r>
              <a:endParaRPr lang="zh-CN" altLang="en-US" sz="1600" dirty="0">
                <a:solidFill>
                  <a:srgbClr val="9A826A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483829" y="485985"/>
            <a:ext cx="1245169" cy="1086462"/>
            <a:chOff x="5483829" y="485985"/>
            <a:chExt cx="1245169" cy="1086462"/>
          </a:xfrm>
        </p:grpSpPr>
        <p:sp>
          <p:nvSpPr>
            <p:cNvPr id="37" name="椭圆 36"/>
            <p:cNvSpPr/>
            <p:nvPr/>
          </p:nvSpPr>
          <p:spPr>
            <a:xfrm>
              <a:off x="5550483" y="485985"/>
              <a:ext cx="1086462" cy="10864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967758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483829" y="721092"/>
              <a:ext cx="1245169" cy="82994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9A826A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团队犯错的几率比单个人要小</a:t>
              </a:r>
              <a:endParaRPr lang="zh-CN" altLang="en-US" sz="1600" dirty="0">
                <a:solidFill>
                  <a:srgbClr val="9A826A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458707" y="1242517"/>
            <a:ext cx="1245169" cy="1086462"/>
            <a:chOff x="8458707" y="1242517"/>
            <a:chExt cx="1245169" cy="1086462"/>
          </a:xfrm>
        </p:grpSpPr>
        <p:sp>
          <p:nvSpPr>
            <p:cNvPr id="38" name="椭圆 37"/>
            <p:cNvSpPr/>
            <p:nvPr/>
          </p:nvSpPr>
          <p:spPr>
            <a:xfrm>
              <a:off x="8509583" y="1242517"/>
              <a:ext cx="1086462" cy="10864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967758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458707" y="1602185"/>
              <a:ext cx="1245169" cy="36830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9A826A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简单至上</a:t>
              </a:r>
              <a:endParaRPr lang="zh-CN" altLang="en-US" dirty="0">
                <a:solidFill>
                  <a:srgbClr val="9A826A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029846" y="3144894"/>
            <a:ext cx="1245169" cy="1086462"/>
            <a:chOff x="10029846" y="3144894"/>
            <a:chExt cx="1245169" cy="1086462"/>
          </a:xfrm>
        </p:grpSpPr>
        <p:sp>
          <p:nvSpPr>
            <p:cNvPr id="39" name="椭圆 38"/>
            <p:cNvSpPr/>
            <p:nvPr/>
          </p:nvSpPr>
          <p:spPr>
            <a:xfrm>
              <a:off x="10109200" y="3144894"/>
              <a:ext cx="1086462" cy="10864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967758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0029846" y="3526465"/>
              <a:ext cx="1245169" cy="36830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9A826A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人为根本</a:t>
              </a:r>
              <a:endParaRPr lang="zh-CN" altLang="en-US" dirty="0">
                <a:solidFill>
                  <a:srgbClr val="9A826A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1963344" y="5828903"/>
            <a:ext cx="826073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9A826A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每个人都会犯错，别再让相同的错误一再发生，别再让我们为那些错误付出沉痛的代价。清单不是写在纸上的，而是印在心上的。我们别无选择，清单，正在一步步变革我们的生活， 变革这个复杂的世界……</a:t>
            </a:r>
            <a:endParaRPr lang="zh-CN" altLang="en-US" sz="1600" dirty="0">
              <a:solidFill>
                <a:srgbClr val="9A826A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" y="5254554"/>
            <a:ext cx="12190476" cy="1384127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091580" y="937259"/>
            <a:ext cx="2497505" cy="3891280"/>
            <a:chOff x="888380" y="975359"/>
            <a:chExt cx="2497505" cy="3891280"/>
          </a:xfrm>
        </p:grpSpPr>
        <p:grpSp>
          <p:nvGrpSpPr>
            <p:cNvPr id="11" name="组合 10"/>
            <p:cNvGrpSpPr/>
            <p:nvPr/>
          </p:nvGrpSpPr>
          <p:grpSpPr>
            <a:xfrm>
              <a:off x="888380" y="975359"/>
              <a:ext cx="2497505" cy="2692624"/>
              <a:chOff x="4847247" y="1292859"/>
              <a:chExt cx="2497505" cy="2692624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4847247" y="1292859"/>
                <a:ext cx="2497505" cy="2692624"/>
                <a:chOff x="1750207" y="736376"/>
                <a:chExt cx="2497505" cy="2692624"/>
              </a:xfrm>
            </p:grpSpPr>
            <p:pic>
              <p:nvPicPr>
                <p:cNvPr id="3" name="图片 2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50207" y="736376"/>
                  <a:ext cx="2497505" cy="2692624"/>
                </a:xfrm>
                <a:prstGeom prst="rect">
                  <a:avLst/>
                </a:prstGeom>
              </p:spPr>
            </p:pic>
            <p:sp>
              <p:nvSpPr>
                <p:cNvPr id="18" name="椭圆 17"/>
                <p:cNvSpPr/>
                <p:nvPr/>
              </p:nvSpPr>
              <p:spPr>
                <a:xfrm>
                  <a:off x="2133599" y="1115344"/>
                  <a:ext cx="1705703" cy="1705703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76200">
                  <a:solidFill>
                    <a:srgbClr val="967758">
                      <a:alpha val="32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2" name="文本框 31"/>
              <p:cNvSpPr txBox="1"/>
              <p:nvPr/>
            </p:nvSpPr>
            <p:spPr>
              <a:xfrm>
                <a:off x="5460905" y="2340585"/>
                <a:ext cx="1245169" cy="36830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rgbClr val="9A826A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收获</a:t>
                </a:r>
                <a:r>
                  <a:rPr lang="en-US" altLang="zh-CN" dirty="0">
                    <a:solidFill>
                      <a:srgbClr val="9A826A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1</a:t>
                </a:r>
                <a:endParaRPr lang="en-US" altLang="zh-CN" dirty="0">
                  <a:solidFill>
                    <a:srgbClr val="9A826A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42" name="文本框 41"/>
            <p:cNvSpPr txBox="1"/>
            <p:nvPr/>
          </p:nvSpPr>
          <p:spPr>
            <a:xfrm>
              <a:off x="1010300" y="3667759"/>
              <a:ext cx="2253615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9A826A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工作需要清单。才能有条不紊的进行工作，好记性不如烂笔头，按照弹性清单做事，发挥主观能动性，才能事半功倍。</a:t>
              </a:r>
              <a:endParaRPr lang="zh-CN" altLang="en-US" sz="1200" dirty="0">
                <a:solidFill>
                  <a:srgbClr val="9A826A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952380" y="937259"/>
            <a:ext cx="2497505" cy="3562985"/>
            <a:chOff x="5092080" y="975359"/>
            <a:chExt cx="2497505" cy="3562985"/>
          </a:xfrm>
        </p:grpSpPr>
        <p:grpSp>
          <p:nvGrpSpPr>
            <p:cNvPr id="29" name="组合 28"/>
            <p:cNvGrpSpPr/>
            <p:nvPr/>
          </p:nvGrpSpPr>
          <p:grpSpPr>
            <a:xfrm>
              <a:off x="5092080" y="975359"/>
              <a:ext cx="2497505" cy="2692624"/>
              <a:chOff x="4847247" y="1292859"/>
              <a:chExt cx="2497505" cy="2692624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4847247" y="1292859"/>
                <a:ext cx="2497505" cy="2692624"/>
                <a:chOff x="1750207" y="736376"/>
                <a:chExt cx="2497505" cy="2692624"/>
              </a:xfrm>
            </p:grpSpPr>
            <p:pic>
              <p:nvPicPr>
                <p:cNvPr id="33" name="图片 32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50207" y="736376"/>
                  <a:ext cx="2497505" cy="2692624"/>
                </a:xfrm>
                <a:prstGeom prst="rect">
                  <a:avLst/>
                </a:prstGeom>
              </p:spPr>
            </p:pic>
            <p:sp>
              <p:nvSpPr>
                <p:cNvPr id="36" name="椭圆 35"/>
                <p:cNvSpPr/>
                <p:nvPr/>
              </p:nvSpPr>
              <p:spPr>
                <a:xfrm>
                  <a:off x="2133599" y="1115344"/>
                  <a:ext cx="1705703" cy="1705703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76200">
                  <a:solidFill>
                    <a:srgbClr val="967758">
                      <a:alpha val="32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1" name="文本框 30"/>
              <p:cNvSpPr txBox="1"/>
              <p:nvPr/>
            </p:nvSpPr>
            <p:spPr>
              <a:xfrm>
                <a:off x="5460905" y="2340585"/>
                <a:ext cx="1245169" cy="36830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rgbClr val="9A826A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收获</a:t>
                </a:r>
                <a:r>
                  <a:rPr lang="en-US" altLang="zh-CN" dirty="0">
                    <a:solidFill>
                      <a:srgbClr val="9A826A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2</a:t>
                </a:r>
                <a:endParaRPr lang="en-US" altLang="zh-CN" dirty="0">
                  <a:solidFill>
                    <a:srgbClr val="9A826A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5564520" y="3893184"/>
              <a:ext cx="169037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9A826A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生活需要清单。生活的点点滴滴都应该记录与被记录。</a:t>
              </a:r>
              <a:endParaRPr lang="zh-CN" altLang="en-US" sz="1200" dirty="0">
                <a:solidFill>
                  <a:srgbClr val="9A826A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679209" y="937259"/>
            <a:ext cx="2497505" cy="3614420"/>
            <a:chOff x="9136409" y="975359"/>
            <a:chExt cx="2497505" cy="3614420"/>
          </a:xfrm>
        </p:grpSpPr>
        <p:grpSp>
          <p:nvGrpSpPr>
            <p:cNvPr id="37" name="组合 36"/>
            <p:cNvGrpSpPr/>
            <p:nvPr/>
          </p:nvGrpSpPr>
          <p:grpSpPr>
            <a:xfrm>
              <a:off x="9136409" y="975359"/>
              <a:ext cx="2497505" cy="2692624"/>
              <a:chOff x="4847247" y="1292859"/>
              <a:chExt cx="2497505" cy="2692624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4847247" y="1292859"/>
                <a:ext cx="2497505" cy="2692624"/>
                <a:chOff x="1750207" y="736376"/>
                <a:chExt cx="2497505" cy="2692624"/>
              </a:xfrm>
            </p:grpSpPr>
            <p:pic>
              <p:nvPicPr>
                <p:cNvPr id="40" name="图片 39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50207" y="736376"/>
                  <a:ext cx="2497505" cy="2692624"/>
                </a:xfrm>
                <a:prstGeom prst="rect">
                  <a:avLst/>
                </a:prstGeom>
              </p:spPr>
            </p:pic>
            <p:sp>
              <p:nvSpPr>
                <p:cNvPr id="41" name="椭圆 40"/>
                <p:cNvSpPr/>
                <p:nvPr/>
              </p:nvSpPr>
              <p:spPr>
                <a:xfrm>
                  <a:off x="2133599" y="1115344"/>
                  <a:ext cx="1705703" cy="1705703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76200">
                  <a:solidFill>
                    <a:srgbClr val="967758">
                      <a:alpha val="32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9" name="文本框 38"/>
              <p:cNvSpPr txBox="1"/>
              <p:nvPr/>
            </p:nvSpPr>
            <p:spPr>
              <a:xfrm>
                <a:off x="5460905" y="2340585"/>
                <a:ext cx="1245169" cy="36830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rgbClr val="9A826A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收获</a:t>
                </a:r>
                <a:r>
                  <a:rPr lang="en-US" altLang="zh-CN" dirty="0">
                    <a:solidFill>
                      <a:srgbClr val="9A826A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3</a:t>
                </a:r>
                <a:endParaRPr lang="en-US" altLang="zh-CN" dirty="0">
                  <a:solidFill>
                    <a:srgbClr val="9A826A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9420889" y="3944619"/>
              <a:ext cx="192913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9A826A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人生需要清单。过去、现在、将来，人生如戏，清单随行。</a:t>
              </a:r>
              <a:endParaRPr lang="zh-CN" altLang="en-US" sz="1200" dirty="0">
                <a:solidFill>
                  <a:srgbClr val="9A826A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456" y="3530601"/>
            <a:ext cx="7854283" cy="22881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647825"/>
            <a:ext cx="12192000" cy="3124199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863600" y="2568070"/>
            <a:ext cx="1086462" cy="1086462"/>
            <a:chOff x="6096000" y="2873531"/>
            <a:chExt cx="1086462" cy="1086462"/>
          </a:xfrm>
        </p:grpSpPr>
        <p:sp>
          <p:nvSpPr>
            <p:cNvPr id="6" name="椭圆 5"/>
            <p:cNvSpPr/>
            <p:nvPr/>
          </p:nvSpPr>
          <p:spPr>
            <a:xfrm>
              <a:off x="6096000" y="2873531"/>
              <a:ext cx="1086462" cy="10864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967758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239121" y="3001263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rgbClr val="9A826A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第</a:t>
              </a:r>
              <a:endParaRPr lang="zh-CN" altLang="en-US" sz="4800" dirty="0">
                <a:solidFill>
                  <a:srgbClr val="9A826A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163852" y="2568070"/>
            <a:ext cx="1086462" cy="1086462"/>
            <a:chOff x="9396252" y="2873531"/>
            <a:chExt cx="1086462" cy="1086462"/>
          </a:xfrm>
        </p:grpSpPr>
        <p:sp>
          <p:nvSpPr>
            <p:cNvPr id="8" name="椭圆 7"/>
            <p:cNvSpPr/>
            <p:nvPr/>
          </p:nvSpPr>
          <p:spPr>
            <a:xfrm>
              <a:off x="9396252" y="2873531"/>
              <a:ext cx="1086462" cy="10864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967758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539373" y="3046752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rgbClr val="9A826A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章</a:t>
              </a:r>
              <a:endParaRPr lang="zh-CN" altLang="en-US" sz="4800" dirty="0">
                <a:solidFill>
                  <a:srgbClr val="9A826A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13726" y="2580308"/>
            <a:ext cx="1086462" cy="1086462"/>
            <a:chOff x="7746126" y="2885769"/>
            <a:chExt cx="1086462" cy="1086462"/>
          </a:xfrm>
        </p:grpSpPr>
        <p:sp>
          <p:nvSpPr>
            <p:cNvPr id="7" name="椭圆 6"/>
            <p:cNvSpPr/>
            <p:nvPr/>
          </p:nvSpPr>
          <p:spPr>
            <a:xfrm>
              <a:off x="7746126" y="2885769"/>
              <a:ext cx="1086462" cy="10864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967758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73977" y="3028266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rgbClr val="9A826A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贰</a:t>
              </a:r>
              <a:endParaRPr lang="zh-CN" altLang="en-US" sz="4800" dirty="0">
                <a:solidFill>
                  <a:srgbClr val="9A826A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598" y="927100"/>
            <a:ext cx="209550" cy="24288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30580" y="4164330"/>
            <a:ext cx="44532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9A826A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A/B</a:t>
            </a:r>
            <a:r>
              <a:rPr lang="zh-CN" altLang="en-US" sz="1400" dirty="0">
                <a:solidFill>
                  <a:srgbClr val="9A826A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测试</a:t>
            </a:r>
            <a:r>
              <a:rPr lang="en-US" altLang="zh-CN" sz="1400" dirty="0">
                <a:solidFill>
                  <a:srgbClr val="9A826A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——</a:t>
            </a:r>
            <a:r>
              <a:rPr lang="zh-CN" altLang="en-US" sz="1400" dirty="0">
                <a:solidFill>
                  <a:srgbClr val="9A826A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创新始于实验</a:t>
            </a:r>
            <a:endParaRPr lang="zh-CN" altLang="en-US" sz="1400" dirty="0">
              <a:solidFill>
                <a:srgbClr val="9A826A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5254554"/>
            <a:ext cx="12190476" cy="1384127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 flipH="1">
            <a:off x="2803523" y="1263385"/>
            <a:ext cx="9226553" cy="927169"/>
            <a:chOff x="3409949" y="1250685"/>
            <a:chExt cx="9226553" cy="927169"/>
          </a:xfrm>
        </p:grpSpPr>
        <p:sp>
          <p:nvSpPr>
            <p:cNvPr id="30" name="矩形: 圆顶角 29"/>
            <p:cNvSpPr/>
            <p:nvPr/>
          </p:nvSpPr>
          <p:spPr>
            <a:xfrm rot="16200000">
              <a:off x="7559641" y="-2899007"/>
              <a:ext cx="927169" cy="9226553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 w="19050">
              <a:gradFill>
                <a:gsLst>
                  <a:gs pos="35000">
                    <a:srgbClr val="D4CAC0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694196" y="1346971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>
                  <a:solidFill>
                    <a:srgbClr val="BBAB9B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壹</a:t>
              </a:r>
              <a:endParaRPr lang="zh-CN" altLang="en-US" sz="3600" dirty="0">
                <a:solidFill>
                  <a:srgbClr val="BBAB9B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340224" y="1516750"/>
              <a:ext cx="552767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9A826A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A/B</a:t>
              </a:r>
              <a:r>
                <a:rPr lang="zh-CN" altLang="en-US" sz="1400" dirty="0">
                  <a:solidFill>
                    <a:srgbClr val="9A826A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测试一定程度上可以看到未来预期，避免盲目前进，降低风险</a:t>
              </a:r>
              <a:endParaRPr lang="zh-CN" altLang="en-US" sz="1400" dirty="0">
                <a:solidFill>
                  <a:srgbClr val="9A826A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 flipH="1">
            <a:off x="2357497" y="2731260"/>
            <a:ext cx="9226553" cy="927169"/>
            <a:chOff x="2963923" y="2718560"/>
            <a:chExt cx="9226553" cy="927169"/>
          </a:xfrm>
        </p:grpSpPr>
        <p:sp>
          <p:nvSpPr>
            <p:cNvPr id="37" name="矩形: 圆顶角 36"/>
            <p:cNvSpPr/>
            <p:nvPr/>
          </p:nvSpPr>
          <p:spPr>
            <a:xfrm rot="16200000">
              <a:off x="7113615" y="-1431132"/>
              <a:ext cx="927169" cy="9226553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 w="19050">
              <a:gradFill>
                <a:gsLst>
                  <a:gs pos="35000">
                    <a:srgbClr val="D4CAC0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086783" y="2881968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>
                  <a:solidFill>
                    <a:srgbClr val="BBAB9B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贰</a:t>
              </a:r>
              <a:endParaRPr lang="zh-CN" altLang="en-US" sz="3600" dirty="0">
                <a:solidFill>
                  <a:srgbClr val="BBAB9B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228695" y="2920534"/>
              <a:ext cx="521416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9A826A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A/B</a:t>
              </a:r>
              <a:r>
                <a:rPr lang="zh-CN" altLang="en-US" sz="1400" dirty="0">
                  <a:solidFill>
                    <a:srgbClr val="9A826A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测试不仅仅局限于互联网，任何行业都有可行性，电商、金融、教育、</a:t>
              </a:r>
              <a:r>
                <a:rPr lang="en-US" altLang="zh-CN" sz="1400" dirty="0">
                  <a:solidFill>
                    <a:srgbClr val="9A826A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AI</a:t>
              </a:r>
              <a:r>
                <a:rPr lang="zh-CN" altLang="en-US" sz="1400" dirty="0">
                  <a:solidFill>
                    <a:srgbClr val="9A826A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、智慧城市、区块链</a:t>
              </a:r>
              <a:r>
                <a:rPr lang="en-US" altLang="zh-CN" sz="1400" dirty="0">
                  <a:solidFill>
                    <a:srgbClr val="9A826A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......</a:t>
              </a:r>
              <a:endParaRPr lang="en-US" altLang="zh-CN" sz="1400" dirty="0">
                <a:solidFill>
                  <a:srgbClr val="9A826A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 flipH="1">
            <a:off x="1616073" y="4152435"/>
            <a:ext cx="9226553" cy="927169"/>
            <a:chOff x="2222499" y="4139735"/>
            <a:chExt cx="9226553" cy="927169"/>
          </a:xfrm>
        </p:grpSpPr>
        <p:sp>
          <p:nvSpPr>
            <p:cNvPr id="41" name="矩形: 圆顶角 40"/>
            <p:cNvSpPr/>
            <p:nvPr/>
          </p:nvSpPr>
          <p:spPr>
            <a:xfrm rot="16200000">
              <a:off x="6372191" y="-9957"/>
              <a:ext cx="927169" cy="9226553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 w="19050">
              <a:gradFill>
                <a:gsLst>
                  <a:gs pos="35000">
                    <a:srgbClr val="D4CAC0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452466" y="4280153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>
                  <a:solidFill>
                    <a:srgbClr val="BBAB9B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叁</a:t>
              </a:r>
              <a:endParaRPr lang="zh-CN" altLang="en-US" sz="3600" dirty="0">
                <a:solidFill>
                  <a:srgbClr val="BBAB9B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409948" y="4338709"/>
              <a:ext cx="521416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9A826A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A/B</a:t>
              </a:r>
              <a:r>
                <a:rPr lang="zh-CN" altLang="en-US" sz="1400" dirty="0">
                  <a:solidFill>
                    <a:srgbClr val="9A826A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测试本身就是一种测试，经过市场认证和无数次试验后得出</a:t>
              </a:r>
              <a:endParaRPr lang="zh-CN" altLang="en-US" sz="1400" dirty="0">
                <a:solidFill>
                  <a:srgbClr val="9A826A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r>
                <a:rPr lang="zh-CN" altLang="en-US" sz="1400" dirty="0">
                  <a:solidFill>
                    <a:srgbClr val="9A826A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的科学互联网运营方法。</a:t>
              </a:r>
              <a:endParaRPr lang="zh-CN" altLang="en-US" sz="1400" dirty="0">
                <a:solidFill>
                  <a:srgbClr val="9A826A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0409" y="744222"/>
            <a:ext cx="6997700" cy="5894459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</Words>
  <Application>WPS 演示</Application>
  <PresentationFormat>宽屏</PresentationFormat>
  <Paragraphs>126</Paragraphs>
  <Slides>12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Arial</vt:lpstr>
      <vt:lpstr>宋体</vt:lpstr>
      <vt:lpstr>Wingdings</vt:lpstr>
      <vt:lpstr>思源黑体 CN Regular</vt:lpstr>
      <vt:lpstr>黑体</vt:lpstr>
      <vt:lpstr>思源黑体 CN Medium</vt:lpstr>
      <vt:lpstr>思源黑体 CN Light</vt:lpstr>
      <vt:lpstr>等线</vt:lpstr>
      <vt:lpstr>微软雅黑</vt:lpstr>
      <vt:lpstr>Arial Unicode MS</vt:lpstr>
      <vt:lpstr>等线 Light</vt:lpstr>
      <vt:lpstr>Meiryo</vt:lpstr>
      <vt:lpstr>Yu Gothic UI</vt:lpstr>
      <vt:lpstr>Arial Narrow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莪杺惟靜</cp:lastModifiedBy>
  <cp:revision>96</cp:revision>
  <dcterms:created xsi:type="dcterms:W3CDTF">2019-09-21T04:57:00Z</dcterms:created>
  <dcterms:modified xsi:type="dcterms:W3CDTF">2019-11-15T13:58:41Z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