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</p:sldMasterIdLst>
  <p:notesMasterIdLst>
    <p:notesMasterId r:id="rId5"/>
  </p:notesMasterIdLst>
  <p:handoutMasterIdLst>
    <p:handoutMasterId r:id="rId6"/>
  </p:handoutMasterIdLst>
  <p:sldIdLst>
    <p:sldId id="392" r:id="rId2"/>
    <p:sldId id="393" r:id="rId3"/>
    <p:sldId id="394" r:id="rId4"/>
  </p:sldIdLst>
  <p:sldSz cx="9144000" cy="6858000" type="screen4x3"/>
  <p:notesSz cx="6883400" cy="9906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B2B2B2"/>
    <a:srgbClr val="FF9966"/>
    <a:srgbClr val="F4F3EB"/>
    <a:srgbClr val="F0EEEB"/>
    <a:srgbClr val="00A000"/>
    <a:srgbClr val="A40508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73" autoAdjust="0"/>
    <p:restoredTop sz="91419" autoAdjust="0"/>
  </p:normalViewPr>
  <p:slideViewPr>
    <p:cSldViewPr>
      <p:cViewPr varScale="1">
        <p:scale>
          <a:sx n="146" d="100"/>
          <a:sy n="146" d="100"/>
        </p:scale>
        <p:origin x="197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65536" y="13457817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3552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849" y="0"/>
            <a:ext cx="2983551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0616"/>
            <a:ext cx="2983552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b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849" y="9410616"/>
            <a:ext cx="2983551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b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Tahoma" pitchFamily="34" charset="0"/>
              </a:defRPr>
            </a:lvl1pPr>
          </a:lstStyle>
          <a:p>
            <a:pPr>
              <a:defRPr/>
            </a:pPr>
            <a:fld id="{8A99FF4E-27F3-4D67-AB44-0EFA68F6B72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616465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3552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Lucida Sans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9849" y="0"/>
            <a:ext cx="2983551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Lucida Sans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520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894" y="4706145"/>
            <a:ext cx="5047614" cy="4456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0616"/>
            <a:ext cx="2983552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b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Lucida Sans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9849" y="9410616"/>
            <a:ext cx="2983551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b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Lucida Sans" pitchFamily="34" charset="0"/>
              </a:defRPr>
            </a:lvl1pPr>
          </a:lstStyle>
          <a:p>
            <a:pPr>
              <a:defRPr/>
            </a:pPr>
            <a:fld id="{A2422F8C-2CCD-446F-95AC-F0D4397D21E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17342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422F8C-2CCD-446F-95AC-F0D4397D21E2}" type="slidenum">
              <a:rPr lang="zh-TW" altLang="en-US" smtClean="0"/>
              <a:pPr>
                <a:defRPr/>
              </a:pPr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09032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zh-TW" altLang="en-US" sz="2400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</p:grpSp>
      <p:sp>
        <p:nvSpPr>
          <p:cNvPr id="13639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3639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b="1" smtClean="0"/>
            </a:lvl1pPr>
          </a:lstStyle>
          <a:p>
            <a:pPr>
              <a:defRPr/>
            </a:pPr>
            <a:fld id="{CD0EDAFF-4EE0-4889-88B7-AD925C3E01A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B2EC2-D32B-418F-96FA-ECBE488F827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597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597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1C46CF-9E7F-4E8D-A179-9E56189E397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8229600" cy="20748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4056063"/>
            <a:ext cx="8229600" cy="207486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0913C7-3397-4993-97E9-64348A7AC4B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4981A7-23DD-46F1-8CCB-38B73DEBD18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513D9-E425-42F5-8D72-54C3A3067B2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C129F2-5056-40FC-867F-89022B8FD37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3D6702-D402-4668-A8CA-709434AAD5F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BF87B2-F1AC-4659-AB93-F052492F9CD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4606EB-BBA5-4702-8C28-F7A551EE95B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CDDA41-7349-478F-A099-84CFEA2471E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947A1-006E-4F6C-B23D-3E15692A61C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3629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 smtClean="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629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 smtClean="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62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 smtClean="0">
                <a:latin typeface="+mn-lt"/>
              </a:defRPr>
            </a:lvl1pPr>
          </a:lstStyle>
          <a:p>
            <a:pPr>
              <a:defRPr/>
            </a:pPr>
            <a:fld id="{E385CC42-89FB-4CAB-85B2-B90071FCB06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grpSp>
        <p:nvGrpSpPr>
          <p:cNvPr id="2055" name="Group 7"/>
          <p:cNvGrpSpPr>
            <a:grpSpLocks/>
          </p:cNvGrpSpPr>
          <p:nvPr/>
        </p:nvGrpSpPr>
        <p:grpSpPr bwMode="auto">
          <a:xfrm>
            <a:off x="279400" y="152400"/>
            <a:ext cx="8686800" cy="1600200"/>
            <a:chOff x="176" y="96"/>
            <a:chExt cx="5472" cy="1008"/>
          </a:xfrm>
        </p:grpSpPr>
        <p:sp>
          <p:nvSpPr>
            <p:cNvPr id="1362952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362953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1362954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1362955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1362956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o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2pPr>
      <a:lvl3pPr marL="1377950" indent="-46831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3pPr>
      <a:lvl4pPr marL="1827213" indent="-4381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297113" indent="-4683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ol.ntu.edu.tw/files/4746419/download?download_frd=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A032-F10E-4F56-B48B-1F5F9E9FA1C1}" type="slidenum">
              <a:rPr lang="zh-TW" altLang="en-US"/>
              <a:pPr>
                <a:defRPr/>
              </a:pPr>
              <a:t>1</a:t>
            </a:fld>
            <a:endParaRPr lang="en-US" altLang="zh-TW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dirty="0"/>
              <a:t>Programming Assignment 3 (1/3)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000" b="1" dirty="0">
                <a:solidFill>
                  <a:srgbClr val="FF0000"/>
                </a:solidFill>
              </a:rPr>
              <a:t>Multinomial NB Classifier</a:t>
            </a:r>
            <a:r>
              <a:rPr lang="en-US" altLang="zh-TW" sz="2000" dirty="0"/>
              <a:t>:</a:t>
            </a:r>
            <a:endParaRPr lang="en-US" altLang="zh-TW" sz="900" dirty="0"/>
          </a:p>
          <a:p>
            <a:pPr lvl="1">
              <a:lnSpc>
                <a:spcPct val="90000"/>
              </a:lnSpc>
            </a:pPr>
            <a:r>
              <a:rPr lang="en-US" altLang="zh-TW" sz="1800" dirty="0"/>
              <a:t>Text collection:</a:t>
            </a:r>
          </a:p>
          <a:p>
            <a:pPr lvl="2">
              <a:lnSpc>
                <a:spcPct val="90000"/>
              </a:lnSpc>
            </a:pPr>
            <a:r>
              <a:rPr lang="en-US" altLang="zh-TW" sz="1600" dirty="0"/>
              <a:t>The 1095 news documents.</a:t>
            </a:r>
          </a:p>
          <a:p>
            <a:pPr lvl="2">
              <a:lnSpc>
                <a:spcPct val="90000"/>
              </a:lnSpc>
            </a:pPr>
            <a:endParaRPr lang="en-US" altLang="zh-TW" sz="700" dirty="0"/>
          </a:p>
          <a:p>
            <a:pPr lvl="2">
              <a:lnSpc>
                <a:spcPct val="90000"/>
              </a:lnSpc>
            </a:pPr>
            <a:r>
              <a:rPr lang="en-US" altLang="zh-TW" sz="1600" dirty="0"/>
              <a:t>13 classes </a:t>
            </a:r>
            <a:r>
              <a:rPr lang="en-US" altLang="zh-TW" sz="1200" dirty="0"/>
              <a:t>(id 1~13)</a:t>
            </a:r>
            <a:r>
              <a:rPr lang="en-US" altLang="zh-TW" sz="1600" dirty="0"/>
              <a:t>, each class has 15 training documents.</a:t>
            </a:r>
          </a:p>
          <a:p>
            <a:pPr lvl="3">
              <a:lnSpc>
                <a:spcPct val="90000"/>
              </a:lnSpc>
            </a:pPr>
            <a:r>
              <a:rPr lang="en-US" altLang="zh-TW" sz="1600" dirty="0">
                <a:hlinkClick r:id="rId3"/>
              </a:rPr>
              <a:t>https://cool.ntu.edu.tw/files/4746419/download?download_frd=1</a:t>
            </a:r>
            <a:r>
              <a:rPr lang="zh-TW" altLang="en-US" sz="1600" dirty="0"/>
              <a:t> </a:t>
            </a:r>
            <a:endParaRPr lang="en-US" altLang="zh-TW" sz="1600" dirty="0"/>
          </a:p>
          <a:p>
            <a:pPr lvl="3">
              <a:lnSpc>
                <a:spcPct val="90000"/>
              </a:lnSpc>
            </a:pPr>
            <a:endParaRPr lang="en-US" altLang="zh-TW" sz="1600" dirty="0"/>
          </a:p>
          <a:p>
            <a:pPr lvl="2">
              <a:lnSpc>
                <a:spcPct val="90000"/>
              </a:lnSpc>
            </a:pPr>
            <a:endParaRPr lang="en-US" altLang="zh-TW" sz="1600" dirty="0"/>
          </a:p>
          <a:p>
            <a:pPr lvl="2">
              <a:lnSpc>
                <a:spcPct val="90000"/>
              </a:lnSpc>
            </a:pPr>
            <a:endParaRPr lang="en-US" altLang="zh-TW" sz="1600" dirty="0"/>
          </a:p>
          <a:p>
            <a:pPr lvl="2">
              <a:lnSpc>
                <a:spcPct val="90000"/>
              </a:lnSpc>
            </a:pPr>
            <a:endParaRPr lang="en-US" altLang="zh-TW" sz="1600" dirty="0"/>
          </a:p>
          <a:p>
            <a:pPr lvl="2">
              <a:lnSpc>
                <a:spcPct val="90000"/>
              </a:lnSpc>
            </a:pPr>
            <a:endParaRPr lang="en-US" altLang="zh-TW" sz="1600" dirty="0"/>
          </a:p>
          <a:p>
            <a:pPr lvl="2">
              <a:lnSpc>
                <a:spcPct val="90000"/>
              </a:lnSpc>
            </a:pPr>
            <a:endParaRPr lang="en-US" altLang="zh-TW" sz="1600" dirty="0"/>
          </a:p>
          <a:p>
            <a:pPr lvl="2">
              <a:lnSpc>
                <a:spcPct val="90000"/>
              </a:lnSpc>
            </a:pPr>
            <a:endParaRPr lang="en-US" altLang="zh-TW" sz="1600" dirty="0"/>
          </a:p>
          <a:p>
            <a:pPr lvl="2">
              <a:lnSpc>
                <a:spcPct val="90000"/>
              </a:lnSpc>
            </a:pPr>
            <a:endParaRPr lang="en-US" altLang="zh-TW" sz="700" dirty="0"/>
          </a:p>
          <a:p>
            <a:pPr lvl="2">
              <a:lnSpc>
                <a:spcPct val="90000"/>
              </a:lnSpc>
            </a:pPr>
            <a:r>
              <a:rPr lang="en-US" altLang="zh-TW" sz="1600" dirty="0"/>
              <a:t>The remaining documents are for testing.</a:t>
            </a:r>
          </a:p>
          <a:p>
            <a:pPr lvl="3">
              <a:lnSpc>
                <a:spcPct val="90000"/>
              </a:lnSpc>
            </a:pPr>
            <a:r>
              <a:rPr lang="en-US" altLang="zh-TW" sz="1600" dirty="0"/>
              <a:t>Send your result to Kaggle.</a:t>
            </a:r>
          </a:p>
          <a:p>
            <a:pPr lvl="3">
              <a:lnSpc>
                <a:spcPct val="90000"/>
              </a:lnSpc>
            </a:pPr>
            <a:r>
              <a:rPr lang="en-US" altLang="zh-TW" sz="1600" dirty="0"/>
              <a:t>See </a:t>
            </a:r>
            <a:r>
              <a:rPr lang="en-US" altLang="zh-TW" sz="1600" dirty="0" err="1"/>
              <a:t>kaggle</a:t>
            </a:r>
            <a:r>
              <a:rPr lang="zh-TW" altLang="en-US" sz="1600" dirty="0"/>
              <a:t>教學詳細版</a:t>
            </a:r>
            <a:r>
              <a:rPr lang="en-US" altLang="zh-TW" sz="1600" dirty="0"/>
              <a:t>.pdf for the detail of the output format</a:t>
            </a:r>
          </a:p>
          <a:p>
            <a:pPr lvl="3">
              <a:lnSpc>
                <a:spcPct val="90000"/>
              </a:lnSpc>
            </a:pPr>
            <a:endParaRPr lang="en-US" altLang="zh-TW" sz="1600" dirty="0"/>
          </a:p>
        </p:txBody>
      </p:sp>
      <p:sp>
        <p:nvSpPr>
          <p:cNvPr id="17" name="AutoShape 4"/>
          <p:cNvSpPr>
            <a:spLocks noChangeArrowheads="1"/>
          </p:cNvSpPr>
          <p:nvPr/>
        </p:nvSpPr>
        <p:spPr bwMode="auto">
          <a:xfrm>
            <a:off x="1981200" y="3453302"/>
            <a:ext cx="2514600" cy="1574800"/>
          </a:xfrm>
          <a:prstGeom prst="foldedCorner">
            <a:avLst>
              <a:gd name="adj" fmla="val 125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en-US"/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2062162" y="3493218"/>
            <a:ext cx="2337499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/>
            <a:r>
              <a:rPr lang="en-US" altLang="zh-TW" sz="1600" dirty="0" err="1">
                <a:solidFill>
                  <a:srgbClr val="969696"/>
                </a:solidFill>
              </a:rPr>
              <a:t>class_id</a:t>
            </a:r>
            <a:r>
              <a:rPr lang="en-US" altLang="zh-TW" sz="1600" dirty="0">
                <a:solidFill>
                  <a:srgbClr val="969696"/>
                </a:solidFill>
              </a:rPr>
              <a:t>   training doc ids</a:t>
            </a:r>
          </a:p>
          <a:p>
            <a:pPr marL="457200" indent="-457200">
              <a:buFontTx/>
              <a:buAutoNum type="arabicPlain"/>
            </a:pPr>
            <a:r>
              <a:rPr lang="en-US" altLang="zh-TW" sz="1600" dirty="0"/>
              <a:t>     11 19 29 113 …</a:t>
            </a:r>
          </a:p>
          <a:p>
            <a:pPr marL="457200" indent="-457200">
              <a:buFontTx/>
              <a:buAutoNum type="arabicPlain"/>
            </a:pPr>
            <a:r>
              <a:rPr lang="en-US" altLang="zh-TW" sz="1600" dirty="0"/>
              <a:t>     1 2 3 4 …</a:t>
            </a:r>
          </a:p>
          <a:p>
            <a:pPr marL="457200" indent="-457200"/>
            <a:r>
              <a:rPr lang="en-US" altLang="zh-TW" sz="1600" dirty="0">
                <a:latin typeface="Arial"/>
              </a:rPr>
              <a:t>…</a:t>
            </a:r>
          </a:p>
          <a:p>
            <a:pPr marL="457200" indent="-457200"/>
            <a:r>
              <a:rPr lang="en-US" altLang="zh-TW" sz="1600" dirty="0">
                <a:latin typeface="Arial"/>
              </a:rPr>
              <a:t>13	     485 520 523 …</a:t>
            </a:r>
            <a:endParaRPr lang="en-US" altLang="zh-TW" sz="1600" dirty="0"/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2577418" y="4995446"/>
            <a:ext cx="10951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 dirty="0"/>
              <a:t>training.txt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07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072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072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Programming Assignment 3 (2/3)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0537" indent="-457200">
              <a:lnSpc>
                <a:spcPct val="90000"/>
              </a:lnSpc>
            </a:pPr>
            <a:r>
              <a:rPr lang="en-US" altLang="zh-TW" sz="2400" dirty="0"/>
              <a:t>Note:</a:t>
            </a:r>
          </a:p>
          <a:p>
            <a:pPr marL="928687" lvl="1" indent="-457200">
              <a:lnSpc>
                <a:spcPct val="90000"/>
              </a:lnSpc>
            </a:pPr>
            <a:r>
              <a:rPr lang="en-US" altLang="zh-TW" sz="2000" dirty="0"/>
              <a:t>For each class, you have to calculate </a:t>
            </a:r>
            <a:r>
              <a:rPr lang="en-US" altLang="zh-TW" sz="2000" i="1" dirty="0"/>
              <a:t>M</a:t>
            </a:r>
            <a:r>
              <a:rPr lang="en-US" altLang="zh-TW" sz="2000" dirty="0"/>
              <a:t> </a:t>
            </a:r>
            <a:r>
              <a:rPr lang="en-US" altLang="zh-TW" sz="2000" i="1" dirty="0"/>
              <a:t>P</a:t>
            </a:r>
            <a:r>
              <a:rPr lang="en-US" altLang="zh-TW" sz="2000" dirty="0"/>
              <a:t>(</a:t>
            </a:r>
            <a:r>
              <a:rPr lang="en-US" altLang="zh-TW" sz="2000" i="1" dirty="0"/>
              <a:t>X</a:t>
            </a:r>
            <a:r>
              <a:rPr lang="en-US" altLang="zh-TW" sz="2000" dirty="0"/>
              <a:t>=</a:t>
            </a:r>
            <a:r>
              <a:rPr lang="en-US" altLang="zh-TW" sz="2000" i="1" dirty="0" err="1"/>
              <a:t>t</a:t>
            </a:r>
            <a:r>
              <a:rPr lang="en-US" altLang="zh-TW" sz="2000" dirty="0" err="1"/>
              <a:t>|</a:t>
            </a:r>
            <a:r>
              <a:rPr lang="en-US" altLang="zh-TW" sz="2000" i="1" dirty="0" err="1"/>
              <a:t>c</a:t>
            </a:r>
            <a:r>
              <a:rPr lang="en-US" altLang="zh-TW" sz="2000" dirty="0"/>
              <a:t>) parameters.</a:t>
            </a:r>
          </a:p>
          <a:p>
            <a:pPr marL="1398587" lvl="2" indent="-457200">
              <a:lnSpc>
                <a:spcPct val="90000"/>
              </a:lnSpc>
            </a:pPr>
            <a:r>
              <a:rPr lang="en-US" altLang="zh-TW" sz="1600" i="1" dirty="0"/>
              <a:t>M</a:t>
            </a:r>
            <a:r>
              <a:rPr lang="en-US" altLang="zh-TW" sz="1600" dirty="0"/>
              <a:t> is the size of your vocabulary.</a:t>
            </a:r>
          </a:p>
          <a:p>
            <a:pPr marL="928687" lvl="1" indent="-457200">
              <a:lnSpc>
                <a:spcPct val="90000"/>
              </a:lnSpc>
            </a:pPr>
            <a:r>
              <a:rPr lang="en-US" altLang="zh-TW" sz="2000" dirty="0"/>
              <a:t>Then, the total number of parameters in your system will be |</a:t>
            </a:r>
            <a:r>
              <a:rPr lang="en-US" altLang="zh-TW" sz="2000" i="1" dirty="0"/>
              <a:t>C</a:t>
            </a:r>
            <a:r>
              <a:rPr lang="en-US" altLang="zh-TW" sz="2000" dirty="0"/>
              <a:t>|*</a:t>
            </a:r>
            <a:r>
              <a:rPr lang="en-US" altLang="zh-TW" sz="2000" i="1" dirty="0"/>
              <a:t>M</a:t>
            </a:r>
            <a:r>
              <a:rPr lang="en-US" altLang="zh-TW" sz="2000" dirty="0"/>
              <a:t> </a:t>
            </a:r>
            <a:r>
              <a:rPr lang="en-US" altLang="zh-TW" sz="2000" dirty="0">
                <a:sym typeface="Wingdings" pitchFamily="2" charset="2"/>
              </a:rPr>
              <a:t> can be a huge number.</a:t>
            </a:r>
            <a:endParaRPr lang="en-US" altLang="zh-TW" sz="2000" dirty="0"/>
          </a:p>
          <a:p>
            <a:pPr marL="928687" lvl="1" indent="-457200">
              <a:lnSpc>
                <a:spcPct val="90000"/>
              </a:lnSpc>
            </a:pPr>
            <a:endParaRPr lang="en-US" altLang="zh-TW" sz="1000" dirty="0"/>
          </a:p>
          <a:p>
            <a:pPr marL="928687" lvl="1" indent="-457200">
              <a:lnSpc>
                <a:spcPct val="90000"/>
              </a:lnSpc>
            </a:pPr>
            <a:r>
              <a:rPr lang="en-US" altLang="zh-TW" sz="2000" dirty="0"/>
              <a:t>We know that many terms in the vocabulary are not indicative.</a:t>
            </a:r>
          </a:p>
          <a:p>
            <a:pPr marL="928687" lvl="1" indent="-457200">
              <a:lnSpc>
                <a:spcPct val="90000"/>
              </a:lnSpc>
            </a:pPr>
            <a:endParaRPr lang="en-US" altLang="zh-TW" sz="1000" dirty="0"/>
          </a:p>
          <a:p>
            <a:pPr marL="928687" lvl="1" indent="-457200">
              <a:lnSpc>
                <a:spcPct val="90000"/>
              </a:lnSpc>
            </a:pPr>
            <a:r>
              <a:rPr lang="en-US" altLang="zh-TW" sz="2000" b="1" dirty="0"/>
              <a:t>Employ at least one feature selection method </a:t>
            </a:r>
            <a:r>
              <a:rPr lang="en-US" altLang="zh-TW" sz="2000" dirty="0"/>
              <a:t>and use only </a:t>
            </a:r>
            <a:r>
              <a:rPr lang="en-US" altLang="zh-TW" sz="2000" b="1" u="sng" dirty="0"/>
              <a:t>500 terms</a:t>
            </a:r>
            <a:r>
              <a:rPr lang="en-US" altLang="zh-TW" sz="2000" dirty="0"/>
              <a:t> in your classification.</a:t>
            </a:r>
          </a:p>
          <a:p>
            <a:pPr marL="1398587" lvl="2" indent="-457200">
              <a:lnSpc>
                <a:spcPct val="90000"/>
              </a:lnSpc>
            </a:pPr>
            <a:r>
              <a:rPr lang="el-GR" altLang="zh-TW" sz="1600" i="1" dirty="0"/>
              <a:t>Χ</a:t>
            </a:r>
            <a:r>
              <a:rPr lang="en-US" altLang="zh-TW" sz="1600" baseline="30000" dirty="0"/>
              <a:t>2</a:t>
            </a:r>
            <a:r>
              <a:rPr lang="en-US" altLang="zh-TW" sz="1600" dirty="0"/>
              <a:t> test.</a:t>
            </a:r>
          </a:p>
          <a:p>
            <a:pPr marL="1398587" lvl="2" indent="-457200">
              <a:lnSpc>
                <a:spcPct val="90000"/>
              </a:lnSpc>
            </a:pPr>
            <a:r>
              <a:rPr lang="en-US" altLang="zh-TW" sz="1600" dirty="0"/>
              <a:t>Likelihood ratio.</a:t>
            </a:r>
          </a:p>
          <a:p>
            <a:pPr marL="1398587" lvl="2" indent="-457200">
              <a:lnSpc>
                <a:spcPct val="90000"/>
              </a:lnSpc>
            </a:pPr>
            <a:r>
              <a:rPr lang="en-US" altLang="zh-TW" sz="1600" dirty="0" err="1"/>
              <a:t>Pointwise</a:t>
            </a:r>
            <a:r>
              <a:rPr lang="en-US" altLang="zh-TW" sz="1600" dirty="0"/>
              <a:t>/expected MI. </a:t>
            </a:r>
          </a:p>
          <a:p>
            <a:pPr marL="1398587" lvl="2" indent="-457200">
              <a:lnSpc>
                <a:spcPct val="90000"/>
              </a:lnSpc>
            </a:pPr>
            <a:r>
              <a:rPr lang="en-US" altLang="zh-TW" sz="1600" dirty="0"/>
              <a:t>Frequency-based methods.</a:t>
            </a:r>
          </a:p>
          <a:p>
            <a:pPr marL="1398587" lvl="2" indent="-457200">
              <a:lnSpc>
                <a:spcPct val="90000"/>
              </a:lnSpc>
            </a:pPr>
            <a:endParaRPr lang="en-US" altLang="zh-TW" sz="1000" dirty="0"/>
          </a:p>
          <a:p>
            <a:pPr marL="928687" lvl="1" indent="-457200">
              <a:lnSpc>
                <a:spcPct val="90000"/>
              </a:lnSpc>
            </a:pPr>
            <a:r>
              <a:rPr lang="en-US" altLang="zh-TW" dirty="0"/>
              <a:t>When classify a testing document, terms not in the selected vocabulary are ignored.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981A7-23DD-46F1-8CCB-38B73DEBD189}" type="slidenum">
              <a:rPr lang="zh-TW" altLang="en-US" smtClean="0"/>
              <a:pPr>
                <a:defRPr/>
              </a:pPr>
              <a:t>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Programming Assignment 3 (3/3)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 dirty="0"/>
              <a:t>To avoid zero probabilities, calculate </a:t>
            </a:r>
            <a:r>
              <a:rPr lang="en-US" altLang="zh-TW" sz="2400" i="1" dirty="0"/>
              <a:t>P</a:t>
            </a:r>
            <a:r>
              <a:rPr lang="en-US" altLang="zh-TW" sz="2400" dirty="0"/>
              <a:t>(</a:t>
            </a:r>
            <a:r>
              <a:rPr lang="en-US" altLang="zh-TW" sz="2400" i="1" dirty="0"/>
              <a:t>X</a:t>
            </a:r>
            <a:r>
              <a:rPr lang="en-US" altLang="zh-TW" sz="2400" dirty="0"/>
              <a:t>=</a:t>
            </a:r>
            <a:r>
              <a:rPr lang="en-US" altLang="zh-TW" sz="2400" i="1" dirty="0" err="1"/>
              <a:t>t</a:t>
            </a:r>
            <a:r>
              <a:rPr lang="en-US" altLang="zh-TW" sz="2400" dirty="0" err="1"/>
              <a:t>|</a:t>
            </a:r>
            <a:r>
              <a:rPr lang="en-US" altLang="zh-TW" sz="2400" i="1" dirty="0" err="1"/>
              <a:t>c</a:t>
            </a:r>
            <a:r>
              <a:rPr lang="en-US" altLang="zh-TW" sz="2400" dirty="0"/>
              <a:t>) by using add-one smoothing.</a:t>
            </a:r>
          </a:p>
          <a:p>
            <a:pPr>
              <a:lnSpc>
                <a:spcPct val="90000"/>
              </a:lnSpc>
            </a:pPr>
            <a:endParaRPr lang="en-US" altLang="zh-TW" sz="2400" dirty="0"/>
          </a:p>
          <a:p>
            <a:pPr>
              <a:lnSpc>
                <a:spcPct val="90000"/>
              </a:lnSpc>
            </a:pPr>
            <a:endParaRPr lang="en-US" altLang="zh-TW" sz="2400" dirty="0"/>
          </a:p>
          <a:p>
            <a:pPr>
              <a:lnSpc>
                <a:spcPct val="90000"/>
              </a:lnSpc>
            </a:pPr>
            <a:endParaRPr lang="en-US" altLang="zh-TW" sz="2400" dirty="0"/>
          </a:p>
          <a:p>
            <a:pPr>
              <a:lnSpc>
                <a:spcPct val="90000"/>
              </a:lnSpc>
            </a:pPr>
            <a:endParaRPr lang="en-US" altLang="zh-TW" sz="2000" dirty="0"/>
          </a:p>
          <a:p>
            <a:pPr>
              <a:lnSpc>
                <a:spcPct val="90000"/>
              </a:lnSpc>
            </a:pPr>
            <a:r>
              <a:rPr lang="en-US" altLang="zh-TW" sz="2000" dirty="0"/>
              <a:t>Test your result on Kaggle</a:t>
            </a:r>
            <a:r>
              <a:rPr lang="zh-TW" altLang="en-US" sz="2000" dirty="0"/>
              <a:t> </a:t>
            </a:r>
            <a:r>
              <a:rPr lang="en-US" altLang="zh-TW" sz="2000" dirty="0"/>
              <a:t>!!</a:t>
            </a:r>
          </a:p>
          <a:p>
            <a:pPr>
              <a:lnSpc>
                <a:spcPct val="90000"/>
              </a:lnSpc>
            </a:pPr>
            <a:r>
              <a:rPr lang="en-US" altLang="zh-TW" sz="2000" dirty="0"/>
              <a:t>Please zip and submit </a:t>
            </a:r>
            <a:r>
              <a:rPr lang="en-US" altLang="zh-TW" sz="2000" baseline="30000" dirty="0"/>
              <a:t>1.</a:t>
            </a:r>
            <a:r>
              <a:rPr lang="en-US" altLang="zh-TW" sz="2000" dirty="0"/>
              <a:t>source code and </a:t>
            </a:r>
            <a:r>
              <a:rPr lang="en-US" altLang="zh-TW" sz="2000" baseline="30000" dirty="0"/>
              <a:t>2.</a:t>
            </a:r>
            <a:r>
              <a:rPr lang="en-US" altLang="zh-TW" sz="2000" dirty="0"/>
              <a:t>a report to TA.</a:t>
            </a:r>
          </a:p>
          <a:p>
            <a:pPr lvl="1">
              <a:lnSpc>
                <a:spcPct val="90000"/>
              </a:lnSpc>
            </a:pPr>
            <a:r>
              <a:rPr lang="en-US" altLang="zh-TW" sz="1800" dirty="0"/>
              <a:t>3 weeks to complete, that is, </a:t>
            </a:r>
            <a:r>
              <a:rPr lang="en-US" altLang="zh-TW" sz="1800" b="1" dirty="0">
                <a:solidFill>
                  <a:srgbClr val="FF0000"/>
                </a:solidFill>
              </a:rPr>
              <a:t>2023/12/5</a:t>
            </a:r>
            <a:r>
              <a:rPr lang="en-US" altLang="zh-TW" sz="1800" dirty="0"/>
              <a:t>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981A7-23DD-46F1-8CCB-38B73DEBD189}" type="slidenum">
              <a:rPr lang="zh-TW" altLang="en-US" smtClean="0"/>
              <a:pPr>
                <a:defRPr/>
              </a:pPr>
              <a:t>3</a:t>
            </a:fld>
            <a:endParaRPr lang="en-US" altLang="zh-TW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581150" y="2667000"/>
          <a:ext cx="5246688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2908080" imgH="482400" progId="Equation.3">
                  <p:embed/>
                </p:oleObj>
              </mc:Choice>
              <mc:Fallback>
                <p:oleObj name="方程式" r:id="rId2" imgW="2908080" imgH="482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1150" y="2667000"/>
                        <a:ext cx="5246688" cy="871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1"/>
            </a:gs>
            <a:gs pos="100000">
              <a:schemeClr val="accent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1"/>
            </a:gs>
            <a:gs pos="100000">
              <a:schemeClr val="accent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15552</TotalTime>
  <Words>285</Words>
  <Application>Microsoft Macintosh PowerPoint</Application>
  <PresentationFormat>如螢幕大小 (4:3)</PresentationFormat>
  <Paragraphs>52</Paragraphs>
  <Slides>3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0" baseType="lpstr">
      <vt:lpstr>Arial</vt:lpstr>
      <vt:lpstr>Lucida Sans</vt:lpstr>
      <vt:lpstr>Tahoma</vt:lpstr>
      <vt:lpstr>Times New Roman</vt:lpstr>
      <vt:lpstr>Wingdings</vt:lpstr>
      <vt:lpstr>Quadrant</vt:lpstr>
      <vt:lpstr>方程式</vt:lpstr>
      <vt:lpstr>Programming Assignment 3 (1/3)</vt:lpstr>
      <vt:lpstr>Programming Assignment 3 (2/3)</vt:lpstr>
      <vt:lpstr>Programming Assignment 3 (3/3)</vt:lpstr>
    </vt:vector>
  </TitlesOfParts>
  <Company>Dept. of IM, NTU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02 - the term vocabulary</dc:title>
  <dc:creator>Chien Chin Chen</dc:creator>
  <cp:lastModifiedBy>代如 楊</cp:lastModifiedBy>
  <cp:revision>1362</cp:revision>
  <cp:lastPrinted>1601-01-01T00:00:00Z</cp:lastPrinted>
  <dcterms:created xsi:type="dcterms:W3CDTF">2002-09-18T16:13:07Z</dcterms:created>
  <dcterms:modified xsi:type="dcterms:W3CDTF">2023-11-14T08:22:04Z</dcterms:modified>
</cp:coreProperties>
</file>