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40"/>
  </p:notesMasterIdLst>
  <p:sldIdLst>
    <p:sldId id="256" r:id="rId2"/>
    <p:sldId id="262" r:id="rId3"/>
    <p:sldId id="260" r:id="rId4"/>
    <p:sldId id="261" r:id="rId5"/>
    <p:sldId id="266" r:id="rId6"/>
    <p:sldId id="285" r:id="rId7"/>
    <p:sldId id="267" r:id="rId8"/>
    <p:sldId id="284" r:id="rId9"/>
    <p:sldId id="291" r:id="rId10"/>
    <p:sldId id="292" r:id="rId11"/>
    <p:sldId id="293" r:id="rId12"/>
    <p:sldId id="263" r:id="rId13"/>
    <p:sldId id="283" r:id="rId14"/>
    <p:sldId id="265" r:id="rId15"/>
    <p:sldId id="268" r:id="rId16"/>
    <p:sldId id="264" r:id="rId17"/>
    <p:sldId id="269" r:id="rId18"/>
    <p:sldId id="276" r:id="rId19"/>
    <p:sldId id="270" r:id="rId20"/>
    <p:sldId id="277" r:id="rId21"/>
    <p:sldId id="271" r:id="rId22"/>
    <p:sldId id="278" r:id="rId23"/>
    <p:sldId id="279" r:id="rId24"/>
    <p:sldId id="272" r:id="rId25"/>
    <p:sldId id="273" r:id="rId26"/>
    <p:sldId id="274" r:id="rId27"/>
    <p:sldId id="286" r:id="rId28"/>
    <p:sldId id="275" r:id="rId29"/>
    <p:sldId id="280" r:id="rId30"/>
    <p:sldId id="281" r:id="rId31"/>
    <p:sldId id="282" r:id="rId32"/>
    <p:sldId id="287" r:id="rId33"/>
    <p:sldId id="288" r:id="rId34"/>
    <p:sldId id="289" r:id="rId35"/>
    <p:sldId id="290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A"/>
    <a:srgbClr val="EAEBEE"/>
    <a:srgbClr val="F2F0F5"/>
    <a:srgbClr val="EEEDF3"/>
    <a:srgbClr val="F2F0F4"/>
    <a:srgbClr val="ECECF0"/>
    <a:srgbClr val="4D8E00"/>
    <a:srgbClr val="521A9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7" autoAdjust="0"/>
    <p:restoredTop sz="92251" autoAdjust="0"/>
  </p:normalViewPr>
  <p:slideViewPr>
    <p:cSldViewPr snapToGrid="0">
      <p:cViewPr varScale="1">
        <p:scale>
          <a:sx n="77" d="100"/>
          <a:sy n="77" d="100"/>
        </p:scale>
        <p:origin x="9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E682B-79B3-475F-AC0D-3C105309BDF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897FB-DFF2-49E8-8174-EEAAECBE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8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0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3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2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website view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5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3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65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77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05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9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5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Jira webpage and navigate to Profile</a:t>
            </a:r>
          </a:p>
          <a:p>
            <a:r>
              <a:rPr lang="en-US" dirty="0"/>
              <a:t>Authenticate the Activity Stream if the option is available.  It if isn’t it’s because authentication has already been completed.</a:t>
            </a:r>
            <a:br>
              <a:rPr lang="en-US" dirty="0"/>
            </a:br>
            <a:r>
              <a:rPr lang="en-US" dirty="0"/>
              <a:t>Discuss features of the Profile after authenticating the Activity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22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top toolbar, the dashboards menu will serve as a hub for information about Jira projects and your involvement in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3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project page typically defaults to the Backlog.  </a:t>
            </a:r>
          </a:p>
          <a:p>
            <a:r>
              <a:rPr lang="en-US" dirty="0"/>
              <a:t>This displays all sprint activity:</a:t>
            </a:r>
          </a:p>
          <a:p>
            <a:r>
              <a:rPr lang="en-US" dirty="0"/>
              <a:t>The active sprint,</a:t>
            </a:r>
          </a:p>
          <a:p>
            <a:r>
              <a:rPr lang="en-US" dirty="0"/>
              <a:t>Any upcoming sprints,</a:t>
            </a:r>
          </a:p>
          <a:p>
            <a:r>
              <a:rPr lang="en-US" dirty="0"/>
              <a:t>And the backlog of issues that can be added to a sprint</a:t>
            </a:r>
          </a:p>
          <a:p>
            <a:r>
              <a:rPr lang="en-US" dirty="0"/>
              <a:t>There is a search bar and quick filter options for finding issues in a Project</a:t>
            </a:r>
          </a:p>
          <a:p>
            <a:r>
              <a:rPr lang="en-US" dirty="0"/>
              <a:t>And filters to view by Version or Epic, if that is implemented</a:t>
            </a:r>
          </a:p>
          <a:p>
            <a:r>
              <a:rPr lang="en-US" dirty="0"/>
              <a:t>The Issue pane shows the last issue worked on within the project and gives access to change the status, assignment, or add information.</a:t>
            </a:r>
          </a:p>
          <a:p>
            <a:r>
              <a:rPr lang="en-US" dirty="0"/>
              <a:t>Finally the side bar allows you to navigate through the Project, between the active sprint, releases, and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897FB-DFF2-49E8-8174-EEAAECBEE8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4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849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3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6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3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8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75C1-D32F-4D0B-8932-1E85358CCCA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83DF-B191-4EC5-A771-3891FEC2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3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slm-jira.gm.com/secure/Dashboard.jsp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68ED-BF8A-49E5-B049-1C11A7DCC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r>
              <a:rPr lang="en-US" sz="8000" dirty="0"/>
              <a:t>JIRA Training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877A9F-64D5-4220-91A6-A5B509E5B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409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1BA1C2-ED1A-473A-9D62-6253EF12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70" y="2551686"/>
            <a:ext cx="6701666" cy="3116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EF961-BB34-4026-92B7-EE7EDAF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0944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0D45-0086-4F48-8246-2F691D04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5388693" cy="4237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If the BTSI-Sandbox (BTSIS) doesn’t display: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View All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BTSI-Sandbox (BTSIS) or search BTSIS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183E2-F9B6-4810-95F4-AD827642298F}"/>
              </a:ext>
            </a:extLst>
          </p:cNvPr>
          <p:cNvSpPr/>
          <p:nvPr/>
        </p:nvSpPr>
        <p:spPr>
          <a:xfrm>
            <a:off x="7181754" y="3546406"/>
            <a:ext cx="2234476" cy="3279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AA9CB-5650-4190-9976-42C4A85B3922}"/>
              </a:ext>
            </a:extLst>
          </p:cNvPr>
          <p:cNvSpPr/>
          <p:nvPr/>
        </p:nvSpPr>
        <p:spPr>
          <a:xfrm>
            <a:off x="7181754" y="4424810"/>
            <a:ext cx="1623177" cy="32798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allAtOnce"/>
      <p:bldP spid="11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4FC83D-E855-499A-ADC8-046786D1F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349"/>
            <a:ext cx="12192000" cy="6105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EF961-BB34-4026-92B7-EE7EDAF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-27757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The Project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183E2-F9B6-4810-95F4-AD827642298F}"/>
              </a:ext>
            </a:extLst>
          </p:cNvPr>
          <p:cNvSpPr/>
          <p:nvPr/>
        </p:nvSpPr>
        <p:spPr>
          <a:xfrm>
            <a:off x="2354260" y="2184948"/>
            <a:ext cx="3241469" cy="3279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5D81D-3F8D-4330-A878-F8028A7AC48B}"/>
              </a:ext>
            </a:extLst>
          </p:cNvPr>
          <p:cNvSpPr/>
          <p:nvPr/>
        </p:nvSpPr>
        <p:spPr>
          <a:xfrm>
            <a:off x="2216425" y="1817207"/>
            <a:ext cx="2740708" cy="3279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59705-D924-4862-9D6F-CF277A9D8A00}"/>
              </a:ext>
            </a:extLst>
          </p:cNvPr>
          <p:cNvSpPr/>
          <p:nvPr/>
        </p:nvSpPr>
        <p:spPr>
          <a:xfrm>
            <a:off x="2216426" y="2539916"/>
            <a:ext cx="218662" cy="11425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1FE2D-B168-4196-9378-90BFAC56DAF6}"/>
              </a:ext>
            </a:extLst>
          </p:cNvPr>
          <p:cNvSpPr/>
          <p:nvPr/>
        </p:nvSpPr>
        <p:spPr>
          <a:xfrm>
            <a:off x="2624362" y="2740730"/>
            <a:ext cx="4591874" cy="142376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0D32F-AB6B-4417-A8AC-7A90C5468E48}"/>
              </a:ext>
            </a:extLst>
          </p:cNvPr>
          <p:cNvSpPr/>
          <p:nvPr/>
        </p:nvSpPr>
        <p:spPr>
          <a:xfrm>
            <a:off x="11649" y="2376392"/>
            <a:ext cx="2194837" cy="227512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6554C9-C41F-4A87-AE66-23FEBCB12F7E}"/>
              </a:ext>
            </a:extLst>
          </p:cNvPr>
          <p:cNvSpPr/>
          <p:nvPr/>
        </p:nvSpPr>
        <p:spPr>
          <a:xfrm>
            <a:off x="2549639" y="2740730"/>
            <a:ext cx="4705925" cy="415702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4107C4-4352-423F-92A9-904145D94C42}"/>
              </a:ext>
            </a:extLst>
          </p:cNvPr>
          <p:cNvSpPr/>
          <p:nvPr/>
        </p:nvSpPr>
        <p:spPr>
          <a:xfrm>
            <a:off x="7444838" y="2576737"/>
            <a:ext cx="4735513" cy="430114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6738C9-22A6-4ABB-856B-F461CD39BBC7}"/>
              </a:ext>
            </a:extLst>
          </p:cNvPr>
          <p:cNvSpPr/>
          <p:nvPr/>
        </p:nvSpPr>
        <p:spPr>
          <a:xfrm>
            <a:off x="2624362" y="4314425"/>
            <a:ext cx="4591874" cy="193728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F03D60-8359-4C9A-85E1-39013BC85BDD}"/>
              </a:ext>
            </a:extLst>
          </p:cNvPr>
          <p:cNvSpPr/>
          <p:nvPr/>
        </p:nvSpPr>
        <p:spPr>
          <a:xfrm>
            <a:off x="2627876" y="6401642"/>
            <a:ext cx="4591874" cy="47044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523B-EE0E-4E2D-971C-3B742402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1" y="65033"/>
            <a:ext cx="7586134" cy="81915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 b="1" dirty="0"/>
              <a:t>Issue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AB736-5761-4BB8-BB34-2FA833B3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819150"/>
            <a:ext cx="6248398" cy="5655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Regular Issues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Bug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A problem which impairs or prevents the functions of the product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Feature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A new feature that has yet to be developed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Task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A task that needs to be done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Improvement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An improvement or enhancement to an existing feature or task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Incident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For system outages or incidents, created by Service Desk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Request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An issue created by the Jira Service Desk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Service Request with Approvals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– Requests that require approval, created by Service Desk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3927DD-3492-4892-A96A-B3FA5CCC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21" y="1289084"/>
            <a:ext cx="228600" cy="228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961D81-BB7F-433E-B1EA-5EF8F44A5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1" y="2020040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D44792-FC54-4E71-B965-9C58540FB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21" y="2785764"/>
            <a:ext cx="228600" cy="228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999EDA-FB7D-4B5F-BFD8-95AAF7596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21" y="3222788"/>
            <a:ext cx="228600" cy="228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A65E4-D125-4828-B90C-16B5CE3F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21" y="3945245"/>
            <a:ext cx="228600" cy="228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855D096-245A-49A1-B6CE-080A370C2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21" y="4665558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533CA0-1BC4-43E0-922D-D3229B0151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568" y="5385871"/>
            <a:ext cx="228600" cy="228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C8C573-0DCB-443F-9E84-AA33FCE7D966}"/>
              </a:ext>
            </a:extLst>
          </p:cNvPr>
          <p:cNvSpPr txBox="1"/>
          <p:nvPr/>
        </p:nvSpPr>
        <p:spPr>
          <a:xfrm>
            <a:off x="6903275" y="799810"/>
            <a:ext cx="5034144" cy="592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Change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Created by Service Desk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Problem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Track underlying causes of incidents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Initiative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The type used to indicate that the issue is part of an Initiative, a large body of work spanning multiple epics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Story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Created by Jira Software, this issue type is used for user stories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Approval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Used to record an approval, like UAT testing approvals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Epic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Created by Jira Software, this issue type is used for big user stories that need to be broken down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Sub-task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The sub-task of an issue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37B2BE-E790-408F-A21B-7E4C604CF1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6415" y="853411"/>
            <a:ext cx="228600" cy="228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0B9308-8CFE-46BD-BDAC-E103258A0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6415" y="1334077"/>
            <a:ext cx="228600" cy="228600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557C38A-C722-4896-B8FE-DC66717D89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6415" y="2126871"/>
            <a:ext cx="228600" cy="228600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F19F0F72-133D-4898-AD4C-ED49089A60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6415" y="3635801"/>
            <a:ext cx="228600" cy="228600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E70B19CC-654A-49F4-A11F-59B6841211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6415" y="4434258"/>
            <a:ext cx="228600" cy="228600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2F085B9E-AA84-4480-9682-69AA62804A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6415" y="5225682"/>
            <a:ext cx="228600" cy="228600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28331949-15AB-46E6-95B7-574168F071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6415" y="6330712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/>
      <p:bldP spid="5" grpId="1" uiExpand="1" build="p"/>
      <p:bldP spid="29" grpId="0" uiExpand="1" build="p"/>
      <p:bldP spid="29" grpI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523B-EE0E-4E2D-971C-3B742402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1" y="65033"/>
            <a:ext cx="7586134" cy="81915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 b="1" dirty="0"/>
              <a:t>Issue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AB736-5761-4BB8-BB34-2FA833B3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819150"/>
            <a:ext cx="6248398" cy="5655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Regular Issues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Bug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A problem which impairs or prevents the functions of the product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Feature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A new feature that has yet to be developed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Task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A task that needs to be done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Improvement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An improvement or enhancement to an existing feature or task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Incident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For system outages or incidents, created by Service Desk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Request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– An issue created by the Jira Service Desk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Service Request with Approvals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– Requests that require approval, created by Service Desk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3927DD-3492-4892-A96A-B3FA5CCC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21" y="1289084"/>
            <a:ext cx="228600" cy="228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961D81-BB7F-433E-B1EA-5EF8F44A5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1" y="2020040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D44792-FC54-4E71-B965-9C58540FB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21" y="2785764"/>
            <a:ext cx="228600" cy="228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999EDA-FB7D-4B5F-BFD8-95AAF7596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21" y="3222788"/>
            <a:ext cx="228600" cy="228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A65E4-D125-4828-B90C-16B5CE3F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21" y="3945245"/>
            <a:ext cx="228600" cy="228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855D096-245A-49A1-B6CE-080A370C2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21" y="4642529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533CA0-1BC4-43E0-922D-D3229B0151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521" y="5364986"/>
            <a:ext cx="228600" cy="228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C8C573-0DCB-443F-9E84-AA33FCE7D966}"/>
              </a:ext>
            </a:extLst>
          </p:cNvPr>
          <p:cNvSpPr txBox="1"/>
          <p:nvPr/>
        </p:nvSpPr>
        <p:spPr>
          <a:xfrm>
            <a:off x="6903275" y="799810"/>
            <a:ext cx="5034144" cy="592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Change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Created by Service Desk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Problem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Track underlying causes of incidents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Initiative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The type used to indicate that the issue is part of an Initiative, a large body of work spanning multiple epics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Story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Created by Jira Software, this issue type is used for user stories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Approval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Used to record an approval, like UAT testing approvals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Epic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Created by Jira Software, this issue type is used for big user stories that need to be broken down</a:t>
            </a:r>
          </a:p>
          <a:p>
            <a:pPr>
              <a:lnSpc>
                <a:spcPct val="112000"/>
              </a:lnSpc>
              <a:spcBef>
                <a:spcPts val="9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Sub-task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– The sub-task of an issue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37B2BE-E790-408F-A21B-7E4C604CF1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6415" y="853411"/>
            <a:ext cx="228600" cy="228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0B9308-8CFE-46BD-BDAC-E103258A0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6415" y="1334077"/>
            <a:ext cx="228600" cy="228600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557C38A-C722-4896-B8FE-DC66717D89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6415" y="2126871"/>
            <a:ext cx="228600" cy="228600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F19F0F72-133D-4898-AD4C-ED49089A60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6415" y="3635801"/>
            <a:ext cx="228600" cy="228600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E70B19CC-654A-49F4-A11F-59B6841211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6415" y="4434258"/>
            <a:ext cx="228600" cy="228600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2F085B9E-AA84-4480-9682-69AA62804A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6415" y="5225682"/>
            <a:ext cx="228600" cy="228600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28331949-15AB-46E6-95B7-574168F071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6415" y="6330712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58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/>
      <p:bldP spid="5" grpId="1" uiExpand="1" build="p"/>
      <p:bldP spid="29" grpId="1" uiExpand="1" build="allAtOnce"/>
      <p:bldP spid="29" grpId="2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81CA85-0314-4966-8743-5EE9B732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2" y="471533"/>
            <a:ext cx="10655162" cy="59837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3927DD-3492-4892-A96A-B3FA5CCC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984" y="4680290"/>
            <a:ext cx="228600" cy="228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961D81-BB7F-433E-B1EA-5EF8F44A5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378" y="4848827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D44792-FC54-4E71-B965-9C58540FB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843" y="4653353"/>
            <a:ext cx="274320" cy="274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999EDA-FB7D-4B5F-BFD8-95AAF7596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231" y="4552431"/>
            <a:ext cx="320040" cy="3200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A65E4-D125-4828-B90C-16B5CE3F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610" y="4872471"/>
            <a:ext cx="320040" cy="3200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855D096-245A-49A1-B6CE-080A370C2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6418" y="4752051"/>
            <a:ext cx="365760" cy="3657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533CA0-1BC4-43E0-922D-D3229B0151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8709" y="4480686"/>
            <a:ext cx="365760" cy="3657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37B2BE-E790-408F-A21B-7E4C604CF1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7239" y="4821805"/>
            <a:ext cx="228600" cy="228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0B9308-8CFE-46BD-BDAC-E103258A0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8330" y="4452114"/>
            <a:ext cx="274320" cy="274320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557C38A-C722-4896-B8FE-DC66717D89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9498" y="4406394"/>
            <a:ext cx="365760" cy="365760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F19F0F72-133D-4898-AD4C-ED49089A60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69904" y="4804539"/>
            <a:ext cx="320040" cy="320040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E70B19CC-654A-49F4-A11F-59B6841211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0896" y="5050405"/>
            <a:ext cx="228600" cy="228600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2F085B9E-AA84-4480-9682-69AA62804A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95832" y="4523451"/>
            <a:ext cx="228600" cy="228600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28331949-15AB-46E6-95B7-574168F071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45311" y="4996253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7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Create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B681-BD76-4027-B806-30625C2B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8325"/>
            <a:ext cx="3739002" cy="48020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Create Issue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from the bottom of the issue bar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Open in dialog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Project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needs to be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BTSI-Sandbox (BTSIS)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Select any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Issue Type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Enter in a mock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Choose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Component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 two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Description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Create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D3D9-D3E9-4801-9A82-7CA6858E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37" y="864113"/>
            <a:ext cx="6993388" cy="5640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1E8481-12E8-4D2D-9E81-5BBF46238311}"/>
              </a:ext>
            </a:extLst>
          </p:cNvPr>
          <p:cNvSpPr/>
          <p:nvPr/>
        </p:nvSpPr>
        <p:spPr>
          <a:xfrm>
            <a:off x="5730240" y="1560157"/>
            <a:ext cx="2807970" cy="3372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E4C83-E326-44C1-AB6E-CB45E4FFBE8F}"/>
              </a:ext>
            </a:extLst>
          </p:cNvPr>
          <p:cNvSpPr/>
          <p:nvPr/>
        </p:nvSpPr>
        <p:spPr>
          <a:xfrm>
            <a:off x="5593080" y="1983766"/>
            <a:ext cx="3128010" cy="3372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87A7C-1A76-4634-A9FB-301B1F839D5E}"/>
              </a:ext>
            </a:extLst>
          </p:cNvPr>
          <p:cNvSpPr/>
          <p:nvPr/>
        </p:nvSpPr>
        <p:spPr>
          <a:xfrm>
            <a:off x="5673090" y="2892002"/>
            <a:ext cx="5093970" cy="3372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9CDA1-EE8B-437B-B49C-983A05BEC78A}"/>
              </a:ext>
            </a:extLst>
          </p:cNvPr>
          <p:cNvSpPr/>
          <p:nvPr/>
        </p:nvSpPr>
        <p:spPr>
          <a:xfrm>
            <a:off x="5410200" y="3800902"/>
            <a:ext cx="1607820" cy="3372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2AA53-D189-49ED-877F-0AF3256E7B58}"/>
              </a:ext>
            </a:extLst>
          </p:cNvPr>
          <p:cNvSpPr/>
          <p:nvPr/>
        </p:nvSpPr>
        <p:spPr>
          <a:xfrm>
            <a:off x="5570220" y="4138125"/>
            <a:ext cx="6055862" cy="18557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7033EE-DC62-41A0-B89A-EAE4BCC5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75" y="1606130"/>
            <a:ext cx="6191250" cy="12001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89E695-ADFA-4E97-8249-519D97396601}"/>
              </a:ext>
            </a:extLst>
          </p:cNvPr>
          <p:cNvSpPr/>
          <p:nvPr/>
        </p:nvSpPr>
        <p:spPr>
          <a:xfrm>
            <a:off x="5400675" y="1913692"/>
            <a:ext cx="1607820" cy="3372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E1B73E-4C10-4EB1-A174-10BA1C4A7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650" y="1612776"/>
            <a:ext cx="5591175" cy="10763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221909-9A46-43B3-97BF-18435E64B260}"/>
              </a:ext>
            </a:extLst>
          </p:cNvPr>
          <p:cNvSpPr/>
          <p:nvPr/>
        </p:nvSpPr>
        <p:spPr>
          <a:xfrm>
            <a:off x="9093213" y="2268941"/>
            <a:ext cx="1170927" cy="3372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518BA6-8AA1-414A-AA43-1292EC0871E2}"/>
              </a:ext>
            </a:extLst>
          </p:cNvPr>
          <p:cNvSpPr/>
          <p:nvPr/>
        </p:nvSpPr>
        <p:spPr>
          <a:xfrm>
            <a:off x="10675620" y="6090279"/>
            <a:ext cx="645166" cy="3900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3" grpId="1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523B-EE0E-4E2D-971C-3B742402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93" y="179435"/>
            <a:ext cx="7586134" cy="81915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 b="1" dirty="0"/>
              <a:t>Priority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AB736-5761-4BB8-BB34-2FA833B3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316372"/>
            <a:ext cx="10943635" cy="515793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Highest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This problem will block 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High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Serious problem that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</a:rPr>
              <a:t>could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block 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Medium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Has the potential to affect 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Low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Minor problem or easily worked around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Lowest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Trivial problem with little or no impact on 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Blocker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The problem will block progress and needs to be addressed before the issue it is blocking can be completed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Minor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Trivial problem with little to no impact on progress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82771-791E-440E-A806-CB10CE35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3" y="1458439"/>
            <a:ext cx="359389" cy="359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E78AA-5C9E-43DD-957C-91EB1448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3" y="2069266"/>
            <a:ext cx="356616" cy="356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A60FE-9EE5-428E-9A6C-383F9F794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93" y="2677320"/>
            <a:ext cx="356616" cy="356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CFC89F-5E07-4A0E-9814-757E12334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93" y="3353275"/>
            <a:ext cx="356616" cy="356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A49E49-ECFC-4E8B-9631-D8EF1A22A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93" y="3991953"/>
            <a:ext cx="356616" cy="3566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731E13-E005-462D-BCCC-5E2AC0D79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93" y="4667130"/>
            <a:ext cx="356616" cy="3566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7540C9-9427-429C-A5D6-F396AF40A6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093" y="5799129"/>
            <a:ext cx="356616" cy="356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A7239-01BB-4519-9D19-71153F536E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69" y="954473"/>
            <a:ext cx="3678238" cy="27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5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  <p:bldP spid="5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Create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B681-BD76-4027-B806-30625C2B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8326"/>
            <a:ext cx="3739002" cy="438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Due Date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Select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Priority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Select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Linked Issues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option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Choose 2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Issues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by clicking the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Choose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Assignee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by selecting the person to your left (choose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Assign to 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if there’s no one to your left)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C5D0E-A910-4B9B-AAF3-F11069ED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47" y="864113"/>
            <a:ext cx="6969578" cy="562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BBD8F-5071-4F3F-8498-B46E146F9F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43187" y="3790381"/>
            <a:ext cx="271463" cy="2714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F3AF5B-24D0-46EB-95B1-A26E49E3158E}"/>
              </a:ext>
            </a:extLst>
          </p:cNvPr>
          <p:cNvSpPr/>
          <p:nvPr/>
        </p:nvSpPr>
        <p:spPr>
          <a:xfrm>
            <a:off x="5977890" y="3451860"/>
            <a:ext cx="5040630" cy="3613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BD46F-74D3-481E-96CD-94D1BBC49724}"/>
              </a:ext>
            </a:extLst>
          </p:cNvPr>
          <p:cNvSpPr/>
          <p:nvPr/>
        </p:nvSpPr>
        <p:spPr>
          <a:xfrm>
            <a:off x="5730240" y="1583017"/>
            <a:ext cx="2396490" cy="2781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512F0-2784-4783-AADD-CFD62074BC1B}"/>
              </a:ext>
            </a:extLst>
          </p:cNvPr>
          <p:cNvSpPr/>
          <p:nvPr/>
        </p:nvSpPr>
        <p:spPr>
          <a:xfrm>
            <a:off x="5730240" y="1922146"/>
            <a:ext cx="3070860" cy="2781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63C49-2ECD-4520-92C6-48632C774374}"/>
              </a:ext>
            </a:extLst>
          </p:cNvPr>
          <p:cNvSpPr/>
          <p:nvPr/>
        </p:nvSpPr>
        <p:spPr>
          <a:xfrm>
            <a:off x="5490784" y="3183217"/>
            <a:ext cx="3173155" cy="2781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04215-FF2B-4071-9012-37E0D52D49BB}"/>
              </a:ext>
            </a:extLst>
          </p:cNvPr>
          <p:cNvSpPr/>
          <p:nvPr/>
        </p:nvSpPr>
        <p:spPr>
          <a:xfrm>
            <a:off x="5722620" y="4015172"/>
            <a:ext cx="5040630" cy="3613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9259D-1B0C-47DA-930F-C3DF24863570}"/>
              </a:ext>
            </a:extLst>
          </p:cNvPr>
          <p:cNvSpPr/>
          <p:nvPr/>
        </p:nvSpPr>
        <p:spPr>
          <a:xfrm>
            <a:off x="10687049" y="6086572"/>
            <a:ext cx="657225" cy="3613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3" grpId="1" uiExpand="1" build="p"/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Creating a Branch in Bitbucket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B681-BD76-4027-B806-30625C2B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97953"/>
            <a:ext cx="4289109" cy="50424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on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Jira Dashboards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link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Select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dashboard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created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Choose an issue from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Assigned to me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pane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Scroll down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Development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Create branch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Select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BTSI-Sandbox/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solution_common_sandbox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Repo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Branch type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drop down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06924-8EB7-48E2-9485-8F6229CA7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418965"/>
            <a:ext cx="1704975" cy="72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1CC8C9-96C2-4BA3-AB45-1D8F4D80EE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750"/>
          <a:stretch/>
        </p:blipFill>
        <p:spPr>
          <a:xfrm>
            <a:off x="6674625" y="155409"/>
            <a:ext cx="5245339" cy="17883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4512F0-2784-4783-AADD-CFD62074BC1B}"/>
              </a:ext>
            </a:extLst>
          </p:cNvPr>
          <p:cNvSpPr/>
          <p:nvPr/>
        </p:nvSpPr>
        <p:spPr>
          <a:xfrm>
            <a:off x="5722620" y="1709266"/>
            <a:ext cx="1704975" cy="2781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EE7CB-D86C-4538-91BA-39F1CB89B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890" y="2777000"/>
            <a:ext cx="6043611" cy="39969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5BD46F-74D3-481E-96CD-94D1BBC49724}"/>
              </a:ext>
            </a:extLst>
          </p:cNvPr>
          <p:cNvSpPr/>
          <p:nvPr/>
        </p:nvSpPr>
        <p:spPr>
          <a:xfrm>
            <a:off x="6674625" y="1319784"/>
            <a:ext cx="2396490" cy="2781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63C49-2ECD-4520-92C6-48632C774374}"/>
              </a:ext>
            </a:extLst>
          </p:cNvPr>
          <p:cNvSpPr/>
          <p:nvPr/>
        </p:nvSpPr>
        <p:spPr>
          <a:xfrm>
            <a:off x="6674625" y="3508727"/>
            <a:ext cx="4343895" cy="2752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04215-FF2B-4071-9012-37E0D52D49BB}"/>
              </a:ext>
            </a:extLst>
          </p:cNvPr>
          <p:cNvSpPr/>
          <p:nvPr/>
        </p:nvSpPr>
        <p:spPr>
          <a:xfrm>
            <a:off x="6674625" y="3870109"/>
            <a:ext cx="1823332" cy="3540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3" grpId="1" uiExpand="1" build="p"/>
      <p:bldP spid="8" grpId="0" animBg="1"/>
      <p:bldP spid="7" grpId="0" animBg="1"/>
      <p:bldP spid="7" grpId="1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Bitbucket Branch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E37CD-5CB4-46F6-A05F-6898D6E7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316372"/>
            <a:ext cx="10943635" cy="51579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Bugfix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Typically used for fixing bugs against a release branch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Feature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Used for specific feature work.  This branch typically branches from and merges back into develop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Hotfix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Typically used to quickly fix the production (master) branch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Release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Used for release tasks and long-term maintenance.  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Typically branches from develop and changes are merged back into develop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4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/>
      <p:bldP spid="5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02638-C092-40A9-B0AD-7824F21F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1292" y="-91412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Key Terms to Remember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7FFF3-09DF-4105-B702-6A0B2F6F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JIRA vs Jira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JIRA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refers to the entire Atlassian suite of software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Jira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is the singular software, Jira for Testing System Lifecycle Management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Issues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single work item of any type and size, that is trackable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Feature being developed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To-do item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Bug fix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Projects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collection of issues that have a common purpose or context</a:t>
            </a:r>
          </a:p>
          <a:p>
            <a:endParaRPr lang="en-US" dirty="0"/>
          </a:p>
        </p:txBody>
      </p:sp>
      <p:pic>
        <p:nvPicPr>
          <p:cNvPr id="3" name="Picture 2" descr="A picture containing man, person, outdoor, holding&#10;&#10;Description generated with very high confidence">
            <a:extLst>
              <a:ext uri="{FF2B5EF4-FFF2-40B4-BE49-F238E27FC236}">
                <a16:creationId xmlns:a16="http://schemas.microsoft.com/office/drawing/2014/main" id="{27403302-3603-4AB6-9BDF-72A8B99E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4" y="351091"/>
            <a:ext cx="3152775" cy="24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801A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801A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1BB4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1BB4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C7A9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C7A9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bldLvl="3"/>
      <p:bldP spid="5" grpI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Creating a Branch in Bitbucket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B681-BD76-4027-B806-30625C2B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97953"/>
            <a:ext cx="4289109" cy="504244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Pick a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Branch type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Branch from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develop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Create branch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EE7CB-D86C-4538-91BA-39F1CB89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4" y="1759730"/>
            <a:ext cx="6043611" cy="3996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A04215-FF2B-4071-9012-37E0D52D49BB}"/>
              </a:ext>
            </a:extLst>
          </p:cNvPr>
          <p:cNvSpPr/>
          <p:nvPr/>
        </p:nvSpPr>
        <p:spPr>
          <a:xfrm>
            <a:off x="6175519" y="2852838"/>
            <a:ext cx="1783575" cy="3613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5D90B7-D6B0-436D-859A-62FF80274D4F}"/>
              </a:ext>
            </a:extLst>
          </p:cNvPr>
          <p:cNvSpPr/>
          <p:nvPr/>
        </p:nvSpPr>
        <p:spPr>
          <a:xfrm>
            <a:off x="9658350" y="5222659"/>
            <a:ext cx="1116334" cy="3437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3" grpId="1" uiExpand="1" build="p"/>
      <p:bldP spid="10" grpId="0" animBg="1"/>
      <p:bldP spid="10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Bitbucket Navigation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E37CD-5CB4-46F6-A05F-6898D6E7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57" y="1304942"/>
            <a:ext cx="10943635" cy="545018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Clone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Get the HTTP address and a button to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Clone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the repo to SourceTree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Create branch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Opens the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branch window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Create pull request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Make a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pull request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(merge request)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Compare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Launches the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Diff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Commits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and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Blame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tools for selected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branches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tags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or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commits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Source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– Shows files within a selected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Project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Commits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Shows the list of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Commits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for the selected branch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Branches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– Displays all branches in a selected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Project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indicates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Behind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Ahead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statuses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Pull requests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– View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pull requests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(merge requests)</a:t>
            </a:r>
            <a:endParaRPr lang="en-US" sz="24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A9413-3DF4-462E-90A9-108DFE2BA9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557" y="1430617"/>
            <a:ext cx="342900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9D1E1-B529-4863-B9B5-FAB477CE6F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0795" y="1951672"/>
            <a:ext cx="352425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476B9-A28D-4D19-AED4-DDE44D3262D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9370" y="2561720"/>
            <a:ext cx="29527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092AAF-99DE-4714-A2E8-89140AFCEBE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35557" y="3124143"/>
            <a:ext cx="3429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DC7DD7-D187-4A76-B912-C70AEFA2F9C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30795" y="4145708"/>
            <a:ext cx="352425" cy="27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A7822-DB28-4039-A41B-2FD9DEA6903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06995" y="4701481"/>
            <a:ext cx="200025" cy="27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31FD73-188C-4968-98B5-C758CC9C9450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364132" y="5215851"/>
            <a:ext cx="28575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EA402C-4B27-4B93-B90E-31EDDA4A761E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321270" y="6244494"/>
            <a:ext cx="371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/>
      <p:bldP spid="5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Create a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B681-BD76-4027-B806-30625C2B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97953"/>
            <a:ext cx="4289109" cy="504244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the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Branches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icon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Select your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Branch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Change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Destination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develop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Create pull request</a:t>
            </a:r>
          </a:p>
          <a:p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3BFCD-5D36-4D47-85DE-8185EEBD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90" y="1235434"/>
            <a:ext cx="7186612" cy="2193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79D74B-E415-4CED-BB9C-78C2EA1E9200}"/>
              </a:ext>
            </a:extLst>
          </p:cNvPr>
          <p:cNvSpPr/>
          <p:nvPr/>
        </p:nvSpPr>
        <p:spPr>
          <a:xfrm>
            <a:off x="5822842" y="2347771"/>
            <a:ext cx="6087218" cy="74975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3" grpId="1" uiExpand="1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Create a Pull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B681-BD76-4027-B806-30625C2B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97953"/>
            <a:ext cx="4289109" cy="504244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Create a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Description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Add the person to your right as the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 Reviewer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 Create</a:t>
            </a:r>
          </a:p>
          <a:p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D0115-C23D-4B21-8845-AB5B5BC0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80" y="1224574"/>
            <a:ext cx="7551420" cy="52333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CAFD26-CB3B-429B-9D00-7C3C17634C27}"/>
              </a:ext>
            </a:extLst>
          </p:cNvPr>
          <p:cNvSpPr/>
          <p:nvPr/>
        </p:nvSpPr>
        <p:spPr>
          <a:xfrm>
            <a:off x="5204213" y="2517602"/>
            <a:ext cx="5265668" cy="9113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51EA8-77A9-4D50-8C12-06F83247BC4A}"/>
              </a:ext>
            </a:extLst>
          </p:cNvPr>
          <p:cNvSpPr/>
          <p:nvPr/>
        </p:nvSpPr>
        <p:spPr>
          <a:xfrm>
            <a:off x="5204212" y="3841263"/>
            <a:ext cx="5265668" cy="3306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5B4C25-99F8-4DD2-8EB6-ADD038C62BD6}"/>
              </a:ext>
            </a:extLst>
          </p:cNvPr>
          <p:cNvSpPr/>
          <p:nvPr/>
        </p:nvSpPr>
        <p:spPr>
          <a:xfrm>
            <a:off x="5942381" y="4722029"/>
            <a:ext cx="675589" cy="3306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3" grpId="1" uiExpand="1" build="p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Pull Requests Creator vs Reviewer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055892-76EE-4141-9F4F-5F16CCB632E3}"/>
              </a:ext>
            </a:extLst>
          </p:cNvPr>
          <p:cNvGrpSpPr/>
          <p:nvPr/>
        </p:nvGrpSpPr>
        <p:grpSpPr>
          <a:xfrm>
            <a:off x="295275" y="1508665"/>
            <a:ext cx="7921913" cy="2809240"/>
            <a:chOff x="0" y="0"/>
            <a:chExt cx="4883150" cy="173164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BF3139-6222-47B5-89F9-0C7EE56C5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883150" cy="173164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5DD818-8D7E-4E4E-A4F8-D6C2DCCCE1DE}"/>
                </a:ext>
              </a:extLst>
            </p:cNvPr>
            <p:cNvSpPr/>
            <p:nvPr/>
          </p:nvSpPr>
          <p:spPr>
            <a:xfrm>
              <a:off x="57150" y="733425"/>
              <a:ext cx="4781550" cy="43815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F5BC7-C7A8-4C6D-8CC9-DA040BE366D0}"/>
              </a:ext>
            </a:extLst>
          </p:cNvPr>
          <p:cNvGrpSpPr/>
          <p:nvPr/>
        </p:nvGrpSpPr>
        <p:grpSpPr>
          <a:xfrm>
            <a:off x="1054883" y="3944715"/>
            <a:ext cx="10892187" cy="2695686"/>
            <a:chOff x="0" y="140439"/>
            <a:chExt cx="4800600" cy="1188091"/>
          </a:xfrm>
        </p:grpSpPr>
        <p:pic>
          <p:nvPicPr>
            <p:cNvPr id="12" name="Picture 11" descr="C:\Users\PZQJXW\Downloads\image.png">
              <a:extLst>
                <a:ext uri="{FF2B5EF4-FFF2-40B4-BE49-F238E27FC236}">
                  <a16:creationId xmlns:a16="http://schemas.microsoft.com/office/drawing/2014/main" id="{8600A3CA-42B4-4157-AF13-1530BC956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1" r="2199" b="16179"/>
            <a:stretch/>
          </p:blipFill>
          <p:spPr bwMode="auto">
            <a:xfrm>
              <a:off x="0" y="140439"/>
              <a:ext cx="4800600" cy="11880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A3C893-31A3-4A38-9ACE-A0388596B7CB}"/>
                </a:ext>
              </a:extLst>
            </p:cNvPr>
            <p:cNvSpPr/>
            <p:nvPr/>
          </p:nvSpPr>
          <p:spPr>
            <a:xfrm>
              <a:off x="19050" y="361950"/>
              <a:ext cx="4781550" cy="39052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4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Reviewer Functions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E406E7-01B3-44CB-B6B9-8D4204038A3A}"/>
              </a:ext>
            </a:extLst>
          </p:cNvPr>
          <p:cNvGrpSpPr/>
          <p:nvPr/>
        </p:nvGrpSpPr>
        <p:grpSpPr>
          <a:xfrm>
            <a:off x="6886314" y="1102490"/>
            <a:ext cx="4801813" cy="1769783"/>
            <a:chOff x="0" y="0"/>
            <a:chExt cx="2775585" cy="1022985"/>
          </a:xfrm>
        </p:grpSpPr>
        <p:pic>
          <p:nvPicPr>
            <p:cNvPr id="23" name="Picture 22" descr="C:\Users\PZQJXW\Downloads\image (1).png">
              <a:extLst>
                <a:ext uri="{FF2B5EF4-FFF2-40B4-BE49-F238E27FC236}">
                  <a16:creationId xmlns:a16="http://schemas.microsoft.com/office/drawing/2014/main" id="{AF955C69-0E0A-4F69-A7BE-7FCF6184A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75585" cy="1022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068EE1-64B9-4A37-B9F6-D6D0EC1B8DDB}"/>
                </a:ext>
              </a:extLst>
            </p:cNvPr>
            <p:cNvSpPr/>
            <p:nvPr/>
          </p:nvSpPr>
          <p:spPr>
            <a:xfrm>
              <a:off x="753443" y="533400"/>
              <a:ext cx="816428" cy="44631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F6CDDA-229C-4473-B3D7-42B0EE08D0A4}"/>
              </a:ext>
            </a:extLst>
          </p:cNvPr>
          <p:cNvSpPr txBox="1"/>
          <p:nvPr/>
        </p:nvSpPr>
        <p:spPr>
          <a:xfrm>
            <a:off x="295275" y="1668780"/>
            <a:ext cx="6471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Reviewers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have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Needs Work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Approve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quick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If you are not a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Reviewer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but want to be, click the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Edit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Add yourself as a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Reviewer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A2C03F1-2161-450B-A0BF-3855AB56F55B}"/>
              </a:ext>
            </a:extLst>
          </p:cNvPr>
          <p:cNvPicPr/>
          <p:nvPr/>
        </p:nvPicPr>
        <p:blipFill rotWithShape="1">
          <a:blip r:embed="rId3"/>
          <a:srcRect t="18627" r="-2415"/>
          <a:stretch/>
        </p:blipFill>
        <p:spPr>
          <a:xfrm>
            <a:off x="3378516" y="3063240"/>
            <a:ext cx="484824" cy="342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BE45705-BEF1-4A78-832E-6FC6FEA492DD}"/>
              </a:ext>
            </a:extLst>
          </p:cNvPr>
          <p:cNvSpPr/>
          <p:nvPr/>
        </p:nvSpPr>
        <p:spPr>
          <a:xfrm>
            <a:off x="10905689" y="2228850"/>
            <a:ext cx="586290" cy="42378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3BA3F1-702E-4B7D-BB07-149CEADB61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1" b="3891"/>
          <a:stretch/>
        </p:blipFill>
        <p:spPr>
          <a:xfrm>
            <a:off x="9063990" y="2843133"/>
            <a:ext cx="2427989" cy="24146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9CF0C7-B900-4DFB-A677-78E62C025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7119" y="2228850"/>
            <a:ext cx="564681" cy="42378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C6246A5-4E6B-41D5-B26A-A8D2E95DD5C9}"/>
              </a:ext>
            </a:extLst>
          </p:cNvPr>
          <p:cNvSpPr/>
          <p:nvPr/>
        </p:nvSpPr>
        <p:spPr>
          <a:xfrm>
            <a:off x="9086850" y="2948947"/>
            <a:ext cx="515369" cy="43798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allAtOnce"/>
      <p:bldP spid="9" grpId="1" uiExpand="1" build="p"/>
      <p:bldP spid="27" grpId="0" animBg="1"/>
      <p:bldP spid="30" grpId="0" animBg="1"/>
      <p:bldP spid="3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EA0E245-33DD-440F-8C7B-54F2D458C98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20"/>
          <a:stretch/>
        </p:blipFill>
        <p:spPr>
          <a:xfrm>
            <a:off x="4500248" y="2300712"/>
            <a:ext cx="7396477" cy="34823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Confluence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6CDDA-229C-4473-B3D7-42B0EE08D0A4}"/>
              </a:ext>
            </a:extLst>
          </p:cNvPr>
          <p:cNvSpPr txBox="1"/>
          <p:nvPr/>
        </p:nvSpPr>
        <p:spPr>
          <a:xfrm>
            <a:off x="295275" y="1236470"/>
            <a:ext cx="97859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Use the hamburger menu to open </a:t>
            </a:r>
            <a:br>
              <a:rPr lang="en-US" sz="2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Click the User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Email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the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Edit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Uncheck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</a:rPr>
              <a:t>Autowatch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Use the           icon </a:t>
            </a:r>
            <a:br>
              <a:rPr lang="en-US" sz="2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instead of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autowatch</a:t>
            </a:r>
            <a:br>
              <a:rPr lang="en-US" sz="2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on pages you want</a:t>
            </a:r>
            <a:br>
              <a:rPr lang="en-US" sz="280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50000"/>
                  </a:schemeClr>
                </a:solidFill>
              </a:rPr>
              <a:t>email alerts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for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448E42-7D04-4279-9D82-5641C243E908}"/>
              </a:ext>
            </a:extLst>
          </p:cNvPr>
          <p:cNvSpPr/>
          <p:nvPr/>
        </p:nvSpPr>
        <p:spPr>
          <a:xfrm>
            <a:off x="7328840" y="2300712"/>
            <a:ext cx="498294" cy="26272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26D6C3-AE09-4304-AE35-BAD7AEC7AFE4}"/>
              </a:ext>
            </a:extLst>
          </p:cNvPr>
          <p:cNvSpPr/>
          <p:nvPr/>
        </p:nvSpPr>
        <p:spPr>
          <a:xfrm>
            <a:off x="4483583" y="2732561"/>
            <a:ext cx="500958" cy="26819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10F1E9-ED28-425B-B973-476B87584917}"/>
              </a:ext>
            </a:extLst>
          </p:cNvPr>
          <p:cNvSpPr/>
          <p:nvPr/>
        </p:nvSpPr>
        <p:spPr>
          <a:xfrm>
            <a:off x="6969585" y="5485540"/>
            <a:ext cx="359255" cy="24112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18C71-1957-4933-8EC1-08B00890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867" y="116969"/>
            <a:ext cx="3648075" cy="1981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5F024C9-84FA-4DC5-BD0C-6FCBC69323FD}"/>
              </a:ext>
            </a:extLst>
          </p:cNvPr>
          <p:cNvSpPr/>
          <p:nvPr/>
        </p:nvSpPr>
        <p:spPr>
          <a:xfrm>
            <a:off x="8464866" y="1341782"/>
            <a:ext cx="3648075" cy="40296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A003ED-9EC5-4330-B968-2206AA515BFC}"/>
              </a:ext>
            </a:extLst>
          </p:cNvPr>
          <p:cNvSpPr/>
          <p:nvPr/>
        </p:nvSpPr>
        <p:spPr>
          <a:xfrm>
            <a:off x="8543926" y="154138"/>
            <a:ext cx="450988" cy="40296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F7D5CD9-176F-4731-8BAD-87CE8108276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59470" y="4340306"/>
            <a:ext cx="857250" cy="3333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B8E7896-5486-40B5-921E-0181EA208A2C}"/>
              </a:ext>
            </a:extLst>
          </p:cNvPr>
          <p:cNvSpPr/>
          <p:nvPr/>
        </p:nvSpPr>
        <p:spPr>
          <a:xfrm>
            <a:off x="6968249" y="2789454"/>
            <a:ext cx="679979" cy="26272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allAtOnce"/>
      <p:bldP spid="9" grpId="1" uiExpand="1" build="allAtOnce" bldLvl="2"/>
      <p:bldP spid="27" grpId="0" animBg="1"/>
      <p:bldP spid="28" grpId="0" animBg="1"/>
      <p:bldP spid="29" grpId="0" animBg="1"/>
      <p:bldP spid="24" grpId="0" animBg="1"/>
      <p:bldP spid="22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Calendars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6CDDA-229C-4473-B3D7-42B0EE08D0A4}"/>
              </a:ext>
            </a:extLst>
          </p:cNvPr>
          <p:cNvSpPr txBox="1"/>
          <p:nvPr/>
        </p:nvSpPr>
        <p:spPr>
          <a:xfrm>
            <a:off x="295275" y="1510627"/>
            <a:ext cx="97859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Navigate to the user calendar by clicking on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Calendars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the     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add existing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Add the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LSIE Team Calendar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and any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TC calendars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watch selected calendars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If a TC calendar is missing: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Add existing 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search for calendars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Type “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TC”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Select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click Add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B94256-9DD0-4E24-A7CA-F550147B07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6957" y="2468880"/>
            <a:ext cx="314325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402C2C-16B4-4660-A14E-2E6ED4471A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6"/>
          <a:stretch/>
        </p:blipFill>
        <p:spPr>
          <a:xfrm>
            <a:off x="9006840" y="411909"/>
            <a:ext cx="2889885" cy="2719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5F024C9-84FA-4DC5-BD0C-6FCBC69323FD}"/>
              </a:ext>
            </a:extLst>
          </p:cNvPr>
          <p:cNvSpPr/>
          <p:nvPr/>
        </p:nvSpPr>
        <p:spPr>
          <a:xfrm>
            <a:off x="9160150" y="1408224"/>
            <a:ext cx="2395462" cy="8047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74E25C6-2B7F-45AF-A46E-0585400B1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4" y="3852863"/>
            <a:ext cx="5424477" cy="2787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B448E42-7D04-4279-9D82-5641C243E908}"/>
              </a:ext>
            </a:extLst>
          </p:cNvPr>
          <p:cNvSpPr/>
          <p:nvPr/>
        </p:nvSpPr>
        <p:spPr>
          <a:xfrm>
            <a:off x="9660810" y="6286316"/>
            <a:ext cx="1343775" cy="26450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26D6C3-AE09-4304-AE35-BAD7AEC7AFE4}"/>
              </a:ext>
            </a:extLst>
          </p:cNvPr>
          <p:cNvSpPr/>
          <p:nvPr/>
        </p:nvSpPr>
        <p:spPr>
          <a:xfrm>
            <a:off x="6581767" y="6296896"/>
            <a:ext cx="1502488" cy="27508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10F1E9-ED28-425B-B973-476B87584917}"/>
              </a:ext>
            </a:extLst>
          </p:cNvPr>
          <p:cNvSpPr/>
          <p:nvPr/>
        </p:nvSpPr>
        <p:spPr>
          <a:xfrm>
            <a:off x="6624090" y="4932046"/>
            <a:ext cx="1216804" cy="63481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CB49F-2C18-43E8-BC11-FA8878FFCF10}"/>
              </a:ext>
            </a:extLst>
          </p:cNvPr>
          <p:cNvGrpSpPr/>
          <p:nvPr/>
        </p:nvGrpSpPr>
        <p:grpSpPr>
          <a:xfrm>
            <a:off x="3782577" y="1154392"/>
            <a:ext cx="4883150" cy="356235"/>
            <a:chOff x="0" y="0"/>
            <a:chExt cx="4883150" cy="35623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8950EF-C3DF-423D-958D-DB0A6B019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883150" cy="356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282AD1-DBD1-4AEA-8A25-C63BA875102A}"/>
                </a:ext>
              </a:extLst>
            </p:cNvPr>
            <p:cNvSpPr/>
            <p:nvPr/>
          </p:nvSpPr>
          <p:spPr>
            <a:xfrm>
              <a:off x="3038475" y="47625"/>
              <a:ext cx="723900" cy="2571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89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allAtOnce"/>
      <p:bldP spid="9" grpId="1" uiExpand="1" build="allAtOnce" bldLvl="2"/>
      <p:bldP spid="24" grpId="0" animBg="1"/>
      <p:bldP spid="27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Adding Calendar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6CDDA-229C-4473-B3D7-42B0EE08D0A4}"/>
              </a:ext>
            </a:extLst>
          </p:cNvPr>
          <p:cNvSpPr txBox="1"/>
          <p:nvPr/>
        </p:nvSpPr>
        <p:spPr>
          <a:xfrm>
            <a:off x="295275" y="1754922"/>
            <a:ext cx="97859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Calendars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from the header: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 Add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the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Calendar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drop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Select the appropriate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Complete the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If you make a mistake: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the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Event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Edit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CB49F-2C18-43E8-BC11-FA8878FFCF10}"/>
              </a:ext>
            </a:extLst>
          </p:cNvPr>
          <p:cNvGrpSpPr/>
          <p:nvPr/>
        </p:nvGrpSpPr>
        <p:grpSpPr>
          <a:xfrm>
            <a:off x="995680" y="1398687"/>
            <a:ext cx="4883150" cy="356235"/>
            <a:chOff x="0" y="0"/>
            <a:chExt cx="4883150" cy="35623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8950EF-C3DF-423D-958D-DB0A6B019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883150" cy="356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282AD1-DBD1-4AEA-8A25-C63BA875102A}"/>
                </a:ext>
              </a:extLst>
            </p:cNvPr>
            <p:cNvSpPr/>
            <p:nvPr/>
          </p:nvSpPr>
          <p:spPr>
            <a:xfrm>
              <a:off x="3038475" y="47625"/>
              <a:ext cx="723900" cy="2571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C33DB63-2B07-4D20-8AAB-39B03EB25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209" y="3926562"/>
            <a:ext cx="4800600" cy="2838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6B9EB7-604F-44AE-A18D-A514E6A542E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13" y="1574899"/>
            <a:ext cx="4266969" cy="2633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CB2959-B979-4010-B66C-E2BFAB634DAA}"/>
              </a:ext>
            </a:extLst>
          </p:cNvPr>
          <p:cNvSpPr/>
          <p:nvPr/>
        </p:nvSpPr>
        <p:spPr>
          <a:xfrm>
            <a:off x="6332219" y="6290158"/>
            <a:ext cx="479425" cy="30452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071CD8-35FE-42E2-B5E7-8327F03A286F}"/>
              </a:ext>
            </a:extLst>
          </p:cNvPr>
          <p:cNvSpPr/>
          <p:nvPr/>
        </p:nvSpPr>
        <p:spPr>
          <a:xfrm>
            <a:off x="5097779" y="3893175"/>
            <a:ext cx="2139315" cy="162017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8318AC-CB74-41BE-BB23-36DE1E235B69}"/>
              </a:ext>
            </a:extLst>
          </p:cNvPr>
          <p:cNvSpPr/>
          <p:nvPr/>
        </p:nvSpPr>
        <p:spPr>
          <a:xfrm>
            <a:off x="8519159" y="2588110"/>
            <a:ext cx="2910841" cy="111945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6B6CDC-5A32-425C-A6BA-728CB587EF17}"/>
              </a:ext>
            </a:extLst>
          </p:cNvPr>
          <p:cNvSpPr/>
          <p:nvPr/>
        </p:nvSpPr>
        <p:spPr>
          <a:xfrm>
            <a:off x="7844789" y="2309543"/>
            <a:ext cx="3585211" cy="27856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allAtOnce"/>
      <p:bldP spid="9" grpId="1" uiExpand="1" build="p" bldLvl="2"/>
      <p:bldP spid="18" grpId="1" animBg="1"/>
      <p:bldP spid="19" grpId="1" animBg="1"/>
      <p:bldP spid="21" grpId="0" animBg="1"/>
      <p:bldP spid="30" grpId="0" animBg="1"/>
      <p:bldP spid="3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Adding Files for Version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6CDDA-229C-4473-B3D7-42B0EE08D0A4}"/>
              </a:ext>
            </a:extLst>
          </p:cNvPr>
          <p:cNvSpPr txBox="1"/>
          <p:nvPr/>
        </p:nvSpPr>
        <p:spPr>
          <a:xfrm>
            <a:off x="295275" y="1754922"/>
            <a:ext cx="97859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Select        from the header: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Select the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Select the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Create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or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Available Templates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Blank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Meeting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Blog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File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Share a link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480DD-CEFE-4451-A8FA-7399FD35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27" y="1754922"/>
            <a:ext cx="428625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064BE-9E0D-4796-9772-34418D9A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193" y="1373505"/>
            <a:ext cx="5784532" cy="31751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A6B6CDC-5A32-425C-A6BA-728CB587EF17}"/>
              </a:ext>
            </a:extLst>
          </p:cNvPr>
          <p:cNvSpPr/>
          <p:nvPr/>
        </p:nvSpPr>
        <p:spPr>
          <a:xfrm>
            <a:off x="6112194" y="1849953"/>
            <a:ext cx="2793682" cy="30501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48D29E-C823-4011-B7F9-E3C425BD9808}"/>
              </a:ext>
            </a:extLst>
          </p:cNvPr>
          <p:cNvSpPr/>
          <p:nvPr/>
        </p:nvSpPr>
        <p:spPr>
          <a:xfrm>
            <a:off x="8905875" y="2808582"/>
            <a:ext cx="2793682" cy="50229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2466DB-22CC-4AED-8708-B7E169CCE882}"/>
              </a:ext>
            </a:extLst>
          </p:cNvPr>
          <p:cNvSpPr/>
          <p:nvPr/>
        </p:nvSpPr>
        <p:spPr>
          <a:xfrm>
            <a:off x="10961370" y="4182399"/>
            <a:ext cx="537212" cy="2958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allAtOnce"/>
      <p:bldP spid="9" grpId="1" uiExpand="1" build="p" bldLvl="2"/>
      <p:bldP spid="30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526F699-C6D8-494A-85EE-4364FD5450EC}"/>
              </a:ext>
            </a:extLst>
          </p:cNvPr>
          <p:cNvSpPr txBox="1">
            <a:spLocks/>
          </p:cNvSpPr>
          <p:nvPr/>
        </p:nvSpPr>
        <p:spPr>
          <a:xfrm>
            <a:off x="1040183" y="389307"/>
            <a:ext cx="9886897" cy="78539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sz="4400" i="1" cap="all" dirty="0"/>
              <a:t>The Jira Workflow and You!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B5B35C-2AC1-4498-B4EB-3B0E56922507}"/>
              </a:ext>
            </a:extLst>
          </p:cNvPr>
          <p:cNvGrpSpPr/>
          <p:nvPr/>
        </p:nvGrpSpPr>
        <p:grpSpPr>
          <a:xfrm>
            <a:off x="676636" y="1668250"/>
            <a:ext cx="10785639" cy="3729980"/>
            <a:chOff x="676636" y="1668250"/>
            <a:chExt cx="10785639" cy="372998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F1DED08-521F-48BA-9244-71B733B73F3D}"/>
                </a:ext>
              </a:extLst>
            </p:cNvPr>
            <p:cNvSpPr/>
            <p:nvPr/>
          </p:nvSpPr>
          <p:spPr>
            <a:xfrm>
              <a:off x="736363" y="1668250"/>
              <a:ext cx="10725912" cy="3729980"/>
            </a:xfrm>
            <a:prstGeom prst="roundRect">
              <a:avLst/>
            </a:prstGeom>
            <a:solidFill>
              <a:schemeClr val="accent6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B1BAB8E3-488D-49F6-A1B2-C1E6575FB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37" b="16642"/>
            <a:stretch/>
          </p:blipFill>
          <p:spPr>
            <a:xfrm>
              <a:off x="676636" y="2443561"/>
              <a:ext cx="10515549" cy="23494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6B4DA2-EF03-4730-8007-5FD231EE17EA}"/>
                </a:ext>
              </a:extLst>
            </p:cNvPr>
            <p:cNvSpPr txBox="1"/>
            <p:nvPr/>
          </p:nvSpPr>
          <p:spPr>
            <a:xfrm>
              <a:off x="4775317" y="1873621"/>
              <a:ext cx="2416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Managers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A5DFEA-02A9-416C-A757-324AD4429F01}"/>
                </a:ext>
              </a:extLst>
            </p:cNvPr>
            <p:cNvSpPr txBox="1"/>
            <p:nvPr/>
          </p:nvSpPr>
          <p:spPr>
            <a:xfrm>
              <a:off x="5428861" y="4731368"/>
              <a:ext cx="1334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Users</a:t>
              </a:r>
            </a:p>
          </p:txBody>
        </p:sp>
      </p:grp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8357927-99BC-4E06-B107-51A07475F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7896" flipH="1">
            <a:off x="-305597" y="392171"/>
            <a:ext cx="2151380" cy="21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Creating a File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6CDDA-229C-4473-B3D7-42B0EE08D0A4}"/>
              </a:ext>
            </a:extLst>
          </p:cNvPr>
          <p:cNvSpPr txBox="1"/>
          <p:nvPr/>
        </p:nvSpPr>
        <p:spPr>
          <a:xfrm>
            <a:off x="295275" y="1754922"/>
            <a:ext cx="55225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the file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Add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usernames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to restrict file sharing, if applicable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Create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F6ADA-277A-4AED-8CA4-A192E1E4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33" y="1754922"/>
            <a:ext cx="5992498" cy="32546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A6B6CDC-5A32-425C-A6BA-728CB587EF17}"/>
              </a:ext>
            </a:extLst>
          </p:cNvPr>
          <p:cNvSpPr/>
          <p:nvPr/>
        </p:nvSpPr>
        <p:spPr>
          <a:xfrm>
            <a:off x="6535104" y="2335695"/>
            <a:ext cx="2793682" cy="30501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48D29E-C823-4011-B7F9-E3C425BD9808}"/>
              </a:ext>
            </a:extLst>
          </p:cNvPr>
          <p:cNvSpPr/>
          <p:nvPr/>
        </p:nvSpPr>
        <p:spPr>
          <a:xfrm>
            <a:off x="6512244" y="3664444"/>
            <a:ext cx="2793682" cy="30501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2466DB-22CC-4AED-8708-B7E169CCE882}"/>
              </a:ext>
            </a:extLst>
          </p:cNvPr>
          <p:cNvSpPr/>
          <p:nvPr/>
        </p:nvSpPr>
        <p:spPr>
          <a:xfrm>
            <a:off x="11007090" y="4679509"/>
            <a:ext cx="537212" cy="2958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allAtOnce"/>
      <p:bldP spid="9" grpId="1" uiExpand="1" build="p" bldLvl="2"/>
      <p:bldP spid="30" grpId="0" animBg="1"/>
      <p:bldP spid="17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Managing and Editing the File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6CDDA-229C-4473-B3D7-42B0EE08D0A4}"/>
              </a:ext>
            </a:extLst>
          </p:cNvPr>
          <p:cNvSpPr txBox="1"/>
          <p:nvPr/>
        </p:nvSpPr>
        <p:spPr>
          <a:xfrm>
            <a:off x="295275" y="1754922"/>
            <a:ext cx="629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Drag and drop or browse for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977D1-F3EC-46A1-BA23-B1A2B36B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" y="2669940"/>
            <a:ext cx="11174730" cy="40191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48D29E-C823-4011-B7F9-E3C425BD9808}"/>
              </a:ext>
            </a:extLst>
          </p:cNvPr>
          <p:cNvSpPr/>
          <p:nvPr/>
        </p:nvSpPr>
        <p:spPr>
          <a:xfrm>
            <a:off x="4466749" y="3012147"/>
            <a:ext cx="253841" cy="29112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2466DB-22CC-4AED-8708-B7E169CCE882}"/>
              </a:ext>
            </a:extLst>
          </p:cNvPr>
          <p:cNvSpPr/>
          <p:nvPr/>
        </p:nvSpPr>
        <p:spPr>
          <a:xfrm>
            <a:off x="10595610" y="5546825"/>
            <a:ext cx="708660" cy="25961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6B6CDC-5A32-425C-A6BA-728CB587EF17}"/>
              </a:ext>
            </a:extLst>
          </p:cNvPr>
          <p:cNvSpPr/>
          <p:nvPr/>
        </p:nvSpPr>
        <p:spPr>
          <a:xfrm>
            <a:off x="2853692" y="4374489"/>
            <a:ext cx="8450578" cy="112334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77776-5DF9-4603-8695-E5250CB43D64}"/>
              </a:ext>
            </a:extLst>
          </p:cNvPr>
          <p:cNvSpPr/>
          <p:nvPr/>
        </p:nvSpPr>
        <p:spPr>
          <a:xfrm>
            <a:off x="531495" y="5638018"/>
            <a:ext cx="1251585" cy="4770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ADD1E-E73C-4439-91BE-7368DA6B7EB8}"/>
              </a:ext>
            </a:extLst>
          </p:cNvPr>
          <p:cNvSpPr txBox="1"/>
          <p:nvPr/>
        </p:nvSpPr>
        <p:spPr>
          <a:xfrm>
            <a:off x="295274" y="1744249"/>
            <a:ext cx="6299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The red lock indicates there are restrictions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3B259-DDEF-416F-9C22-FA0E98DA223E}"/>
              </a:ext>
            </a:extLst>
          </p:cNvPr>
          <p:cNvSpPr txBox="1"/>
          <p:nvPr/>
        </p:nvSpPr>
        <p:spPr>
          <a:xfrm>
            <a:off x="295273" y="1745220"/>
            <a:ext cx="6299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Tags can be added for helpful searching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18344-E144-47E4-9D96-D3431AE47ADE}"/>
              </a:ext>
            </a:extLst>
          </p:cNvPr>
          <p:cNvSpPr txBox="1"/>
          <p:nvPr/>
        </p:nvSpPr>
        <p:spPr>
          <a:xfrm>
            <a:off x="295272" y="1769652"/>
            <a:ext cx="6299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The File list shows up in the sidebar</a:t>
            </a:r>
          </a:p>
        </p:txBody>
      </p:sp>
    </p:spTree>
    <p:extLst>
      <p:ext uri="{BB962C8B-B14F-4D97-AF65-F5344CB8AC3E}">
        <p14:creationId xmlns:p14="http://schemas.microsoft.com/office/powerpoint/2010/main" val="304242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allAtOnce"/>
      <p:bldP spid="9" grpId="1" uiExpand="1" build="p" bldLvl="2"/>
      <p:bldP spid="9" grpId="2" build="allAtOnce"/>
      <p:bldP spid="17" grpId="0" animBg="1"/>
      <p:bldP spid="17" grpId="1" animBg="1"/>
      <p:bldP spid="20" grpId="0" animBg="1"/>
      <p:bldP spid="20" grpId="1" animBg="1"/>
      <p:bldP spid="30" grpId="0" animBg="1"/>
      <p:bldP spid="30" grpId="1" animBg="1"/>
      <p:bldP spid="10" grpId="0" animBg="1"/>
      <p:bldP spid="11" grpId="0" build="allAtOnce"/>
      <p:bldP spid="11" grpId="1" uiExpand="1" build="p" bldLvl="2"/>
      <p:bldP spid="11" grpId="2" build="allAtOnce"/>
      <p:bldP spid="12" grpId="0" build="allAtOnce"/>
      <p:bldP spid="12" grpId="1" uiExpand="1" build="p" bldLvl="2"/>
      <p:bldP spid="12" grpId="2" build="allAtOnce"/>
      <p:bldP spid="13" grpId="0" build="allAtOnce"/>
      <p:bldP spid="13" grpId="1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6EECBD-5E1A-4413-9476-670432E8E7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0" y="2796142"/>
            <a:ext cx="11462719" cy="38442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Version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6CDDA-229C-4473-B3D7-42B0EE08D0A4}"/>
              </a:ext>
            </a:extLst>
          </p:cNvPr>
          <p:cNvSpPr txBox="1"/>
          <p:nvPr/>
        </p:nvSpPr>
        <p:spPr>
          <a:xfrm>
            <a:off x="295275" y="1754922"/>
            <a:ext cx="1096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Files, Pages, and Work added to Confluence all have version control and change tracking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48D29E-C823-4011-B7F9-E3C425BD9808}"/>
              </a:ext>
            </a:extLst>
          </p:cNvPr>
          <p:cNvSpPr/>
          <p:nvPr/>
        </p:nvSpPr>
        <p:spPr>
          <a:xfrm>
            <a:off x="364640" y="4529705"/>
            <a:ext cx="253841" cy="29112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6B6CDC-5A32-425C-A6BA-728CB587EF17}"/>
              </a:ext>
            </a:extLst>
          </p:cNvPr>
          <p:cNvSpPr/>
          <p:nvPr/>
        </p:nvSpPr>
        <p:spPr>
          <a:xfrm>
            <a:off x="8706677" y="4114800"/>
            <a:ext cx="3034913" cy="82981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A66AD-F541-4C34-9B2F-E853F80CF4D2}"/>
              </a:ext>
            </a:extLst>
          </p:cNvPr>
          <p:cNvSpPr txBox="1"/>
          <p:nvPr/>
        </p:nvSpPr>
        <p:spPr>
          <a:xfrm>
            <a:off x="295275" y="1733723"/>
            <a:ext cx="1096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The example PowerPoint shows when and by whom a file was modified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AC04D-1BA4-4EFE-9AA3-17D82A53F6AF}"/>
              </a:ext>
            </a:extLst>
          </p:cNvPr>
          <p:cNvSpPr txBox="1"/>
          <p:nvPr/>
        </p:nvSpPr>
        <p:spPr>
          <a:xfrm>
            <a:off x="295275" y="1754922"/>
            <a:ext cx="109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Click the drop down for more information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7DED7A-3CCE-4121-A106-85AF9C4E5A8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9" y="4194717"/>
            <a:ext cx="11462719" cy="2445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85C05E-5C43-42B3-9C1F-FD89E720C28B}"/>
              </a:ext>
            </a:extLst>
          </p:cNvPr>
          <p:cNvSpPr txBox="1"/>
          <p:nvPr/>
        </p:nvSpPr>
        <p:spPr>
          <a:xfrm>
            <a:off x="295275" y="1712524"/>
            <a:ext cx="1096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The Version history is displayed with links to open each version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77776-5DF9-4603-8695-E5250CB43D64}"/>
              </a:ext>
            </a:extLst>
          </p:cNvPr>
          <p:cNvSpPr/>
          <p:nvPr/>
        </p:nvSpPr>
        <p:spPr>
          <a:xfrm>
            <a:off x="710400" y="5179041"/>
            <a:ext cx="1814139" cy="91364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2466DB-22CC-4AED-8708-B7E169CCE882}"/>
              </a:ext>
            </a:extLst>
          </p:cNvPr>
          <p:cNvSpPr/>
          <p:nvPr/>
        </p:nvSpPr>
        <p:spPr>
          <a:xfrm>
            <a:off x="819356" y="6179800"/>
            <a:ext cx="3702947" cy="25081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allAtOnce"/>
      <p:bldP spid="9" grpId="1" uiExpand="1" build="p" bldLvl="2"/>
      <p:bldP spid="9" grpId="2" build="allAtOnce"/>
      <p:bldP spid="17" grpId="0" animBg="1"/>
      <p:bldP spid="17" grpId="1" animBg="1"/>
      <p:bldP spid="30" grpId="0" animBg="1"/>
      <p:bldP spid="30" grpId="1" animBg="1"/>
      <p:bldP spid="15" grpId="0" build="allAtOnce"/>
      <p:bldP spid="15" grpId="1" uiExpand="1" build="p" bldLvl="2"/>
      <p:bldP spid="15" grpId="2" build="allAtOnce"/>
      <p:bldP spid="16" grpId="0" build="allAtOnce"/>
      <p:bldP spid="16" grpId="1" uiExpand="1" build="p" bldLvl="2"/>
      <p:bldP spid="16" grpId="2" build="allAtOnce"/>
      <p:bldP spid="19" grpId="0" build="allAtOnce"/>
      <p:bldP spid="19" grpId="1" uiExpand="1" build="p" bldLvl="2"/>
      <p:bldP spid="10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Agile and Scrum</a:t>
            </a:r>
          </a:p>
        </p:txBody>
      </p:sp>
      <p:pic>
        <p:nvPicPr>
          <p:cNvPr id="8" name="Picture 7" descr="agile software development scrum">
            <a:extLst>
              <a:ext uri="{FF2B5EF4-FFF2-40B4-BE49-F238E27FC236}">
                <a16:creationId xmlns:a16="http://schemas.microsoft.com/office/drawing/2014/main" id="{1E4178D3-593D-48C8-AC98-9AF07593F7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311335"/>
            <a:ext cx="9610725" cy="5197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257EAD-23C5-42BF-B993-AE7D77F0BB60}"/>
              </a:ext>
            </a:extLst>
          </p:cNvPr>
          <p:cNvSpPr/>
          <p:nvPr/>
        </p:nvSpPr>
        <p:spPr>
          <a:xfrm>
            <a:off x="1461052" y="4850295"/>
            <a:ext cx="1331844" cy="165882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9AFDAE-C4A0-431F-8718-9B8FDC005656}"/>
              </a:ext>
            </a:extLst>
          </p:cNvPr>
          <p:cNvSpPr/>
          <p:nvPr/>
        </p:nvSpPr>
        <p:spPr>
          <a:xfrm>
            <a:off x="2792895" y="4850295"/>
            <a:ext cx="2564295" cy="165882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571A92-9891-4197-9E29-6198ABEDB2F0}"/>
              </a:ext>
            </a:extLst>
          </p:cNvPr>
          <p:cNvSpPr/>
          <p:nvPr/>
        </p:nvSpPr>
        <p:spPr>
          <a:xfrm>
            <a:off x="5357189" y="2991678"/>
            <a:ext cx="2862471" cy="255498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927743-5CBD-495E-8DC2-F90D18227F2A}"/>
              </a:ext>
            </a:extLst>
          </p:cNvPr>
          <p:cNvSpPr/>
          <p:nvPr/>
        </p:nvSpPr>
        <p:spPr>
          <a:xfrm>
            <a:off x="8757819" y="4861296"/>
            <a:ext cx="2026133" cy="165882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Agile and Scrum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CA77D-37CB-49CE-ABFA-2B1C33151C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340320"/>
            <a:ext cx="4366260" cy="3163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8CE3B-6F47-47A9-9FD4-437E3D1CF15B}"/>
              </a:ext>
            </a:extLst>
          </p:cNvPr>
          <p:cNvSpPr txBox="1"/>
          <p:nvPr/>
        </p:nvSpPr>
        <p:spPr>
          <a:xfrm>
            <a:off x="5099538" y="1340320"/>
            <a:ext cx="6611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Theme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– The over-arching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Epic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– A collection of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Story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– The functionality the user notices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Task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– What development needs to be done to achieve the 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E33EE-0ED5-45D9-9135-5BDF4785BCDF}"/>
              </a:ext>
            </a:extLst>
          </p:cNvPr>
          <p:cNvSpPr/>
          <p:nvPr/>
        </p:nvSpPr>
        <p:spPr>
          <a:xfrm>
            <a:off x="295275" y="1411357"/>
            <a:ext cx="3402082" cy="59634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872F0-44B6-4E49-B33D-D5BCEE1FB3A0}"/>
              </a:ext>
            </a:extLst>
          </p:cNvPr>
          <p:cNvSpPr/>
          <p:nvPr/>
        </p:nvSpPr>
        <p:spPr>
          <a:xfrm>
            <a:off x="295274" y="1948071"/>
            <a:ext cx="3402081" cy="59634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CC54A-1925-42AD-818C-437095DA4407}"/>
              </a:ext>
            </a:extLst>
          </p:cNvPr>
          <p:cNvSpPr/>
          <p:nvPr/>
        </p:nvSpPr>
        <p:spPr>
          <a:xfrm>
            <a:off x="1997765" y="2507977"/>
            <a:ext cx="2663770" cy="57315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75FC0-FD63-4E08-92F3-2A2342AD25C5}"/>
              </a:ext>
            </a:extLst>
          </p:cNvPr>
          <p:cNvSpPr/>
          <p:nvPr/>
        </p:nvSpPr>
        <p:spPr>
          <a:xfrm>
            <a:off x="3152908" y="3028126"/>
            <a:ext cx="1508628" cy="147576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allAtOnce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Agile and Scrum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0E6D98-D321-48D5-8EAB-F143AEBD5BF6}"/>
              </a:ext>
            </a:extLst>
          </p:cNvPr>
          <p:cNvGrpSpPr/>
          <p:nvPr/>
        </p:nvGrpSpPr>
        <p:grpSpPr>
          <a:xfrm>
            <a:off x="2543692" y="1338077"/>
            <a:ext cx="8575606" cy="5302324"/>
            <a:chOff x="2436950" y="1338077"/>
            <a:chExt cx="8575606" cy="53023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C18222-5FA5-4049-B5B5-64D3CDF608C4}"/>
                </a:ext>
              </a:extLst>
            </p:cNvPr>
            <p:cNvGrpSpPr/>
            <p:nvPr/>
          </p:nvGrpSpPr>
          <p:grpSpPr>
            <a:xfrm>
              <a:off x="2436950" y="1338078"/>
              <a:ext cx="7318100" cy="5302323"/>
              <a:chOff x="2436950" y="1338078"/>
              <a:chExt cx="7318100" cy="530232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90CA77D-37CB-49CE-ABFA-2B1C33151CEC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950" y="1338078"/>
                <a:ext cx="7318100" cy="530232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FCF066-8BF3-4666-A2E3-DF5F4790D3CB}"/>
                  </a:ext>
                </a:extLst>
              </p:cNvPr>
              <p:cNvSpPr/>
              <p:nvPr/>
            </p:nvSpPr>
            <p:spPr>
              <a:xfrm>
                <a:off x="4363278" y="1669774"/>
                <a:ext cx="1732722" cy="556591"/>
              </a:xfrm>
              <a:prstGeom prst="rect">
                <a:avLst/>
              </a:prstGeom>
              <a:solidFill>
                <a:srgbClr val="521A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325353-9828-49FB-A648-7E7E783AA406}"/>
                  </a:ext>
                </a:extLst>
              </p:cNvPr>
              <p:cNvSpPr/>
              <p:nvPr/>
            </p:nvSpPr>
            <p:spPr>
              <a:xfrm>
                <a:off x="6311348" y="2631106"/>
                <a:ext cx="914400" cy="549416"/>
              </a:xfrm>
              <a:prstGeom prst="rect">
                <a:avLst/>
              </a:prstGeom>
              <a:solidFill>
                <a:srgbClr val="4D8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D921CF-EFC3-4017-8B5B-810A33A6E114}"/>
                  </a:ext>
                </a:extLst>
              </p:cNvPr>
              <p:cNvSpPr/>
              <p:nvPr/>
            </p:nvSpPr>
            <p:spPr>
              <a:xfrm>
                <a:off x="8458200" y="3429000"/>
                <a:ext cx="1093304" cy="665922"/>
              </a:xfrm>
              <a:prstGeom prst="rect">
                <a:avLst/>
              </a:prstGeom>
              <a:solidFill>
                <a:srgbClr val="EEED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3E3F79-565C-4B60-A0FC-19B962C869D5}"/>
                  </a:ext>
                </a:extLst>
              </p:cNvPr>
              <p:cNvSpPr/>
              <p:nvPr/>
            </p:nvSpPr>
            <p:spPr>
              <a:xfrm>
                <a:off x="8458200" y="4958500"/>
                <a:ext cx="1093304" cy="665922"/>
              </a:xfrm>
              <a:prstGeom prst="rect">
                <a:avLst/>
              </a:prstGeom>
              <a:solidFill>
                <a:srgbClr val="F2F0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0502D9-EDEF-4A70-A4AD-B14F18F3E54B}"/>
                </a:ext>
              </a:extLst>
            </p:cNvPr>
            <p:cNvSpPr/>
            <p:nvPr/>
          </p:nvSpPr>
          <p:spPr>
            <a:xfrm>
              <a:off x="9720056" y="1338077"/>
              <a:ext cx="1292500" cy="5302323"/>
            </a:xfrm>
            <a:prstGeom prst="rect">
              <a:avLst/>
            </a:prstGeom>
            <a:solidFill>
              <a:srgbClr val="EAEBEE"/>
            </a:solidFill>
            <a:ln w="19050">
              <a:solidFill>
                <a:srgbClr val="EAE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EA5B76-1817-404A-BB95-D4EE79B2595B}"/>
              </a:ext>
            </a:extLst>
          </p:cNvPr>
          <p:cNvSpPr txBox="1"/>
          <p:nvPr/>
        </p:nvSpPr>
        <p:spPr>
          <a:xfrm>
            <a:off x="2543692" y="2596430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Release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084A89-EE8E-423C-B4C9-D377A669BED8}"/>
              </a:ext>
            </a:extLst>
          </p:cNvPr>
          <p:cNvSpPr txBox="1"/>
          <p:nvPr/>
        </p:nvSpPr>
        <p:spPr>
          <a:xfrm>
            <a:off x="2782024" y="1739347"/>
            <a:ext cx="505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i.e. User Interface and Usability Updates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12AE2-514A-4930-899A-851A685AFAAE}"/>
              </a:ext>
            </a:extLst>
          </p:cNvPr>
          <p:cNvSpPr txBox="1"/>
          <p:nvPr/>
        </p:nvSpPr>
        <p:spPr>
          <a:xfrm>
            <a:off x="5598111" y="2611129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E88BC-254C-464E-9811-F7BC4086E71C}"/>
              </a:ext>
            </a:extLst>
          </p:cNvPr>
          <p:cNvSpPr txBox="1"/>
          <p:nvPr/>
        </p:nvSpPr>
        <p:spPr>
          <a:xfrm>
            <a:off x="8564942" y="2872739"/>
            <a:ext cx="25543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H5 Planning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H5 Testing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H5 Development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H5 Issues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H5 Code 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7C343-CB2D-4161-AFB0-B16C9B06D25F}"/>
              </a:ext>
            </a:extLst>
          </p:cNvPr>
          <p:cNvSpPr txBox="1"/>
          <p:nvPr/>
        </p:nvSpPr>
        <p:spPr>
          <a:xfrm>
            <a:off x="8564941" y="4648848"/>
            <a:ext cx="25543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Debugging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Testing that it works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Meetings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Research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Blockers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8D485-B143-4FA3-942F-755BCFDEF5DF}"/>
              </a:ext>
            </a:extLst>
          </p:cNvPr>
          <p:cNvSpPr/>
          <p:nvPr/>
        </p:nvSpPr>
        <p:spPr>
          <a:xfrm>
            <a:off x="1127367" y="1338077"/>
            <a:ext cx="1416323" cy="5302323"/>
          </a:xfrm>
          <a:prstGeom prst="rect">
            <a:avLst/>
          </a:prstGeom>
          <a:solidFill>
            <a:srgbClr val="E4E7EA"/>
          </a:solidFill>
          <a:ln w="19050">
            <a:solidFill>
              <a:srgbClr val="E4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6EF0E-664C-416C-86F5-B3075B97E220}"/>
              </a:ext>
            </a:extLst>
          </p:cNvPr>
          <p:cNvSpPr txBox="1"/>
          <p:nvPr/>
        </p:nvSpPr>
        <p:spPr>
          <a:xfrm>
            <a:off x="525633" y="1616237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Theme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D8EE4-FBF8-404D-9722-1095AC565D83}"/>
              </a:ext>
            </a:extLst>
          </p:cNvPr>
          <p:cNvSpPr txBox="1"/>
          <p:nvPr/>
        </p:nvSpPr>
        <p:spPr>
          <a:xfrm>
            <a:off x="525633" y="2653220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Epic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1DBE28-2D70-4DF7-92B0-9D2834B3700D}"/>
              </a:ext>
            </a:extLst>
          </p:cNvPr>
          <p:cNvSpPr txBox="1"/>
          <p:nvPr/>
        </p:nvSpPr>
        <p:spPr>
          <a:xfrm>
            <a:off x="3648385" y="3519458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E3B3EB-3C0B-478B-9AEA-4619167BA725}"/>
              </a:ext>
            </a:extLst>
          </p:cNvPr>
          <p:cNvSpPr txBox="1"/>
          <p:nvPr/>
        </p:nvSpPr>
        <p:spPr>
          <a:xfrm>
            <a:off x="5598111" y="5101202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Task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2A2AE-EDCC-4AD0-AA47-F496017B195D}"/>
              </a:ext>
            </a:extLst>
          </p:cNvPr>
          <p:cNvSpPr txBox="1"/>
          <p:nvPr/>
        </p:nvSpPr>
        <p:spPr>
          <a:xfrm>
            <a:off x="1115960" y="5039861"/>
            <a:ext cx="6611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Theme</a:t>
            </a:r>
            <a:r>
              <a:rPr lang="en-US" sz="2000" dirty="0">
                <a:solidFill>
                  <a:schemeClr val="bg1"/>
                </a:solidFill>
              </a:rPr>
              <a:t> – The over-arching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Epic</a:t>
            </a:r>
            <a:r>
              <a:rPr lang="en-US" sz="2000" dirty="0">
                <a:solidFill>
                  <a:schemeClr val="bg1"/>
                </a:solidFill>
              </a:rPr>
              <a:t> – A collection of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Story</a:t>
            </a:r>
            <a:r>
              <a:rPr lang="en-US" sz="2000" dirty="0">
                <a:solidFill>
                  <a:schemeClr val="bg1"/>
                </a:solidFill>
              </a:rPr>
              <a:t> – The functionality the user notices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Task</a:t>
            </a:r>
            <a:r>
              <a:rPr lang="en-US" sz="2000" dirty="0">
                <a:solidFill>
                  <a:schemeClr val="bg1"/>
                </a:solidFill>
              </a:rPr>
              <a:t> – What development needs to be done to achieve the story</a:t>
            </a:r>
          </a:p>
        </p:txBody>
      </p:sp>
    </p:spTree>
    <p:extLst>
      <p:ext uri="{BB962C8B-B14F-4D97-AF65-F5344CB8AC3E}">
        <p14:creationId xmlns:p14="http://schemas.microsoft.com/office/powerpoint/2010/main" val="26036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 uiExpand="1" build="p"/>
      <p:bldP spid="27" grpId="1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Proposed </a:t>
            </a:r>
            <a:r>
              <a:rPr lang="en-US" b="1" dirty="0" err="1"/>
              <a:t>wORKFLOW</a:t>
            </a:r>
            <a:r>
              <a:rPr lang="en-US" b="1" dirty="0"/>
              <a:t> – Bugs and Feature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F41EF-670D-4AEC-AD8F-01E63E6F6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448503"/>
            <a:ext cx="10477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5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Proposed </a:t>
            </a:r>
            <a:r>
              <a:rPr lang="en-US" b="1" dirty="0" err="1"/>
              <a:t>wORKFLOW</a:t>
            </a:r>
            <a:r>
              <a:rPr lang="en-US" b="1" dirty="0"/>
              <a:t> – Issues</a:t>
            </a:r>
          </a:p>
        </p:txBody>
      </p:sp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FE9852-D292-4326-B268-9EC59189A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26" y="1305339"/>
            <a:ext cx="8104947" cy="54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89D-F4B2-45A2-A4FE-0D2C745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4" y="118208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Proposed </a:t>
            </a:r>
            <a:r>
              <a:rPr lang="en-US" b="1" dirty="0" err="1"/>
              <a:t>wORKFLOW</a:t>
            </a:r>
            <a:r>
              <a:rPr lang="en-US" b="1" dirty="0"/>
              <a:t> – Sprints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8973C1-8F28-4D32-995C-D5A037D53FEF}"/>
              </a:ext>
            </a:extLst>
          </p:cNvPr>
          <p:cNvGrpSpPr/>
          <p:nvPr/>
        </p:nvGrpSpPr>
        <p:grpSpPr>
          <a:xfrm>
            <a:off x="876300" y="1047750"/>
            <a:ext cx="10439400" cy="5810250"/>
            <a:chOff x="876300" y="1047750"/>
            <a:chExt cx="10439400" cy="5810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22C778-73C5-47A8-880A-2A3277191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" y="1047750"/>
              <a:ext cx="10439400" cy="5810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64814D-47F9-4A83-BEB7-7EB471EE6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5570" y="4624593"/>
              <a:ext cx="371475" cy="133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3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523B-EE0E-4E2D-971C-3B742402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89" y="368707"/>
            <a:ext cx="7586134" cy="819150"/>
          </a:xfrm>
          <a:noFill/>
        </p:spPr>
        <p:txBody>
          <a:bodyPr anchor="ctr">
            <a:normAutofit fontScale="90000"/>
          </a:bodyPr>
          <a:lstStyle/>
          <a:p>
            <a:pPr algn="l"/>
            <a:r>
              <a:rPr lang="en-US" sz="4800" b="1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2F92-1BE9-4537-B74E-107E9781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691665"/>
            <a:ext cx="6593180" cy="4937287"/>
          </a:xfrm>
        </p:spPr>
        <p:txBody>
          <a:bodyPr numCol="2"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Jira Software Managers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Access to all features in Jira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and update projects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and remove Users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Start and end sprints</a:t>
            </a:r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Jira Software User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and manage issues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code review status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branches</a:t>
            </a:r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66A88D2-BFF7-4D86-89F7-6796AE66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010" y="1800225"/>
            <a:ext cx="4238625" cy="4238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2556EF-FBAA-4906-8FF6-EFF42D1426C3}"/>
              </a:ext>
            </a:extLst>
          </p:cNvPr>
          <p:cNvSpPr/>
          <p:nvPr/>
        </p:nvSpPr>
        <p:spPr>
          <a:xfrm>
            <a:off x="8179904" y="3240157"/>
            <a:ext cx="3269974" cy="606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6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801A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801A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1BB4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1BB4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2"/>
      <p:bldP spid="3" grpI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F961-BB34-4026-92B7-EE7EDAF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0944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Authentication in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0D45-0086-4F48-8246-2F691D04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1981200"/>
            <a:ext cx="5588718" cy="42374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Navigate to </a:t>
            </a:r>
            <a:r>
              <a:rPr lang="en-US" u="sng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https://tslm-jira.gm.com/secure/Dashboard.jspa</a:t>
            </a:r>
            <a:endParaRPr lang="en-US" u="sng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the user icon and select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Activity Stream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click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Authenticate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any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Allow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Notice the link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F42FE-2B94-4E35-AF6C-49207E0D7E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17" y="1981200"/>
            <a:ext cx="5388693" cy="3679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8779B8-9590-4F8E-86C4-B10931BBA216}"/>
              </a:ext>
            </a:extLst>
          </p:cNvPr>
          <p:cNvSpPr/>
          <p:nvPr/>
        </p:nvSpPr>
        <p:spPr>
          <a:xfrm>
            <a:off x="8056871" y="3527848"/>
            <a:ext cx="656202" cy="4799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BC027-621F-4C96-A236-852F157A9FCB}"/>
              </a:ext>
            </a:extLst>
          </p:cNvPr>
          <p:cNvSpPr/>
          <p:nvPr/>
        </p:nvSpPr>
        <p:spPr>
          <a:xfrm>
            <a:off x="7123379" y="4927831"/>
            <a:ext cx="3293893" cy="30666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build="allAtOnce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6B4A1D-FF6A-420B-8A99-580FB53E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20" y="3392680"/>
            <a:ext cx="11763375" cy="3438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EF961-BB34-4026-92B7-EE7EDAF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0944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Turn off </a:t>
            </a:r>
            <a:r>
              <a:rPr lang="en-US" b="1" dirty="0" err="1"/>
              <a:t>Autowatch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0D45-0086-4F48-8246-2F691D04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95" y="1409105"/>
            <a:ext cx="5588718" cy="42374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From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Profile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Settings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Email Settings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Edit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Uncheck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Autowatch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Thank me later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779B8-9590-4F8E-86C4-B10931BBA216}"/>
              </a:ext>
            </a:extLst>
          </p:cNvPr>
          <p:cNvSpPr/>
          <p:nvPr/>
        </p:nvSpPr>
        <p:spPr>
          <a:xfrm>
            <a:off x="5437773" y="4518959"/>
            <a:ext cx="747016" cy="4799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BC027-621F-4C96-A236-852F157A9FCB}"/>
              </a:ext>
            </a:extLst>
          </p:cNvPr>
          <p:cNvSpPr/>
          <p:nvPr/>
        </p:nvSpPr>
        <p:spPr>
          <a:xfrm>
            <a:off x="4716292" y="5521157"/>
            <a:ext cx="1361802" cy="33214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6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build="allAtOnce"/>
      <p:bldP spid="3" grpId="2" uiExpand="1" build="p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F961-BB34-4026-92B7-EE7EDAF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0944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Create a New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0D45-0086-4F48-8246-2F691D04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5388693" cy="42374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Dashboards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Manage Dashboards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Create New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Name that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System Dashboard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from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Start From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menu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Favorite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Add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ABB12-3D98-45CF-B13A-4CD1F107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72" y="1502468"/>
            <a:ext cx="5646103" cy="4939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7183E2-F9B6-4810-95F4-AD827642298F}"/>
              </a:ext>
            </a:extLst>
          </p:cNvPr>
          <p:cNvSpPr/>
          <p:nvPr/>
        </p:nvSpPr>
        <p:spPr>
          <a:xfrm>
            <a:off x="7063681" y="2297584"/>
            <a:ext cx="2672538" cy="31804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5D81D-3F8D-4330-A878-F8028A7AC48B}"/>
              </a:ext>
            </a:extLst>
          </p:cNvPr>
          <p:cNvSpPr/>
          <p:nvPr/>
        </p:nvSpPr>
        <p:spPr>
          <a:xfrm>
            <a:off x="6838523" y="3341173"/>
            <a:ext cx="2907486" cy="3279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59705-D924-4862-9D6F-CF277A9D8A00}"/>
              </a:ext>
            </a:extLst>
          </p:cNvPr>
          <p:cNvSpPr/>
          <p:nvPr/>
        </p:nvSpPr>
        <p:spPr>
          <a:xfrm>
            <a:off x="6867891" y="4066717"/>
            <a:ext cx="920214" cy="29816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1FE2D-B168-4196-9378-90BFAC56DAF6}"/>
              </a:ext>
            </a:extLst>
          </p:cNvPr>
          <p:cNvSpPr/>
          <p:nvPr/>
        </p:nvSpPr>
        <p:spPr>
          <a:xfrm>
            <a:off x="7543368" y="5955118"/>
            <a:ext cx="459862" cy="29816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F0EBB-04B0-49CF-A046-AA1714F6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304" y="1458360"/>
            <a:ext cx="2752725" cy="4857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50D32F-AB6B-4417-A8AC-7A90C5468E48}"/>
              </a:ext>
            </a:extLst>
          </p:cNvPr>
          <p:cNvSpPr/>
          <p:nvPr/>
        </p:nvSpPr>
        <p:spPr>
          <a:xfrm>
            <a:off x="7604365" y="1458360"/>
            <a:ext cx="1296664" cy="48577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0737F-2071-4D76-88A5-23C2EA54E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865" y="1458360"/>
            <a:ext cx="2019300" cy="20859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6554C9-C41F-4A87-AE66-23FEBCB12F7E}"/>
              </a:ext>
            </a:extLst>
          </p:cNvPr>
          <p:cNvSpPr/>
          <p:nvPr/>
        </p:nvSpPr>
        <p:spPr>
          <a:xfrm>
            <a:off x="7609655" y="3163044"/>
            <a:ext cx="2009510" cy="37132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allAtOnce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6B044-9B6D-415B-8149-96C69D56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38" y="1083365"/>
            <a:ext cx="5319112" cy="5774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EF961-BB34-4026-92B7-EE7EDAF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0944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Filter the Activity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0D45-0086-4F48-8246-2F691D04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5388693" cy="423748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the    icon on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Activity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Change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Global Filter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Project is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BTSI Common iTest Solution, Global Battery Systems Lab, and any additional Project you are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Confluence Filter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Author is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Followed By 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Change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display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183E2-F9B6-4810-95F4-AD827642298F}"/>
              </a:ext>
            </a:extLst>
          </p:cNvPr>
          <p:cNvSpPr/>
          <p:nvPr/>
        </p:nvSpPr>
        <p:spPr>
          <a:xfrm>
            <a:off x="10941670" y="1721125"/>
            <a:ext cx="1054032" cy="3279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5D81D-3F8D-4330-A878-F8028A7AC48B}"/>
              </a:ext>
            </a:extLst>
          </p:cNvPr>
          <p:cNvSpPr/>
          <p:nvPr/>
        </p:nvSpPr>
        <p:spPr>
          <a:xfrm>
            <a:off x="6820735" y="2376393"/>
            <a:ext cx="2740708" cy="3279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59705-D924-4862-9D6F-CF277A9D8A00}"/>
              </a:ext>
            </a:extLst>
          </p:cNvPr>
          <p:cNvSpPr/>
          <p:nvPr/>
        </p:nvSpPr>
        <p:spPr>
          <a:xfrm>
            <a:off x="9588161" y="2406210"/>
            <a:ext cx="1623177" cy="81406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1FE2D-B168-4196-9378-90BFAC56DAF6}"/>
              </a:ext>
            </a:extLst>
          </p:cNvPr>
          <p:cNvSpPr/>
          <p:nvPr/>
        </p:nvSpPr>
        <p:spPr>
          <a:xfrm>
            <a:off x="6739538" y="6499476"/>
            <a:ext cx="651622" cy="29816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0D32F-AB6B-4417-A8AC-7A90C5468E48}"/>
              </a:ext>
            </a:extLst>
          </p:cNvPr>
          <p:cNvSpPr/>
          <p:nvPr/>
        </p:nvSpPr>
        <p:spPr>
          <a:xfrm>
            <a:off x="6717737" y="1373262"/>
            <a:ext cx="1815610" cy="29816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6554C9-C41F-4A87-AE66-23FEBCB12F7E}"/>
              </a:ext>
            </a:extLst>
          </p:cNvPr>
          <p:cNvSpPr/>
          <p:nvPr/>
        </p:nvSpPr>
        <p:spPr>
          <a:xfrm>
            <a:off x="6739538" y="4193667"/>
            <a:ext cx="2009510" cy="29816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4107C4-4352-423F-92A9-904145D94C42}"/>
              </a:ext>
            </a:extLst>
          </p:cNvPr>
          <p:cNvSpPr/>
          <p:nvPr/>
        </p:nvSpPr>
        <p:spPr>
          <a:xfrm>
            <a:off x="6911815" y="4562934"/>
            <a:ext cx="2649627" cy="3279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AA9CB-5650-4190-9976-42C4A85B3922}"/>
              </a:ext>
            </a:extLst>
          </p:cNvPr>
          <p:cNvSpPr/>
          <p:nvPr/>
        </p:nvSpPr>
        <p:spPr>
          <a:xfrm>
            <a:off x="9579229" y="4572289"/>
            <a:ext cx="1623177" cy="32798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6DDCC0-0F80-4965-A0A8-19B947BE60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72358" y="1981200"/>
            <a:ext cx="190500" cy="2190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86728A-F59D-4983-831A-EBC902DC3849}"/>
              </a:ext>
            </a:extLst>
          </p:cNvPr>
          <p:cNvSpPr/>
          <p:nvPr/>
        </p:nvSpPr>
        <p:spPr>
          <a:xfrm>
            <a:off x="6819104" y="5484738"/>
            <a:ext cx="1251469" cy="38935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allAtOnce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3905A0-6CCF-4FF6-9B2A-1095030F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11" y="332653"/>
            <a:ext cx="3267075" cy="4743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EF961-BB34-4026-92B7-EE7EDAF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0944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0D45-0086-4F48-8246-2F691D04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5388693" cy="4237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Project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is like a container for Issues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Current Project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 default space entered when you click 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Projects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tab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Recent Projects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shows all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Projects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you have visited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Service Desk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Business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icons are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Project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filters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View All Projects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if the </a:t>
            </a:r>
            <a:r>
              <a:rPr lang="en-US" b="1" i="1" dirty="0">
                <a:solidFill>
                  <a:schemeClr val="tx1">
                    <a:lumMod val="50000"/>
                  </a:schemeClr>
                </a:solidFill>
              </a:rPr>
              <a:t>BTSI-Sandbox (BTSIS)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doesn’t display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183E2-F9B6-4810-95F4-AD827642298F}"/>
              </a:ext>
            </a:extLst>
          </p:cNvPr>
          <p:cNvSpPr/>
          <p:nvPr/>
        </p:nvSpPr>
        <p:spPr>
          <a:xfrm>
            <a:off x="8201611" y="1709460"/>
            <a:ext cx="2234476" cy="3279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5D81D-3F8D-4330-A878-F8028A7AC48B}"/>
              </a:ext>
            </a:extLst>
          </p:cNvPr>
          <p:cNvSpPr/>
          <p:nvPr/>
        </p:nvSpPr>
        <p:spPr>
          <a:xfrm>
            <a:off x="8191088" y="877454"/>
            <a:ext cx="2740708" cy="3279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59705-D924-4862-9D6F-CF277A9D8A00}"/>
              </a:ext>
            </a:extLst>
          </p:cNvPr>
          <p:cNvSpPr/>
          <p:nvPr/>
        </p:nvSpPr>
        <p:spPr>
          <a:xfrm>
            <a:off x="8191088" y="3548561"/>
            <a:ext cx="1623177" cy="112283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0D32F-AB6B-4417-A8AC-7A90C5468E48}"/>
              </a:ext>
            </a:extLst>
          </p:cNvPr>
          <p:cNvSpPr/>
          <p:nvPr/>
        </p:nvSpPr>
        <p:spPr>
          <a:xfrm>
            <a:off x="8201611" y="360468"/>
            <a:ext cx="972206" cy="43466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AA9CB-5650-4190-9976-42C4A85B3922}"/>
              </a:ext>
            </a:extLst>
          </p:cNvPr>
          <p:cNvSpPr/>
          <p:nvPr/>
        </p:nvSpPr>
        <p:spPr>
          <a:xfrm>
            <a:off x="8209719" y="4742862"/>
            <a:ext cx="1623177" cy="32798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allAtOnce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8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4594</TotalTime>
  <Words>1736</Words>
  <Application>Microsoft Office PowerPoint</Application>
  <PresentationFormat>Widescreen</PresentationFormat>
  <Paragraphs>301</Paragraphs>
  <Slides>38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Century Gothic</vt:lpstr>
      <vt:lpstr>Vapor Trail</vt:lpstr>
      <vt:lpstr>JIRA Training</vt:lpstr>
      <vt:lpstr>Key Terms to Remember</vt:lpstr>
      <vt:lpstr>PowerPoint Presentation</vt:lpstr>
      <vt:lpstr>Roles and Responsibilities</vt:lpstr>
      <vt:lpstr>Authentication in JIRA</vt:lpstr>
      <vt:lpstr>Turn off Autowatch</vt:lpstr>
      <vt:lpstr>Create a New Dashboard</vt:lpstr>
      <vt:lpstr>Filter the Activity Stream</vt:lpstr>
      <vt:lpstr>Projects</vt:lpstr>
      <vt:lpstr>Projects</vt:lpstr>
      <vt:lpstr>The Project Page</vt:lpstr>
      <vt:lpstr>Issue Types</vt:lpstr>
      <vt:lpstr>Issue Types</vt:lpstr>
      <vt:lpstr>PowerPoint Presentation</vt:lpstr>
      <vt:lpstr>Create an Issue</vt:lpstr>
      <vt:lpstr>Priority Levels</vt:lpstr>
      <vt:lpstr>Create an Issue</vt:lpstr>
      <vt:lpstr>Creating a Branch in Bitbucket</vt:lpstr>
      <vt:lpstr>Bitbucket Branch Types</vt:lpstr>
      <vt:lpstr>Creating a Branch in Bitbucket cont.</vt:lpstr>
      <vt:lpstr>Bitbucket Navigation</vt:lpstr>
      <vt:lpstr>Create a Pull Request</vt:lpstr>
      <vt:lpstr>Create a Pull Request Cont.</vt:lpstr>
      <vt:lpstr>Pull Requests Creator vs Reviewer</vt:lpstr>
      <vt:lpstr>Reviewer Functions</vt:lpstr>
      <vt:lpstr>Confluence</vt:lpstr>
      <vt:lpstr>Calendars</vt:lpstr>
      <vt:lpstr>Adding Calendar Events</vt:lpstr>
      <vt:lpstr>Adding Files for Version Control</vt:lpstr>
      <vt:lpstr>Creating a File List</vt:lpstr>
      <vt:lpstr>Managing and Editing the File List</vt:lpstr>
      <vt:lpstr>Version Control</vt:lpstr>
      <vt:lpstr>Agile and Scrum</vt:lpstr>
      <vt:lpstr>Agile and Scrum</vt:lpstr>
      <vt:lpstr>Agile and Scrum</vt:lpstr>
      <vt:lpstr>Proposed wORKFLOW – Bugs and Feature Requests</vt:lpstr>
      <vt:lpstr>Proposed wORKFLOW – Issues</vt:lpstr>
      <vt:lpstr>Proposed wORKFLOW – Sprints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Flattery</dc:creator>
  <cp:lastModifiedBy>Chelsea Flattery</cp:lastModifiedBy>
  <cp:revision>121</cp:revision>
  <dcterms:created xsi:type="dcterms:W3CDTF">2019-09-05T18:02:22Z</dcterms:created>
  <dcterms:modified xsi:type="dcterms:W3CDTF">2019-10-14T18:37:43Z</dcterms:modified>
</cp:coreProperties>
</file>