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48" y="2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5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95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14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259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83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732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237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79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59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11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19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53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9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0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9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409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85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FDA70D-4C95-4E41-AF8C-357677008707}" type="datetimeFigureOut">
              <a:rPr lang="en-US" smtClean="0"/>
              <a:t>3/13/2020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5BC41-353B-4E69-B327-A72D5CDB29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30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slm-jira.gm.com/servicedesk/customer/portal/7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tcatalog.gm.com/portal/shop/catalog/50d705be-0503-4399-8e5d-d160fcd6de5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EB17-4F52-4D09-8F5E-1E2CEA68F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Transition from GitLab to </a:t>
            </a:r>
            <a:r>
              <a:rPr lang="en-US" dirty="0" err="1"/>
              <a:t>JiRA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6CEB7-BB33-46C1-A443-E38AA5754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does this mean for your workflow?</a:t>
            </a:r>
          </a:p>
        </p:txBody>
      </p:sp>
    </p:spTree>
    <p:extLst>
      <p:ext uri="{BB962C8B-B14F-4D97-AF65-F5344CB8AC3E}">
        <p14:creationId xmlns:p14="http://schemas.microsoft.com/office/powerpoint/2010/main" val="3210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A8CB-2535-4583-AA48-9E349919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GitLab is Read-only, now what?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E6855-3734-4B99-A0A8-56B16D6D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Welcome to the Battery Test Systems Integration (BTSI) Service Desk</a:t>
            </a:r>
          </a:p>
          <a:p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It is Trackable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Issues = Service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Get help with the Knowledge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It is </a:t>
            </a:r>
            <a:r>
              <a:rPr lang="en-US" dirty="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 on the Desktop, </a:t>
            </a:r>
            <a:b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you’ll need to log in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15027A-4615-4298-A8A0-26BFCEF01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36" y="5197517"/>
            <a:ext cx="746825" cy="1021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A07F17-753C-4CF6-A44E-A47B9501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5117" y="811160"/>
            <a:ext cx="6285923" cy="532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73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8184C8D-5205-4A3C-9D51-3A8B93E22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117" y="811160"/>
            <a:ext cx="6285923" cy="5328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BA8CB-2535-4583-AA48-9E349919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Multiple Features Available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E6855-3734-4B99-A0A8-56B16D6D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For TCWS equipment issues (monitors, keyboards, PC hardware) click the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  <a:hlinkClick r:id="rId3"/>
              </a:rPr>
              <a:t>link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Search the knowledge base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Submit PQMS Support, bug fix, and general service requests for </a:t>
            </a:r>
            <a:r>
              <a:rPr lang="en-US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solution_common</a:t>
            </a: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Submit bug fix and feature request service request for the Updater.exe patch script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Submit a service request to onsite IT for BitLocker and PC hardware issues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D7A0CF-52D7-4045-9CB7-EC3259235023}"/>
              </a:ext>
            </a:extLst>
          </p:cNvPr>
          <p:cNvSpPr/>
          <p:nvPr/>
        </p:nvSpPr>
        <p:spPr>
          <a:xfrm>
            <a:off x="5785503" y="2059536"/>
            <a:ext cx="4110527" cy="179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FB8BF1-3C62-45DD-83E0-DADA37F255E2}"/>
              </a:ext>
            </a:extLst>
          </p:cNvPr>
          <p:cNvSpPr/>
          <p:nvPr/>
        </p:nvSpPr>
        <p:spPr>
          <a:xfrm>
            <a:off x="5796889" y="2697585"/>
            <a:ext cx="4922378" cy="398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AA85DA-113D-4382-BA63-8B5C98D4F99A}"/>
              </a:ext>
            </a:extLst>
          </p:cNvPr>
          <p:cNvSpPr/>
          <p:nvPr/>
        </p:nvSpPr>
        <p:spPr>
          <a:xfrm>
            <a:off x="5785502" y="3184021"/>
            <a:ext cx="1222049" cy="179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941970-6879-40FD-ADDC-557CB3922313}"/>
              </a:ext>
            </a:extLst>
          </p:cNvPr>
          <p:cNvSpPr/>
          <p:nvPr/>
        </p:nvSpPr>
        <p:spPr>
          <a:xfrm>
            <a:off x="7351790" y="3124198"/>
            <a:ext cx="3220960" cy="13792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DEDD3-10ED-403F-89F7-F9A08D348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4466" y="2727275"/>
            <a:ext cx="4954405" cy="200854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A95948D-D3B1-47C3-8A7A-BD1DF17B03A4}"/>
              </a:ext>
            </a:extLst>
          </p:cNvPr>
          <p:cNvSpPr/>
          <p:nvPr/>
        </p:nvSpPr>
        <p:spPr>
          <a:xfrm>
            <a:off x="5764720" y="3442773"/>
            <a:ext cx="955957" cy="179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7DCDE4-A305-44AB-A6CE-0A325B38BF5A}"/>
              </a:ext>
            </a:extLst>
          </p:cNvPr>
          <p:cNvSpPr/>
          <p:nvPr/>
        </p:nvSpPr>
        <p:spPr>
          <a:xfrm>
            <a:off x="7343111" y="3072244"/>
            <a:ext cx="3244208" cy="1150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50F266-3F3F-4D7C-8599-0E144FE1C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502" y="2718792"/>
            <a:ext cx="4972335" cy="190429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61D00B2-B7AF-4489-AC16-961FF7992C3C}"/>
              </a:ext>
            </a:extLst>
          </p:cNvPr>
          <p:cNvSpPr/>
          <p:nvPr/>
        </p:nvSpPr>
        <p:spPr>
          <a:xfrm>
            <a:off x="5764721" y="3724094"/>
            <a:ext cx="1027673" cy="1794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AAEDF4-D187-487C-B025-64A5CF75DD17}"/>
              </a:ext>
            </a:extLst>
          </p:cNvPr>
          <p:cNvSpPr/>
          <p:nvPr/>
        </p:nvSpPr>
        <p:spPr>
          <a:xfrm>
            <a:off x="7245694" y="3055720"/>
            <a:ext cx="3462188" cy="1268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7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A8CB-2535-4583-AA48-9E349919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Search the knowledge base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E6855-3734-4B99-A0A8-56B16D6D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In the search bar, type a single word related to your issue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If there is a knowledge base article available, it appears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Relevant service requests will display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The last link returns you to the main Help Desk page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C8D829-92E1-45EB-8D08-695C3C7CE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47" y="759909"/>
            <a:ext cx="6422569" cy="54445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FB8BF1-3C62-45DD-83E0-DADA37F255E2}"/>
              </a:ext>
            </a:extLst>
          </p:cNvPr>
          <p:cNvSpPr/>
          <p:nvPr/>
        </p:nvSpPr>
        <p:spPr>
          <a:xfrm>
            <a:off x="5712766" y="2705326"/>
            <a:ext cx="5072997" cy="3980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F9495F-C450-43D5-AFA2-0AF548456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916" y="822055"/>
            <a:ext cx="6306783" cy="528982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A7E3FB-B61C-4419-86EA-FB9E241A3DB3}"/>
              </a:ext>
            </a:extLst>
          </p:cNvPr>
          <p:cNvSpPr/>
          <p:nvPr/>
        </p:nvSpPr>
        <p:spPr>
          <a:xfrm>
            <a:off x="5785503" y="3124199"/>
            <a:ext cx="4922378" cy="83820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7F3C48-F43D-457F-903C-45D37485EA4D}"/>
              </a:ext>
            </a:extLst>
          </p:cNvPr>
          <p:cNvSpPr/>
          <p:nvPr/>
        </p:nvSpPr>
        <p:spPr>
          <a:xfrm>
            <a:off x="5785503" y="3962400"/>
            <a:ext cx="1888285" cy="699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40BF64-6E6F-405B-96A2-519C65301F96}"/>
              </a:ext>
            </a:extLst>
          </p:cNvPr>
          <p:cNvSpPr/>
          <p:nvPr/>
        </p:nvSpPr>
        <p:spPr>
          <a:xfrm>
            <a:off x="5785503" y="4671441"/>
            <a:ext cx="1368332" cy="2322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7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  <p:bldP spid="6" grpId="0" animBg="1"/>
      <p:bldP spid="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A8CB-2535-4583-AA48-9E349919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an Issue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E6855-3734-4B99-A0A8-56B16D6D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To fill out a service request, select from the two categories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Pick the service request type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Click the drop-down and type your name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Fill out the description and steps to reproduce (if applicable)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Select impacted components from the menu (if applicable)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Click Create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C8D829-92E1-45EB-8D08-695C3C7CE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47" y="759909"/>
            <a:ext cx="6422569" cy="54445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A7E3FB-B61C-4419-86EA-FB9E241A3DB3}"/>
              </a:ext>
            </a:extLst>
          </p:cNvPr>
          <p:cNvSpPr/>
          <p:nvPr/>
        </p:nvSpPr>
        <p:spPr>
          <a:xfrm>
            <a:off x="5624859" y="3112792"/>
            <a:ext cx="1430567" cy="623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816412-D61B-4970-8E68-355A2C52E6FB}"/>
              </a:ext>
            </a:extLst>
          </p:cNvPr>
          <p:cNvSpPr/>
          <p:nvPr/>
        </p:nvSpPr>
        <p:spPr>
          <a:xfrm>
            <a:off x="7333813" y="3107905"/>
            <a:ext cx="3275305" cy="14121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4E328D-4A6C-4038-B1DD-DF7671ACF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536" y="344402"/>
            <a:ext cx="5874990" cy="627555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56021CB-F408-49B6-ACFA-98F2BDB6F081}"/>
              </a:ext>
            </a:extLst>
          </p:cNvPr>
          <p:cNvSpPr/>
          <p:nvPr/>
        </p:nvSpPr>
        <p:spPr>
          <a:xfrm>
            <a:off x="6095999" y="1291747"/>
            <a:ext cx="4285129" cy="5549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03E18D-45B8-4BA0-A364-29A12FC66B97}"/>
              </a:ext>
            </a:extLst>
          </p:cNvPr>
          <p:cNvSpPr/>
          <p:nvPr/>
        </p:nvSpPr>
        <p:spPr>
          <a:xfrm>
            <a:off x="6095998" y="2248452"/>
            <a:ext cx="4285129" cy="2368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B6328C-4449-4CCF-9654-7DED37C9644B}"/>
              </a:ext>
            </a:extLst>
          </p:cNvPr>
          <p:cNvSpPr/>
          <p:nvPr/>
        </p:nvSpPr>
        <p:spPr>
          <a:xfrm>
            <a:off x="6095998" y="4697507"/>
            <a:ext cx="4285128" cy="681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7D0916B-04B7-4375-9107-FAAA9816E124}"/>
              </a:ext>
            </a:extLst>
          </p:cNvPr>
          <p:cNvSpPr/>
          <p:nvPr/>
        </p:nvSpPr>
        <p:spPr>
          <a:xfrm>
            <a:off x="6095999" y="5460543"/>
            <a:ext cx="626920" cy="330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18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  <p:bldP spid="17" grpId="0" animBg="1"/>
      <p:bldP spid="17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20" grpId="0" animBg="1"/>
      <p:bldP spid="20" grpId="1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500B79F-DC14-4CD7-9643-292858347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3" y="304405"/>
            <a:ext cx="6392167" cy="2819794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540A28-1DD0-4F55-92E3-D05FE3252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83394" y="3435724"/>
            <a:ext cx="6510337" cy="25656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7BA8CB-2535-4583-AA48-9E349919E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what?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E6855-3734-4B99-A0A8-56B16D6D5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649467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An email is sent to confirm receipt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Comments and attachments can be added to the request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The Software Team will review the service request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Any responses will appear on the service request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View your open requests by clicking the Request button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Requests can be filtered and searched from the Requests link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If an issue was shared with you, change the Created by me drop down to Where I am a participant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Status update will be sent via email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6021CB-F408-49B6-ACFA-98F2BDB6F081}"/>
              </a:ext>
            </a:extLst>
          </p:cNvPr>
          <p:cNvSpPr/>
          <p:nvPr/>
        </p:nvSpPr>
        <p:spPr>
          <a:xfrm>
            <a:off x="5387788" y="4058772"/>
            <a:ext cx="4123765" cy="4146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98ACF2-2DF1-4851-A207-E8D2CEAA2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235" y="1391039"/>
            <a:ext cx="7362180" cy="346631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01D0EDB-3231-4CC7-899E-5CA9EE6ED7D7}"/>
              </a:ext>
            </a:extLst>
          </p:cNvPr>
          <p:cNvSpPr/>
          <p:nvPr/>
        </p:nvSpPr>
        <p:spPr>
          <a:xfrm>
            <a:off x="5157228" y="2784367"/>
            <a:ext cx="2919972" cy="10345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D1C62D-9DE5-4B01-AF14-346B39A674A4}"/>
              </a:ext>
            </a:extLst>
          </p:cNvPr>
          <p:cNvSpPr/>
          <p:nvPr/>
        </p:nvSpPr>
        <p:spPr>
          <a:xfrm>
            <a:off x="11125199" y="1391039"/>
            <a:ext cx="602595" cy="258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94CCE-68A0-487A-B368-D7E29534D1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3394" y="304406"/>
            <a:ext cx="6404636" cy="39932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355B7-5B2B-4713-AF35-D3A121FF8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3024" y="3650917"/>
            <a:ext cx="5118391" cy="312274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FE69DC-E690-4E6E-982B-F69FC9FBC95C}"/>
              </a:ext>
            </a:extLst>
          </p:cNvPr>
          <p:cNvSpPr/>
          <p:nvPr/>
        </p:nvSpPr>
        <p:spPr>
          <a:xfrm>
            <a:off x="5528314" y="1227175"/>
            <a:ext cx="3698813" cy="784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01365-7D93-44BE-98B4-37D9E7C060AB}"/>
              </a:ext>
            </a:extLst>
          </p:cNvPr>
          <p:cNvSpPr/>
          <p:nvPr/>
        </p:nvSpPr>
        <p:spPr>
          <a:xfrm>
            <a:off x="6964217" y="4622776"/>
            <a:ext cx="2817092" cy="13785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627A0E-0DBA-474B-9FCB-62F77FC24343}"/>
              </a:ext>
            </a:extLst>
          </p:cNvPr>
          <p:cNvCxnSpPr/>
          <p:nvPr/>
        </p:nvCxnSpPr>
        <p:spPr>
          <a:xfrm flipV="1">
            <a:off x="4800600" y="1782618"/>
            <a:ext cx="6324599" cy="3315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BCE9B8E-2C1B-424B-9535-3975FE43F4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79019" y="2081337"/>
            <a:ext cx="7387487" cy="24894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604CF3F-9434-4A03-96D2-54FA62988D68}"/>
              </a:ext>
            </a:extLst>
          </p:cNvPr>
          <p:cNvSpPr/>
          <p:nvPr/>
        </p:nvSpPr>
        <p:spPr>
          <a:xfrm>
            <a:off x="5207709" y="2773012"/>
            <a:ext cx="6392167" cy="30790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47C5C0-D79C-4AD6-9952-1A0ACA0CF1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0907" y="2095138"/>
            <a:ext cx="7369377" cy="2589241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F0319CE-85CB-451D-BE0F-7DB3B6637BD6}"/>
              </a:ext>
            </a:extLst>
          </p:cNvPr>
          <p:cNvSpPr/>
          <p:nvPr/>
        </p:nvSpPr>
        <p:spPr>
          <a:xfrm>
            <a:off x="6759888" y="2772091"/>
            <a:ext cx="1661471" cy="878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  <p:bldP spid="12" grpId="0" animBg="1"/>
      <p:bldP spid="13" grpId="0" animBg="1"/>
      <p:bldP spid="16" grpId="0" animBg="1"/>
      <p:bldP spid="16" grpId="1" animBg="1"/>
      <p:bldP spid="20" grpId="0" animBg="1"/>
      <p:bldP spid="20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31E2C-CB39-4B51-B65B-61404EC5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your Request with Other Users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F53A1-2409-4239-AEFB-CA1376763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To share your request with other users, click 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Share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Type their name and click to add them to the Share field and click Share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This must be completed by either the service request reporter (who entered the request) or a member of the LSIE Team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Once added, share the full </a:t>
            </a:r>
            <a:r>
              <a:rPr lang="en-US" b="1" dirty="0" err="1">
                <a:solidFill>
                  <a:schemeClr val="bg1">
                    <a:lumMod val="50000"/>
                    <a:lumOff val="50000"/>
                  </a:schemeClr>
                </a:solidFill>
              </a:rPr>
              <a:t>servicedesk</a:t>
            </a:r>
            <a:r>
              <a:rPr lang="en-US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>/customer/portal/7 </a:t>
            </a:r>
            <a:r>
              <a:rPr lang="en-US" dirty="0">
                <a:solidFill>
                  <a:schemeClr val="bg1">
                    <a:lumMod val="50000"/>
                    <a:lumOff val="50000"/>
                  </a:schemeClr>
                </a:solidFill>
              </a:rPr>
              <a:t>URL and the added user will be able to view the Service Request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092ECC-A852-4E67-BF03-54DE5185D6BA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6" t="12419" r="19231"/>
          <a:stretch/>
        </p:blipFill>
        <p:spPr>
          <a:xfrm>
            <a:off x="4581235" y="895928"/>
            <a:ext cx="7490691" cy="3988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D3FA9F-3228-40CC-82EA-75EE6B40CC96}"/>
              </a:ext>
            </a:extLst>
          </p:cNvPr>
          <p:cNvSpPr/>
          <p:nvPr/>
        </p:nvSpPr>
        <p:spPr>
          <a:xfrm>
            <a:off x="9683428" y="1919552"/>
            <a:ext cx="744428" cy="2509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8600F3-CD85-4C10-B98C-FC5EB0D5FE89}"/>
              </a:ext>
            </a:extLst>
          </p:cNvPr>
          <p:cNvPicPr/>
          <p:nvPr/>
        </p:nvPicPr>
        <p:blipFill rotWithShape="1">
          <a:blip r:embed="rId3"/>
          <a:srcRect l="19060" t="12319" r="16495"/>
          <a:stretch/>
        </p:blipFill>
        <p:spPr>
          <a:xfrm>
            <a:off x="4581234" y="895927"/>
            <a:ext cx="7470463" cy="398849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4909D8-71F6-4501-AC93-F1E51EC8DC14}"/>
              </a:ext>
            </a:extLst>
          </p:cNvPr>
          <p:cNvSpPr/>
          <p:nvPr/>
        </p:nvSpPr>
        <p:spPr>
          <a:xfrm>
            <a:off x="9428480" y="1818073"/>
            <a:ext cx="2579510" cy="16002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829FC9-DF36-466A-8B4D-65AF3A7BAE60}"/>
              </a:ext>
            </a:extLst>
          </p:cNvPr>
          <p:cNvPicPr/>
          <p:nvPr/>
        </p:nvPicPr>
        <p:blipFill rotWithShape="1">
          <a:blip r:embed="rId4"/>
          <a:srcRect t="-1" r="18376" b="3061"/>
          <a:stretch/>
        </p:blipFill>
        <p:spPr>
          <a:xfrm>
            <a:off x="4576004" y="1021659"/>
            <a:ext cx="7480921" cy="373703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6CDE096-5C83-493E-9F68-3DF5BF8A380B}"/>
              </a:ext>
            </a:extLst>
          </p:cNvPr>
          <p:cNvSpPr/>
          <p:nvPr/>
        </p:nvSpPr>
        <p:spPr>
          <a:xfrm>
            <a:off x="5344160" y="991179"/>
            <a:ext cx="2682240" cy="2280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7AD4FB-0901-4A82-B2BF-05B3B451F765}"/>
              </a:ext>
            </a:extLst>
          </p:cNvPr>
          <p:cNvPicPr/>
          <p:nvPr/>
        </p:nvPicPr>
        <p:blipFill rotWithShape="1">
          <a:blip r:embed="rId5"/>
          <a:srcRect l="18888" t="11318" r="16325"/>
          <a:stretch/>
        </p:blipFill>
        <p:spPr>
          <a:xfrm>
            <a:off x="4617462" y="895927"/>
            <a:ext cx="7367119" cy="39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30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4" grpId="1" uiExpand="1" build="p"/>
      <p:bldP spid="7" grpId="0" animBg="1"/>
      <p:bldP spid="7" grpId="1" animBg="1"/>
      <p:bldP spid="8" grpId="0" animBg="1"/>
      <p:bldP spid="8" grpId="1" animBg="1"/>
      <p:bldP spid="3" grpId="0" animBg="1"/>
    </p:bld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932</TotalTime>
  <Words>380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Transition from GitLab to JiRA</vt:lpstr>
      <vt:lpstr>GitLab is Read-only, now what?</vt:lpstr>
      <vt:lpstr>There are Multiple Features Available</vt:lpstr>
      <vt:lpstr>How to Search the knowledge base</vt:lpstr>
      <vt:lpstr>How to Submit an Issue</vt:lpstr>
      <vt:lpstr>Then what?</vt:lpstr>
      <vt:lpstr>Sharing your Request with Other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 from GitLab to JiRA</dc:title>
  <dc:creator>Chelsea Flattery</dc:creator>
  <cp:lastModifiedBy>Chelsea Flattery</cp:lastModifiedBy>
  <cp:revision>44</cp:revision>
  <dcterms:created xsi:type="dcterms:W3CDTF">2020-01-13T13:45:35Z</dcterms:created>
  <dcterms:modified xsi:type="dcterms:W3CDTF">2020-03-13T19:10:59Z</dcterms:modified>
</cp:coreProperties>
</file>