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8" r:id="rId3"/>
    <p:sldId id="277" r:id="rId4"/>
    <p:sldId id="280" r:id="rId5"/>
    <p:sldId id="281" r:id="rId6"/>
    <p:sldId id="282" r:id="rId7"/>
    <p:sldId id="274" r:id="rId8"/>
    <p:sldId id="27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AE042-9CFA-477E-88B1-AFB1FEFBD1C5}" type="datetimeFigureOut">
              <a:rPr lang="en-US" smtClean="0"/>
              <a:t>3/29/2021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8929C-7317-4D6D-AA1A-0EE15F431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07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F6F5-F72B-4DAC-8566-27F6711B2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25C6FA-E894-49DE-A167-E574422F7A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5B30851-51C6-4E21-BA27-7289E8305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9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r>
              <a:rPr lang="en-US" dirty="0"/>
              <a:t>GM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0E2832-9A4C-4978-94C5-AB7F4CAC52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28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fld id="{514339F9-504F-4A5F-96E9-93C7E1F433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1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05603-A913-43BA-B617-53CCF50B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FE010-3088-4674-9F0C-94D40A1A7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A7B0B51-F610-41A8-955C-C0AEA4290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9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r>
              <a:rPr lang="en-US" dirty="0"/>
              <a:t>GM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C7C6158A-B270-4CE7-ABE9-31858C7680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28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fld id="{514339F9-504F-4A5F-96E9-93C7E1F433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6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036E2E-138D-4DCC-9E3A-8A5698333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BFA612-3EBE-4230-A2F3-94BF70348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C221BA3-37F8-498C-A88C-B57254DA7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9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r>
              <a:rPr lang="en-US" dirty="0"/>
              <a:t>GM CONFIDENTIAL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2FB09C5-0E6A-4838-B555-138D8BEC51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28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fld id="{514339F9-504F-4A5F-96E9-93C7E1F433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13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62E4-E0DE-40CD-A8CB-E080349C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7EF4F-0E72-4529-9440-2CD204B29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95F410F-C5E5-4174-8D40-A379BEAF55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9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r>
              <a:rPr lang="en-US" dirty="0"/>
              <a:t>GM CONFIDENTIAL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C898588-91AC-46E0-A080-B57E064655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28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fld id="{514339F9-504F-4A5F-96E9-93C7E1F433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2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F37C-AB3F-4487-8D4D-5CBA5F506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66636-F8B6-4421-85C9-A04338E8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97EA522-EEBA-4DB3-A3D5-850EBB6642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9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r>
              <a:rPr lang="en-US" dirty="0"/>
              <a:t>GM CONFIDENTIAL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8403976-E38D-4B47-851C-FC08ED818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28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fld id="{514339F9-504F-4A5F-96E9-93C7E1F433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03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EEC1-8C9F-4AC8-A365-0B730CFB6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7D913-FAAE-441C-9CBA-A00CBE871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71F2CE-3B52-46D8-AD76-4D66E4DC7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2B512212-D74A-42CF-B416-6A2D47962A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9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r>
              <a:rPr lang="en-US" dirty="0"/>
              <a:t>GM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332EC0-C24F-4304-99FC-A0C73224D2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28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fld id="{514339F9-504F-4A5F-96E9-93C7E1F433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09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54A44-1FF8-4AE8-B8F8-31D3BAFB7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5A6DD-6435-4344-8EC3-3680B8955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301CD-A374-41CC-8932-239981D440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F1EC8-C391-4ED2-8DFF-7B727E45C3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6A792-0B72-4619-A2FC-B1ECD482BC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317F1B7-844B-4FC7-AF0F-6DBF66FFE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9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r>
              <a:rPr lang="en-US" dirty="0"/>
              <a:t>GM CONFIDENTIAL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8F08FC8-BC76-4C90-A562-F2A51FE45E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2428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fld id="{514339F9-504F-4A5F-96E9-93C7E1F433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67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4B332-BC78-455F-979D-2C3FD8200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699F2401-5010-496A-A27A-CD8AFA784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9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r>
              <a:rPr lang="en-US" dirty="0"/>
              <a:t>GM CONFIDENTIAL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D864849-845E-4A2A-BF41-6CD3DEBC6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28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fld id="{514339F9-504F-4A5F-96E9-93C7E1F433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23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A85E6417-3F16-4552-96CD-2670F1237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9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r>
              <a:rPr lang="en-US" dirty="0"/>
              <a:t>GM CONFIDENTIAL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DC0F527-BCE9-438C-8D6E-E32B921BB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28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fld id="{514339F9-504F-4A5F-96E9-93C7E1F433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8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099FC-C172-4234-BE72-2B92D74F2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42862-6FCA-45B0-AC57-B083B04E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A2A3B5-24C5-4C1D-9723-CC766640B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54623220-EA93-43B8-90A5-69F5C5D89CE6}"/>
              </a:ext>
            </a:extLst>
          </p:cNvPr>
          <p:cNvSpPr txBox="1">
            <a:spLocks/>
          </p:cNvSpPr>
          <p:nvPr userDrawn="1"/>
        </p:nvSpPr>
        <p:spPr>
          <a:xfrm>
            <a:off x="2059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GM CONFIDENTIAL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1B03BCF-358B-4040-9FFE-F52A6C136F7E}"/>
              </a:ext>
            </a:extLst>
          </p:cNvPr>
          <p:cNvSpPr txBox="1">
            <a:spLocks/>
          </p:cNvSpPr>
          <p:nvPr userDrawn="1"/>
        </p:nvSpPr>
        <p:spPr>
          <a:xfrm>
            <a:off x="92428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4339F9-504F-4A5F-96E9-93C7E1F433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5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7463-F5A2-4AD7-9457-6AD757801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F990A-1406-44DB-8905-CD880025E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DF935-006A-4EA0-A631-F6C539B39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A63A7EE-F847-4FCA-96B4-26F52CD7B6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059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r>
              <a:rPr lang="en-US" dirty="0"/>
              <a:t>GM CONFIDENTIAL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E59F5C0-3D13-48EB-B9DC-618EE74F88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28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fld id="{514339F9-504F-4A5F-96E9-93C7E1F433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59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7E09-44CD-4BB4-B205-E73AB292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B945C8-6070-49D5-8F59-3D35ECD96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EA7F-CADF-404A-B777-3BC2D4413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9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r>
              <a:rPr lang="en-US" dirty="0"/>
              <a:t>GM CONFIDENTIAL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03B0C-09EF-477C-8C9B-C6159700B9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28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fld id="{514339F9-504F-4A5F-96E9-93C7E1F433F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5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AC32F7-10B9-4AC3-9B5C-86E20DD03F70}"/>
              </a:ext>
            </a:extLst>
          </p:cNvPr>
          <p:cNvSpPr txBox="1"/>
          <p:nvPr/>
        </p:nvSpPr>
        <p:spPr>
          <a:xfrm>
            <a:off x="2009192" y="3203019"/>
            <a:ext cx="817361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GM Global Sans ExtraBold" panose="020B0802050302020203" pitchFamily="34" charset="0"/>
                <a:cs typeface="GM Global Sans ExtraBold" panose="020B0802050302020203" pitchFamily="34" charset="0"/>
              </a:rPr>
              <a:t>Andre’	Brown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GM Global Sans SemiLight" panose="020B0402050302020203" pitchFamily="34" charset="0"/>
                <a:cs typeface="GM Global Sans SemiLight" panose="020B0402050302020203" pitchFamily="34" charset="0"/>
              </a:rPr>
              <a:t>Battery Test System Integration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GM Global Sans SemiLight" panose="020B0402050302020203" pitchFamily="34" charset="0"/>
                <a:cs typeface="GM Global Sans SemiLight" panose="020B0402050302020203" pitchFamily="34" charset="0"/>
              </a:rPr>
              <a:t>Planning Team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GM Global Sans SemiLight" panose="020B0402050302020203" pitchFamily="34" charset="0"/>
                <a:cs typeface="GM Global Sans SemiLight" panose="020B0402050302020203" pitchFamily="34" charset="0"/>
              </a:rPr>
              <a:t>EGM: -Justin Hermann</a:t>
            </a:r>
          </a:p>
          <a:p>
            <a:pPr algn="ctr"/>
            <a:endParaRPr lang="en-US" sz="2400" dirty="0">
              <a:solidFill>
                <a:schemeClr val="bg1"/>
              </a:solidFill>
              <a:latin typeface="GM Global Sans ExtraBold" panose="020B0802050302020203" pitchFamily="34" charset="0"/>
              <a:cs typeface="GM Global Sans ExtraBold" panose="020B0802050302020203" pitchFamily="34" charset="0"/>
            </a:endParaRPr>
          </a:p>
          <a:p>
            <a:pPr algn="ctr"/>
            <a:r>
              <a:rPr lang="en-US" sz="1600">
                <a:solidFill>
                  <a:schemeClr val="bg1"/>
                </a:solidFill>
                <a:latin typeface="GM Global Sans ExtraBold" panose="020B0802050302020203" pitchFamily="34" charset="0"/>
                <a:cs typeface="GM Global Sans ExtraBold" panose="020B0802050302020203" pitchFamily="34" charset="0"/>
              </a:rPr>
              <a:t>7/13/2020 - 1/8/2021 </a:t>
            </a:r>
            <a:endParaRPr lang="en-US" sz="1600" dirty="0">
              <a:solidFill>
                <a:schemeClr val="bg1"/>
              </a:solidFill>
              <a:latin typeface="GM Global Sans ExtraBold" panose="020B0802050302020203" pitchFamily="34" charset="0"/>
              <a:cs typeface="GM Global Sans ExtraBold" panose="020B0802050302020203" pitchFamily="34" charset="0"/>
            </a:endParaRPr>
          </a:p>
        </p:txBody>
      </p:sp>
      <p:pic>
        <p:nvPicPr>
          <p:cNvPr id="6" name="Picture 5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F2858C8F-823D-4F64-9A9B-E059285877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968" y="994213"/>
            <a:ext cx="1886047" cy="1924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63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AC32F7-10B9-4AC3-9B5C-86E20DD03F70}"/>
              </a:ext>
            </a:extLst>
          </p:cNvPr>
          <p:cNvSpPr txBox="1"/>
          <p:nvPr/>
        </p:nvSpPr>
        <p:spPr>
          <a:xfrm>
            <a:off x="161343" y="2443211"/>
            <a:ext cx="71729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</a:endParaRPr>
          </a:p>
          <a:p>
            <a:r>
              <a:rPr lang="en-US" sz="2400" b="1" dirty="0">
                <a:solidFill>
                  <a:prstClr val="black"/>
                </a:solidFill>
              </a:rPr>
              <a:t>Hobbies/Interests: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I have a YouTube channel about barbering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GM Global Sans SemiLight" panose="020B0402050302020203" pitchFamily="34" charset="0"/>
                <a:cs typeface="GM Global Sans SemiLight" panose="020B0402050302020203" pitchFamily="34" charset="0"/>
              </a:rPr>
              <a:t>I really enjoy traveling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400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A93DF-F8E7-4448-A4CF-88997BBE1FB2}"/>
              </a:ext>
            </a:extLst>
          </p:cNvPr>
          <p:cNvSpPr txBox="1"/>
          <p:nvPr/>
        </p:nvSpPr>
        <p:spPr>
          <a:xfrm>
            <a:off x="205275" y="227307"/>
            <a:ext cx="817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M Global Sans ExtraBold" panose="020B0802050302020203" pitchFamily="34" charset="0"/>
                <a:cs typeface="GM Global Sans ExtraBold" panose="020B0802050302020203" pitchFamily="34" charset="0"/>
              </a:rPr>
              <a:t>ABOUT 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06C6FF7-1FD5-4F85-8455-28CE050F2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9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r>
              <a:rPr lang="en-US" dirty="0"/>
              <a:t>GM CONFIDENTIAL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519A3B-F76E-45E0-B59F-4E1F2CD68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28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fld id="{514339F9-504F-4A5F-96E9-93C7E1F433F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B2E9F1-EA37-43F1-AF81-2A19C6532E0B}"/>
              </a:ext>
            </a:extLst>
          </p:cNvPr>
          <p:cNvSpPr/>
          <p:nvPr/>
        </p:nvSpPr>
        <p:spPr>
          <a:xfrm>
            <a:off x="9153998" y="179614"/>
            <a:ext cx="2832100" cy="3619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0E33F7-48CF-470A-A293-A0CF752A3290}"/>
              </a:ext>
            </a:extLst>
          </p:cNvPr>
          <p:cNvSpPr/>
          <p:nvPr/>
        </p:nvSpPr>
        <p:spPr>
          <a:xfrm>
            <a:off x="6096000" y="130630"/>
            <a:ext cx="2832100" cy="36195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CCE19A-D442-4083-A2A0-60B5AA11953D}"/>
              </a:ext>
            </a:extLst>
          </p:cNvPr>
          <p:cNvSpPr/>
          <p:nvPr/>
        </p:nvSpPr>
        <p:spPr>
          <a:xfrm rot="5400000">
            <a:off x="7952588" y="2262060"/>
            <a:ext cx="2176922" cy="58900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D2BE6D-ADD7-4526-8903-2FF5393EF61F}"/>
              </a:ext>
            </a:extLst>
          </p:cNvPr>
          <p:cNvSpPr txBox="1"/>
          <p:nvPr/>
        </p:nvSpPr>
        <p:spPr>
          <a:xfrm>
            <a:off x="161343" y="851061"/>
            <a:ext cx="530872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M Global Sans Bold" panose="020B0702050302020203" pitchFamily="34" charset="0"/>
                <a:cs typeface="GM Global Sans ExtraBold" panose="020B0802050302020203" pitchFamily="34" charset="0"/>
              </a:rPr>
              <a:t>University: </a:t>
            </a:r>
            <a:r>
              <a:rPr lang="en-US" sz="2000" dirty="0">
                <a:latin typeface="GM Global Sans SemiLight" panose="020B0402050302020203" pitchFamily="34" charset="0"/>
                <a:cs typeface="GM Global Sans SemiLight" panose="020B0402050302020203" pitchFamily="34" charset="0"/>
              </a:rPr>
              <a:t>-Prairie View A &amp; M University</a:t>
            </a:r>
          </a:p>
          <a:p>
            <a:r>
              <a:rPr lang="en-US" sz="2000" dirty="0">
                <a:latin typeface="GM Global Sans SemiLight" panose="020B0402050302020203" pitchFamily="34" charset="0"/>
                <a:cs typeface="GM Global Sans SemiLight" panose="020B0402050302020203" pitchFamily="34" charset="0"/>
              </a:rPr>
              <a:t>Major: Electrical Engineer Houston, Texas </a:t>
            </a:r>
          </a:p>
          <a:p>
            <a:r>
              <a:rPr lang="en-US" sz="2000" dirty="0">
                <a:latin typeface="GM Global Sans Bold" panose="020B0702050302020203" pitchFamily="34" charset="0"/>
                <a:cs typeface="GM Global Sans ExtraBold" panose="020B0802050302020203" pitchFamily="34" charset="0"/>
              </a:rPr>
              <a:t>GM Start Date: 7/13/2020</a:t>
            </a:r>
            <a:endParaRPr lang="en-US" sz="2000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  <a:p>
            <a:r>
              <a:rPr lang="en-US" sz="2000" dirty="0">
                <a:latin typeface="GM Global Sans Bold" panose="020B0702050302020203" pitchFamily="34" charset="0"/>
                <a:cs typeface="GM Global Sans ExtraBold" panose="020B0802050302020203" pitchFamily="34" charset="0"/>
              </a:rPr>
              <a:t>Rotation #3: </a:t>
            </a:r>
            <a:r>
              <a:rPr lang="en-US" sz="2000" dirty="0">
                <a:latin typeface="GM Global Sans SemiLight" panose="020B0402050302020203" pitchFamily="34" charset="0"/>
                <a:cs typeface="GM Global Sans SemiLight" panose="020B0402050302020203" pitchFamily="34" charset="0"/>
              </a:rPr>
              <a:t>Battery Test System Integration / Battery Lab Planner</a:t>
            </a:r>
          </a:p>
          <a:p>
            <a:endParaRPr lang="en-US" sz="2000" dirty="0">
              <a:latin typeface="GM Global Sans Bold" panose="020B0702050302020203" pitchFamily="34" charset="0"/>
              <a:cs typeface="GM Global Sans ExtraBold" panose="020B0802050302020203" pitchFamily="34" charset="0"/>
            </a:endParaRPr>
          </a:p>
          <a:p>
            <a:endParaRPr lang="en-US" sz="2000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B854A2-9575-4FC2-9F90-662715561247}"/>
              </a:ext>
            </a:extLst>
          </p:cNvPr>
          <p:cNvSpPr txBox="1"/>
          <p:nvPr/>
        </p:nvSpPr>
        <p:spPr>
          <a:xfrm>
            <a:off x="205275" y="4423428"/>
            <a:ext cx="71729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Past Rotations: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Infotainment Hardware Engineer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Infotainment Software Robustness Engineer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Switch Design Release Engineer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4F5055-3E43-4DBC-8716-1D3AF0FBE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894" y="259964"/>
            <a:ext cx="1352892" cy="135869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29B479D-2179-4318-90F4-70978961D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084" y="881321"/>
            <a:ext cx="1250366" cy="1250366"/>
          </a:xfrm>
          <a:prstGeom prst="rect">
            <a:avLst/>
          </a:prstGeom>
        </p:spPr>
      </p:pic>
      <p:pic>
        <p:nvPicPr>
          <p:cNvPr id="19" name="Picture 18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6964FAC2-13D2-4E13-806B-D00E8040F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326" y="2083121"/>
            <a:ext cx="1247805" cy="8240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FEF0941-3A5F-4041-BDD9-83331CD641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096" y="2619859"/>
            <a:ext cx="1043354" cy="1043354"/>
          </a:xfrm>
          <a:prstGeom prst="rect">
            <a:avLst/>
          </a:prstGeom>
        </p:spPr>
      </p:pic>
      <p:pic>
        <p:nvPicPr>
          <p:cNvPr id="22" name="Picture 21" descr="Graphical user interface&#10;&#10;Description automatically generated">
            <a:extLst>
              <a:ext uri="{FF2B5EF4-FFF2-40B4-BE49-F238E27FC236}">
                <a16:creationId xmlns:a16="http://schemas.microsoft.com/office/drawing/2014/main" id="{48E14B14-8A49-4FE6-B676-AE7897156F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8602" y="4278340"/>
            <a:ext cx="2409848" cy="188016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5244182-9D95-4CE1-8D27-1F8C74D81A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3998" y="4501356"/>
            <a:ext cx="2536552" cy="125608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B137B1C-71C4-4FB6-B566-727353FE1A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2126" y="-62478"/>
            <a:ext cx="2568647" cy="1887598"/>
          </a:xfrm>
          <a:prstGeom prst="rect">
            <a:avLst/>
          </a:prstGeom>
        </p:spPr>
      </p:pic>
      <p:pic>
        <p:nvPicPr>
          <p:cNvPr id="26" name="Picture 25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7D86D2B-FE38-44B5-BE85-88801C067C2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31" r="3757" b="28929"/>
          <a:stretch/>
        </p:blipFill>
        <p:spPr>
          <a:xfrm>
            <a:off x="9241127" y="1901375"/>
            <a:ext cx="2657841" cy="166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57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AC32F7-10B9-4AC3-9B5C-86E20DD03F70}"/>
              </a:ext>
            </a:extLst>
          </p:cNvPr>
          <p:cNvSpPr txBox="1"/>
          <p:nvPr/>
        </p:nvSpPr>
        <p:spPr>
          <a:xfrm>
            <a:off x="316956" y="875403"/>
            <a:ext cx="81973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400" b="1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M Global Sans SemiLight" panose="020B0402050302020203" pitchFamily="34" charset="0"/>
                <a:cs typeface="GM Global Sans SemiLight" panose="020B0402050302020203" pitchFamily="34" charset="0"/>
              </a:rPr>
              <a:t>Documented each chamber in all the battery labs and labeled the type of battery pack by color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M Global Sans SemiLight" panose="020B0402050302020203" pitchFamily="34" charset="0"/>
                <a:cs typeface="GM Global Sans SemiLight" panose="020B0402050302020203" pitchFamily="34" charset="0"/>
              </a:rPr>
              <a:t>Created a check list for the designated engineer for specific test equipment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M Global Sans SemiLight" panose="020B0402050302020203" pitchFamily="34" charset="0"/>
                <a:cs typeface="GM Global Sans SemiLight" panose="020B0402050302020203" pitchFamily="34" charset="0"/>
              </a:rPr>
              <a:t>Added a color key to help the user understand exactly what each cell means for both the chambers and the equipment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06C6FF7-1FD5-4F85-8455-28CE050F2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9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r>
              <a:rPr lang="en-US" dirty="0"/>
              <a:t>GM CONFIDENTIAL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519A3B-F76E-45E0-B59F-4E1F2CD68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28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fld id="{514339F9-504F-4A5F-96E9-93C7E1F433F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460F52-E05F-4172-921C-4F6C349D00EB}"/>
              </a:ext>
            </a:extLst>
          </p:cNvPr>
          <p:cNvSpPr/>
          <p:nvPr/>
        </p:nvSpPr>
        <p:spPr>
          <a:xfrm>
            <a:off x="3363302" y="4859212"/>
            <a:ext cx="25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M Global Sans ExtraBold" panose="020B0802050302020203" pitchFamily="34" charset="0"/>
                <a:cs typeface="GM Global Sans ExtraBold" panose="020B0802050302020203" pitchFamily="34" charset="0"/>
              </a:rPr>
              <a:t>EXAMPLE PICTURE BOX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3648A2-A83B-4EBC-B9B1-9DC25B2EB6BD}"/>
              </a:ext>
            </a:extLst>
          </p:cNvPr>
          <p:cNvSpPr txBox="1"/>
          <p:nvPr/>
        </p:nvSpPr>
        <p:spPr>
          <a:xfrm>
            <a:off x="459792" y="275459"/>
            <a:ext cx="7320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M Global Sans ExtraBold" panose="020B0802050302020203" pitchFamily="34" charset="0"/>
                <a:cs typeface="GM Global Sans ExtraBold" panose="020B0802050302020203" pitchFamily="34" charset="0"/>
              </a:rPr>
              <a:t>Assignment #1 Battery Lab Equipment Tracker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GM Global Sans ExtraBold" panose="020B0802050302020203" pitchFamily="34" charset="0"/>
              <a:cs typeface="GM Global Sans ExtraBold" panose="020B0802050302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C37EC3-5A6F-49B4-8FDB-FFF7B45D4C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3169"/>
          <a:stretch/>
        </p:blipFill>
        <p:spPr>
          <a:xfrm>
            <a:off x="3482167" y="2751345"/>
            <a:ext cx="1187428" cy="363159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F98E2B-637C-499B-ADDD-908CE34111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45" r="74374"/>
          <a:stretch/>
        </p:blipFill>
        <p:spPr>
          <a:xfrm>
            <a:off x="6095395" y="2756664"/>
            <a:ext cx="1836369" cy="36262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AC09F-14A0-44E0-AD3B-A52C8E1437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78" r="33102"/>
          <a:stretch/>
        </p:blipFill>
        <p:spPr>
          <a:xfrm>
            <a:off x="7931764" y="2756664"/>
            <a:ext cx="767568" cy="36209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21E4141-0FD5-430F-8E4F-46E970F4AD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7" r="84999"/>
          <a:stretch/>
        </p:blipFill>
        <p:spPr>
          <a:xfrm>
            <a:off x="4663482" y="2756664"/>
            <a:ext cx="1444217" cy="36262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A12C16E-E47B-4080-86BC-EF6550EAD3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116"/>
          <a:stretch/>
        </p:blipFill>
        <p:spPr>
          <a:xfrm>
            <a:off x="8668118" y="2756664"/>
            <a:ext cx="2411250" cy="3620960"/>
          </a:xfrm>
          <a:prstGeom prst="rect">
            <a:avLst/>
          </a:prstGeom>
        </p:spPr>
      </p:pic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6279CE0C-0E89-4A60-8477-E9FF67187E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92" b="7778"/>
          <a:stretch/>
        </p:blipFill>
        <p:spPr>
          <a:xfrm>
            <a:off x="610399" y="2908325"/>
            <a:ext cx="2337701" cy="3317636"/>
          </a:xfrm>
          <a:prstGeom prst="rect">
            <a:avLst/>
          </a:prstGeom>
        </p:spPr>
      </p:pic>
      <p:pic>
        <p:nvPicPr>
          <p:cNvPr id="9" name="Picture 8" descr="A picture containing indoor, appliance&#10;&#10;Description automatically generated">
            <a:extLst>
              <a:ext uri="{FF2B5EF4-FFF2-40B4-BE49-F238E27FC236}">
                <a16:creationId xmlns:a16="http://schemas.microsoft.com/office/drawing/2014/main" id="{CA132B9F-3F9B-42FE-8816-76760D7555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4292" y="480376"/>
            <a:ext cx="3471806" cy="1953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527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AC32F7-10B9-4AC3-9B5C-86E20DD03F70}"/>
              </a:ext>
            </a:extLst>
          </p:cNvPr>
          <p:cNvSpPr txBox="1"/>
          <p:nvPr/>
        </p:nvSpPr>
        <p:spPr>
          <a:xfrm>
            <a:off x="382620" y="1106016"/>
            <a:ext cx="5505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M Global Sans SemiLight" panose="020B0402050302020203" pitchFamily="34" charset="0"/>
                <a:cs typeface="GM Global Sans SemiLight" panose="020B0402050302020203" pitchFamily="34" charset="0"/>
              </a:rPr>
              <a:t>I interviewed a lot validation engineers and analyzed what was considered new, old, or need to be removed from the readiness document for the time frame for current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M Global Sans SemiLight" panose="020B0402050302020203" pitchFamily="34" charset="0"/>
                <a:cs typeface="GM Global Sans SemiLight" panose="020B0402050302020203" pitchFamily="34" charset="0"/>
              </a:rPr>
              <a:t>I updated the readiness document based on all of the different interview that I gathered and created a updated version with the latest days and timeframes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06C6FF7-1FD5-4F85-8455-28CE050F2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9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r>
              <a:rPr lang="en-US" dirty="0"/>
              <a:t>GM CONFIDENTIAL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519A3B-F76E-45E0-B59F-4E1F2CD68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28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fld id="{514339F9-504F-4A5F-96E9-93C7E1F433FA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A picture containing text, document, screenshot&#10;&#10;Description automatically generated">
            <a:extLst>
              <a:ext uri="{FF2B5EF4-FFF2-40B4-BE49-F238E27FC236}">
                <a16:creationId xmlns:a16="http://schemas.microsoft.com/office/drawing/2014/main" id="{6B5B2A67-4C12-46A5-82FD-AF7CA0588D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106016"/>
            <a:ext cx="5738778" cy="386170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7478216-FCA1-480A-AB5C-AAA858C7AB0D}"/>
              </a:ext>
            </a:extLst>
          </p:cNvPr>
          <p:cNvSpPr txBox="1"/>
          <p:nvPr/>
        </p:nvSpPr>
        <p:spPr>
          <a:xfrm>
            <a:off x="459792" y="275459"/>
            <a:ext cx="73207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M Global Sans ExtraBold" panose="020B0802050302020203" pitchFamily="34" charset="0"/>
                <a:cs typeface="GM Global Sans ExtraBold" panose="020B0802050302020203" pitchFamily="34" charset="0"/>
              </a:rPr>
              <a:t>Assignment #2 Readiness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GM Global Sans ExtraBold" panose="020B0802050302020203" pitchFamily="34" charset="0"/>
              <a:cs typeface="GM Global Sans ExtraBold" panose="020B0802050302020203" pitchFamily="34" charset="0"/>
            </a:endParaRPr>
          </a:p>
        </p:txBody>
      </p:sp>
      <p:pic>
        <p:nvPicPr>
          <p:cNvPr id="17" name="Picture 16" descr="Icon&#10;&#10;Description automatically generated">
            <a:extLst>
              <a:ext uri="{FF2B5EF4-FFF2-40B4-BE49-F238E27FC236}">
                <a16:creationId xmlns:a16="http://schemas.microsoft.com/office/drawing/2014/main" id="{4E44C90E-A9D7-43ED-8CFA-6D667B7DCE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101" y="3136900"/>
            <a:ext cx="4279186" cy="32194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B1DFCEC-2CBF-457C-870B-8BFB17E3D45E}"/>
              </a:ext>
            </a:extLst>
          </p:cNvPr>
          <p:cNvSpPr txBox="1"/>
          <p:nvPr/>
        </p:nvSpPr>
        <p:spPr>
          <a:xfrm>
            <a:off x="6825796" y="5536671"/>
            <a:ext cx="42791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Ultra Bold Condensed" panose="020B0A06020104020203" pitchFamily="34" charset="0"/>
                <a:cs typeface="GM Global Sans SemiLight" panose="020B0402050302020203" pitchFamily="34" charset="0"/>
              </a:rPr>
              <a:t>The goal is to transfer this to a readiness check list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727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AC32F7-10B9-4AC3-9B5C-86E20DD03F70}"/>
              </a:ext>
            </a:extLst>
          </p:cNvPr>
          <p:cNvSpPr txBox="1"/>
          <p:nvPr/>
        </p:nvSpPr>
        <p:spPr>
          <a:xfrm>
            <a:off x="459792" y="913348"/>
            <a:ext cx="1058920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M Global Sans SemiLight" panose="020B0402050302020203" pitchFamily="34" charset="0"/>
                <a:cs typeface="GM Global Sans SemiLight" panose="020B0402050302020203" pitchFamily="34" charset="0"/>
              </a:rPr>
              <a:t>I created a process map that documents the battery lab processes from receiving the pack before test to disposition after test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M Global Sans SemiLight" panose="020B0402050302020203" pitchFamily="34" charset="0"/>
                <a:cs typeface="GM Global Sans SemiLight" panose="020B0402050302020203" pitchFamily="34" charset="0"/>
              </a:rPr>
              <a:t>I listed out each step with the designated days of each process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M Global Sans SemiLight" panose="020B0402050302020203" pitchFamily="34" charset="0"/>
                <a:cs typeface="GM Global Sans SemiLight" panose="020B0402050302020203" pitchFamily="34" charset="0"/>
              </a:rPr>
              <a:t>I created a check list for all of the battery packs in the labs and used this list to help assist in the disposition process to avoid taking up disposition storage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06C6FF7-1FD5-4F85-8455-28CE050F2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9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r>
              <a:rPr lang="en-US" dirty="0"/>
              <a:t>GM CONFIDENTIAL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519A3B-F76E-45E0-B59F-4E1F2CD68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28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fld id="{514339F9-504F-4A5F-96E9-93C7E1F433F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478216-FCA1-480A-AB5C-AAA858C7AB0D}"/>
              </a:ext>
            </a:extLst>
          </p:cNvPr>
          <p:cNvSpPr txBox="1"/>
          <p:nvPr/>
        </p:nvSpPr>
        <p:spPr>
          <a:xfrm>
            <a:off x="459792" y="226474"/>
            <a:ext cx="8531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M Global Sans ExtraBold" panose="020B0802050302020203" pitchFamily="34" charset="0"/>
                <a:cs typeface="GM Global Sans ExtraBold" panose="020B0802050302020203" pitchFamily="34" charset="0"/>
              </a:rPr>
              <a:t>Assignment #3 Battery Storage Life Cycle and Check List   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GM Global Sans ExtraBold" panose="020B0802050302020203" pitchFamily="34" charset="0"/>
              <a:cs typeface="GM Global Sans ExtraBold" panose="020B0802050302020203" pitchFamily="34" charset="0"/>
            </a:endParaRPr>
          </a:p>
        </p:txBody>
      </p:sp>
      <p:pic>
        <p:nvPicPr>
          <p:cNvPr id="8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7ADC23FD-9668-4E6B-AF1B-8438E297C6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25" y="2303276"/>
            <a:ext cx="9753600" cy="36271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F08C9D-30AF-4BA4-8905-98F05E674103}"/>
              </a:ext>
            </a:extLst>
          </p:cNvPr>
          <p:cNvSpPr txBox="1"/>
          <p:nvPr/>
        </p:nvSpPr>
        <p:spPr>
          <a:xfrm>
            <a:off x="1400175" y="5930396"/>
            <a:ext cx="8751317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ill Sans Ultra Bold Condensed" panose="020B0A06020104020203" pitchFamily="34" charset="0"/>
                <a:cs typeface="GM Global Sans SemiLight" panose="020B0402050302020203" pitchFamily="34" charset="0"/>
              </a:rPr>
              <a:t>This assignment will ensure that device dispositioning is part of the process and minimizes the storage issue </a:t>
            </a:r>
          </a:p>
        </p:txBody>
      </p:sp>
    </p:spTree>
    <p:extLst>
      <p:ext uri="{BB962C8B-B14F-4D97-AF65-F5344CB8AC3E}">
        <p14:creationId xmlns:p14="http://schemas.microsoft.com/office/powerpoint/2010/main" val="3457383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06C6FF7-1FD5-4F85-8455-28CE050F2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9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M Sans Light" panose="02000503000000000004" pitchFamily="2" charset="0"/>
                <a:ea typeface="+mn-ea"/>
                <a:cs typeface="+mn-cs"/>
              </a:rPr>
              <a:t>GM CONFIDENTIAL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519A3B-F76E-45E0-B59F-4E1F2CD68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28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14339F9-504F-4A5F-96E9-93C7E1F433F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GM Sans Light" panose="02000503000000000004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GM Sans Light" panose="02000503000000000004" pitchFamily="2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478216-FCA1-480A-AB5C-AAA858C7AB0D}"/>
              </a:ext>
            </a:extLst>
          </p:cNvPr>
          <p:cNvSpPr txBox="1"/>
          <p:nvPr/>
        </p:nvSpPr>
        <p:spPr>
          <a:xfrm>
            <a:off x="467957" y="324444"/>
            <a:ext cx="7320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GM Global Sans ExtraBold" panose="020B0802050302020203" pitchFamily="34" charset="0"/>
                <a:ea typeface="+mn-ea"/>
                <a:cs typeface="GM Global Sans ExtraBold" panose="020B0802050302020203" pitchFamily="34" charset="0"/>
              </a:rPr>
              <a:t>Assignment #</a:t>
            </a:r>
            <a:r>
              <a:rPr lang="en-US" sz="2400" dirty="0">
                <a:solidFill>
                  <a:srgbClr val="4472C4">
                    <a:lumMod val="50000"/>
                  </a:srgbClr>
                </a:solidFill>
                <a:latin typeface="GM Global Sans ExtraBold" panose="020B0802050302020203" pitchFamily="34" charset="0"/>
                <a:cs typeface="GM Global Sans ExtraBold" panose="020B0802050302020203" pitchFamily="34" charset="0"/>
              </a:rPr>
              <a:t>4 Battery Chambers Runtime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50000"/>
                </a:srgbClr>
              </a:solidFill>
              <a:effectLst/>
              <a:uLnTx/>
              <a:uFillTx/>
              <a:latin typeface="GM Global Sans ExtraBold" panose="020B0802050302020203" pitchFamily="34" charset="0"/>
              <a:ea typeface="+mn-ea"/>
              <a:cs typeface="GM Global Sans ExtraBold" panose="020B0802050302020203" pitchFamily="34" charset="0"/>
            </a:endParaRPr>
          </a:p>
        </p:txBody>
      </p:sp>
      <p:pic>
        <p:nvPicPr>
          <p:cNvPr id="9" name="Picture 8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BC298EC7-D99F-4A6B-89C3-8A36FB55D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577" y="136525"/>
            <a:ext cx="3066141" cy="56377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AF894D-F485-425E-BEDE-512B29712D6C}"/>
              </a:ext>
            </a:extLst>
          </p:cNvPr>
          <p:cNvSpPr txBox="1"/>
          <p:nvPr/>
        </p:nvSpPr>
        <p:spPr>
          <a:xfrm>
            <a:off x="467957" y="913353"/>
            <a:ext cx="89622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M Global Sans SemiLight" panose="020B0402050302020203" pitchFamily="34" charset="0"/>
                <a:cs typeface="GM Global Sans SemiLight" panose="020B0402050302020203" pitchFamily="34" charset="0"/>
              </a:rPr>
              <a:t>I monitoring multiple test to understand the bottlenecks in the process within test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M Global Sans SemiLight" panose="020B0402050302020203" pitchFamily="34" charset="0"/>
                <a:cs typeface="GM Global Sans SemiLight" panose="020B0402050302020203" pitchFamily="34" charset="0"/>
              </a:rPr>
              <a:t>The graph will helped the lab understand the down time issues that occurred during testing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GM Global Sans SemiLight" panose="020B0402050302020203" pitchFamily="34" charset="0"/>
                <a:cs typeface="GM Global Sans SemiLight" panose="020B0402050302020203" pitchFamily="34" charset="0"/>
              </a:rPr>
              <a:t>The red and blue points are key issues that occurred during the test process that effects the original test duration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</p:txBody>
      </p:sp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CF9FF55-E3BF-4EB0-9248-EA64CCF03A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4" t="3993" r="691" b="529"/>
          <a:stretch/>
        </p:blipFill>
        <p:spPr>
          <a:xfrm>
            <a:off x="876299" y="2294466"/>
            <a:ext cx="7421881" cy="4121573"/>
          </a:xfrm>
          <a:prstGeom prst="rect">
            <a:avLst/>
          </a:prstGeom>
        </p:spPr>
      </p:pic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382E25F-06AE-4182-A088-370C650E3B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92" y="5653156"/>
            <a:ext cx="2659669" cy="1068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18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AC32F7-10B9-4AC3-9B5C-86E20DD03F70}"/>
              </a:ext>
            </a:extLst>
          </p:cNvPr>
          <p:cNvSpPr txBox="1"/>
          <p:nvPr/>
        </p:nvSpPr>
        <p:spPr>
          <a:xfrm>
            <a:off x="548582" y="709433"/>
            <a:ext cx="116434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M Global Sans SemiLight" panose="020B0402050302020203" pitchFamily="34" charset="0"/>
                <a:cs typeface="GM Global Sans SemiLight" panose="020B0402050302020203" pitchFamily="34" charset="0"/>
              </a:rPr>
              <a:t>I loved the aspect of being able to see different roles in the battery lab as a planner. It feel like I was in a lot of different roles because of how easy it was to access to different people and see what they did in their particular role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M Global Sans SemiLight" panose="020B0402050302020203" pitchFamily="34" charset="0"/>
                <a:cs typeface="GM Global Sans SemiLight" panose="020B0402050302020203" pitchFamily="34" charset="0"/>
              </a:rPr>
              <a:t>I enjoyed having multiple valuable tasks that related back to everyone across the battery lab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M Global Sans SemiLight" panose="020B0402050302020203" pitchFamily="34" charset="0"/>
                <a:cs typeface="GM Global Sans SemiLight" panose="020B0402050302020203" pitchFamily="34" charset="0"/>
              </a:rPr>
              <a:t>I feel like I learned more out of this TRACK rotation out of all of my other rotations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A93DF-F8E7-4448-A4CF-88997BBE1FB2}"/>
              </a:ext>
            </a:extLst>
          </p:cNvPr>
          <p:cNvSpPr txBox="1"/>
          <p:nvPr/>
        </p:nvSpPr>
        <p:spPr>
          <a:xfrm>
            <a:off x="548582" y="3266790"/>
            <a:ext cx="817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M Global Sans ExtraBold" panose="020B0802050302020203" pitchFamily="34" charset="0"/>
                <a:cs typeface="GM Global Sans ExtraBold" panose="020B0802050302020203" pitchFamily="34" charset="0"/>
              </a:rPr>
              <a:t>Next Rotation 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506C6FF7-1FD5-4F85-8455-28CE050F2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590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r>
              <a:rPr lang="en-US" dirty="0"/>
              <a:t>GM CONFIDENTIAL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519A3B-F76E-45E0-B59F-4E1F2CD68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428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M Sans Light" panose="02000503000000000004" pitchFamily="2" charset="0"/>
              </a:defRPr>
            </a:lvl1pPr>
          </a:lstStyle>
          <a:p>
            <a:fld id="{514339F9-504F-4A5F-96E9-93C7E1F433F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CE7472-0954-4DCD-BD71-29E54F02AE52}"/>
              </a:ext>
            </a:extLst>
          </p:cNvPr>
          <p:cNvSpPr/>
          <p:nvPr/>
        </p:nvSpPr>
        <p:spPr>
          <a:xfrm>
            <a:off x="9343156" y="2729037"/>
            <a:ext cx="2542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M Global Sans ExtraBold" panose="020B0802050302020203" pitchFamily="34" charset="0"/>
                <a:cs typeface="GM Global Sans ExtraBold" panose="020B0802050302020203" pitchFamily="34" charset="0"/>
              </a:rPr>
              <a:t>EXAMPLE PICTURE BOX</a:t>
            </a:r>
          </a:p>
        </p:txBody>
      </p:sp>
      <p:pic>
        <p:nvPicPr>
          <p:cNvPr id="5" name="Picture 4" descr="A picture containing person, people&#10;&#10;Description automatically generated">
            <a:extLst>
              <a:ext uri="{FF2B5EF4-FFF2-40B4-BE49-F238E27FC236}">
                <a16:creationId xmlns:a16="http://schemas.microsoft.com/office/drawing/2014/main" id="{E26D194C-92BE-45C5-92C7-115F11C565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03" y="3497622"/>
            <a:ext cx="5253715" cy="29018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3BD4D5-A02D-490F-BED7-A9FB96AD456D}"/>
              </a:ext>
            </a:extLst>
          </p:cNvPr>
          <p:cNvSpPr txBox="1"/>
          <p:nvPr/>
        </p:nvSpPr>
        <p:spPr>
          <a:xfrm>
            <a:off x="396182" y="227653"/>
            <a:ext cx="817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GM Global Sans ExtraBold" panose="020B0802050302020203" pitchFamily="34" charset="0"/>
                <a:cs typeface="GM Global Sans ExtraBold" panose="020B0802050302020203" pitchFamily="34" charset="0"/>
              </a:rPr>
              <a:t>Feedback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5D480E-F9A2-4DCC-9CFF-CD030D8CE208}"/>
              </a:ext>
            </a:extLst>
          </p:cNvPr>
          <p:cNvSpPr txBox="1"/>
          <p:nvPr/>
        </p:nvSpPr>
        <p:spPr>
          <a:xfrm>
            <a:off x="548582" y="4062386"/>
            <a:ext cx="71729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M Global Sans SemiLight" panose="020B0402050302020203" pitchFamily="34" charset="0"/>
                <a:cs typeface="GM Global Sans SemiLight" panose="020B0402050302020203" pitchFamily="34" charset="0"/>
              </a:rPr>
              <a:t>Validation Engineers - Battery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M Global Sans SemiLight" panose="020B0402050302020203" pitchFamily="34" charset="0"/>
                <a:cs typeface="GM Global Sans SemiLight" panose="020B0402050302020203" pitchFamily="34" charset="0"/>
              </a:rPr>
              <a:t>Function: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M Global Sans SemiLight" panose="020B0402050302020203" pitchFamily="34" charset="0"/>
                <a:cs typeface="GM Global Sans SemiLight" panose="020B0402050302020203" pitchFamily="34" charset="0"/>
              </a:rPr>
              <a:t>Manager: Robert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GM Global Sans SemiLight" panose="020B0402050302020203" pitchFamily="34" charset="0"/>
                <a:cs typeface="GM Global Sans SemiLight" panose="020B0402050302020203" pitchFamily="34" charset="0"/>
              </a:rPr>
              <a:t>Rotation Length: 1/11/2021-7/16/2021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GM Global Sans SemiLight" panose="020B0402050302020203" pitchFamily="34" charset="0"/>
              <a:cs typeface="GM Global Sans SemiLight" panose="020B0402050302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8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90C530-B030-4FF1-81B7-C1A983E41601}"/>
              </a:ext>
            </a:extLst>
          </p:cNvPr>
          <p:cNvSpPr txBox="1"/>
          <p:nvPr/>
        </p:nvSpPr>
        <p:spPr>
          <a:xfrm>
            <a:off x="1894892" y="3198167"/>
            <a:ext cx="8173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GM Global Sans ExtraBold" panose="020B0802050302020203" pitchFamily="34" charset="0"/>
                <a:cs typeface="GM Global Sans ExtraBold" panose="020B0802050302020203" pitchFamily="34" charset="0"/>
              </a:rPr>
              <a:t>See you in January !</a:t>
            </a:r>
            <a:endParaRPr lang="en-US" sz="1600" dirty="0">
              <a:solidFill>
                <a:schemeClr val="bg1"/>
              </a:solidFill>
              <a:latin typeface="GM Global Sans ExtraBold" panose="020B0802050302020203" pitchFamily="34" charset="0"/>
              <a:cs typeface="GM Global Sans ExtraBold" panose="020B0802050302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97A25-9BAF-4F22-BC66-D07193748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6" r="10510"/>
          <a:stretch/>
        </p:blipFill>
        <p:spPr>
          <a:xfrm>
            <a:off x="438150" y="380146"/>
            <a:ext cx="2343150" cy="21128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9B2902-890F-4E30-B07F-43F9B9F2F8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6" r="10510"/>
          <a:stretch/>
        </p:blipFill>
        <p:spPr>
          <a:xfrm>
            <a:off x="9505950" y="4473692"/>
            <a:ext cx="2343150" cy="2112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96D4E-3BFA-46A1-8B64-5ABE69C2C2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6" r="10510"/>
          <a:stretch/>
        </p:blipFill>
        <p:spPr>
          <a:xfrm>
            <a:off x="438150" y="4473692"/>
            <a:ext cx="2343150" cy="21128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CA2883-378D-4D78-87C1-1080DF7C3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6" r="10510"/>
          <a:stretch/>
        </p:blipFill>
        <p:spPr>
          <a:xfrm>
            <a:off x="9505950" y="380146"/>
            <a:ext cx="2343150" cy="211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83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7457</TotalTime>
  <Words>488</Words>
  <Application>Microsoft Office PowerPoint</Application>
  <PresentationFormat>Widescreen</PresentationFormat>
  <Paragraphs>74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Gill Sans Ultra Bold Condensed</vt:lpstr>
      <vt:lpstr>GM Global Sans Bold</vt:lpstr>
      <vt:lpstr>GM Global Sans ExtraBold</vt:lpstr>
      <vt:lpstr>GM Global Sans SemiLight</vt:lpstr>
      <vt:lpstr>GM Sans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Kara Roche</dc:creator>
  <cp:lastModifiedBy>Justin Hermann</cp:lastModifiedBy>
  <cp:revision>81</cp:revision>
  <dcterms:created xsi:type="dcterms:W3CDTF">2019-06-20T12:26:56Z</dcterms:created>
  <dcterms:modified xsi:type="dcterms:W3CDTF">2021-03-29T19:32:56Z</dcterms:modified>
</cp:coreProperties>
</file>