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9" r:id="rId5"/>
    <p:sldId id="260" r:id="rId6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Wangzhi gang" initials="Wg" lastIdx="1" clrIdx="0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9698" name="幻灯片图像占位符 2969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9699" name="文本占位符 2969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状态引擎实现原理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0975" y="394335"/>
            <a:ext cx="9144000" cy="1558925"/>
          </a:xfrm>
        </p:spPr>
        <p:txBody>
          <a:bodyPr/>
          <a:p>
            <a:r>
              <a:rPr lang="zh-CN" altLang="en-US" b="1">
                <a:latin typeface="Times New Roman" panose="02020603050405020304" pitchFamily="18" charset="0"/>
                <a:ea typeface="方正魏碑简体" pitchFamily="1" charset="-122"/>
                <a:sym typeface="+mn-ea"/>
              </a:rPr>
              <a:t>状态机一般定义</a:t>
            </a:r>
            <a:endParaRPr lang="zh-CN" altLang="en-US"/>
          </a:p>
        </p:txBody>
      </p:sp>
      <p:grpSp>
        <p:nvGrpSpPr>
          <p:cNvPr id="14" name="组合 13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34207" y="2448243"/>
            <a:ext cx="189135" cy="355600"/>
            <a:chOff x="1283913" y="1155618"/>
            <a:chExt cx="1013226" cy="1905000"/>
          </a:xfrm>
        </p:grpSpPr>
        <p:sp>
          <p:nvSpPr>
            <p:cNvPr id="15" name="任意多边形: 形状 3"/>
            <p:cNvSpPr/>
            <p:nvPr>
              <p:custDataLst>
                <p:tags r:id="rId2"/>
              </p:custDataLst>
            </p:nvPr>
          </p:nvSpPr>
          <p:spPr>
            <a:xfrm>
              <a:off x="1283913" y="1226700"/>
              <a:ext cx="1013226" cy="1833918"/>
            </a:xfrm>
            <a:custGeom>
              <a:avLst/>
              <a:gdLst/>
              <a:ahLst/>
              <a:cxnLst/>
              <a:rect l="0" t="0" r="0" b="0"/>
              <a:pathLst>
                <a:path w="2000378" h="3620645">
                  <a:moveTo>
                    <a:pt x="181229" y="3355341"/>
                  </a:moveTo>
                  <a:lnTo>
                    <a:pt x="232156" y="3371851"/>
                  </a:lnTo>
                  <a:lnTo>
                    <a:pt x="1120521" y="3613786"/>
                  </a:lnTo>
                  <a:cubicBezTo>
                    <a:pt x="1120521" y="3613786"/>
                    <a:pt x="1145032" y="3620644"/>
                    <a:pt x="1176274" y="3602991"/>
                  </a:cubicBezTo>
                  <a:cubicBezTo>
                    <a:pt x="1191895" y="3594228"/>
                    <a:pt x="1195324" y="3581909"/>
                    <a:pt x="1219327" y="3496311"/>
                  </a:cubicBezTo>
                  <a:cubicBezTo>
                    <a:pt x="1243330" y="3410713"/>
                    <a:pt x="1244727" y="3358389"/>
                    <a:pt x="1178179" y="3313304"/>
                  </a:cubicBezTo>
                  <a:cubicBezTo>
                    <a:pt x="1148334" y="3278633"/>
                    <a:pt x="1118489" y="3243835"/>
                    <a:pt x="1135634" y="3182748"/>
                  </a:cubicBezTo>
                  <a:lnTo>
                    <a:pt x="1319403" y="2502281"/>
                  </a:lnTo>
                  <a:lnTo>
                    <a:pt x="1637665" y="1364869"/>
                  </a:lnTo>
                  <a:lnTo>
                    <a:pt x="2000377" y="68453"/>
                  </a:lnTo>
                  <a:lnTo>
                    <a:pt x="1829181" y="20574"/>
                  </a:lnTo>
                  <a:lnTo>
                    <a:pt x="1780286" y="6858"/>
                  </a:lnTo>
                  <a:cubicBezTo>
                    <a:pt x="1780286" y="6858"/>
                    <a:pt x="1755775" y="0"/>
                    <a:pt x="1724533" y="17653"/>
                  </a:cubicBezTo>
                  <a:cubicBezTo>
                    <a:pt x="1693291" y="35306"/>
                    <a:pt x="1476121" y="198755"/>
                    <a:pt x="1476121" y="198755"/>
                  </a:cubicBezTo>
                  <a:cubicBezTo>
                    <a:pt x="1476121" y="198755"/>
                    <a:pt x="1144016" y="395987"/>
                    <a:pt x="1060323" y="412115"/>
                  </a:cubicBezTo>
                  <a:cubicBezTo>
                    <a:pt x="957580" y="449326"/>
                    <a:pt x="851408" y="498730"/>
                    <a:pt x="691007" y="506603"/>
                  </a:cubicBezTo>
                  <a:cubicBezTo>
                    <a:pt x="631825" y="529590"/>
                    <a:pt x="607314" y="522733"/>
                    <a:pt x="576580" y="632841"/>
                  </a:cubicBezTo>
                  <a:cubicBezTo>
                    <a:pt x="545846" y="742950"/>
                    <a:pt x="561467" y="734060"/>
                    <a:pt x="561467" y="734060"/>
                  </a:cubicBezTo>
                  <a:cubicBezTo>
                    <a:pt x="561467" y="734060"/>
                    <a:pt x="544322" y="795275"/>
                    <a:pt x="713613" y="803021"/>
                  </a:cubicBezTo>
                  <a:cubicBezTo>
                    <a:pt x="882904" y="810768"/>
                    <a:pt x="963041" y="806831"/>
                    <a:pt x="963041" y="806831"/>
                  </a:cubicBezTo>
                  <a:lnTo>
                    <a:pt x="644779" y="1944243"/>
                  </a:lnTo>
                  <a:lnTo>
                    <a:pt x="415544" y="2763647"/>
                  </a:lnTo>
                  <a:lnTo>
                    <a:pt x="364236" y="2947162"/>
                  </a:lnTo>
                  <a:cubicBezTo>
                    <a:pt x="364236" y="2947162"/>
                    <a:pt x="361315" y="3051810"/>
                    <a:pt x="127508" y="3039237"/>
                  </a:cubicBezTo>
                  <a:cubicBezTo>
                    <a:pt x="99568" y="3044572"/>
                    <a:pt x="92837" y="3069083"/>
                    <a:pt x="79121" y="3117978"/>
                  </a:cubicBezTo>
                  <a:cubicBezTo>
                    <a:pt x="65405" y="3166873"/>
                    <a:pt x="44958" y="3240279"/>
                    <a:pt x="44958" y="3240279"/>
                  </a:cubicBezTo>
                  <a:cubicBezTo>
                    <a:pt x="44958" y="3240279"/>
                    <a:pt x="0" y="3306827"/>
                    <a:pt x="109982" y="3337561"/>
                  </a:cubicBezTo>
                  <a:cubicBezTo>
                    <a:pt x="158750" y="3351277"/>
                    <a:pt x="173101" y="3354198"/>
                    <a:pt x="181229" y="33553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4"/>
            <p:cNvSpPr/>
            <p:nvPr>
              <p:custDataLst>
                <p:tags r:id="rId3"/>
              </p:custDataLst>
            </p:nvPr>
          </p:nvSpPr>
          <p:spPr>
            <a:xfrm>
              <a:off x="1356217" y="1155618"/>
              <a:ext cx="704389" cy="1852637"/>
            </a:xfrm>
            <a:custGeom>
              <a:avLst/>
              <a:gdLst/>
              <a:ahLst/>
              <a:cxnLst/>
              <a:rect l="0" t="0" r="0" b="0"/>
              <a:pathLst>
                <a:path w="1390651" h="3657601">
                  <a:moveTo>
                    <a:pt x="352933" y="3655441"/>
                  </a:moveTo>
                  <a:lnTo>
                    <a:pt x="406400" y="3657600"/>
                  </a:lnTo>
                  <a:lnTo>
                    <a:pt x="1327150" y="3651250"/>
                  </a:lnTo>
                  <a:cubicBezTo>
                    <a:pt x="1327150" y="3651250"/>
                    <a:pt x="1352550" y="3651250"/>
                    <a:pt x="1377950" y="3625850"/>
                  </a:cubicBezTo>
                  <a:cubicBezTo>
                    <a:pt x="1390650" y="3613150"/>
                    <a:pt x="1390650" y="3600450"/>
                    <a:pt x="1390650" y="3511550"/>
                  </a:cubicBezTo>
                  <a:cubicBezTo>
                    <a:pt x="1390650" y="3422650"/>
                    <a:pt x="1377950" y="3371850"/>
                    <a:pt x="1301750" y="3346450"/>
                  </a:cubicBezTo>
                  <a:cubicBezTo>
                    <a:pt x="1263650" y="3321050"/>
                    <a:pt x="1225550" y="3295650"/>
                    <a:pt x="1225550" y="3232150"/>
                  </a:cubicBezTo>
                  <a:lnTo>
                    <a:pt x="1219200" y="2527300"/>
                  </a:lnTo>
                  <a:lnTo>
                    <a:pt x="1219200" y="1346200"/>
                  </a:lnTo>
                  <a:lnTo>
                    <a:pt x="1219200" y="0"/>
                  </a:lnTo>
                  <a:lnTo>
                    <a:pt x="1041400" y="0"/>
                  </a:lnTo>
                  <a:lnTo>
                    <a:pt x="990600" y="0"/>
                  </a:lnTo>
                  <a:cubicBezTo>
                    <a:pt x="990600" y="0"/>
                    <a:pt x="965200" y="0"/>
                    <a:pt x="939800" y="25400"/>
                  </a:cubicBezTo>
                  <a:cubicBezTo>
                    <a:pt x="914400" y="50800"/>
                    <a:pt x="749300" y="266700"/>
                    <a:pt x="749300" y="266700"/>
                  </a:cubicBezTo>
                  <a:cubicBezTo>
                    <a:pt x="749300" y="266700"/>
                    <a:pt x="482600" y="546100"/>
                    <a:pt x="406400" y="584200"/>
                  </a:cubicBezTo>
                  <a:cubicBezTo>
                    <a:pt x="317500" y="647700"/>
                    <a:pt x="228600" y="723900"/>
                    <a:pt x="76200" y="774700"/>
                  </a:cubicBezTo>
                  <a:cubicBezTo>
                    <a:pt x="25400" y="812800"/>
                    <a:pt x="0" y="812800"/>
                    <a:pt x="0" y="927100"/>
                  </a:cubicBezTo>
                  <a:cubicBezTo>
                    <a:pt x="0" y="1041400"/>
                    <a:pt x="12700" y="1028700"/>
                    <a:pt x="12700" y="1028700"/>
                  </a:cubicBezTo>
                  <a:cubicBezTo>
                    <a:pt x="12700" y="1028700"/>
                    <a:pt x="12700" y="1092200"/>
                    <a:pt x="177800" y="1054100"/>
                  </a:cubicBezTo>
                  <a:cubicBezTo>
                    <a:pt x="342903" y="1016013"/>
                    <a:pt x="419100" y="990600"/>
                    <a:pt x="419100" y="990600"/>
                  </a:cubicBezTo>
                  <a:lnTo>
                    <a:pt x="419100" y="2171700"/>
                  </a:lnTo>
                  <a:lnTo>
                    <a:pt x="419100" y="3022600"/>
                  </a:lnTo>
                  <a:lnTo>
                    <a:pt x="419100" y="3213100"/>
                  </a:lnTo>
                  <a:cubicBezTo>
                    <a:pt x="419100" y="3213100"/>
                    <a:pt x="444500" y="3314700"/>
                    <a:pt x="215900" y="3365500"/>
                  </a:cubicBezTo>
                  <a:cubicBezTo>
                    <a:pt x="190500" y="3378200"/>
                    <a:pt x="190500" y="3403600"/>
                    <a:pt x="190500" y="3454400"/>
                  </a:cubicBezTo>
                  <a:cubicBezTo>
                    <a:pt x="190500" y="3505200"/>
                    <a:pt x="190500" y="3581400"/>
                    <a:pt x="190500" y="3581400"/>
                  </a:cubicBezTo>
                  <a:cubicBezTo>
                    <a:pt x="190500" y="3581400"/>
                    <a:pt x="165100" y="3657600"/>
                    <a:pt x="279400" y="3657600"/>
                  </a:cubicBezTo>
                  <a:cubicBezTo>
                    <a:pt x="330200" y="3657600"/>
                    <a:pt x="344678" y="3656584"/>
                    <a:pt x="352933" y="36554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500524" y="3189923"/>
            <a:ext cx="256502" cy="355600"/>
            <a:chOff x="3262468" y="1155618"/>
            <a:chExt cx="1374117" cy="1905000"/>
          </a:xfrm>
        </p:grpSpPr>
        <p:sp>
          <p:nvSpPr>
            <p:cNvPr id="18" name="任意多边形: 形状 6"/>
            <p:cNvSpPr/>
            <p:nvPr>
              <p:custDataLst>
                <p:tags r:id="rId5"/>
              </p:custDataLst>
            </p:nvPr>
          </p:nvSpPr>
          <p:spPr>
            <a:xfrm>
              <a:off x="3262468" y="1156762"/>
              <a:ext cx="1374117" cy="1903856"/>
            </a:xfrm>
            <a:custGeom>
              <a:avLst/>
              <a:gdLst/>
              <a:ahLst/>
              <a:cxnLst/>
              <a:rect l="0" t="0" r="0" b="0"/>
              <a:pathLst>
                <a:path w="2745487" h="3803905">
                  <a:moveTo>
                    <a:pt x="2261235" y="2882773"/>
                  </a:moveTo>
                  <a:lnTo>
                    <a:pt x="2089658" y="3270377"/>
                  </a:lnTo>
                  <a:lnTo>
                    <a:pt x="1880235" y="3700399"/>
                  </a:lnTo>
                  <a:lnTo>
                    <a:pt x="1835658" y="3767201"/>
                  </a:lnTo>
                  <a:cubicBezTo>
                    <a:pt x="1835658" y="3767201"/>
                    <a:pt x="1825625" y="3803904"/>
                    <a:pt x="1715389" y="3773932"/>
                  </a:cubicBezTo>
                  <a:cubicBezTo>
                    <a:pt x="1605153" y="3743833"/>
                    <a:pt x="1066038" y="3596894"/>
                    <a:pt x="1066038" y="3596894"/>
                  </a:cubicBezTo>
                  <a:lnTo>
                    <a:pt x="0" y="3306191"/>
                  </a:lnTo>
                  <a:lnTo>
                    <a:pt x="143637" y="2779268"/>
                  </a:lnTo>
                  <a:cubicBezTo>
                    <a:pt x="143637" y="2779268"/>
                    <a:pt x="172593" y="2721356"/>
                    <a:pt x="238252" y="2673477"/>
                  </a:cubicBezTo>
                  <a:cubicBezTo>
                    <a:pt x="303911" y="2625599"/>
                    <a:pt x="491109" y="2518664"/>
                    <a:pt x="491109" y="2518664"/>
                  </a:cubicBezTo>
                  <a:lnTo>
                    <a:pt x="731647" y="2360422"/>
                  </a:lnTo>
                  <a:lnTo>
                    <a:pt x="1094740" y="2090801"/>
                  </a:lnTo>
                  <a:cubicBezTo>
                    <a:pt x="1094740" y="2090801"/>
                    <a:pt x="1483487" y="1775587"/>
                    <a:pt x="1538097" y="1671955"/>
                  </a:cubicBezTo>
                  <a:cubicBezTo>
                    <a:pt x="1592706" y="1568323"/>
                    <a:pt x="1663954" y="1548257"/>
                    <a:pt x="1812036" y="1101598"/>
                  </a:cubicBezTo>
                  <a:cubicBezTo>
                    <a:pt x="1812036" y="1101598"/>
                    <a:pt x="1904492" y="810895"/>
                    <a:pt x="1913382" y="681609"/>
                  </a:cubicBezTo>
                  <a:cubicBezTo>
                    <a:pt x="1922272" y="552450"/>
                    <a:pt x="1929003" y="527939"/>
                    <a:pt x="1905635" y="468884"/>
                  </a:cubicBezTo>
                  <a:cubicBezTo>
                    <a:pt x="1882267" y="409830"/>
                    <a:pt x="1825371" y="328549"/>
                    <a:pt x="1711833" y="310770"/>
                  </a:cubicBezTo>
                  <a:cubicBezTo>
                    <a:pt x="1598168" y="292989"/>
                    <a:pt x="1591564" y="317500"/>
                    <a:pt x="1591564" y="317500"/>
                  </a:cubicBezTo>
                  <a:cubicBezTo>
                    <a:pt x="1591564" y="317500"/>
                    <a:pt x="1480185" y="339725"/>
                    <a:pt x="1454531" y="530225"/>
                  </a:cubicBezTo>
                  <a:cubicBezTo>
                    <a:pt x="1436751" y="643890"/>
                    <a:pt x="1408938" y="939039"/>
                    <a:pt x="1265174" y="1031495"/>
                  </a:cubicBezTo>
                  <a:cubicBezTo>
                    <a:pt x="1230630" y="1061593"/>
                    <a:pt x="1170559" y="1137286"/>
                    <a:pt x="1004570" y="1118362"/>
                  </a:cubicBezTo>
                  <a:cubicBezTo>
                    <a:pt x="967867" y="1108330"/>
                    <a:pt x="915416" y="1107186"/>
                    <a:pt x="851916" y="1050417"/>
                  </a:cubicBezTo>
                  <a:cubicBezTo>
                    <a:pt x="830707" y="1031494"/>
                    <a:pt x="703707" y="917829"/>
                    <a:pt x="752729" y="641604"/>
                  </a:cubicBezTo>
                  <a:cubicBezTo>
                    <a:pt x="766064" y="592582"/>
                    <a:pt x="830707" y="307467"/>
                    <a:pt x="1161542" y="108077"/>
                  </a:cubicBezTo>
                  <a:cubicBezTo>
                    <a:pt x="1192784" y="90297"/>
                    <a:pt x="1326388" y="34544"/>
                    <a:pt x="1409954" y="17780"/>
                  </a:cubicBezTo>
                  <a:cubicBezTo>
                    <a:pt x="1493519" y="1016"/>
                    <a:pt x="1730756" y="0"/>
                    <a:pt x="1865502" y="36703"/>
                  </a:cubicBezTo>
                  <a:cubicBezTo>
                    <a:pt x="1902206" y="46736"/>
                    <a:pt x="2040381" y="71247"/>
                    <a:pt x="2235326" y="177038"/>
                  </a:cubicBezTo>
                  <a:cubicBezTo>
                    <a:pt x="2268727" y="199263"/>
                    <a:pt x="2302129" y="221615"/>
                    <a:pt x="2302129" y="221615"/>
                  </a:cubicBezTo>
                  <a:cubicBezTo>
                    <a:pt x="2302129" y="221615"/>
                    <a:pt x="2453639" y="341884"/>
                    <a:pt x="2480310" y="388747"/>
                  </a:cubicBezTo>
                  <a:cubicBezTo>
                    <a:pt x="2489200" y="404368"/>
                    <a:pt x="2646299" y="552450"/>
                    <a:pt x="2686431" y="839852"/>
                  </a:cubicBezTo>
                  <a:cubicBezTo>
                    <a:pt x="2688717" y="879984"/>
                    <a:pt x="2745486" y="1106044"/>
                    <a:pt x="2615184" y="1439165"/>
                  </a:cubicBezTo>
                  <a:cubicBezTo>
                    <a:pt x="2608453" y="1463675"/>
                    <a:pt x="2536063" y="1680846"/>
                    <a:pt x="2272157" y="1924813"/>
                  </a:cubicBezTo>
                  <a:cubicBezTo>
                    <a:pt x="2206498" y="1972692"/>
                    <a:pt x="2049399" y="2114170"/>
                    <a:pt x="1695196" y="2254505"/>
                  </a:cubicBezTo>
                  <a:cubicBezTo>
                    <a:pt x="1561592" y="2310258"/>
                    <a:pt x="1082548" y="2521839"/>
                    <a:pt x="1082548" y="2521839"/>
                  </a:cubicBezTo>
                  <a:cubicBezTo>
                    <a:pt x="1082548" y="2521839"/>
                    <a:pt x="628142" y="2740152"/>
                    <a:pt x="605790" y="2773553"/>
                  </a:cubicBezTo>
                  <a:cubicBezTo>
                    <a:pt x="703834" y="2800224"/>
                    <a:pt x="1340993" y="2973959"/>
                    <a:pt x="1340993" y="2973959"/>
                  </a:cubicBezTo>
                  <a:lnTo>
                    <a:pt x="1684020" y="3067558"/>
                  </a:lnTo>
                  <a:cubicBezTo>
                    <a:pt x="1684020" y="3067558"/>
                    <a:pt x="1803146" y="3113278"/>
                    <a:pt x="1876679" y="2988437"/>
                  </a:cubicBezTo>
                  <a:cubicBezTo>
                    <a:pt x="1950212" y="2863723"/>
                    <a:pt x="1980311" y="2753360"/>
                    <a:pt x="2066036" y="2776855"/>
                  </a:cubicBezTo>
                  <a:cubicBezTo>
                    <a:pt x="2152015" y="2800350"/>
                    <a:pt x="2253361" y="2814828"/>
                    <a:pt x="2261235" y="2882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7"/>
            <p:cNvSpPr/>
            <p:nvPr>
              <p:custDataLst>
                <p:tags r:id="rId6"/>
              </p:custDataLst>
            </p:nvPr>
          </p:nvSpPr>
          <p:spPr>
            <a:xfrm>
              <a:off x="3369890" y="1155618"/>
              <a:ext cx="1036086" cy="1830631"/>
            </a:xfrm>
            <a:custGeom>
              <a:avLst/>
              <a:gdLst/>
              <a:ahLst/>
              <a:cxnLst/>
              <a:rect l="0" t="0" r="0" b="0"/>
              <a:pathLst>
                <a:path w="2070101" h="3657601">
                  <a:moveTo>
                    <a:pt x="2070100" y="2654300"/>
                  </a:moveTo>
                  <a:lnTo>
                    <a:pt x="2006600" y="3073400"/>
                  </a:lnTo>
                  <a:lnTo>
                    <a:pt x="1917700" y="3543300"/>
                  </a:lnTo>
                  <a:lnTo>
                    <a:pt x="1892300" y="3619500"/>
                  </a:lnTo>
                  <a:cubicBezTo>
                    <a:pt x="1892300" y="3619500"/>
                    <a:pt x="1892300" y="3657600"/>
                    <a:pt x="1778000" y="3657600"/>
                  </a:cubicBezTo>
                  <a:cubicBezTo>
                    <a:pt x="1663700" y="3657600"/>
                    <a:pt x="1104900" y="3657600"/>
                    <a:pt x="1104900" y="3657600"/>
                  </a:cubicBezTo>
                  <a:lnTo>
                    <a:pt x="0" y="3657600"/>
                  </a:lnTo>
                  <a:lnTo>
                    <a:pt x="0" y="3111500"/>
                  </a:lnTo>
                  <a:cubicBezTo>
                    <a:pt x="0" y="3111500"/>
                    <a:pt x="12700" y="3048000"/>
                    <a:pt x="63500" y="2984500"/>
                  </a:cubicBezTo>
                  <a:cubicBezTo>
                    <a:pt x="114300" y="2921000"/>
                    <a:pt x="266700" y="2768600"/>
                    <a:pt x="266700" y="2768600"/>
                  </a:cubicBezTo>
                  <a:lnTo>
                    <a:pt x="457200" y="2552700"/>
                  </a:lnTo>
                  <a:lnTo>
                    <a:pt x="736600" y="2197100"/>
                  </a:lnTo>
                  <a:cubicBezTo>
                    <a:pt x="736600" y="2197100"/>
                    <a:pt x="1028700" y="1790700"/>
                    <a:pt x="1054100" y="1676400"/>
                  </a:cubicBezTo>
                  <a:cubicBezTo>
                    <a:pt x="1079502" y="1562101"/>
                    <a:pt x="1143000" y="1524000"/>
                    <a:pt x="1168400" y="1054100"/>
                  </a:cubicBezTo>
                  <a:cubicBezTo>
                    <a:pt x="1168400" y="1054100"/>
                    <a:pt x="1181100" y="749300"/>
                    <a:pt x="1155700" y="622300"/>
                  </a:cubicBezTo>
                  <a:cubicBezTo>
                    <a:pt x="1130300" y="495300"/>
                    <a:pt x="1130300" y="469900"/>
                    <a:pt x="1092200" y="419100"/>
                  </a:cubicBezTo>
                  <a:cubicBezTo>
                    <a:pt x="1054100" y="368300"/>
                    <a:pt x="977900" y="304800"/>
                    <a:pt x="863600" y="317500"/>
                  </a:cubicBezTo>
                  <a:cubicBezTo>
                    <a:pt x="749300" y="330200"/>
                    <a:pt x="749300" y="355600"/>
                    <a:pt x="749300" y="355600"/>
                  </a:cubicBezTo>
                  <a:cubicBezTo>
                    <a:pt x="749300" y="355600"/>
                    <a:pt x="647700" y="406400"/>
                    <a:pt x="673100" y="596900"/>
                  </a:cubicBezTo>
                  <a:cubicBezTo>
                    <a:pt x="685800" y="711200"/>
                    <a:pt x="736600" y="1003300"/>
                    <a:pt x="622300" y="1130300"/>
                  </a:cubicBezTo>
                  <a:cubicBezTo>
                    <a:pt x="596900" y="1168400"/>
                    <a:pt x="558800" y="1257300"/>
                    <a:pt x="393700" y="1282700"/>
                  </a:cubicBezTo>
                  <a:cubicBezTo>
                    <a:pt x="355600" y="1282700"/>
                    <a:pt x="304800" y="1295400"/>
                    <a:pt x="228600" y="1257300"/>
                  </a:cubicBezTo>
                  <a:cubicBezTo>
                    <a:pt x="203200" y="1244600"/>
                    <a:pt x="50800" y="1168400"/>
                    <a:pt x="25400" y="889000"/>
                  </a:cubicBezTo>
                  <a:cubicBezTo>
                    <a:pt x="25400" y="838200"/>
                    <a:pt x="12700" y="546100"/>
                    <a:pt x="279400" y="266700"/>
                  </a:cubicBezTo>
                  <a:cubicBezTo>
                    <a:pt x="304800" y="241300"/>
                    <a:pt x="419100" y="152400"/>
                    <a:pt x="495300" y="114300"/>
                  </a:cubicBezTo>
                  <a:cubicBezTo>
                    <a:pt x="571497" y="76193"/>
                    <a:pt x="800100" y="12700"/>
                    <a:pt x="939800" y="12700"/>
                  </a:cubicBezTo>
                  <a:cubicBezTo>
                    <a:pt x="977900" y="12700"/>
                    <a:pt x="1117600" y="0"/>
                    <a:pt x="1333500" y="50800"/>
                  </a:cubicBezTo>
                  <a:cubicBezTo>
                    <a:pt x="1371600" y="63500"/>
                    <a:pt x="1409700" y="76200"/>
                    <a:pt x="1409700" y="76200"/>
                  </a:cubicBezTo>
                  <a:cubicBezTo>
                    <a:pt x="1409700" y="76200"/>
                    <a:pt x="1587500" y="152400"/>
                    <a:pt x="1625600" y="190500"/>
                  </a:cubicBezTo>
                  <a:cubicBezTo>
                    <a:pt x="1638300" y="203200"/>
                    <a:pt x="1828800" y="304800"/>
                    <a:pt x="1943100" y="571500"/>
                  </a:cubicBezTo>
                  <a:cubicBezTo>
                    <a:pt x="1955800" y="609600"/>
                    <a:pt x="2070100" y="812800"/>
                    <a:pt x="2032000" y="1168400"/>
                  </a:cubicBezTo>
                  <a:cubicBezTo>
                    <a:pt x="2032000" y="1193800"/>
                    <a:pt x="2019300" y="1422400"/>
                    <a:pt x="1828800" y="1727200"/>
                  </a:cubicBezTo>
                  <a:cubicBezTo>
                    <a:pt x="1778000" y="1790700"/>
                    <a:pt x="1663700" y="1968500"/>
                    <a:pt x="1358900" y="2197100"/>
                  </a:cubicBezTo>
                  <a:cubicBezTo>
                    <a:pt x="1244600" y="2286000"/>
                    <a:pt x="838200" y="2616200"/>
                    <a:pt x="838200" y="2616200"/>
                  </a:cubicBezTo>
                  <a:cubicBezTo>
                    <a:pt x="838200" y="2616200"/>
                    <a:pt x="457200" y="2946400"/>
                    <a:pt x="444500" y="2984500"/>
                  </a:cubicBezTo>
                  <a:cubicBezTo>
                    <a:pt x="546100" y="2984500"/>
                    <a:pt x="1206500" y="2984500"/>
                    <a:pt x="1206500" y="2984500"/>
                  </a:cubicBezTo>
                  <a:lnTo>
                    <a:pt x="1562100" y="2984500"/>
                  </a:lnTo>
                  <a:cubicBezTo>
                    <a:pt x="1562100" y="2984500"/>
                    <a:pt x="1689100" y="2997200"/>
                    <a:pt x="1727200" y="2857500"/>
                  </a:cubicBezTo>
                  <a:cubicBezTo>
                    <a:pt x="1765312" y="2717803"/>
                    <a:pt x="1765300" y="2603500"/>
                    <a:pt x="1854200" y="2603500"/>
                  </a:cubicBezTo>
                  <a:cubicBezTo>
                    <a:pt x="1943100" y="2603500"/>
                    <a:pt x="2044700" y="2590800"/>
                    <a:pt x="2070100" y="26543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1507848" y="4160838"/>
            <a:ext cx="241855" cy="355600"/>
            <a:chOff x="5460700" y="1155618"/>
            <a:chExt cx="1295653" cy="1905000"/>
          </a:xfrm>
        </p:grpSpPr>
        <p:sp>
          <p:nvSpPr>
            <p:cNvPr id="23" name="任意多边形: 形状 9"/>
            <p:cNvSpPr/>
            <p:nvPr>
              <p:custDataLst>
                <p:tags r:id="rId8"/>
              </p:custDataLst>
            </p:nvPr>
          </p:nvSpPr>
          <p:spPr>
            <a:xfrm>
              <a:off x="5460700" y="1189984"/>
              <a:ext cx="1295653" cy="1841774"/>
            </a:xfrm>
            <a:custGeom>
              <a:avLst/>
              <a:gdLst/>
              <a:ahLst/>
              <a:cxnLst/>
              <a:rect l="0" t="0" r="0" b="0"/>
              <a:pathLst>
                <a:path w="2599945" h="3695828">
                  <a:moveTo>
                    <a:pt x="1034034" y="1489202"/>
                  </a:moveTo>
                  <a:cubicBezTo>
                    <a:pt x="1034034" y="1489202"/>
                    <a:pt x="1296543" y="1588135"/>
                    <a:pt x="1430401" y="1532890"/>
                  </a:cubicBezTo>
                  <a:cubicBezTo>
                    <a:pt x="1520698" y="1491996"/>
                    <a:pt x="1624203" y="1546860"/>
                    <a:pt x="1794256" y="645160"/>
                  </a:cubicBezTo>
                  <a:cubicBezTo>
                    <a:pt x="1803654" y="516001"/>
                    <a:pt x="1828546" y="377952"/>
                    <a:pt x="1629283" y="336042"/>
                  </a:cubicBezTo>
                  <a:cubicBezTo>
                    <a:pt x="1576959" y="334772"/>
                    <a:pt x="1395349" y="324104"/>
                    <a:pt x="1392301" y="573659"/>
                  </a:cubicBezTo>
                  <a:cubicBezTo>
                    <a:pt x="1391031" y="625983"/>
                    <a:pt x="1394206" y="995807"/>
                    <a:pt x="1235964" y="1044321"/>
                  </a:cubicBezTo>
                  <a:cubicBezTo>
                    <a:pt x="1189101" y="1070864"/>
                    <a:pt x="996188" y="1149350"/>
                    <a:pt x="851789" y="1004062"/>
                  </a:cubicBezTo>
                  <a:cubicBezTo>
                    <a:pt x="821817" y="969391"/>
                    <a:pt x="683006" y="852043"/>
                    <a:pt x="812292" y="479298"/>
                  </a:cubicBezTo>
                  <a:cubicBezTo>
                    <a:pt x="841502" y="421513"/>
                    <a:pt x="916686" y="244602"/>
                    <a:pt x="1222375" y="91948"/>
                  </a:cubicBezTo>
                  <a:cubicBezTo>
                    <a:pt x="1265809" y="77597"/>
                    <a:pt x="1366393" y="0"/>
                    <a:pt x="1738249" y="36830"/>
                  </a:cubicBezTo>
                  <a:cubicBezTo>
                    <a:pt x="1762760" y="43561"/>
                    <a:pt x="2100072" y="110363"/>
                    <a:pt x="2286508" y="293751"/>
                  </a:cubicBezTo>
                  <a:cubicBezTo>
                    <a:pt x="2328672" y="331724"/>
                    <a:pt x="2455291" y="445770"/>
                    <a:pt x="2500376" y="616331"/>
                  </a:cubicBezTo>
                  <a:cubicBezTo>
                    <a:pt x="2514727" y="659765"/>
                    <a:pt x="2599944" y="828294"/>
                    <a:pt x="2565654" y="1095502"/>
                  </a:cubicBezTo>
                  <a:cubicBezTo>
                    <a:pt x="2552065" y="1144524"/>
                    <a:pt x="2543556" y="1366139"/>
                    <a:pt x="2344674" y="1561465"/>
                  </a:cubicBezTo>
                  <a:cubicBezTo>
                    <a:pt x="2310003" y="1591437"/>
                    <a:pt x="2195957" y="1718056"/>
                    <a:pt x="1969770" y="1774063"/>
                  </a:cubicBezTo>
                  <a:cubicBezTo>
                    <a:pt x="1914017" y="1784985"/>
                    <a:pt x="1706753" y="1820037"/>
                    <a:pt x="1645539" y="1803019"/>
                  </a:cubicBezTo>
                  <a:cubicBezTo>
                    <a:pt x="1687703" y="1840992"/>
                    <a:pt x="2038096" y="2003679"/>
                    <a:pt x="2152777" y="2351659"/>
                  </a:cubicBezTo>
                  <a:cubicBezTo>
                    <a:pt x="2176018" y="2410714"/>
                    <a:pt x="2322703" y="2833370"/>
                    <a:pt x="1969135" y="3302254"/>
                  </a:cubicBezTo>
                  <a:cubicBezTo>
                    <a:pt x="1927733" y="3356737"/>
                    <a:pt x="1719453" y="3681222"/>
                    <a:pt x="1124712" y="3688207"/>
                  </a:cubicBezTo>
                  <a:cubicBezTo>
                    <a:pt x="1056767" y="3695827"/>
                    <a:pt x="604647" y="3663061"/>
                    <a:pt x="377190" y="3389503"/>
                  </a:cubicBezTo>
                  <a:cubicBezTo>
                    <a:pt x="299593" y="3289046"/>
                    <a:pt x="0" y="2942718"/>
                    <a:pt x="267843" y="2450212"/>
                  </a:cubicBezTo>
                  <a:cubicBezTo>
                    <a:pt x="321437" y="2399158"/>
                    <a:pt x="435483" y="2272539"/>
                    <a:pt x="649097" y="2357883"/>
                  </a:cubicBezTo>
                  <a:cubicBezTo>
                    <a:pt x="706882" y="2387093"/>
                    <a:pt x="826008" y="2433067"/>
                    <a:pt x="829691" y="2658111"/>
                  </a:cubicBezTo>
                  <a:cubicBezTo>
                    <a:pt x="818261" y="2747138"/>
                    <a:pt x="804672" y="2796159"/>
                    <a:pt x="703707" y="3018537"/>
                  </a:cubicBezTo>
                  <a:cubicBezTo>
                    <a:pt x="686816" y="3079751"/>
                    <a:pt x="602742" y="3241040"/>
                    <a:pt x="837438" y="3345308"/>
                  </a:cubicBezTo>
                  <a:cubicBezTo>
                    <a:pt x="902081" y="3350007"/>
                    <a:pt x="1103376" y="3431922"/>
                    <a:pt x="1238631" y="2942337"/>
                  </a:cubicBezTo>
                  <a:cubicBezTo>
                    <a:pt x="1265682" y="2844420"/>
                    <a:pt x="1386586" y="2311274"/>
                    <a:pt x="1386586" y="2311274"/>
                  </a:cubicBezTo>
                  <a:cubicBezTo>
                    <a:pt x="1386586" y="2311274"/>
                    <a:pt x="1412875" y="2120901"/>
                    <a:pt x="1377442" y="2058417"/>
                  </a:cubicBezTo>
                  <a:cubicBezTo>
                    <a:pt x="1342009" y="1995932"/>
                    <a:pt x="1347978" y="1878965"/>
                    <a:pt x="931799" y="1764031"/>
                  </a:cubicBezTo>
                  <a:cubicBezTo>
                    <a:pt x="882777" y="1750442"/>
                    <a:pt x="814832" y="1758062"/>
                    <a:pt x="881253" y="1565657"/>
                  </a:cubicBezTo>
                  <a:cubicBezTo>
                    <a:pt x="910336" y="1507744"/>
                    <a:pt x="923925" y="1458722"/>
                    <a:pt x="1034034" y="14892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: 形状 10"/>
            <p:cNvSpPr/>
            <p:nvPr>
              <p:custDataLst>
                <p:tags r:id="rId9"/>
              </p:custDataLst>
            </p:nvPr>
          </p:nvSpPr>
          <p:spPr>
            <a:xfrm>
              <a:off x="5538672" y="1155618"/>
              <a:ext cx="1101229" cy="1905000"/>
            </a:xfrm>
            <a:custGeom>
              <a:avLst/>
              <a:gdLst/>
              <a:ahLst/>
              <a:cxnLst/>
              <a:rect l="0" t="0" r="0" b="0"/>
              <a:pathLst>
                <a:path w="2209801" h="3822701">
                  <a:moveTo>
                    <a:pt x="609600" y="1612900"/>
                  </a:moveTo>
                  <a:cubicBezTo>
                    <a:pt x="609600" y="1612900"/>
                    <a:pt x="889000" y="1638300"/>
                    <a:pt x="1003300" y="1549400"/>
                  </a:cubicBezTo>
                  <a:cubicBezTo>
                    <a:pt x="1079500" y="1485900"/>
                    <a:pt x="1193800" y="1511300"/>
                    <a:pt x="1117600" y="596900"/>
                  </a:cubicBezTo>
                  <a:cubicBezTo>
                    <a:pt x="1092200" y="469900"/>
                    <a:pt x="1079500" y="330200"/>
                    <a:pt x="876300" y="342900"/>
                  </a:cubicBezTo>
                  <a:cubicBezTo>
                    <a:pt x="825500" y="355600"/>
                    <a:pt x="647700" y="393700"/>
                    <a:pt x="711200" y="635000"/>
                  </a:cubicBezTo>
                  <a:cubicBezTo>
                    <a:pt x="723900" y="685800"/>
                    <a:pt x="825500" y="1041400"/>
                    <a:pt x="685800" y="1130300"/>
                  </a:cubicBezTo>
                  <a:cubicBezTo>
                    <a:pt x="647700" y="1168400"/>
                    <a:pt x="482600" y="1295400"/>
                    <a:pt x="304800" y="1193800"/>
                  </a:cubicBezTo>
                  <a:cubicBezTo>
                    <a:pt x="266700" y="1168400"/>
                    <a:pt x="101600" y="1092200"/>
                    <a:pt x="127000" y="698500"/>
                  </a:cubicBezTo>
                  <a:cubicBezTo>
                    <a:pt x="139700" y="635000"/>
                    <a:pt x="165100" y="444500"/>
                    <a:pt x="419100" y="215900"/>
                  </a:cubicBezTo>
                  <a:cubicBezTo>
                    <a:pt x="457200" y="190500"/>
                    <a:pt x="533400" y="88900"/>
                    <a:pt x="901700" y="25400"/>
                  </a:cubicBezTo>
                  <a:cubicBezTo>
                    <a:pt x="927100" y="25400"/>
                    <a:pt x="1270000" y="0"/>
                    <a:pt x="1498600" y="127000"/>
                  </a:cubicBezTo>
                  <a:cubicBezTo>
                    <a:pt x="1549400" y="152400"/>
                    <a:pt x="1701800" y="228600"/>
                    <a:pt x="1790700" y="381000"/>
                  </a:cubicBezTo>
                  <a:cubicBezTo>
                    <a:pt x="1816100" y="419100"/>
                    <a:pt x="1943100" y="558800"/>
                    <a:pt x="1981200" y="825500"/>
                  </a:cubicBezTo>
                  <a:cubicBezTo>
                    <a:pt x="1981200" y="876300"/>
                    <a:pt x="2032000" y="1092200"/>
                    <a:pt x="1892300" y="1333500"/>
                  </a:cubicBezTo>
                  <a:cubicBezTo>
                    <a:pt x="1866900" y="1371600"/>
                    <a:pt x="1790700" y="1524000"/>
                    <a:pt x="1587500" y="1638300"/>
                  </a:cubicBezTo>
                  <a:cubicBezTo>
                    <a:pt x="1536700" y="1663700"/>
                    <a:pt x="1346200" y="1752600"/>
                    <a:pt x="1282700" y="1752600"/>
                  </a:cubicBezTo>
                  <a:cubicBezTo>
                    <a:pt x="1333500" y="1778000"/>
                    <a:pt x="1714500" y="1841500"/>
                    <a:pt x="1917700" y="2146300"/>
                  </a:cubicBezTo>
                  <a:cubicBezTo>
                    <a:pt x="1955800" y="2197100"/>
                    <a:pt x="2209800" y="2565400"/>
                    <a:pt x="1993900" y="3111500"/>
                  </a:cubicBezTo>
                  <a:cubicBezTo>
                    <a:pt x="1968500" y="3175000"/>
                    <a:pt x="1854200" y="3543300"/>
                    <a:pt x="1282700" y="3708400"/>
                  </a:cubicBezTo>
                  <a:cubicBezTo>
                    <a:pt x="1219200" y="3733800"/>
                    <a:pt x="774700" y="3822700"/>
                    <a:pt x="482600" y="3619500"/>
                  </a:cubicBezTo>
                  <a:cubicBezTo>
                    <a:pt x="381000" y="3543300"/>
                    <a:pt x="0" y="3289300"/>
                    <a:pt x="127000" y="2743200"/>
                  </a:cubicBezTo>
                  <a:cubicBezTo>
                    <a:pt x="165100" y="2679700"/>
                    <a:pt x="241300" y="2527300"/>
                    <a:pt x="469900" y="2552700"/>
                  </a:cubicBezTo>
                  <a:cubicBezTo>
                    <a:pt x="533400" y="2565400"/>
                    <a:pt x="660400" y="2578100"/>
                    <a:pt x="723900" y="2794000"/>
                  </a:cubicBezTo>
                  <a:cubicBezTo>
                    <a:pt x="736600" y="2882900"/>
                    <a:pt x="736600" y="2933700"/>
                    <a:pt x="698500" y="3175000"/>
                  </a:cubicBezTo>
                  <a:cubicBezTo>
                    <a:pt x="698500" y="3238500"/>
                    <a:pt x="660400" y="3416300"/>
                    <a:pt x="914400" y="3454400"/>
                  </a:cubicBezTo>
                  <a:cubicBezTo>
                    <a:pt x="977900" y="3441700"/>
                    <a:pt x="1193800" y="3467100"/>
                    <a:pt x="1193800" y="2959100"/>
                  </a:cubicBezTo>
                  <a:cubicBezTo>
                    <a:pt x="1193800" y="2857500"/>
                    <a:pt x="1168400" y="2311400"/>
                    <a:pt x="1168400" y="2311400"/>
                  </a:cubicBezTo>
                  <a:cubicBezTo>
                    <a:pt x="1168400" y="2311400"/>
                    <a:pt x="1143000" y="2120900"/>
                    <a:pt x="1092200" y="2070100"/>
                  </a:cubicBezTo>
                  <a:cubicBezTo>
                    <a:pt x="1041400" y="2019300"/>
                    <a:pt x="1016000" y="1905000"/>
                    <a:pt x="584200" y="1905000"/>
                  </a:cubicBezTo>
                  <a:cubicBezTo>
                    <a:pt x="533400" y="1905000"/>
                    <a:pt x="469900" y="1930400"/>
                    <a:pt x="482600" y="1727200"/>
                  </a:cubicBezTo>
                  <a:cubicBezTo>
                    <a:pt x="495300" y="1663700"/>
                    <a:pt x="495300" y="1612900"/>
                    <a:pt x="609600" y="1612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1958975" y="2384108"/>
            <a:ext cx="8636000" cy="208851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535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状态 ——系统的基本数学特征。</a:t>
            </a:r>
            <a:endParaRPr lang="zh-CN" altLang="en-US" sz="1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535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状态机 —— 一个离散数学模型。给定一个输入集合，根据对输入的接受次序来决定一个输出集合。（摩尔状态机）</a:t>
            </a:r>
            <a:endParaRPr lang="zh-CN" altLang="en-US" sz="1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535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有限状态机 —— 输入集合和输出集合都是有限的，并只有有限数目的状态。</a:t>
            </a:r>
            <a:endParaRPr lang="zh-CN" altLang="en-US" sz="1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标题 83969"/>
          <p:cNvSpPr>
            <a:spLocks noGrp="1"/>
          </p:cNvSpPr>
          <p:nvPr>
            <p:ph type="title"/>
          </p:nvPr>
        </p:nvSpPr>
        <p:spPr>
          <a:xfrm>
            <a:off x="1169035" y="130810"/>
            <a:ext cx="9144000" cy="1121410"/>
          </a:xfrm>
        </p:spPr>
        <p:txBody>
          <a:bodyPr anchor="ctr" anchorCtr="1"/>
          <a:p>
            <a:r>
              <a:rPr lang="zh-CN" altLang="en-US" b="1" dirty="0">
                <a:solidFill>
                  <a:srgbClr val="FF3300"/>
                </a:solidFill>
              </a:rPr>
              <a:t>为什么使用状态机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83971" name="文本占位符 83970"/>
          <p:cNvSpPr>
            <a:spLocks noGrp="1"/>
          </p:cNvSpPr>
          <p:nvPr>
            <p:ph type="body" idx="1"/>
          </p:nvPr>
        </p:nvSpPr>
        <p:spPr>
          <a:xfrm>
            <a:off x="1297940" y="1544955"/>
            <a:ext cx="10530840" cy="4530725"/>
          </a:xfrm>
        </p:spPr>
        <p:txBody>
          <a:bodyPr/>
          <a:p>
            <a:pPr lvl="1"/>
            <a:r>
              <a:rPr lang="zh-CN" altLang="en-US" sz="2400" b="1" dirty="0"/>
              <a:t>有限状态机克服了纯硬件数字系统顺序方式控制不灵活的缺点。</a:t>
            </a:r>
            <a:endParaRPr lang="zh-CN" altLang="en-US" sz="2400" b="1" dirty="0"/>
          </a:p>
          <a:p>
            <a:pPr lvl="1"/>
            <a:r>
              <a:rPr lang="zh-CN" altLang="x-none" sz="2400" b="1" dirty="0">
                <a:sym typeface="Arial" panose="020B0604020202020204" pitchFamily="34" charset="0"/>
              </a:rPr>
              <a:t>设计方案相对固定，结构模式简单，可定义符号化枚举类型的状态。</a:t>
            </a:r>
            <a:endParaRPr lang="zh-CN" altLang="x-none" sz="2400" b="1" dirty="0">
              <a:sym typeface="Arial" panose="020B0604020202020204" pitchFamily="34" charset="0"/>
            </a:endParaRPr>
          </a:p>
          <a:p>
            <a:pPr lvl="1"/>
            <a:r>
              <a:rPr lang="zh-CN" altLang="x-none" sz="2400" b="1" dirty="0">
                <a:sym typeface="Arial" panose="020B0604020202020204" pitchFamily="34" charset="0"/>
              </a:rPr>
              <a:t>状态机的</a:t>
            </a:r>
            <a:r>
              <a:rPr lang="en-US" altLang="zh-CN" sz="2400" b="1">
                <a:sym typeface="Arial" panose="020B0604020202020204" pitchFamily="34" charset="0"/>
              </a:rPr>
              <a:t>HDL</a:t>
            </a:r>
            <a:r>
              <a:rPr lang="zh-CN" altLang="x-none" sz="2400" b="1" dirty="0">
                <a:sym typeface="Arial" panose="020B0604020202020204" pitchFamily="34" charset="0"/>
              </a:rPr>
              <a:t>描述层次分明，结构清晰，易读易懂。</a:t>
            </a:r>
            <a:endParaRPr lang="zh-CN" altLang="x-none" sz="2400" b="1" dirty="0">
              <a:sym typeface="Arial" panose="020B0604020202020204" pitchFamily="34" charset="0"/>
            </a:endParaRPr>
          </a:p>
          <a:p>
            <a:pPr lvl="1"/>
            <a:r>
              <a:rPr lang="zh-CN" altLang="en-US" sz="2400" b="1" dirty="0"/>
              <a:t>状态机容易构成性能良好的同步时序逻辑模块。在高速运算和控制方面，状态机更有其巨大的优势。</a:t>
            </a:r>
            <a:r>
              <a:rPr lang="zh-CN" altLang="x-none" sz="2400" b="1" dirty="0">
                <a:sym typeface="Arial" panose="020B0604020202020204" pitchFamily="34" charset="0"/>
              </a:rPr>
              <a:t>基于有限状态机技术设计的控制器其工作速度大大优于</a:t>
            </a:r>
            <a:r>
              <a:rPr lang="en-US" altLang="zh-CN" sz="2400" b="1">
                <a:sym typeface="Arial" panose="020B0604020202020204" pitchFamily="34" charset="0"/>
              </a:rPr>
              <a:t>CPU</a:t>
            </a:r>
            <a:r>
              <a:rPr lang="zh-CN" altLang="x-none" sz="2400" b="1" dirty="0">
                <a:sym typeface="Arial" panose="020B0604020202020204" pitchFamily="34" charset="0"/>
              </a:rPr>
              <a:t>。</a:t>
            </a:r>
            <a:endParaRPr lang="zh-CN" altLang="x-none" sz="2400" b="1" dirty="0">
              <a:sym typeface="Arial" panose="020B0604020202020204" pitchFamily="34" charset="0"/>
            </a:endParaRPr>
          </a:p>
          <a:p>
            <a:pPr lvl="1"/>
            <a:r>
              <a:rPr lang="zh-CN" altLang="en-US" sz="2400" b="1" dirty="0"/>
              <a:t> 就可靠性而言，状态机的优势也是十分明显的。</a:t>
            </a:r>
            <a:r>
              <a:rPr lang="zh-CN" altLang="x-none" sz="2400" b="1" dirty="0">
                <a:sym typeface="Arial" panose="020B0604020202020204" pitchFamily="34" charset="0"/>
              </a:rPr>
              <a:t>基于有限状态机技术设计的控制器其可靠性也优于</a:t>
            </a:r>
            <a:r>
              <a:rPr lang="en-US" altLang="zh-CN" sz="2400" b="1">
                <a:sym typeface="Arial" panose="020B0604020202020204" pitchFamily="34" charset="0"/>
              </a:rPr>
              <a:t>CPU</a:t>
            </a:r>
            <a:r>
              <a:rPr lang="zh-CN" altLang="x-none" sz="2400" b="1" dirty="0">
                <a:sym typeface="Arial" panose="020B0604020202020204" pitchFamily="34" charset="0"/>
              </a:rPr>
              <a:t>。</a:t>
            </a:r>
            <a:endParaRPr lang="zh-CN" altLang="x-none" sz="2400" b="1" dirty="0">
              <a:sym typeface="Arial" panose="020B0604020202020204" pitchFamily="34" charset="0"/>
            </a:endParaRP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椭圆 28673"/>
          <p:cNvSpPr/>
          <p:nvPr/>
        </p:nvSpPr>
        <p:spPr>
          <a:xfrm>
            <a:off x="4191000" y="3244850"/>
            <a:ext cx="1209675" cy="1206500"/>
          </a:xfrm>
          <a:prstGeom prst="ellipse">
            <a:avLst/>
          </a:prstGeom>
          <a:noFill/>
          <a:ln w="571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/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28675" name="文本框 28674"/>
          <p:cNvSpPr txBox="1"/>
          <p:nvPr/>
        </p:nvSpPr>
        <p:spPr>
          <a:xfrm>
            <a:off x="4419600" y="3276600"/>
            <a:ext cx="766763" cy="533400"/>
          </a:xfrm>
          <a:prstGeom prst="rect">
            <a:avLst/>
          </a:prstGeom>
          <a:noFill/>
          <a:ln w="9525">
            <a:noFill/>
          </a:ln>
          <a:effectLst>
            <a:outerShdw dist="53882" dir="2699999" algn="ctr" rotWithShape="0">
              <a:schemeClr val="bg2"/>
            </a:outerShdw>
          </a:effectLst>
        </p:spPr>
        <p:txBody>
          <a:bodyPr lIns="0" tIns="0" rIns="0" bIns="0"/>
          <a:p>
            <a:pPr algn="ctr"/>
            <a:r>
              <a: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  <a:ea typeface="方正宋一简体" pitchFamily="1" charset="-122"/>
              </a:rPr>
              <a:t>nn</a:t>
            </a:r>
            <a:endParaRPr lang="en-US" altLang="zh-CN" sz="3600" b="1">
              <a:solidFill>
                <a:schemeClr val="tx2"/>
              </a:solidFill>
              <a:latin typeface="Times New Roman" panose="02020603050405020304" pitchFamily="18" charset="0"/>
              <a:ea typeface="方正宋一简体" pitchFamily="1" charset="-122"/>
            </a:endParaRPr>
          </a:p>
        </p:txBody>
      </p:sp>
      <p:sp>
        <p:nvSpPr>
          <p:cNvPr id="28676" name="直接连接符 28675"/>
          <p:cNvSpPr/>
          <p:nvPr/>
        </p:nvSpPr>
        <p:spPr>
          <a:xfrm flipV="1">
            <a:off x="5410200" y="3854450"/>
            <a:ext cx="4038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  <a:effectLst>
            <a:outerShdw dist="53882" dir="2699999" algn="ctr" rotWithShape="0">
              <a:schemeClr val="bg2"/>
            </a:outerShdw>
          </a:effectLst>
        </p:spPr>
      </p:sp>
      <p:sp>
        <p:nvSpPr>
          <p:cNvPr id="28677" name="文本框 28676"/>
          <p:cNvSpPr txBox="1"/>
          <p:nvPr/>
        </p:nvSpPr>
        <p:spPr>
          <a:xfrm>
            <a:off x="6164263" y="2895600"/>
            <a:ext cx="2443162" cy="501650"/>
          </a:xfrm>
          <a:prstGeom prst="rect">
            <a:avLst/>
          </a:prstGeom>
          <a:noFill/>
          <a:ln w="9525">
            <a:noFill/>
          </a:ln>
          <a:effectLst>
            <a:outerShdw dist="53882" dir="2699999" algn="ctr" rotWithShape="0">
              <a:schemeClr val="bg2"/>
            </a:outerShdw>
          </a:effectLst>
        </p:spPr>
        <p:txBody>
          <a:bodyPr lIns="0" tIns="0" rIns="0" bIns="0"/>
          <a:p>
            <a:pPr algn="just"/>
            <a:r>
              <a:rPr lang="en-US" altLang="zh-CN" sz="2800">
                <a:latin typeface="Times New Roman" panose="02020603050405020304" pitchFamily="18" charset="0"/>
                <a:ea typeface="方正宋一简体" pitchFamily="1" charset="-122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方正宋一简体" pitchFamily="1" charset="-122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方正宋一简体" pitchFamily="1" charset="-122"/>
              </a:rPr>
              <a:t> , a</a:t>
            </a:r>
            <a:r>
              <a:rPr lang="en-US" altLang="zh-CN" sz="2800" baseline="-25000">
                <a:latin typeface="Times New Roman" panose="02020603050405020304" pitchFamily="18" charset="0"/>
                <a:ea typeface="方正宋一简体" pitchFamily="1" charset="-12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ea typeface="方正宋一简体" pitchFamily="1" charset="-122"/>
              </a:rPr>
              <a:t> , … , a</a:t>
            </a:r>
            <a:r>
              <a:rPr lang="en-US" altLang="zh-CN" sz="2800" baseline="-25000">
                <a:latin typeface="Times New Roman" panose="02020603050405020304" pitchFamily="18" charset="0"/>
                <a:ea typeface="方正宋一简体" pitchFamily="1" charset="-122"/>
              </a:rPr>
              <a:t>n</a:t>
            </a:r>
            <a:endParaRPr lang="en-US" altLang="zh-CN" sz="2800">
              <a:latin typeface="Times New Roman" panose="02020603050405020304" pitchFamily="18" charset="0"/>
              <a:ea typeface="方正宋一简体" pitchFamily="1" charset="-122"/>
            </a:endParaRPr>
          </a:p>
        </p:txBody>
      </p:sp>
      <p:sp>
        <p:nvSpPr>
          <p:cNvPr id="28678" name="文本框 28677"/>
          <p:cNvSpPr txBox="1"/>
          <p:nvPr/>
        </p:nvSpPr>
        <p:spPr>
          <a:xfrm>
            <a:off x="6172200" y="3276600"/>
            <a:ext cx="2444750" cy="457200"/>
          </a:xfrm>
          <a:prstGeom prst="rect">
            <a:avLst/>
          </a:prstGeom>
          <a:noFill/>
          <a:ln w="9525">
            <a:noFill/>
          </a:ln>
          <a:effectLst>
            <a:outerShdw dist="53882" dir="2699999" algn="ctr" rotWithShape="0">
              <a:schemeClr val="bg2"/>
            </a:outerShdw>
          </a:effectLst>
        </p:spPr>
        <p:txBody>
          <a:bodyPr lIns="0" tIns="0" rIns="0" bIns="0"/>
          <a:p>
            <a:pPr algn="just"/>
            <a:r>
              <a:rPr lang="en-US" altLang="zh-CN" sz="2800">
                <a:latin typeface="Times New Roman" panose="02020603050405020304" pitchFamily="18" charset="0"/>
                <a:ea typeface="方正宋一简体" pitchFamily="1" charset="-122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ea typeface="方正宋一简体" pitchFamily="1" charset="-122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方正宋一简体" pitchFamily="1" charset="-122"/>
              </a:rPr>
              <a:t> , x</a:t>
            </a:r>
            <a:r>
              <a:rPr lang="en-US" altLang="zh-CN" sz="2800" baseline="-25000">
                <a:latin typeface="Times New Roman" panose="02020603050405020304" pitchFamily="18" charset="0"/>
                <a:ea typeface="方正宋一简体" pitchFamily="1" charset="-12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ea typeface="方正宋一简体" pitchFamily="1" charset="-122"/>
              </a:rPr>
              <a:t> , … , x</a:t>
            </a:r>
            <a:r>
              <a:rPr lang="en-US" altLang="zh-CN" sz="2800" baseline="-25000">
                <a:latin typeface="Times New Roman" panose="02020603050405020304" pitchFamily="18" charset="0"/>
                <a:ea typeface="方正宋一简体" pitchFamily="1" charset="-122"/>
              </a:rPr>
              <a:t>n</a:t>
            </a:r>
            <a:endParaRPr lang="en-US" altLang="zh-CN" sz="2800">
              <a:latin typeface="Times New Roman" panose="02020603050405020304" pitchFamily="18" charset="0"/>
              <a:ea typeface="方正宋一简体" pitchFamily="1" charset="-122"/>
            </a:endParaRPr>
          </a:p>
        </p:txBody>
      </p:sp>
      <p:sp>
        <p:nvSpPr>
          <p:cNvPr id="28679" name="直接连接符 28678"/>
          <p:cNvSpPr/>
          <p:nvPr/>
        </p:nvSpPr>
        <p:spPr>
          <a:xfrm flipV="1">
            <a:off x="6019800" y="3352800"/>
            <a:ext cx="2209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/>
            </a:outerShdw>
          </a:effectLst>
        </p:spPr>
      </p:sp>
      <p:sp>
        <p:nvSpPr>
          <p:cNvPr id="28680" name="直接连接符 28679"/>
          <p:cNvSpPr/>
          <p:nvPr/>
        </p:nvSpPr>
        <p:spPr>
          <a:xfrm flipH="1">
            <a:off x="4114800" y="4387850"/>
            <a:ext cx="381000" cy="717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lg"/>
            <a:tailEnd type="none" w="med" len="med"/>
          </a:ln>
          <a:effectLst>
            <a:outerShdw dist="53882" dir="2699999" algn="ctr" rotWithShape="0">
              <a:schemeClr val="bg2"/>
            </a:outerShdw>
          </a:effectLst>
        </p:spPr>
      </p:sp>
      <p:sp>
        <p:nvSpPr>
          <p:cNvPr id="28681" name="直接连接符 28680"/>
          <p:cNvSpPr/>
          <p:nvPr/>
        </p:nvSpPr>
        <p:spPr>
          <a:xfrm>
            <a:off x="4953000" y="4114800"/>
            <a:ext cx="990600" cy="91440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triangle" w="med" len="lg"/>
            <a:tailEnd type="none" w="med" len="med"/>
          </a:ln>
          <a:effectLst>
            <a:outerShdw dist="53882" dir="2699999" algn="ctr" rotWithShape="0">
              <a:schemeClr val="bg2"/>
            </a:outerShdw>
          </a:effectLst>
        </p:spPr>
      </p:sp>
      <p:sp>
        <p:nvSpPr>
          <p:cNvPr id="28682" name="直接连接符 28681"/>
          <p:cNvSpPr/>
          <p:nvPr/>
        </p:nvSpPr>
        <p:spPr>
          <a:xfrm>
            <a:off x="6400800" y="2362200"/>
            <a:ext cx="6858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  <a:effectLst>
            <a:outerShdw dist="53882" dir="2699999" algn="ctr" rotWithShape="0">
              <a:schemeClr val="bg2"/>
            </a:outerShdw>
          </a:effectLst>
        </p:spPr>
      </p:sp>
      <p:sp>
        <p:nvSpPr>
          <p:cNvPr id="28683" name="直接连接符 28682"/>
          <p:cNvSpPr/>
          <p:nvPr/>
        </p:nvSpPr>
        <p:spPr>
          <a:xfrm flipH="1">
            <a:off x="8305800" y="2895600"/>
            <a:ext cx="7620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  <a:effectLst>
            <a:outerShdw dist="53882" dir="2699999" algn="ctr" rotWithShape="0">
              <a:schemeClr val="bg2"/>
            </a:outerShdw>
          </a:effectLst>
        </p:spPr>
      </p:sp>
      <p:sp>
        <p:nvSpPr>
          <p:cNvPr id="28684" name="直接连接符 28683"/>
          <p:cNvSpPr/>
          <p:nvPr/>
        </p:nvSpPr>
        <p:spPr>
          <a:xfrm flipH="1" flipV="1">
            <a:off x="7848600" y="3930650"/>
            <a:ext cx="99060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  <a:effectLst>
            <a:outerShdw dist="53882" dir="2699999" algn="ctr" rotWithShape="0">
              <a:schemeClr val="bg2"/>
            </a:outerShdw>
          </a:effectLst>
        </p:spPr>
      </p:sp>
      <p:sp>
        <p:nvSpPr>
          <p:cNvPr id="28685" name="未知"/>
          <p:cNvSpPr/>
          <p:nvPr/>
        </p:nvSpPr>
        <p:spPr>
          <a:xfrm>
            <a:off x="3511550" y="2439988"/>
            <a:ext cx="1198563" cy="1231900"/>
          </a:xfrm>
          <a:custGeom>
            <a:avLst/>
            <a:gdLst/>
            <a:ahLst/>
            <a:cxnLst/>
            <a:pathLst>
              <a:path w="755" h="776">
                <a:moveTo>
                  <a:pt x="446" y="776"/>
                </a:moveTo>
                <a:cubicBezTo>
                  <a:pt x="406" y="762"/>
                  <a:pt x="270" y="730"/>
                  <a:pt x="203" y="689"/>
                </a:cubicBezTo>
                <a:cubicBezTo>
                  <a:pt x="136" y="648"/>
                  <a:pt x="76" y="590"/>
                  <a:pt x="44" y="527"/>
                </a:cubicBezTo>
                <a:cubicBezTo>
                  <a:pt x="12" y="464"/>
                  <a:pt x="0" y="380"/>
                  <a:pt x="11" y="311"/>
                </a:cubicBezTo>
                <a:cubicBezTo>
                  <a:pt x="22" y="242"/>
                  <a:pt x="59" y="160"/>
                  <a:pt x="110" y="110"/>
                </a:cubicBezTo>
                <a:cubicBezTo>
                  <a:pt x="161" y="60"/>
                  <a:pt x="244" y="22"/>
                  <a:pt x="314" y="11"/>
                </a:cubicBezTo>
                <a:cubicBezTo>
                  <a:pt x="384" y="0"/>
                  <a:pt x="467" y="10"/>
                  <a:pt x="530" y="44"/>
                </a:cubicBezTo>
                <a:cubicBezTo>
                  <a:pt x="593" y="78"/>
                  <a:pt x="654" y="140"/>
                  <a:pt x="692" y="218"/>
                </a:cubicBezTo>
                <a:cubicBezTo>
                  <a:pt x="730" y="296"/>
                  <a:pt x="742" y="451"/>
                  <a:pt x="755" y="51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  <a:effectLst>
            <a:outerShdw dist="53882" dir="2699999" algn="ctr" rotWithShape="0">
              <a:schemeClr val="bg2"/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28686" name="文本框 28685"/>
          <p:cNvSpPr txBox="1"/>
          <p:nvPr/>
        </p:nvSpPr>
        <p:spPr>
          <a:xfrm>
            <a:off x="3505200" y="5105400"/>
            <a:ext cx="1524000" cy="430530"/>
          </a:xfrm>
          <a:prstGeom prst="rect">
            <a:avLst/>
          </a:prstGeom>
          <a:noFill/>
          <a:ln w="9525">
            <a:noFill/>
          </a:ln>
          <a:effectLst>
            <a:outerShdw dist="53882" dir="2699999" algn="ctr" rotWithShape="0">
              <a:schemeClr val="bg2"/>
            </a:outerShdw>
          </a:effectLst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状态位置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28687" name="文本框 28686"/>
          <p:cNvSpPr txBox="1"/>
          <p:nvPr/>
        </p:nvSpPr>
        <p:spPr>
          <a:xfrm>
            <a:off x="5867400" y="5105400"/>
            <a:ext cx="1524000" cy="430530"/>
          </a:xfrm>
          <a:prstGeom prst="rect">
            <a:avLst/>
          </a:prstGeom>
          <a:noFill/>
          <a:ln w="9525">
            <a:noFill/>
          </a:ln>
          <a:effectLst>
            <a:outerShdw dist="53882" dir="2699999" algn="ctr" rotWithShape="0">
              <a:schemeClr val="bg2"/>
            </a:outerShdw>
          </a:effectLst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状态名称</a:t>
            </a:r>
            <a:endParaRPr lang="zh-CN" altLang="en-US" sz="2800" b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8688" name="文本框 28687"/>
          <p:cNvSpPr txBox="1"/>
          <p:nvPr/>
        </p:nvSpPr>
        <p:spPr>
          <a:xfrm>
            <a:off x="8001000" y="5105400"/>
            <a:ext cx="1524000" cy="430530"/>
          </a:xfrm>
          <a:prstGeom prst="rect">
            <a:avLst/>
          </a:prstGeom>
          <a:noFill/>
          <a:ln w="9525">
            <a:noFill/>
          </a:ln>
          <a:effectLst>
            <a:outerShdw dist="53882" dir="2699999" algn="ctr" rotWithShape="0">
              <a:schemeClr val="bg2"/>
            </a:outerShdw>
          </a:effectLst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转移方向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28689" name="文本框 28688"/>
          <p:cNvSpPr txBox="1"/>
          <p:nvPr/>
        </p:nvSpPr>
        <p:spPr>
          <a:xfrm>
            <a:off x="4876800" y="1828800"/>
            <a:ext cx="1524000" cy="1353820"/>
          </a:xfrm>
          <a:prstGeom prst="rect">
            <a:avLst/>
          </a:prstGeom>
          <a:noFill/>
          <a:ln w="9525">
            <a:noFill/>
          </a:ln>
          <a:effectLst>
            <a:outerShdw dist="53882" dir="2699999" algn="ctr" rotWithShape="0">
              <a:schemeClr val="bg2"/>
            </a:outerShdw>
          </a:effectLst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输入集合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  <a:ea typeface="方正宋一简体" pitchFamily="1" charset="-122"/>
              </a:rPr>
              <a:t>（触发事件）</a:t>
            </a:r>
            <a:endParaRPr lang="zh-CN" altLang="en-US" sz="2000" b="1">
              <a:latin typeface="Times New Roman" panose="02020603050405020304" pitchFamily="18" charset="0"/>
              <a:ea typeface="方正宋一简体" pitchFamily="1" charset="-122"/>
            </a:endParaRPr>
          </a:p>
          <a:p>
            <a:pPr>
              <a:spcBef>
                <a:spcPct val="50000"/>
              </a:spcBef>
            </a:pPr>
            <a:endParaRPr lang="zh-CN" altLang="en-US" sz="2000" b="1">
              <a:latin typeface="Times New Roman" panose="02020603050405020304" pitchFamily="18" charset="0"/>
              <a:ea typeface="方正宋一简体" pitchFamily="1" charset="-122"/>
            </a:endParaRPr>
          </a:p>
        </p:txBody>
      </p:sp>
      <p:sp>
        <p:nvSpPr>
          <p:cNvPr id="28690" name="文本框 28689"/>
          <p:cNvSpPr txBox="1"/>
          <p:nvPr/>
        </p:nvSpPr>
        <p:spPr>
          <a:xfrm>
            <a:off x="7848600" y="1905000"/>
            <a:ext cx="2514600" cy="892175"/>
          </a:xfrm>
          <a:prstGeom prst="rect">
            <a:avLst/>
          </a:prstGeom>
          <a:noFill/>
          <a:ln w="9525">
            <a:noFill/>
          </a:ln>
          <a:effectLst>
            <a:outerShdw dist="53882" dir="2699999" algn="ctr" rotWithShape="0">
              <a:schemeClr val="bg2"/>
            </a:outerShdw>
          </a:effec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输出集合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  <a:ea typeface="方正宋一简体" pitchFamily="1" charset="-122"/>
              </a:rPr>
              <a:t>（执行动作）</a:t>
            </a:r>
            <a:endParaRPr lang="zh-CN" altLang="en-US" sz="2000" b="1">
              <a:latin typeface="Times New Roman" panose="02020603050405020304" pitchFamily="18" charset="0"/>
              <a:ea typeface="方正宋一简体" pitchFamily="1" charset="-122"/>
            </a:endParaRPr>
          </a:p>
        </p:txBody>
      </p:sp>
      <p:sp>
        <p:nvSpPr>
          <p:cNvPr id="28691" name="直接连接符 28690"/>
          <p:cNvSpPr/>
          <p:nvPr/>
        </p:nvSpPr>
        <p:spPr>
          <a:xfrm flipV="1">
            <a:off x="3276600" y="3505200"/>
            <a:ext cx="3810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  <a:effectLst>
            <a:outerShdw dist="53882" dir="2699999" algn="ctr" rotWithShape="0">
              <a:schemeClr val="bg2"/>
            </a:outerShdw>
          </a:effectLst>
        </p:spPr>
      </p:sp>
      <p:sp>
        <p:nvSpPr>
          <p:cNvPr id="28692" name="文本框 28691"/>
          <p:cNvSpPr txBox="1"/>
          <p:nvPr/>
        </p:nvSpPr>
        <p:spPr>
          <a:xfrm>
            <a:off x="2514600" y="4267200"/>
            <a:ext cx="1524000" cy="430530"/>
          </a:xfrm>
          <a:prstGeom prst="rect">
            <a:avLst/>
          </a:prstGeom>
          <a:noFill/>
          <a:ln w="9525">
            <a:noFill/>
          </a:ln>
          <a:effectLst>
            <a:outerShdw dist="53882" dir="2699999" algn="ctr" rotWithShape="0">
              <a:schemeClr val="bg2"/>
            </a:outerShdw>
          </a:effectLst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状态等待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28693" name="文本框 28692"/>
          <p:cNvSpPr txBox="1"/>
          <p:nvPr/>
        </p:nvSpPr>
        <p:spPr>
          <a:xfrm>
            <a:off x="4191000" y="609600"/>
            <a:ext cx="4267200" cy="706755"/>
          </a:xfrm>
          <a:prstGeom prst="rect">
            <a:avLst/>
          </a:prstGeom>
          <a:noFill/>
          <a:ln w="9525">
            <a:noFill/>
          </a:ln>
          <a:effectLst>
            <a:outerShdw dist="71842" dir="2699999" algn="ctr" rotWithShape="0">
              <a:schemeClr val="bg2"/>
            </a:outerShdw>
          </a:effectLst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方正魏碑简体" pitchFamily="1" charset="-122"/>
              </a:rPr>
              <a:t>状态迁移图</a:t>
            </a:r>
            <a:endParaRPr lang="zh-CN" altLang="en-US" sz="4000" b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方正魏碑简体" pitchFamily="1" charset="-122"/>
            </a:endParaRPr>
          </a:p>
        </p:txBody>
      </p:sp>
      <p:sp>
        <p:nvSpPr>
          <p:cNvPr id="28694" name="文本框 28693"/>
          <p:cNvSpPr txBox="1"/>
          <p:nvPr/>
        </p:nvSpPr>
        <p:spPr>
          <a:xfrm>
            <a:off x="4419600" y="3886200"/>
            <a:ext cx="766763" cy="419100"/>
          </a:xfrm>
          <a:prstGeom prst="rect">
            <a:avLst/>
          </a:prstGeom>
          <a:noFill/>
          <a:ln w="9525">
            <a:noFill/>
          </a:ln>
          <a:effectLst>
            <a:outerShdw dist="53882" dir="2699999" algn="ctr" rotWithShape="0">
              <a:schemeClr val="bg2"/>
            </a:outerShdw>
          </a:effectLst>
        </p:spPr>
        <p:txBody>
          <a:bodyPr lIns="0" tIns="0" rIns="0" bIns="0"/>
          <a:p>
            <a:pPr algn="ctr"/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方正宋一简体" pitchFamily="1" charset="-122"/>
              </a:rPr>
              <a:t>S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  <a:ea typeface="方正宋一简体" pitchFamily="1" charset="-122"/>
            </a:endParaRPr>
          </a:p>
        </p:txBody>
      </p:sp>
      <p:sp>
        <p:nvSpPr>
          <p:cNvPr id="28695" name="直接连接符 28694"/>
          <p:cNvSpPr/>
          <p:nvPr/>
        </p:nvSpPr>
        <p:spPr>
          <a:xfrm>
            <a:off x="4419600" y="3860800"/>
            <a:ext cx="762000" cy="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/>
            </a:outerShdw>
          </a:effectLst>
        </p:spPr>
      </p:sp>
      <p:sp>
        <p:nvSpPr>
          <p:cNvPr id="28696" name="文本框 28695"/>
          <p:cNvSpPr txBox="1"/>
          <p:nvPr/>
        </p:nvSpPr>
        <p:spPr>
          <a:xfrm>
            <a:off x="2514600" y="1676400"/>
            <a:ext cx="1524000" cy="430530"/>
          </a:xfrm>
          <a:prstGeom prst="rect">
            <a:avLst/>
          </a:prstGeom>
          <a:noFill/>
          <a:ln w="9525">
            <a:noFill/>
          </a:ln>
          <a:effectLst>
            <a:outerShdw dist="53882" dir="2699999" algn="ctr" rotWithShape="0">
              <a:schemeClr val="bg2"/>
            </a:outerShdw>
          </a:effectLst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状态编码</a:t>
            </a:r>
            <a:endParaRPr lang="zh-CN" altLang="en-US" sz="2800" b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8697" name="直接连接符 28696"/>
          <p:cNvSpPr/>
          <p:nvPr/>
        </p:nvSpPr>
        <p:spPr>
          <a:xfrm>
            <a:off x="3200400" y="2209800"/>
            <a:ext cx="1295400" cy="144780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triangle" w="med" len="lg"/>
          </a:ln>
          <a:effectLst>
            <a:outerShdw dist="53882" dir="2699999" algn="ctr" rotWithShape="0">
              <a:schemeClr val="bg2"/>
            </a:outerShdw>
          </a:effectLst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ldLvl="0" animBg="1"/>
      <p:bldP spid="28687" grpId="0" bldLvl="0" animBg="1"/>
      <p:bldP spid="28694" grpId="0" bldLvl="0" animBg="1"/>
      <p:bldP spid="2869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9300" y="188595"/>
            <a:ext cx="9144000" cy="1313815"/>
          </a:xfrm>
        </p:spPr>
        <p:txBody>
          <a:bodyPr/>
          <a:p>
            <a:r>
              <a:rPr lang="zh-CN" altLang="en-US"/>
              <a:t>咖啡机应用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3768725"/>
            <a:ext cx="4074160" cy="2008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49540" y="580390"/>
            <a:ext cx="3702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通过合理的配置，应用到开发好的状态机引擎中进行执行，从而不需要每个机器对应开发调度，只需要配置工艺流程便可以驱动设备生产；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7530"/>
            <a:ext cx="4073525" cy="1941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505" y="1958340"/>
            <a:ext cx="7411085" cy="3818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6740" y="580390"/>
            <a:ext cx="23837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设备工艺配置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配置机器</a:t>
            </a:r>
            <a:r>
              <a:rPr lang="zh-CN" altLang="en-US"/>
              <a:t>工艺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配置生产</a:t>
            </a:r>
            <a:r>
              <a:rPr lang="zh-CN" altLang="en-US"/>
              <a:t>流程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85925" y="422275"/>
            <a:ext cx="9144000" cy="1242060"/>
          </a:xfrm>
        </p:spPr>
        <p:txBody>
          <a:bodyPr/>
          <a:p>
            <a:r>
              <a:rPr lang="zh-CN" altLang="en-US"/>
              <a:t>煲仔饭应用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5925" y="1958658"/>
            <a:ext cx="9144000" cy="1655762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EXTBOXSTYLE_SHAPETYPE" val="1"/>
  <p:tag name="KSO_WM_UNIT_TEXTBOXSTYLE_ADJUSTLEFT" val="0_35.14552"/>
  <p:tag name="KSO_WM_UNIT_TEXTBOXSTYLE_ADJUSTTOP" val="0_282.043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mixed20202549_1*i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d8c7488c-4d23-4b72-b359-fdebc8e69773}"/>
</p:tagLst>
</file>

<file path=ppt/tags/tag10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49_1*f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d8c7488c-4d23-4b72-b359-fdebc8e69773}"/>
  <p:tag name="KSO_WM_UNIT_TEXTBOXSTYLE_TEMPLATEID" val="3139431"/>
  <p:tag name="KSO_WM_UNIT_TEXTBOXSTYLE_TYPE" val="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49_1*i*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49_1*i*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TEXTBOXSTYLE_SHAPETYPE" val="1"/>
  <p:tag name="KSO_WM_UNIT_TEXTBOXSTYLE_ADJUSTLEFT" val="0_191.6372"/>
  <p:tag name="KSO_WM_UNIT_TEXTBOXSTYLE_ADJUSTTOP" val="0_282.043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mixed20202549_1*i*4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d8c7488c-4d23-4b72-b359-fdebc8e69773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49_1*i*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49_1*i*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TEXTBOXSTYLE_SHAPETYPE" val="1"/>
  <p:tag name="KSO_WM_UNIT_TEXTBOXSTYLE_ADJUSTLEFT" val="0_364.7264"/>
  <p:tag name="KSO_WM_UNIT_TEXTBOXSTYLE_ADJUSTTOP" val="0_282.043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mixed20202549_1*i*7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d8c7488c-4d23-4b72-b359-fdebc8e69773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8"/>
  <p:tag name="KSO_WM_UNIT_ID" val="mixed20202549_1*i*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9"/>
  <p:tag name="KSO_WM_UNIT_ID" val="mixed20202549_1*i*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WPS 演示</Application>
  <PresentationFormat>宽屏</PresentationFormat>
  <Paragraphs>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方正魏碑简体</vt:lpstr>
      <vt:lpstr>Wingdings</vt:lpstr>
      <vt:lpstr>方正宋一简体</vt:lpstr>
      <vt:lpstr>Office 主题</vt:lpstr>
      <vt:lpstr>PowerPoint 演示文稿</vt:lpstr>
      <vt:lpstr>PowerPoint 演示文稿</vt:lpstr>
      <vt:lpstr>为什么使用状态机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bean</dc:creator>
  <cp:lastModifiedBy>bean</cp:lastModifiedBy>
  <cp:revision>13</cp:revision>
  <dcterms:created xsi:type="dcterms:W3CDTF">2020-11-02T14:30:00Z</dcterms:created>
  <dcterms:modified xsi:type="dcterms:W3CDTF">2020-11-02T14:59:33Z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