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0"/>
  </p:notesMasterIdLst>
  <p:sldIdLst>
    <p:sldId id="256" r:id="rId2"/>
    <p:sldId id="259" r:id="rId3"/>
    <p:sldId id="260" r:id="rId4"/>
    <p:sldId id="263" r:id="rId5"/>
    <p:sldId id="264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F9028-67E7-F848-AE7A-E1AA8F0DCAD3}" v="8052" dt="2023-01-19T22:42:51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/>
    <p:restoredTop sz="86408"/>
  </p:normalViewPr>
  <p:slideViewPr>
    <p:cSldViewPr snapToGrid="0">
      <p:cViewPr varScale="1">
        <p:scale>
          <a:sx n="91" d="100"/>
          <a:sy n="91" d="100"/>
        </p:scale>
        <p:origin x="19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F45AF-F466-854A-B2B3-463552C5497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E96AA-3C05-004D-8AE0-CAA14B1A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0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17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0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4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5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@corzin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ar-ice/presentations-advanced-ssh" TargetMode="External"/><Relationship Id="rId4" Type="http://schemas.openxmlformats.org/officeDocument/2006/relationships/hyperlink" Target="https://www.linkedin.com/in/srcorzin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F9E0E5F7-5136-E3CD-AC83-34D724B5A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2426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62BB-DA0B-C5A9-A843-EF2A5F16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Advanced SSH: </a:t>
            </a:r>
            <a:br>
              <a:rPr lang="en-US" dirty="0"/>
            </a:br>
            <a:r>
              <a:rPr lang="en-US" dirty="0"/>
              <a:t>It’s not just for Linux Anymore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B949B-1BCE-5EFE-BDF4-F994CEDD7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Mac, Windows/WSL, Docker, GitHub, VPN Lite, Mobile, but still mostly Linux &amp; Unix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9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CD68-EE3A-D262-610E-0D41272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Building Blocks (Quick)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C937-14F9-0D26-9768-29CDB3A2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Tunnelling — One building block in the wall</a:t>
            </a:r>
          </a:p>
          <a:p>
            <a:r>
              <a:rPr lang="en-US" dirty="0"/>
              <a:t>SSH Channels</a:t>
            </a:r>
          </a:p>
          <a:p>
            <a:r>
              <a:rPr lang="en-US" dirty="0"/>
              <a:t>TCP Port Forwarding/Tunnelling</a:t>
            </a:r>
          </a:p>
          <a:p>
            <a:r>
              <a:rPr lang="en-US" dirty="0"/>
              <a:t>VPN-Lite with tunnelling</a:t>
            </a:r>
          </a:p>
          <a:p>
            <a:r>
              <a:rPr lang="en-US" dirty="0"/>
              <a:t>Protecting otherwise open ports / risking uncertain encryption</a:t>
            </a:r>
          </a:p>
          <a:p>
            <a:r>
              <a:rPr lang="en-US" dirty="0"/>
              <a:t>Potentially have just 1 open port with strong security</a:t>
            </a:r>
          </a:p>
          <a:p>
            <a:r>
              <a:rPr lang="en-US" dirty="0"/>
              <a:t>Things to avoid aka Don't make life difficult for Security, Networking, or Production</a:t>
            </a:r>
          </a:p>
        </p:txBody>
      </p:sp>
    </p:spTree>
    <p:extLst>
      <p:ext uri="{BB962C8B-B14F-4D97-AF65-F5344CB8AC3E}">
        <p14:creationId xmlns:p14="http://schemas.microsoft.com/office/powerpoint/2010/main" val="23306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1EDC-2CC0-40A7-2831-7DC9399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Intermediates (Quick)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1EAE-A5C2-F66F-83C3-E11997F6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Non-SSH commands with built-in use of SSH behind the scenes</a:t>
            </a:r>
          </a:p>
          <a:p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Git &amp;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SSH signing</a:t>
            </a:r>
          </a:p>
          <a:p>
            <a:r>
              <a:rPr lang="en-US" dirty="0"/>
              <a:t>SFTP</a:t>
            </a:r>
          </a:p>
          <a:p>
            <a:pPr lvl="2"/>
            <a:r>
              <a:rPr lang="en-US" dirty="0" err="1"/>
              <a:t>Winscp</a:t>
            </a:r>
            <a:endParaRPr lang="en-US" dirty="0"/>
          </a:p>
          <a:p>
            <a:pPr lvl="2"/>
            <a:r>
              <a:rPr lang="en-US" dirty="0"/>
              <a:t>SFTPD Sites</a:t>
            </a:r>
          </a:p>
        </p:txBody>
      </p:sp>
    </p:spTree>
    <p:extLst>
      <p:ext uri="{BB962C8B-B14F-4D97-AF65-F5344CB8AC3E}">
        <p14:creationId xmlns:p14="http://schemas.microsoft.com/office/powerpoint/2010/main" val="382522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9C3-99BC-1CDB-7A62-5833BEA7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Boxes/Bastion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0918-06E0-55D0-B0B6-9013D2FF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chokepoint to control, secure, and administer policy to chunks of your network</a:t>
            </a:r>
          </a:p>
          <a:p>
            <a:r>
              <a:rPr lang="en-US" dirty="0"/>
              <a:t>Cutting off a terminated employee should cut off access into the protected network</a:t>
            </a:r>
          </a:p>
          <a:p>
            <a:r>
              <a:rPr lang="en-US" dirty="0"/>
              <a:t>Only needed for incoming traffic and shouldn't be critical for production</a:t>
            </a:r>
          </a:p>
          <a:p>
            <a:r>
              <a:rPr lang="en-US" dirty="0"/>
              <a:t>If you can make them a disposable image then it can be cloned, brought up &amp; down, and replaced &amp; the old taken out of service if suspect or failed</a:t>
            </a:r>
          </a:p>
          <a:p>
            <a:r>
              <a:rPr lang="en-US" dirty="0"/>
              <a:t>See Key/Account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1645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B550-9598-76FF-2C50-A7A68325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Windows—Adding protection to RDP/port 3389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C601-D2A5-CACA-20C6-DDB16FA4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tunnelling (unprotected dev ports, places, TBD)</a:t>
            </a:r>
          </a:p>
          <a:p>
            <a:r>
              <a:rPr lang="en-US" dirty="0"/>
              <a:t>Use for controlling</a:t>
            </a:r>
          </a:p>
        </p:txBody>
      </p:sp>
    </p:spTree>
    <p:extLst>
      <p:ext uri="{BB962C8B-B14F-4D97-AF65-F5344CB8AC3E}">
        <p14:creationId xmlns:p14="http://schemas.microsoft.com/office/powerpoint/2010/main" val="332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923B-9971-FB1B-C3D8-619CA12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64C3-57B6-268C-DF28-BB1F0D39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it just need to turn it on/enable it</a:t>
            </a:r>
          </a:p>
          <a:p>
            <a:r>
              <a:rPr lang="en-US" dirty="0"/>
              <a:t>You can tunnel VNC through it providing a free, secure, rough remote desktop</a:t>
            </a:r>
          </a:p>
        </p:txBody>
      </p:sp>
    </p:spTree>
    <p:extLst>
      <p:ext uri="{BB962C8B-B14F-4D97-AF65-F5344CB8AC3E}">
        <p14:creationId xmlns:p14="http://schemas.microsoft.com/office/powerpoint/2010/main" val="371679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B400-D5C7-3A59-6825-C8118307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Docker, Kubernetes, &amp;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E203-63D6-3FD6-6F23-53CF6C6B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in each container vs the hosts</a:t>
            </a:r>
          </a:p>
          <a:p>
            <a:r>
              <a:rPr lang="en-US" dirty="0"/>
              <a:t>Protecting the docker/</a:t>
            </a:r>
            <a:r>
              <a:rPr lang="en-US" dirty="0" err="1"/>
              <a:t>kubectl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231696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9DB-DD82-1CA8-E2CB-A2F6256A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6CD-2174-238C-811D-2DF4C4AE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with MFA devices—PAM</a:t>
            </a:r>
          </a:p>
          <a:p>
            <a:r>
              <a:rPr lang="en-US" dirty="0"/>
              <a:t>Ways to weaken your keys — weak storage</a:t>
            </a:r>
          </a:p>
          <a:p>
            <a:r>
              <a:rPr lang="en-US" dirty="0"/>
              <a:t>Storing your SSH keys on </a:t>
            </a:r>
            <a:r>
              <a:rPr lang="en-US" dirty="0" err="1"/>
              <a:t>Yubikeys</a:t>
            </a:r>
            <a:r>
              <a:rPr lang="en-US" dirty="0"/>
              <a:t> or similar devices (maybe)</a:t>
            </a:r>
          </a:p>
          <a:p>
            <a:r>
              <a:rPr lang="en-US" dirty="0"/>
              <a:t>Storing your SSH keys in Keychain, Vault, </a:t>
            </a:r>
            <a:r>
              <a:rPr lang="en-US" dirty="0" err="1"/>
              <a:t>BitWarden</a:t>
            </a:r>
            <a:r>
              <a:rPr lang="en-US" dirty="0"/>
              <a:t>, or other places\</a:t>
            </a:r>
          </a:p>
          <a:p>
            <a:r>
              <a:rPr lang="en-US" dirty="0"/>
              <a:t>Host Key distribution\</a:t>
            </a:r>
          </a:p>
          <a:p>
            <a:r>
              <a:rPr lang="en-US" dirty="0"/>
              <a:t>User Public Key/Account distribution</a:t>
            </a:r>
          </a:p>
          <a:p>
            <a:r>
              <a:rPr lang="en-US" dirty="0"/>
              <a:t>SSH Certificates &amp; Certificate Authorities</a:t>
            </a:r>
          </a:p>
          <a:p>
            <a:r>
              <a:rPr lang="en-US" dirty="0"/>
              <a:t>AWS's hidden backdoor (System Manager)</a:t>
            </a:r>
          </a:p>
        </p:txBody>
      </p:sp>
    </p:spTree>
    <p:extLst>
      <p:ext uri="{BB962C8B-B14F-4D97-AF65-F5344CB8AC3E}">
        <p14:creationId xmlns:p14="http://schemas.microsoft.com/office/powerpoint/2010/main" val="121944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E1F3-3A68-59D3-A395-F2E4D220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7F26-772C-D1A0-FE66-B4416F67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SSH Keys</a:t>
            </a:r>
          </a:p>
        </p:txBody>
      </p:sp>
    </p:spTree>
    <p:extLst>
      <p:ext uri="{BB962C8B-B14F-4D97-AF65-F5344CB8AC3E}">
        <p14:creationId xmlns:p14="http://schemas.microsoft.com/office/powerpoint/2010/main" val="362400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CC43-2AEF-0C8A-FA23-58BE61CD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A8CC-4ABE-1EE1-7BD1-DA70798A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Mobile devices — Should you trust your critical resources to someone offering a free ride?</a:t>
            </a:r>
          </a:p>
          <a:p>
            <a:pPr marL="1143000" lvl="2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69D-B343-1CEA-92E5-FE5C5C8A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 Corzine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C429-AF88-FEEF-EC0D-9539CAAB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"Guiding your team in building a Cloud/Enterprise platform that's secure, stable, and scalable for you to host your business applications or SaaS products”</a:t>
            </a:r>
          </a:p>
          <a:p>
            <a:r>
              <a:rPr lang="en-US" dirty="0"/>
              <a:t>I've worked in most of the infrastructure fields: Cloud, Database, Storage, Systems, Networking, and always with a strong emphasis on Security.</a:t>
            </a:r>
          </a:p>
          <a:p>
            <a:r>
              <a:rPr lang="en-US" dirty="0"/>
              <a:t>I grew up on hard-copy terminals on time-sharing systems and followed a minicomputer path.</a:t>
            </a:r>
          </a:p>
          <a:p>
            <a:r>
              <a:rPr lang="en-US" dirty="0"/>
              <a:t>Both as a consultant and in-house staff, I've provided architecture and operations experience across many industries: SaaS Provider, Backbone Provider, ISP, VAR, Finance, Global Manufacturing, Healthcare, Education, State &amp; Local Agencies, Retail, Non-Profits, etc.</a:t>
            </a:r>
          </a:p>
          <a:p>
            <a:r>
              <a:rPr lang="en-US" dirty="0">
                <a:hlinkClick r:id="rId3"/>
              </a:rPr>
              <a:t>scott@corzine.com</a:t>
            </a:r>
            <a:br>
              <a:rPr lang="en-US" dirty="0"/>
            </a:br>
            <a:r>
              <a:rPr lang="en-US" dirty="0">
                <a:hlinkClick r:id="rId4"/>
              </a:rPr>
              <a:t>https://www.linkedin.com/in/srcorzine/</a:t>
            </a:r>
            <a:br>
              <a:rPr lang="en-US" dirty="0"/>
            </a:br>
            <a:r>
              <a:rPr lang="en-US" dirty="0">
                <a:hlinkClick r:id="rId5"/>
              </a:rPr>
              <a:t>https://github.com/bear-ice</a:t>
            </a:r>
            <a:r>
              <a:rPr lang="en-US">
                <a:hlinkClick r:id="rId5"/>
              </a:rPr>
              <a:t>/presentations-advanced-ssh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9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464E-C36F-A0EF-72B5-72598D88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69E4-DF7D-74EF-1187-BA347C39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has two basic functions:</a:t>
            </a:r>
          </a:p>
          <a:p>
            <a:pPr lvl="2"/>
            <a:r>
              <a:rPr lang="en-US" dirty="0"/>
              <a:t>Connecting to a remote system as a terminal session</a:t>
            </a:r>
          </a:p>
          <a:p>
            <a:pPr lvl="2"/>
            <a:r>
              <a:rPr lang="en-US" dirty="0"/>
              <a:t>Executing a remote command (non-terminal)</a:t>
            </a:r>
          </a:p>
          <a:p>
            <a:r>
              <a:rPr lang="en-US" dirty="0"/>
              <a:t>OpenSSH (ssh) is the main SSH client for Linux, Mac, Unix, and Windows Subsystem for Linux (WSL)</a:t>
            </a:r>
          </a:p>
          <a:p>
            <a:r>
              <a:rPr lang="en-US" dirty="0"/>
              <a:t>SSH </a:t>
            </a:r>
            <a:r>
              <a:rPr lang="en-US" b="1" dirty="0"/>
              <a:t>does not</a:t>
            </a:r>
            <a:r>
              <a:rPr lang="en-US" dirty="0"/>
              <a:t> provide terminal emulation</a:t>
            </a:r>
          </a:p>
          <a:p>
            <a:pPr lvl="2"/>
            <a:r>
              <a:rPr lang="en-US" dirty="0"/>
              <a:t>This is done only by the original workstation, later chains of ssh just pass terminal control back to the originator</a:t>
            </a:r>
          </a:p>
          <a:p>
            <a:pPr lvl="2"/>
            <a:r>
              <a:rPr lang="en-US" dirty="0"/>
              <a:t>For Mac this emulation is natively provided by </a:t>
            </a:r>
            <a:r>
              <a:rPr lang="en-US" dirty="0" err="1"/>
              <a:t>Terminal.app</a:t>
            </a:r>
            <a:r>
              <a:rPr lang="en-US" dirty="0"/>
              <a:t>, but add-ons like </a:t>
            </a:r>
            <a:r>
              <a:rPr lang="en-US" dirty="0" err="1"/>
              <a:t>iTerm</a:t>
            </a:r>
            <a:r>
              <a:rPr lang="en-US" dirty="0"/>
              <a:t> are popular</a:t>
            </a:r>
          </a:p>
          <a:p>
            <a:pPr lvl="2"/>
            <a:r>
              <a:rPr lang="en-US" dirty="0"/>
              <a:t>Linux GUI emulators like </a:t>
            </a:r>
            <a:r>
              <a:rPr lang="en-US" dirty="0" err="1"/>
              <a:t>xterm</a:t>
            </a:r>
            <a:r>
              <a:rPr lang="en-US" dirty="0"/>
              <a:t>, GNOME terminal, and </a:t>
            </a:r>
            <a:r>
              <a:rPr lang="en-US" dirty="0" err="1"/>
              <a:t>Konsole</a:t>
            </a:r>
            <a:r>
              <a:rPr lang="en-US" dirty="0"/>
              <a:t> are in most distributions and many others exist</a:t>
            </a:r>
          </a:p>
          <a:p>
            <a:pPr lvl="2"/>
            <a:r>
              <a:rPr lang="en-US" dirty="0"/>
              <a:t>Windows has the biggest issue, the default command window doesn’t provide real terminal emulation</a:t>
            </a:r>
          </a:p>
          <a:p>
            <a:pPr lvl="2"/>
            <a:r>
              <a:rPr lang="en-US" dirty="0"/>
              <a:t>Programs like PuTTY act as both terminal emulator and SSH client—once on the remote system they are the same as the rest</a:t>
            </a:r>
          </a:p>
          <a:p>
            <a:pPr lvl="2"/>
            <a:r>
              <a:rPr lang="en-US" dirty="0"/>
              <a:t>OpenSSH can be installed for command line on Windows via methods like </a:t>
            </a:r>
            <a:r>
              <a:rPr lang="en-US" dirty="0" err="1"/>
              <a:t>CygWin</a:t>
            </a:r>
            <a:r>
              <a:rPr lang="en-US" dirty="0"/>
              <a:t>, Git for Windows, package managers</a:t>
            </a:r>
          </a:p>
        </p:txBody>
      </p:sp>
    </p:spTree>
    <p:extLst>
      <p:ext uri="{BB962C8B-B14F-4D97-AF65-F5344CB8AC3E}">
        <p14:creationId xmlns:p14="http://schemas.microsoft.com/office/powerpoint/2010/main" val="37304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3602-CA69-EA56-8729-FB666217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</a:t>
            </a:r>
            <a:r>
              <a:rPr lang="en-US" dirty="0" err="1"/>
              <a:t>BasiCS</a:t>
            </a:r>
            <a:r>
              <a:rPr lang="en-US" dirty="0"/>
              <a:t>—Remote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442A-3BB2-C30A-717A-B64180F5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ssh is invoked with just a remote hostname (or </a:t>
            </a:r>
            <a:r>
              <a:rPr lang="en-US" dirty="0" err="1"/>
              <a:t>user@hostname</a:t>
            </a:r>
            <a:r>
              <a:rPr lang="en-US" dirty="0"/>
              <a:t>) it treats the connection as an interactive terminal session</a:t>
            </a:r>
          </a:p>
          <a:p>
            <a:pPr lvl="2"/>
            <a:r>
              <a:rPr lang="en-US" dirty="0"/>
              <a:t>This enables certain unseen functions of the protocol and informs the remote to setup accordingly</a:t>
            </a:r>
          </a:p>
          <a:p>
            <a:r>
              <a:rPr lang="en-US" dirty="0"/>
              <a:t>If ssh is invoked with additional arguments, it tells the remote to execute those arguments as a command and to exit afterwards</a:t>
            </a:r>
          </a:p>
          <a:p>
            <a:r>
              <a:rPr lang="en-US" dirty="0"/>
              <a:t>ssh will set its exit/status code to match the remote commands, this makes it easy to do Linux/Unix shell scripting as normal, almost as if everything was local</a:t>
            </a:r>
          </a:p>
          <a:p>
            <a:r>
              <a:rPr lang="en-US" dirty="0"/>
              <a:t>In command mode the special terminal support will not be enabled (unless “ssh –t” is included)—this means that only Linux/Unix stdin, </a:t>
            </a:r>
            <a:r>
              <a:rPr lang="en-US" dirty="0" err="1"/>
              <a:t>stdout</a:t>
            </a:r>
            <a:r>
              <a:rPr lang="en-US" dirty="0"/>
              <a:t>, and stderr will be passed between the caller of the ssh command and the remote command</a:t>
            </a:r>
          </a:p>
        </p:txBody>
      </p:sp>
    </p:spTree>
    <p:extLst>
      <p:ext uri="{BB962C8B-B14F-4D97-AF65-F5344CB8AC3E}">
        <p14:creationId xmlns:p14="http://schemas.microsoft.com/office/powerpoint/2010/main" val="25116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675B-C545-62B8-4679-F91752E0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Basics—Client Server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0411-55E9-8C69-F811-682EB6B6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protocols, SSH/ssh is the name of both the protocol and the most common client</a:t>
            </a:r>
          </a:p>
          <a:p>
            <a:r>
              <a:rPr lang="en-US" dirty="0"/>
              <a:t>SSH is a client-server TCP protocol between the local client (“ssh”, PuTTY, etc.) and a remote server program, normally named “sshd” on a remote Linux/Unix system</a:t>
            </a:r>
          </a:p>
          <a:p>
            <a:pPr lvl="2"/>
            <a:r>
              <a:rPr lang="en-US" dirty="0"/>
              <a:t>Note that this doesn’t restrict using SSH to connect to some “Client” systems like Mac, Linux, or WSL laptops or even Docker containers </a:t>
            </a:r>
            <a:r>
              <a:rPr lang="en-US" b="1" dirty="0"/>
              <a:t>if incoming SSH connections are enabled (“remote login” for Mac)</a:t>
            </a:r>
            <a:endParaRPr lang="en-US" dirty="0"/>
          </a:p>
          <a:p>
            <a:r>
              <a:rPr lang="en-US" dirty="0"/>
              <a:t>The protocol is built around the traditional Unix (&amp; Linux) terminal/command model</a:t>
            </a:r>
          </a:p>
          <a:p>
            <a:pPr lvl="2"/>
            <a:r>
              <a:rPr lang="en-US" dirty="0"/>
              <a:t>This mostly matters for the server, other server systems (i.e. non-WSL Windows) may need to adapt</a:t>
            </a:r>
          </a:p>
        </p:txBody>
      </p:sp>
    </p:spTree>
    <p:extLst>
      <p:ext uri="{BB962C8B-B14F-4D97-AF65-F5344CB8AC3E}">
        <p14:creationId xmlns:p14="http://schemas.microsoft.com/office/powerpoint/2010/main" val="4579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4F62-3FB5-C60D-6655-7EBAAFBB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200" cap="all" spc="6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SSH Basics—Client Server Protocol (</a:t>
            </a:r>
            <a:r>
              <a:rPr lang="en-US" sz="2800" b="1" kern="1200" cap="all" spc="600" baseline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</a:t>
            </a:r>
            <a:r>
              <a:rPr lang="en-US" sz="2800" b="1" kern="1200" cap="all" spc="6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DA42-B00F-0F42-0BB3-E98213FD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protocol has advanced features like multiple channels permitting several independent streams of data within the same SSH session (we’ll use this with port forwarding)</a:t>
            </a:r>
          </a:p>
          <a:p>
            <a:r>
              <a:rPr lang="en-US" dirty="0"/>
              <a:t>SSH </a:t>
            </a:r>
            <a:r>
              <a:rPr lang="en-US" b="1" dirty="0"/>
              <a:t>is unrelated</a:t>
            </a:r>
            <a:r>
              <a:rPr lang="en-US" dirty="0"/>
              <a:t> to other protocols like TLS/SSL, RDP, </a:t>
            </a:r>
            <a:r>
              <a:rPr lang="en-US" dirty="0" err="1"/>
              <a:t>IPSec</a:t>
            </a:r>
            <a:r>
              <a:rPr lang="en-US" dirty="0"/>
              <a:t>, X.509/PKI, S/MIME, PGP/GnuPG</a:t>
            </a:r>
          </a:p>
          <a:p>
            <a:pPr lvl="2"/>
            <a:r>
              <a:rPr lang="en-US" dirty="0"/>
              <a:t>(it is possible to use X.509 or PGP keys with SSH but this is </a:t>
            </a:r>
            <a:r>
              <a:rPr lang="en-US" i="1" dirty="0"/>
              <a:t>very</a:t>
            </a:r>
            <a:r>
              <a:rPr lang="en-US" dirty="0"/>
              <a:t> unusual)</a:t>
            </a:r>
          </a:p>
          <a:p>
            <a:r>
              <a:rPr lang="en-US" dirty="0"/>
              <a:t>This means that when vulnerabilities are found in the others SSH is generally unaffected</a:t>
            </a:r>
          </a:p>
          <a:p>
            <a:pPr lvl="2"/>
            <a:r>
              <a:rPr lang="en-US" dirty="0"/>
              <a:t>As we’ll see, this can allow them to be </a:t>
            </a:r>
            <a:r>
              <a:rPr lang="en-US" b="1" dirty="0"/>
              <a:t>carefully</a:t>
            </a:r>
            <a:r>
              <a:rPr lang="en-US" dirty="0"/>
              <a:t> used together for extra protection such as tunnelling RDP in SSH</a:t>
            </a:r>
          </a:p>
          <a:p>
            <a:r>
              <a:rPr lang="en-US" dirty="0"/>
              <a:t>The SSH protocols are open, well-established &amp; proven, and under the control of the Internet Engineering Task Force (IETF)</a:t>
            </a:r>
          </a:p>
          <a:p>
            <a:r>
              <a:rPr lang="en-US" dirty="0"/>
              <a:t>SSH is generally accepted as the most secure protocol of its type and has been extensively tested</a:t>
            </a:r>
          </a:p>
          <a:p>
            <a:pPr lvl="2"/>
            <a:r>
              <a:rPr lang="en-US" dirty="0"/>
              <a:t>As far as I know there has not been a quantum-cryptology resistant version yet—but most SSH traffic has short lifespan</a:t>
            </a:r>
          </a:p>
        </p:txBody>
      </p:sp>
    </p:spTree>
    <p:extLst>
      <p:ext uri="{BB962C8B-B14F-4D97-AF65-F5344CB8AC3E}">
        <p14:creationId xmlns:p14="http://schemas.microsoft.com/office/powerpoint/2010/main" val="15056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4D9-FEAC-C001-933D-29A54D18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ESSENTIALS—Password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A7E5-8288-E851-24D5-80030676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SSH authentication is left to the remote OS and therefore usually falls back to OS passwords</a:t>
            </a:r>
          </a:p>
          <a:p>
            <a:pPr lvl="2"/>
            <a:r>
              <a:rPr lang="en-US" dirty="0"/>
              <a:t>These passwords are transmitted within SSH’s encryption and are protected to that degree</a:t>
            </a:r>
          </a:p>
          <a:p>
            <a:pPr lvl="2"/>
            <a:r>
              <a:rPr lang="en-US" dirty="0"/>
              <a:t>The remote system receives the password unmodified—</a:t>
            </a:r>
            <a:r>
              <a:rPr lang="en-US" b="1" dirty="0"/>
              <a:t>with a Man-in-the-Middle (MitM) attack this is serious</a:t>
            </a:r>
            <a:endParaRPr lang="en-US" dirty="0"/>
          </a:p>
          <a:p>
            <a:pPr lvl="2"/>
            <a:r>
              <a:rPr lang="en-US" dirty="0"/>
              <a:t>All the well-known problems with passwords exist, </a:t>
            </a:r>
            <a:r>
              <a:rPr lang="en-US" b="1" dirty="0"/>
              <a:t>especially weak/reused passwords</a:t>
            </a:r>
          </a:p>
          <a:p>
            <a:pPr lvl="2"/>
            <a:r>
              <a:rPr lang="en-US" dirty="0"/>
              <a:t>Having to repeatedly enter these for every command makes many uses of remote commands impractical</a:t>
            </a:r>
          </a:p>
          <a:p>
            <a:r>
              <a:rPr lang="en-US" dirty="0"/>
              <a:t>“sshd” can be configured to allow several related risks like direct root login, permitting login without passwords, permitting use of passwords, etc.</a:t>
            </a:r>
          </a:p>
          <a:p>
            <a:pPr lvl="2"/>
            <a:r>
              <a:rPr lang="en-US" dirty="0"/>
              <a:t>These are historical</a:t>
            </a:r>
          </a:p>
          <a:p>
            <a:pPr lvl="2"/>
            <a:r>
              <a:rPr lang="en-US" dirty="0"/>
              <a:t>Hopefully, most distributions have disabled these except maybe password authentication</a:t>
            </a:r>
          </a:p>
          <a:p>
            <a:pPr lvl="2"/>
            <a:r>
              <a:rPr lang="en-US" dirty="0"/>
              <a:t>These are normally configured in the file “/</a:t>
            </a:r>
            <a:r>
              <a:rPr lang="en-US" dirty="0" err="1"/>
              <a:t>etc</a:t>
            </a:r>
            <a:r>
              <a:rPr lang="en-US" dirty="0"/>
              <a:t>/ssh/</a:t>
            </a:r>
            <a:r>
              <a:rPr lang="en-US" dirty="0" err="1"/>
              <a:t>sshd.conf</a:t>
            </a:r>
            <a:r>
              <a:rPr lang="en-US" dirty="0"/>
              <a:t>” (sometimes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sshd.conf</a:t>
            </a:r>
            <a:r>
              <a:rPr lang="en-US" dirty="0"/>
              <a:t>”)</a:t>
            </a:r>
          </a:p>
          <a:p>
            <a:r>
              <a:rPr lang="en-US" dirty="0"/>
              <a:t>These serious issues should not be accepted in </a:t>
            </a:r>
            <a:r>
              <a:rPr lang="en-US" b="1" dirty="0"/>
              <a:t>any</a:t>
            </a:r>
            <a:r>
              <a:rPr lang="en-US" dirty="0"/>
              <a:t> modern system, especially Internet facing ones</a:t>
            </a:r>
          </a:p>
        </p:txBody>
      </p:sp>
    </p:spTree>
    <p:extLst>
      <p:ext uri="{BB962C8B-B14F-4D97-AF65-F5344CB8AC3E}">
        <p14:creationId xmlns:p14="http://schemas.microsoft.com/office/powerpoint/2010/main" val="26557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D8DB-BD0C-A6F3-5052-017CC795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ESSENTIALS—User Public/Private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8BFC-ECB7-AF0B-41ED-AE441904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many of these problems lies in User Public/Private Keys (as opposed to Host Public/Private Keys)</a:t>
            </a:r>
          </a:p>
          <a:p>
            <a:pPr lvl="2"/>
            <a:r>
              <a:rPr lang="en-US" dirty="0"/>
              <a:t>Most of the rest will be covered with SSH Agent &amp; SSH Agent Forwarding which follows this</a:t>
            </a:r>
          </a:p>
          <a:p>
            <a:r>
              <a:rPr lang="en-US" dirty="0"/>
              <a:t>These use standard Public/Private Key algorithms like most cryptographic protocols</a:t>
            </a:r>
          </a:p>
          <a:p>
            <a:r>
              <a:rPr lang="en-US" dirty="0"/>
              <a:t>They normally use a SSH specific type of key which isn’t compatible with TLS/SSL, X.509, PGP/GnuPG, or S/MIME</a:t>
            </a:r>
          </a:p>
          <a:p>
            <a:r>
              <a:rPr lang="en-US" dirty="0"/>
              <a:t>SSH keys normally don’t have certificates or any type of PKI—they are considered for “internal use” within an organization and are simpler &amp; more lightweight (enhancing security)</a:t>
            </a:r>
          </a:p>
          <a:p>
            <a:r>
              <a:rPr lang="en-US" dirty="0"/>
              <a:t>Special, unusual uses do have SSH certificates/authorities or allow use of X.509 or PGP keys</a:t>
            </a:r>
          </a:p>
        </p:txBody>
      </p:sp>
    </p:spTree>
    <p:extLst>
      <p:ext uri="{BB962C8B-B14F-4D97-AF65-F5344CB8AC3E}">
        <p14:creationId xmlns:p14="http://schemas.microsoft.com/office/powerpoint/2010/main" val="160490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7873-8AB6-AD5E-31AE-6FA14C8F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Essentials (Quick)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8F9-125F-E9D1-0399-0C14CB47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 Agent/</a:t>
            </a:r>
            <a:r>
              <a:rPr lang="en-US" dirty="0" err="1"/>
              <a:t>Pagent</a:t>
            </a:r>
            <a:r>
              <a:rPr lang="en-US" dirty="0"/>
              <a:t> — only typing that passphrase once (SSO like)</a:t>
            </a:r>
          </a:p>
          <a:p>
            <a:r>
              <a:rPr lang="en-US" dirty="0"/>
              <a:t>Agent Forwarding and $SSH_AUTH_SOCK — keys on only your workstations</a:t>
            </a:r>
          </a:p>
          <a:p>
            <a:r>
              <a:rPr lang="en-US" dirty="0"/>
              <a:t>Almost never create a private key without a strong passphrase</a:t>
            </a:r>
          </a:p>
          <a:p>
            <a:r>
              <a:rPr lang="en-US" dirty="0"/>
              <a:t>Disabling password login</a:t>
            </a:r>
          </a:p>
          <a:p>
            <a:r>
              <a:rPr lang="en-US" dirty="0"/>
              <a:t>Now you have a much stronger system/network</a:t>
            </a:r>
          </a:p>
          <a:p>
            <a:r>
              <a:rPr lang="en-US" dirty="0"/>
              <a:t>Host key management &amp; Man-in-the-Middle summary</a:t>
            </a:r>
          </a:p>
        </p:txBody>
      </p:sp>
    </p:spTree>
    <p:extLst>
      <p:ext uri="{BB962C8B-B14F-4D97-AF65-F5344CB8AC3E}">
        <p14:creationId xmlns:p14="http://schemas.microsoft.com/office/powerpoint/2010/main" val="389079436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1527</Words>
  <Application>Microsoft Macintosh PowerPoint</Application>
  <PresentationFormat>Widescreen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Next Cond</vt:lpstr>
      <vt:lpstr>Trade Gothic Next Light</vt:lpstr>
      <vt:lpstr>AfterglowVTI</vt:lpstr>
      <vt:lpstr>Advanced SSH:  It’s not just for Linux Anymore</vt:lpstr>
      <vt:lpstr>Scott Corzine</vt:lpstr>
      <vt:lpstr>SSH Basics</vt:lpstr>
      <vt:lpstr>SSH BasiCS—Remote Commands</vt:lpstr>
      <vt:lpstr>SSH Basics—Client Server Protocol</vt:lpstr>
      <vt:lpstr>SSH Basics—Client Server Protocol (cont) </vt:lpstr>
      <vt:lpstr>SSH ESSENTIALS—Password Authentication</vt:lpstr>
      <vt:lpstr>SSH ESSENTIALS—User Public/Private Keys</vt:lpstr>
      <vt:lpstr>SSH Essentials (Quick)</vt:lpstr>
      <vt:lpstr>SSH Building Blocks (Quick)</vt:lpstr>
      <vt:lpstr>SSH Intermediates (Quick)</vt:lpstr>
      <vt:lpstr>Jump Boxes/Bastion Hosts</vt:lpstr>
      <vt:lpstr>Windows—Adding protection to RDP/port 3389</vt:lpstr>
      <vt:lpstr>Macs</vt:lpstr>
      <vt:lpstr>Docker, Kubernetes, &amp; Containers</vt:lpstr>
      <vt:lpstr>More</vt:lpstr>
      <vt:lpstr>Even More</vt:lpstr>
      <vt:lpstr>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Corzine</dc:creator>
  <cp:lastModifiedBy>Scott Corzine</cp:lastModifiedBy>
  <cp:revision>2</cp:revision>
  <cp:lastPrinted>2023-01-20T05:55:25Z</cp:lastPrinted>
  <dcterms:created xsi:type="dcterms:W3CDTF">2023-01-19T19:28:56Z</dcterms:created>
  <dcterms:modified xsi:type="dcterms:W3CDTF">2023-01-20T05:55:39Z</dcterms:modified>
</cp:coreProperties>
</file>