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Default Extension="tiff" ContentType="image/tif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612" r:id="rId2"/>
    <p:sldId id="616" r:id="rId3"/>
    <p:sldId id="502" r:id="rId4"/>
    <p:sldId id="614" r:id="rId5"/>
    <p:sldId id="597" r:id="rId6"/>
    <p:sldId id="615" r:id="rId7"/>
    <p:sldId id="613" r:id="rId8"/>
    <p:sldId id="598" r:id="rId9"/>
    <p:sldId id="600" r:id="rId10"/>
    <p:sldId id="602" r:id="rId11"/>
    <p:sldId id="619" r:id="rId12"/>
    <p:sldId id="618" r:id="rId13"/>
    <p:sldId id="620" r:id="rId14"/>
    <p:sldId id="603" r:id="rId15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111111"/>
    <a:srgbClr val="080808"/>
    <a:srgbClr val="ADAFF1"/>
    <a:srgbClr val="8C919B"/>
    <a:srgbClr val="8C919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563" autoAdjust="0"/>
  </p:normalViewPr>
  <p:slideViewPr>
    <p:cSldViewPr snapToGrid="0">
      <p:cViewPr>
        <p:scale>
          <a:sx n="70" d="100"/>
          <a:sy n="70" d="100"/>
        </p:scale>
        <p:origin x="-137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2016" y="-90"/>
      </p:cViewPr>
      <p:guideLst>
        <p:guide orient="horz" pos="3127"/>
        <p:guide pos="2142"/>
      </p:guideLst>
    </p:cSldViewPr>
  </p:notesViewPr>
  <p:gridSpacing cx="368685763" cy="3686857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03B9F-B00D-4D2B-B5FF-9AB3B7151030}" type="doc">
      <dgm:prSet loTypeId="urn:microsoft.com/office/officeart/2005/8/layout/hierarchy2" loCatId="hierarchy" qsTypeId="urn:microsoft.com/office/officeart/2005/8/quickstyle/3d1" qsCatId="3D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0554197C-7F5D-4B94-A200-C4443360A66F}">
      <dgm:prSet custT="1"/>
      <dgm:spPr/>
      <dgm:t>
        <a:bodyPr/>
        <a:lstStyle/>
        <a:p>
          <a:pPr rtl="0"/>
          <a:r>
            <a:rPr lang="en-GB" sz="1600" b="1" dirty="0" smtClean="0">
              <a:latin typeface="Arial" pitchFamily="34" charset="0"/>
              <a:cs typeface="Arial" pitchFamily="34" charset="0"/>
            </a:rPr>
            <a:t>Ventures and Investments</a:t>
          </a:r>
        </a:p>
      </dgm:t>
    </dgm:pt>
    <dgm:pt modelId="{36FA2FC2-1092-4DA9-973B-2055B77E743D}" type="sibTrans" cxnId="{87FA7807-BBEA-432C-A4A4-075C73CC0FFF}">
      <dgm:prSet/>
      <dgm:spPr/>
      <dgm:t>
        <a:bodyPr/>
        <a:lstStyle/>
        <a:p>
          <a:endParaRPr lang="en-US"/>
        </a:p>
      </dgm:t>
    </dgm:pt>
    <dgm:pt modelId="{691BD4A1-B26B-4AEE-9B77-1E4888ED2942}" type="parTrans" cxnId="{87FA7807-BBEA-432C-A4A4-075C73CC0FFF}">
      <dgm:prSet/>
      <dgm:spPr/>
      <dgm:t>
        <a:bodyPr/>
        <a:lstStyle/>
        <a:p>
          <a:endParaRPr lang="en-US" dirty="0"/>
        </a:p>
      </dgm:t>
    </dgm:pt>
    <dgm:pt modelId="{49E5C649-3AF6-4ABD-8FBF-E61DBC8A002F}">
      <dgm:prSet phldrT="[Text]" custT="1"/>
      <dgm:spPr/>
      <dgm:t>
        <a:bodyPr/>
        <a:lstStyle/>
        <a:p>
          <a:r>
            <a:rPr lang="en-GB" sz="1600" b="1" dirty="0" smtClean="0">
              <a:latin typeface="Arial" pitchFamily="34" charset="0"/>
              <a:cs typeface="Arial" pitchFamily="34" charset="0"/>
            </a:rPr>
            <a:t>Industrial</a:t>
          </a:r>
        </a:p>
        <a:p>
          <a:pPr rtl="0"/>
          <a:r>
            <a:rPr lang="en-GB" sz="1600" b="1" dirty="0" smtClean="0">
              <a:latin typeface="Arial" pitchFamily="34" charset="0"/>
              <a:cs typeface="Arial" pitchFamily="34" charset="0"/>
            </a:rPr>
            <a:t>Products</a:t>
          </a:r>
          <a:endParaRPr lang="en-US" sz="1600" b="1" dirty="0"/>
        </a:p>
      </dgm:t>
    </dgm:pt>
    <dgm:pt modelId="{11A4010B-EF7D-4B81-BBF6-BF42B8572181}" type="sibTrans" cxnId="{CD69489F-96EA-46AA-9165-6A22B71024AA}">
      <dgm:prSet/>
      <dgm:spPr/>
      <dgm:t>
        <a:bodyPr/>
        <a:lstStyle/>
        <a:p>
          <a:endParaRPr lang="en-US"/>
        </a:p>
      </dgm:t>
    </dgm:pt>
    <dgm:pt modelId="{93B1E5D1-7713-47F4-B330-3CF97EE8B037}" type="parTrans" cxnId="{CD69489F-96EA-46AA-9165-6A22B71024AA}">
      <dgm:prSet/>
      <dgm:spPr/>
      <dgm:t>
        <a:bodyPr/>
        <a:lstStyle/>
        <a:p>
          <a:endParaRPr lang="en-US" dirty="0"/>
        </a:p>
      </dgm:t>
    </dgm:pt>
    <dgm:pt modelId="{F0DCE7B4-92CF-4846-A4EB-CB92B330DC4C}">
      <dgm:prSet phldrT="[Text]" custT="1"/>
      <dgm:spPr/>
      <dgm:t>
        <a:bodyPr/>
        <a:lstStyle/>
        <a:p>
          <a:r>
            <a:rPr lang="en-GB" sz="1600" b="1" dirty="0" smtClean="0">
              <a:latin typeface="Arial" pitchFamily="34" charset="0"/>
              <a:cs typeface="Arial" pitchFamily="34" charset="0"/>
            </a:rPr>
            <a:t>Research and</a:t>
          </a:r>
        </a:p>
        <a:p>
          <a:pPr rtl="0"/>
          <a:r>
            <a:rPr lang="en-GB" sz="1600" b="1" dirty="0" smtClean="0">
              <a:latin typeface="Arial" pitchFamily="34" charset="0"/>
              <a:cs typeface="Arial" pitchFamily="34" charset="0"/>
            </a:rPr>
            <a:t>Development</a:t>
          </a:r>
          <a:endParaRPr lang="en-US" sz="1600" b="1" dirty="0"/>
        </a:p>
      </dgm:t>
    </dgm:pt>
    <dgm:pt modelId="{7B05237C-80E0-48E5-A962-7C7EA7755821}" type="sibTrans" cxnId="{417DBED9-4964-44FC-961F-E5642F63E45A}">
      <dgm:prSet/>
      <dgm:spPr/>
      <dgm:t>
        <a:bodyPr/>
        <a:lstStyle/>
        <a:p>
          <a:endParaRPr lang="en-US"/>
        </a:p>
      </dgm:t>
    </dgm:pt>
    <dgm:pt modelId="{60415861-BEAC-4A8E-9203-2C1FB597C508}" type="parTrans" cxnId="{417DBED9-4964-44FC-961F-E5642F63E45A}">
      <dgm:prSet/>
      <dgm:spPr/>
      <dgm:t>
        <a:bodyPr/>
        <a:lstStyle/>
        <a:p>
          <a:endParaRPr lang="en-US" dirty="0"/>
        </a:p>
      </dgm:t>
    </dgm:pt>
    <dgm:pt modelId="{BE6DC087-D1A3-4902-95F8-9AAB23D6D9B2}">
      <dgm:prSet phldrT="[Text]" custT="1"/>
      <dgm:spPr/>
      <dgm:t>
        <a:bodyPr/>
        <a:lstStyle/>
        <a:p>
          <a:r>
            <a:rPr lang="en-GB" sz="1600" b="1" dirty="0" smtClean="0">
              <a:latin typeface="Arial" pitchFamily="34" charset="0"/>
              <a:cs typeface="Arial" pitchFamily="34" charset="0"/>
            </a:rPr>
            <a:t>Knowledge and</a:t>
          </a:r>
        </a:p>
        <a:p>
          <a:pPr rtl="0"/>
          <a:r>
            <a:rPr lang="en-GB" sz="1600" b="1" dirty="0" smtClean="0">
              <a:latin typeface="Arial" pitchFamily="34" charset="0"/>
              <a:cs typeface="Arial" pitchFamily="34" charset="0"/>
            </a:rPr>
            <a:t>Management</a:t>
          </a:r>
        </a:p>
        <a:p>
          <a:pPr rtl="0"/>
          <a:r>
            <a:rPr lang="en-GB" sz="1600" b="1" dirty="0" smtClean="0">
              <a:latin typeface="Arial" pitchFamily="34" charset="0"/>
              <a:cs typeface="Arial" pitchFamily="34" charset="0"/>
            </a:rPr>
            <a:t>Services</a:t>
          </a:r>
          <a:endParaRPr lang="en-US" sz="1600" b="1" dirty="0"/>
        </a:p>
      </dgm:t>
    </dgm:pt>
    <dgm:pt modelId="{4D9C851C-106E-41B5-BB99-0EEF7A7081B1}" type="sibTrans" cxnId="{3474F308-6AD7-4579-8171-886CFE514C38}">
      <dgm:prSet/>
      <dgm:spPr/>
      <dgm:t>
        <a:bodyPr/>
        <a:lstStyle/>
        <a:p>
          <a:endParaRPr lang="en-US"/>
        </a:p>
      </dgm:t>
    </dgm:pt>
    <dgm:pt modelId="{34AEBDC6-F94C-4C29-82F9-8B9FA97DF650}" type="parTrans" cxnId="{3474F308-6AD7-4579-8171-886CFE514C38}">
      <dgm:prSet/>
      <dgm:spPr/>
      <dgm:t>
        <a:bodyPr/>
        <a:lstStyle/>
        <a:p>
          <a:endParaRPr lang="en-US" dirty="0"/>
        </a:p>
      </dgm:t>
    </dgm:pt>
    <dgm:pt modelId="{E8AF6B1B-86E2-4D71-84BF-A12633E78F33}">
      <dgm:prSet phldrT="[Text]" custT="1"/>
      <dgm:spPr/>
      <dgm:t>
        <a:bodyPr/>
        <a:lstStyle/>
        <a:p>
          <a:pPr rtl="0"/>
          <a:r>
            <a:rPr lang="en-GB" sz="1600" b="1" dirty="0" smtClean="0">
              <a:latin typeface="Arial" pitchFamily="34" charset="0"/>
              <a:cs typeface="Arial" pitchFamily="34" charset="0"/>
            </a:rPr>
            <a:t>C-Tech Innovation</a:t>
          </a:r>
          <a:endParaRPr lang="en-US" sz="1600" b="1" dirty="0"/>
        </a:p>
      </dgm:t>
    </dgm:pt>
    <dgm:pt modelId="{1E495ABD-2D79-4853-A897-3402FFE2843B}" type="sibTrans" cxnId="{986570BD-F768-4C54-B084-93499C2D9CED}">
      <dgm:prSet/>
      <dgm:spPr/>
      <dgm:t>
        <a:bodyPr/>
        <a:lstStyle/>
        <a:p>
          <a:endParaRPr lang="en-US"/>
        </a:p>
      </dgm:t>
    </dgm:pt>
    <dgm:pt modelId="{6480F6BF-3B90-402C-BD86-D032FBD5326D}" type="parTrans" cxnId="{986570BD-F768-4C54-B084-93499C2D9CED}">
      <dgm:prSet/>
      <dgm:spPr/>
      <dgm:t>
        <a:bodyPr/>
        <a:lstStyle/>
        <a:p>
          <a:endParaRPr lang="en-US"/>
        </a:p>
      </dgm:t>
    </dgm:pt>
    <dgm:pt modelId="{1C8EC6A9-B728-4116-8C8A-D8FA4B00F056}" type="pres">
      <dgm:prSet presAssocID="{3F403B9F-B00D-4D2B-B5FF-9AB3B71510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A951C4F-818A-44EB-9DAD-B115F2AE1160}" type="pres">
      <dgm:prSet presAssocID="{E8AF6B1B-86E2-4D71-84BF-A12633E78F33}" presName="root1" presStyleCnt="0"/>
      <dgm:spPr/>
      <dgm:t>
        <a:bodyPr/>
        <a:lstStyle/>
        <a:p>
          <a:endParaRPr lang="en-GB"/>
        </a:p>
      </dgm:t>
    </dgm:pt>
    <dgm:pt modelId="{C2181BCE-8A1D-4AAD-BE7F-C0C001D5691F}" type="pres">
      <dgm:prSet presAssocID="{E8AF6B1B-86E2-4D71-84BF-A12633E78F3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C03544F-2964-43B6-A0B5-C5740940CDC6}" type="pres">
      <dgm:prSet presAssocID="{E8AF6B1B-86E2-4D71-84BF-A12633E78F33}" presName="level2hierChild" presStyleCnt="0"/>
      <dgm:spPr/>
      <dgm:t>
        <a:bodyPr/>
        <a:lstStyle/>
        <a:p>
          <a:endParaRPr lang="en-GB"/>
        </a:p>
      </dgm:t>
    </dgm:pt>
    <dgm:pt modelId="{C4603EAA-3D21-4C0A-817A-55517FBA850F}" type="pres">
      <dgm:prSet presAssocID="{34AEBDC6-F94C-4C29-82F9-8B9FA97DF650}" presName="conn2-1" presStyleLbl="parChTrans1D2" presStyleIdx="0" presStyleCnt="4"/>
      <dgm:spPr/>
      <dgm:t>
        <a:bodyPr/>
        <a:lstStyle/>
        <a:p>
          <a:endParaRPr lang="en-GB"/>
        </a:p>
      </dgm:t>
    </dgm:pt>
    <dgm:pt modelId="{C1AA31C7-E748-4204-BEF8-25664A3B167A}" type="pres">
      <dgm:prSet presAssocID="{34AEBDC6-F94C-4C29-82F9-8B9FA97DF650}" presName="connTx" presStyleLbl="parChTrans1D2" presStyleIdx="0" presStyleCnt="4"/>
      <dgm:spPr/>
      <dgm:t>
        <a:bodyPr/>
        <a:lstStyle/>
        <a:p>
          <a:endParaRPr lang="en-GB"/>
        </a:p>
      </dgm:t>
    </dgm:pt>
    <dgm:pt modelId="{55C79BC2-D849-4F71-AC02-6F33495085B7}" type="pres">
      <dgm:prSet presAssocID="{BE6DC087-D1A3-4902-95F8-9AAB23D6D9B2}" presName="root2" presStyleCnt="0"/>
      <dgm:spPr/>
      <dgm:t>
        <a:bodyPr/>
        <a:lstStyle/>
        <a:p>
          <a:endParaRPr lang="en-GB"/>
        </a:p>
      </dgm:t>
    </dgm:pt>
    <dgm:pt modelId="{10E7CCC1-1E5C-4EDF-8968-92EBD5A581C4}" type="pres">
      <dgm:prSet presAssocID="{BE6DC087-D1A3-4902-95F8-9AAB23D6D9B2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373FAE9-613B-464B-A9C7-593D9DD6A80A}" type="pres">
      <dgm:prSet presAssocID="{BE6DC087-D1A3-4902-95F8-9AAB23D6D9B2}" presName="level3hierChild" presStyleCnt="0"/>
      <dgm:spPr/>
      <dgm:t>
        <a:bodyPr/>
        <a:lstStyle/>
        <a:p>
          <a:endParaRPr lang="en-GB"/>
        </a:p>
      </dgm:t>
    </dgm:pt>
    <dgm:pt modelId="{052D43D3-994F-48FB-94C1-51BE820B9611}" type="pres">
      <dgm:prSet presAssocID="{60415861-BEAC-4A8E-9203-2C1FB597C508}" presName="conn2-1" presStyleLbl="parChTrans1D2" presStyleIdx="1" presStyleCnt="4"/>
      <dgm:spPr/>
      <dgm:t>
        <a:bodyPr/>
        <a:lstStyle/>
        <a:p>
          <a:endParaRPr lang="en-GB"/>
        </a:p>
      </dgm:t>
    </dgm:pt>
    <dgm:pt modelId="{546E9FAA-F599-430D-9FED-BC2660CD4342}" type="pres">
      <dgm:prSet presAssocID="{60415861-BEAC-4A8E-9203-2C1FB597C508}" presName="connTx" presStyleLbl="parChTrans1D2" presStyleIdx="1" presStyleCnt="4"/>
      <dgm:spPr/>
      <dgm:t>
        <a:bodyPr/>
        <a:lstStyle/>
        <a:p>
          <a:endParaRPr lang="en-GB"/>
        </a:p>
      </dgm:t>
    </dgm:pt>
    <dgm:pt modelId="{000300B4-EF5E-407B-86EC-A8C3686D634E}" type="pres">
      <dgm:prSet presAssocID="{F0DCE7B4-92CF-4846-A4EB-CB92B330DC4C}" presName="root2" presStyleCnt="0"/>
      <dgm:spPr/>
      <dgm:t>
        <a:bodyPr/>
        <a:lstStyle/>
        <a:p>
          <a:endParaRPr lang="en-GB"/>
        </a:p>
      </dgm:t>
    </dgm:pt>
    <dgm:pt modelId="{7DCD6451-F851-42C1-94F5-2E5CA5DA8483}" type="pres">
      <dgm:prSet presAssocID="{F0DCE7B4-92CF-4846-A4EB-CB92B330DC4C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5F80A2C-5856-4E50-A3D2-E44FFB2AF740}" type="pres">
      <dgm:prSet presAssocID="{F0DCE7B4-92CF-4846-A4EB-CB92B330DC4C}" presName="level3hierChild" presStyleCnt="0"/>
      <dgm:spPr/>
      <dgm:t>
        <a:bodyPr/>
        <a:lstStyle/>
        <a:p>
          <a:endParaRPr lang="en-GB"/>
        </a:p>
      </dgm:t>
    </dgm:pt>
    <dgm:pt modelId="{F21CEC6A-BEE8-4245-B411-B80224AAEFA3}" type="pres">
      <dgm:prSet presAssocID="{93B1E5D1-7713-47F4-B330-3CF97EE8B037}" presName="conn2-1" presStyleLbl="parChTrans1D2" presStyleIdx="2" presStyleCnt="4"/>
      <dgm:spPr/>
      <dgm:t>
        <a:bodyPr/>
        <a:lstStyle/>
        <a:p>
          <a:endParaRPr lang="en-GB"/>
        </a:p>
      </dgm:t>
    </dgm:pt>
    <dgm:pt modelId="{6BB76F73-A8E4-499C-96DA-4B7B32034B8F}" type="pres">
      <dgm:prSet presAssocID="{93B1E5D1-7713-47F4-B330-3CF97EE8B037}" presName="connTx" presStyleLbl="parChTrans1D2" presStyleIdx="2" presStyleCnt="4"/>
      <dgm:spPr/>
      <dgm:t>
        <a:bodyPr/>
        <a:lstStyle/>
        <a:p>
          <a:endParaRPr lang="en-GB"/>
        </a:p>
      </dgm:t>
    </dgm:pt>
    <dgm:pt modelId="{685E62FE-8E07-46E0-8B32-1A9F3534B2AD}" type="pres">
      <dgm:prSet presAssocID="{49E5C649-3AF6-4ABD-8FBF-E61DBC8A002F}" presName="root2" presStyleCnt="0"/>
      <dgm:spPr/>
      <dgm:t>
        <a:bodyPr/>
        <a:lstStyle/>
        <a:p>
          <a:endParaRPr lang="en-GB"/>
        </a:p>
      </dgm:t>
    </dgm:pt>
    <dgm:pt modelId="{E47AE607-5F52-4669-B5CB-03226F944B73}" type="pres">
      <dgm:prSet presAssocID="{49E5C649-3AF6-4ABD-8FBF-E61DBC8A002F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FFE2290-1996-4362-ACA1-3244A232A5D4}" type="pres">
      <dgm:prSet presAssocID="{49E5C649-3AF6-4ABD-8FBF-E61DBC8A002F}" presName="level3hierChild" presStyleCnt="0"/>
      <dgm:spPr/>
      <dgm:t>
        <a:bodyPr/>
        <a:lstStyle/>
        <a:p>
          <a:endParaRPr lang="en-GB"/>
        </a:p>
      </dgm:t>
    </dgm:pt>
    <dgm:pt modelId="{2E2E1F9F-61BD-403F-BD90-2105DB4D004E}" type="pres">
      <dgm:prSet presAssocID="{691BD4A1-B26B-4AEE-9B77-1E4888ED2942}" presName="conn2-1" presStyleLbl="parChTrans1D2" presStyleIdx="3" presStyleCnt="4"/>
      <dgm:spPr/>
      <dgm:t>
        <a:bodyPr/>
        <a:lstStyle/>
        <a:p>
          <a:endParaRPr lang="en-GB"/>
        </a:p>
      </dgm:t>
    </dgm:pt>
    <dgm:pt modelId="{92BE69CB-0723-4130-84DF-C5252D9C5BBE}" type="pres">
      <dgm:prSet presAssocID="{691BD4A1-B26B-4AEE-9B77-1E4888ED2942}" presName="connTx" presStyleLbl="parChTrans1D2" presStyleIdx="3" presStyleCnt="4"/>
      <dgm:spPr/>
      <dgm:t>
        <a:bodyPr/>
        <a:lstStyle/>
        <a:p>
          <a:endParaRPr lang="en-GB"/>
        </a:p>
      </dgm:t>
    </dgm:pt>
    <dgm:pt modelId="{3B18DB69-050A-44FD-9896-3D0155E33B34}" type="pres">
      <dgm:prSet presAssocID="{0554197C-7F5D-4B94-A200-C4443360A66F}" presName="root2" presStyleCnt="0"/>
      <dgm:spPr/>
      <dgm:t>
        <a:bodyPr/>
        <a:lstStyle/>
        <a:p>
          <a:endParaRPr lang="en-GB"/>
        </a:p>
      </dgm:t>
    </dgm:pt>
    <dgm:pt modelId="{305014DA-2522-49DE-8D32-0E03A6B56B20}" type="pres">
      <dgm:prSet presAssocID="{0554197C-7F5D-4B94-A200-C4443360A66F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AFAFD9F-C966-4FD3-AB4D-57BA48AE0148}" type="pres">
      <dgm:prSet presAssocID="{0554197C-7F5D-4B94-A200-C4443360A66F}" presName="level3hierChild" presStyleCnt="0"/>
      <dgm:spPr/>
      <dgm:t>
        <a:bodyPr/>
        <a:lstStyle/>
        <a:p>
          <a:endParaRPr lang="en-GB"/>
        </a:p>
      </dgm:t>
    </dgm:pt>
  </dgm:ptLst>
  <dgm:cxnLst>
    <dgm:cxn modelId="{E664C372-F1C6-43BC-831E-6648A9F8DFFF}" type="presOf" srcId="{0554197C-7F5D-4B94-A200-C4443360A66F}" destId="{305014DA-2522-49DE-8D32-0E03A6B56B20}" srcOrd="0" destOrd="0" presId="urn:microsoft.com/office/officeart/2005/8/layout/hierarchy2"/>
    <dgm:cxn modelId="{B84BE20A-9395-42AE-987B-438C1FFE4C35}" type="presOf" srcId="{60415861-BEAC-4A8E-9203-2C1FB597C508}" destId="{052D43D3-994F-48FB-94C1-51BE820B9611}" srcOrd="0" destOrd="0" presId="urn:microsoft.com/office/officeart/2005/8/layout/hierarchy2"/>
    <dgm:cxn modelId="{7D83989F-93A2-4DC5-B080-4BC9D285BECF}" type="presOf" srcId="{60415861-BEAC-4A8E-9203-2C1FB597C508}" destId="{546E9FAA-F599-430D-9FED-BC2660CD4342}" srcOrd="1" destOrd="0" presId="urn:microsoft.com/office/officeart/2005/8/layout/hierarchy2"/>
    <dgm:cxn modelId="{B4934826-A8A5-4FAA-A40F-37FEDC41920B}" type="presOf" srcId="{3F403B9F-B00D-4D2B-B5FF-9AB3B7151030}" destId="{1C8EC6A9-B728-4116-8C8A-D8FA4B00F056}" srcOrd="0" destOrd="0" presId="urn:microsoft.com/office/officeart/2005/8/layout/hierarchy2"/>
    <dgm:cxn modelId="{E4672CB3-B0C3-4D82-B462-FFC4336E00B8}" type="presOf" srcId="{F0DCE7B4-92CF-4846-A4EB-CB92B330DC4C}" destId="{7DCD6451-F851-42C1-94F5-2E5CA5DA8483}" srcOrd="0" destOrd="0" presId="urn:microsoft.com/office/officeart/2005/8/layout/hierarchy2"/>
    <dgm:cxn modelId="{2C8664A5-1FF6-4DAA-8ECB-C5BF4BA2B659}" type="presOf" srcId="{93B1E5D1-7713-47F4-B330-3CF97EE8B037}" destId="{F21CEC6A-BEE8-4245-B411-B80224AAEFA3}" srcOrd="0" destOrd="0" presId="urn:microsoft.com/office/officeart/2005/8/layout/hierarchy2"/>
    <dgm:cxn modelId="{C2442080-1307-49D4-940D-E3E402FB7F73}" type="presOf" srcId="{93B1E5D1-7713-47F4-B330-3CF97EE8B037}" destId="{6BB76F73-A8E4-499C-96DA-4B7B32034B8F}" srcOrd="1" destOrd="0" presId="urn:microsoft.com/office/officeart/2005/8/layout/hierarchy2"/>
    <dgm:cxn modelId="{076AF446-B790-4CB6-9B42-133E5A85780B}" type="presOf" srcId="{691BD4A1-B26B-4AEE-9B77-1E4888ED2942}" destId="{2E2E1F9F-61BD-403F-BD90-2105DB4D004E}" srcOrd="0" destOrd="0" presId="urn:microsoft.com/office/officeart/2005/8/layout/hierarchy2"/>
    <dgm:cxn modelId="{CD69489F-96EA-46AA-9165-6A22B71024AA}" srcId="{E8AF6B1B-86E2-4D71-84BF-A12633E78F33}" destId="{49E5C649-3AF6-4ABD-8FBF-E61DBC8A002F}" srcOrd="2" destOrd="0" parTransId="{93B1E5D1-7713-47F4-B330-3CF97EE8B037}" sibTransId="{11A4010B-EF7D-4B81-BBF6-BF42B8572181}"/>
    <dgm:cxn modelId="{B9294A5E-A79F-42EB-AD7B-11A33B2A5DBF}" type="presOf" srcId="{49E5C649-3AF6-4ABD-8FBF-E61DBC8A002F}" destId="{E47AE607-5F52-4669-B5CB-03226F944B73}" srcOrd="0" destOrd="0" presId="urn:microsoft.com/office/officeart/2005/8/layout/hierarchy2"/>
    <dgm:cxn modelId="{986570BD-F768-4C54-B084-93499C2D9CED}" srcId="{3F403B9F-B00D-4D2B-B5FF-9AB3B7151030}" destId="{E8AF6B1B-86E2-4D71-84BF-A12633E78F33}" srcOrd="0" destOrd="0" parTransId="{6480F6BF-3B90-402C-BD86-D032FBD5326D}" sibTransId="{1E495ABD-2D79-4853-A897-3402FFE2843B}"/>
    <dgm:cxn modelId="{546D825E-1F87-46B7-9AB6-D7ACF1BE4A7F}" type="presOf" srcId="{BE6DC087-D1A3-4902-95F8-9AAB23D6D9B2}" destId="{10E7CCC1-1E5C-4EDF-8968-92EBD5A581C4}" srcOrd="0" destOrd="0" presId="urn:microsoft.com/office/officeart/2005/8/layout/hierarchy2"/>
    <dgm:cxn modelId="{3474F308-6AD7-4579-8171-886CFE514C38}" srcId="{E8AF6B1B-86E2-4D71-84BF-A12633E78F33}" destId="{BE6DC087-D1A3-4902-95F8-9AAB23D6D9B2}" srcOrd="0" destOrd="0" parTransId="{34AEBDC6-F94C-4C29-82F9-8B9FA97DF650}" sibTransId="{4D9C851C-106E-41B5-BB99-0EEF7A7081B1}"/>
    <dgm:cxn modelId="{67F3438F-D9B4-41AD-89B8-C7A3F963A2B5}" type="presOf" srcId="{34AEBDC6-F94C-4C29-82F9-8B9FA97DF650}" destId="{C4603EAA-3D21-4C0A-817A-55517FBA850F}" srcOrd="0" destOrd="0" presId="urn:microsoft.com/office/officeart/2005/8/layout/hierarchy2"/>
    <dgm:cxn modelId="{DEC8A5F9-FADE-446F-B113-BEC90F3CC258}" type="presOf" srcId="{691BD4A1-B26B-4AEE-9B77-1E4888ED2942}" destId="{92BE69CB-0723-4130-84DF-C5252D9C5BBE}" srcOrd="1" destOrd="0" presId="urn:microsoft.com/office/officeart/2005/8/layout/hierarchy2"/>
    <dgm:cxn modelId="{5C73F970-77A6-4771-A625-B20558BB8277}" type="presOf" srcId="{E8AF6B1B-86E2-4D71-84BF-A12633E78F33}" destId="{C2181BCE-8A1D-4AAD-BE7F-C0C001D5691F}" srcOrd="0" destOrd="0" presId="urn:microsoft.com/office/officeart/2005/8/layout/hierarchy2"/>
    <dgm:cxn modelId="{87FA7807-BBEA-432C-A4A4-075C73CC0FFF}" srcId="{E8AF6B1B-86E2-4D71-84BF-A12633E78F33}" destId="{0554197C-7F5D-4B94-A200-C4443360A66F}" srcOrd="3" destOrd="0" parTransId="{691BD4A1-B26B-4AEE-9B77-1E4888ED2942}" sibTransId="{36FA2FC2-1092-4DA9-973B-2055B77E743D}"/>
    <dgm:cxn modelId="{417DBED9-4964-44FC-961F-E5642F63E45A}" srcId="{E8AF6B1B-86E2-4D71-84BF-A12633E78F33}" destId="{F0DCE7B4-92CF-4846-A4EB-CB92B330DC4C}" srcOrd="1" destOrd="0" parTransId="{60415861-BEAC-4A8E-9203-2C1FB597C508}" sibTransId="{7B05237C-80E0-48E5-A962-7C7EA7755821}"/>
    <dgm:cxn modelId="{0B122332-C33A-4013-A85B-DDF19A83216A}" type="presOf" srcId="{34AEBDC6-F94C-4C29-82F9-8B9FA97DF650}" destId="{C1AA31C7-E748-4204-BEF8-25664A3B167A}" srcOrd="1" destOrd="0" presId="urn:microsoft.com/office/officeart/2005/8/layout/hierarchy2"/>
    <dgm:cxn modelId="{7A368062-37A0-44F5-8577-37A4CC3AB9B8}" type="presParOf" srcId="{1C8EC6A9-B728-4116-8C8A-D8FA4B00F056}" destId="{6A951C4F-818A-44EB-9DAD-B115F2AE1160}" srcOrd="0" destOrd="0" presId="urn:microsoft.com/office/officeart/2005/8/layout/hierarchy2"/>
    <dgm:cxn modelId="{C22E105E-6E50-43F8-898C-6BA3A18DE5F5}" type="presParOf" srcId="{6A951C4F-818A-44EB-9DAD-B115F2AE1160}" destId="{C2181BCE-8A1D-4AAD-BE7F-C0C001D5691F}" srcOrd="0" destOrd="0" presId="urn:microsoft.com/office/officeart/2005/8/layout/hierarchy2"/>
    <dgm:cxn modelId="{326C117A-CCF2-493D-8C84-BD78EA5D717D}" type="presParOf" srcId="{6A951C4F-818A-44EB-9DAD-B115F2AE1160}" destId="{3C03544F-2964-43B6-A0B5-C5740940CDC6}" srcOrd="1" destOrd="0" presId="urn:microsoft.com/office/officeart/2005/8/layout/hierarchy2"/>
    <dgm:cxn modelId="{010CC991-0EED-46DD-B358-9A49FE907332}" type="presParOf" srcId="{3C03544F-2964-43B6-A0B5-C5740940CDC6}" destId="{C4603EAA-3D21-4C0A-817A-55517FBA850F}" srcOrd="0" destOrd="0" presId="urn:microsoft.com/office/officeart/2005/8/layout/hierarchy2"/>
    <dgm:cxn modelId="{736185C6-7D00-4ED7-A718-2C5454063298}" type="presParOf" srcId="{C4603EAA-3D21-4C0A-817A-55517FBA850F}" destId="{C1AA31C7-E748-4204-BEF8-25664A3B167A}" srcOrd="0" destOrd="0" presId="urn:microsoft.com/office/officeart/2005/8/layout/hierarchy2"/>
    <dgm:cxn modelId="{A1543568-2739-4CA5-8FE9-AF2F94107821}" type="presParOf" srcId="{3C03544F-2964-43B6-A0B5-C5740940CDC6}" destId="{55C79BC2-D849-4F71-AC02-6F33495085B7}" srcOrd="1" destOrd="0" presId="urn:microsoft.com/office/officeart/2005/8/layout/hierarchy2"/>
    <dgm:cxn modelId="{CEC87662-81C7-45A0-AEF9-29040C9072D3}" type="presParOf" srcId="{55C79BC2-D849-4F71-AC02-6F33495085B7}" destId="{10E7CCC1-1E5C-4EDF-8968-92EBD5A581C4}" srcOrd="0" destOrd="0" presId="urn:microsoft.com/office/officeart/2005/8/layout/hierarchy2"/>
    <dgm:cxn modelId="{315152CE-5481-4EF0-AB54-4D4B0ABF3C87}" type="presParOf" srcId="{55C79BC2-D849-4F71-AC02-6F33495085B7}" destId="{1373FAE9-613B-464B-A9C7-593D9DD6A80A}" srcOrd="1" destOrd="0" presId="urn:microsoft.com/office/officeart/2005/8/layout/hierarchy2"/>
    <dgm:cxn modelId="{496089B4-A31B-4B40-BC25-5C60792499CA}" type="presParOf" srcId="{3C03544F-2964-43B6-A0B5-C5740940CDC6}" destId="{052D43D3-994F-48FB-94C1-51BE820B9611}" srcOrd="2" destOrd="0" presId="urn:microsoft.com/office/officeart/2005/8/layout/hierarchy2"/>
    <dgm:cxn modelId="{D062CFD9-38A1-4913-9FD6-6BC0665FD192}" type="presParOf" srcId="{052D43D3-994F-48FB-94C1-51BE820B9611}" destId="{546E9FAA-F599-430D-9FED-BC2660CD4342}" srcOrd="0" destOrd="0" presId="urn:microsoft.com/office/officeart/2005/8/layout/hierarchy2"/>
    <dgm:cxn modelId="{3BADF789-B070-40D3-8D30-06C45A30FC46}" type="presParOf" srcId="{3C03544F-2964-43B6-A0B5-C5740940CDC6}" destId="{000300B4-EF5E-407B-86EC-A8C3686D634E}" srcOrd="3" destOrd="0" presId="urn:microsoft.com/office/officeart/2005/8/layout/hierarchy2"/>
    <dgm:cxn modelId="{8E337940-6C1D-42F6-A590-41660D49F1D2}" type="presParOf" srcId="{000300B4-EF5E-407B-86EC-A8C3686D634E}" destId="{7DCD6451-F851-42C1-94F5-2E5CA5DA8483}" srcOrd="0" destOrd="0" presId="urn:microsoft.com/office/officeart/2005/8/layout/hierarchy2"/>
    <dgm:cxn modelId="{82FE4EFE-419B-4264-BD11-0F2FD52C7491}" type="presParOf" srcId="{000300B4-EF5E-407B-86EC-A8C3686D634E}" destId="{05F80A2C-5856-4E50-A3D2-E44FFB2AF740}" srcOrd="1" destOrd="0" presId="urn:microsoft.com/office/officeart/2005/8/layout/hierarchy2"/>
    <dgm:cxn modelId="{6AD985FC-1E0F-4153-9C24-BE72EAB0C9B4}" type="presParOf" srcId="{3C03544F-2964-43B6-A0B5-C5740940CDC6}" destId="{F21CEC6A-BEE8-4245-B411-B80224AAEFA3}" srcOrd="4" destOrd="0" presId="urn:microsoft.com/office/officeart/2005/8/layout/hierarchy2"/>
    <dgm:cxn modelId="{2023F151-2836-4A2C-99F3-E6DAC004969E}" type="presParOf" srcId="{F21CEC6A-BEE8-4245-B411-B80224AAEFA3}" destId="{6BB76F73-A8E4-499C-96DA-4B7B32034B8F}" srcOrd="0" destOrd="0" presId="urn:microsoft.com/office/officeart/2005/8/layout/hierarchy2"/>
    <dgm:cxn modelId="{9D878F05-5972-4F3B-AA2B-E3EB88B3AD0C}" type="presParOf" srcId="{3C03544F-2964-43B6-A0B5-C5740940CDC6}" destId="{685E62FE-8E07-46E0-8B32-1A9F3534B2AD}" srcOrd="5" destOrd="0" presId="urn:microsoft.com/office/officeart/2005/8/layout/hierarchy2"/>
    <dgm:cxn modelId="{E7B26D7F-92C2-4921-AABD-5A3F3FEA87EA}" type="presParOf" srcId="{685E62FE-8E07-46E0-8B32-1A9F3534B2AD}" destId="{E47AE607-5F52-4669-B5CB-03226F944B73}" srcOrd="0" destOrd="0" presId="urn:microsoft.com/office/officeart/2005/8/layout/hierarchy2"/>
    <dgm:cxn modelId="{404D1F9E-E140-4F2E-86BB-FBFB57FAF578}" type="presParOf" srcId="{685E62FE-8E07-46E0-8B32-1A9F3534B2AD}" destId="{8FFE2290-1996-4362-ACA1-3244A232A5D4}" srcOrd="1" destOrd="0" presId="urn:microsoft.com/office/officeart/2005/8/layout/hierarchy2"/>
    <dgm:cxn modelId="{81D8FE84-0F13-453E-9C50-99F12BA10A03}" type="presParOf" srcId="{3C03544F-2964-43B6-A0B5-C5740940CDC6}" destId="{2E2E1F9F-61BD-403F-BD90-2105DB4D004E}" srcOrd="6" destOrd="0" presId="urn:microsoft.com/office/officeart/2005/8/layout/hierarchy2"/>
    <dgm:cxn modelId="{6967B501-10AA-486D-A045-EBE69505C83C}" type="presParOf" srcId="{2E2E1F9F-61BD-403F-BD90-2105DB4D004E}" destId="{92BE69CB-0723-4130-84DF-C5252D9C5BBE}" srcOrd="0" destOrd="0" presId="urn:microsoft.com/office/officeart/2005/8/layout/hierarchy2"/>
    <dgm:cxn modelId="{2BDA40AF-3A70-4130-9AD8-4E65B89C4CF2}" type="presParOf" srcId="{3C03544F-2964-43B6-A0B5-C5740940CDC6}" destId="{3B18DB69-050A-44FD-9896-3D0155E33B34}" srcOrd="7" destOrd="0" presId="urn:microsoft.com/office/officeart/2005/8/layout/hierarchy2"/>
    <dgm:cxn modelId="{98A84D31-95A5-4FDE-9EF2-09781F603613}" type="presParOf" srcId="{3B18DB69-050A-44FD-9896-3D0155E33B34}" destId="{305014DA-2522-49DE-8D32-0E03A6B56B20}" srcOrd="0" destOrd="0" presId="urn:microsoft.com/office/officeart/2005/8/layout/hierarchy2"/>
    <dgm:cxn modelId="{420242CE-65C7-4B29-9279-3365E85523ED}" type="presParOf" srcId="{3B18DB69-050A-44FD-9896-3D0155E33B34}" destId="{7AFAFD9F-C966-4FD3-AB4D-57BA48AE014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181BCE-8A1D-4AAD-BE7F-C0C001D5691F}">
      <dsp:nvSpPr>
        <dsp:cNvPr id="0" name=""/>
        <dsp:cNvSpPr/>
      </dsp:nvSpPr>
      <dsp:spPr>
        <a:xfrm>
          <a:off x="1550834" y="1837687"/>
          <a:ext cx="2129310" cy="106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Arial" pitchFamily="34" charset="0"/>
              <a:cs typeface="Arial" pitchFamily="34" charset="0"/>
            </a:rPr>
            <a:t>C-Tech Innovation</a:t>
          </a:r>
          <a:endParaRPr lang="en-US" sz="1600" b="1" kern="1200" dirty="0"/>
        </a:p>
      </dsp:txBody>
      <dsp:txXfrm>
        <a:off x="1550834" y="1837687"/>
        <a:ext cx="2129310" cy="1064655"/>
      </dsp:txXfrm>
    </dsp:sp>
    <dsp:sp modelId="{C4603EAA-3D21-4C0A-817A-55517FBA850F}">
      <dsp:nvSpPr>
        <dsp:cNvPr id="0" name=""/>
        <dsp:cNvSpPr/>
      </dsp:nvSpPr>
      <dsp:spPr>
        <a:xfrm rot="17692822">
          <a:off x="3093796" y="1431535"/>
          <a:ext cx="20244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024420" y="2021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 rot="17692822">
        <a:off x="4055396" y="1401139"/>
        <a:ext cx="101221" cy="101221"/>
      </dsp:txXfrm>
    </dsp:sp>
    <dsp:sp modelId="{10E7CCC1-1E5C-4EDF-8968-92EBD5A581C4}">
      <dsp:nvSpPr>
        <dsp:cNvPr id="0" name=""/>
        <dsp:cNvSpPr/>
      </dsp:nvSpPr>
      <dsp:spPr>
        <a:xfrm>
          <a:off x="4531869" y="1157"/>
          <a:ext cx="2129310" cy="106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Arial" pitchFamily="34" charset="0"/>
              <a:cs typeface="Arial" pitchFamily="34" charset="0"/>
            </a:rPr>
            <a:t>Knowledge and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Arial" pitchFamily="34" charset="0"/>
              <a:cs typeface="Arial" pitchFamily="34" charset="0"/>
            </a:rPr>
            <a:t>Management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Arial" pitchFamily="34" charset="0"/>
              <a:cs typeface="Arial" pitchFamily="34" charset="0"/>
            </a:rPr>
            <a:t>Services</a:t>
          </a:r>
          <a:endParaRPr lang="en-US" sz="1600" b="1" kern="1200" dirty="0"/>
        </a:p>
      </dsp:txBody>
      <dsp:txXfrm>
        <a:off x="4531869" y="1157"/>
        <a:ext cx="2129310" cy="1064655"/>
      </dsp:txXfrm>
    </dsp:sp>
    <dsp:sp modelId="{052D43D3-994F-48FB-94C1-51BE820B9611}">
      <dsp:nvSpPr>
        <dsp:cNvPr id="0" name=""/>
        <dsp:cNvSpPr/>
      </dsp:nvSpPr>
      <dsp:spPr>
        <a:xfrm rot="19457599">
          <a:off x="3581556" y="2043712"/>
          <a:ext cx="104890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48901" y="2021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19457599">
        <a:off x="4079784" y="2037704"/>
        <a:ext cx="52445" cy="52445"/>
      </dsp:txXfrm>
    </dsp:sp>
    <dsp:sp modelId="{7DCD6451-F851-42C1-94F5-2E5CA5DA8483}">
      <dsp:nvSpPr>
        <dsp:cNvPr id="0" name=""/>
        <dsp:cNvSpPr/>
      </dsp:nvSpPr>
      <dsp:spPr>
        <a:xfrm>
          <a:off x="4531869" y="1225510"/>
          <a:ext cx="2129310" cy="106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Arial" pitchFamily="34" charset="0"/>
              <a:cs typeface="Arial" pitchFamily="34" charset="0"/>
            </a:rPr>
            <a:t>Research and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Arial" pitchFamily="34" charset="0"/>
              <a:cs typeface="Arial" pitchFamily="34" charset="0"/>
            </a:rPr>
            <a:t>Development</a:t>
          </a:r>
          <a:endParaRPr lang="en-US" sz="1600" b="1" kern="1200" dirty="0"/>
        </a:p>
      </dsp:txBody>
      <dsp:txXfrm>
        <a:off x="4531869" y="1225510"/>
        <a:ext cx="2129310" cy="1064655"/>
      </dsp:txXfrm>
    </dsp:sp>
    <dsp:sp modelId="{F21CEC6A-BEE8-4245-B411-B80224AAEFA3}">
      <dsp:nvSpPr>
        <dsp:cNvPr id="0" name=""/>
        <dsp:cNvSpPr/>
      </dsp:nvSpPr>
      <dsp:spPr>
        <a:xfrm rot="2142401">
          <a:off x="3581556" y="2655889"/>
          <a:ext cx="104890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48901" y="2021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2142401">
        <a:off x="4079784" y="2649881"/>
        <a:ext cx="52445" cy="52445"/>
      </dsp:txXfrm>
    </dsp:sp>
    <dsp:sp modelId="{E47AE607-5F52-4669-B5CB-03226F944B73}">
      <dsp:nvSpPr>
        <dsp:cNvPr id="0" name=""/>
        <dsp:cNvSpPr/>
      </dsp:nvSpPr>
      <dsp:spPr>
        <a:xfrm>
          <a:off x="4531869" y="2449864"/>
          <a:ext cx="2129310" cy="106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Arial" pitchFamily="34" charset="0"/>
              <a:cs typeface="Arial" pitchFamily="34" charset="0"/>
            </a:rPr>
            <a:t>Industrial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Arial" pitchFamily="34" charset="0"/>
              <a:cs typeface="Arial" pitchFamily="34" charset="0"/>
            </a:rPr>
            <a:t>Products</a:t>
          </a:r>
          <a:endParaRPr lang="en-US" sz="1600" b="1" kern="1200" dirty="0"/>
        </a:p>
      </dsp:txBody>
      <dsp:txXfrm>
        <a:off x="4531869" y="2449864"/>
        <a:ext cx="2129310" cy="1064655"/>
      </dsp:txXfrm>
    </dsp:sp>
    <dsp:sp modelId="{2E2E1F9F-61BD-403F-BD90-2105DB4D004E}">
      <dsp:nvSpPr>
        <dsp:cNvPr id="0" name=""/>
        <dsp:cNvSpPr/>
      </dsp:nvSpPr>
      <dsp:spPr>
        <a:xfrm rot="3907178">
          <a:off x="3093796" y="3268065"/>
          <a:ext cx="20244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024420" y="2021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 rot="3907178">
        <a:off x="4055396" y="3237670"/>
        <a:ext cx="101221" cy="101221"/>
      </dsp:txXfrm>
    </dsp:sp>
    <dsp:sp modelId="{305014DA-2522-49DE-8D32-0E03A6B56B20}">
      <dsp:nvSpPr>
        <dsp:cNvPr id="0" name=""/>
        <dsp:cNvSpPr/>
      </dsp:nvSpPr>
      <dsp:spPr>
        <a:xfrm>
          <a:off x="4531869" y="3674218"/>
          <a:ext cx="2129310" cy="106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Arial" pitchFamily="34" charset="0"/>
              <a:cs typeface="Arial" pitchFamily="34" charset="0"/>
            </a:rPr>
            <a:t>Ventures and Investments</a:t>
          </a:r>
        </a:p>
      </dsp:txBody>
      <dsp:txXfrm>
        <a:off x="4531869" y="3674218"/>
        <a:ext cx="2129310" cy="1064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955" cy="4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2" tIns="46022" rIns="92042" bIns="46022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45" y="2"/>
            <a:ext cx="2945955" cy="4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2" tIns="46022" rIns="92042" bIns="46022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7682"/>
            <a:ext cx="2945955" cy="4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2" tIns="46022" rIns="92042" bIns="46022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45" y="9427682"/>
            <a:ext cx="2945955" cy="4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2" tIns="46022" rIns="92042" bIns="46022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pPr>
              <a:defRPr/>
            </a:pPr>
            <a:fld id="{719015F4-2E45-49B3-903E-296F3A0185E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7446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955" cy="4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2" tIns="46022" rIns="92042" bIns="46022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45" y="2"/>
            <a:ext cx="2945955" cy="4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2" tIns="46022" rIns="92042" bIns="46022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3" y="4713840"/>
            <a:ext cx="5437550" cy="446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2" tIns="46022" rIns="92042" bIns="460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7682"/>
            <a:ext cx="2945955" cy="4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2" tIns="46022" rIns="92042" bIns="46022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45" y="9427682"/>
            <a:ext cx="2945955" cy="4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2" tIns="46022" rIns="92042" bIns="46022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pPr>
              <a:defRPr/>
            </a:pPr>
            <a:fld id="{1191A8B6-5F3D-4871-AFC8-DACEC618E34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07416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 noChangeArrowheads="1"/>
          </p:cNvSpPr>
          <p:nvPr/>
        </p:nvSpPr>
        <p:spPr bwMode="auto">
          <a:xfrm>
            <a:off x="3850245" y="9427682"/>
            <a:ext cx="2945955" cy="4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42" tIns="46022" rIns="92042" bIns="46022" anchor="b"/>
          <a:lstStyle/>
          <a:p>
            <a:pPr algn="r" defTabSz="919163"/>
            <a:fld id="{2913146F-DDCD-47BD-8657-C417FE7C1B3E}" type="slidenum">
              <a:rPr lang="en-GB" sz="1200"/>
              <a:pPr algn="r" defTabSz="919163"/>
              <a:t>1</a:t>
            </a:fld>
            <a:endParaRPr lang="en-GB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3763"/>
            <a:ext cx="4635500" cy="3476625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718" y="4741743"/>
            <a:ext cx="4980241" cy="441348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56F16-6B2D-448B-96DC-03D591488BAD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 txBox="1">
            <a:spLocks noGrp="1" noChangeArrowheads="1"/>
          </p:cNvSpPr>
          <p:nvPr/>
        </p:nvSpPr>
        <p:spPr bwMode="auto">
          <a:xfrm>
            <a:off x="3850245" y="9427682"/>
            <a:ext cx="2945955" cy="4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42" tIns="46022" rIns="92042" bIns="46022" anchor="b"/>
          <a:lstStyle/>
          <a:p>
            <a:pPr algn="r" defTabSz="919163"/>
            <a:fld id="{D7028C82-FDF7-4445-8A05-D6BD38CC55C8}" type="slidenum">
              <a:rPr lang="en-GB" sz="1200"/>
              <a:pPr algn="r" defTabSz="919163"/>
              <a:t>14</a:t>
            </a:fld>
            <a:endParaRPr lang="en-GB" sz="1200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3763"/>
            <a:ext cx="4635500" cy="3476625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718" y="4741743"/>
            <a:ext cx="4980241" cy="441348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ACAC3B-6CA8-4EA6-8FA9-564E9986EA26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366822-C232-4B4B-8DD3-5B6F1F11220A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C3649-22C2-4A33-8C66-27CEBED54C62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093BB-90AF-4E6B-96AD-03B2D3A2B718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56F16-6B2D-448B-96DC-03D591488BAD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56F16-6B2D-448B-96DC-03D591488BAD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BAB0F-5FB8-4CEE-9BBC-459D329B9385}" type="datetime1">
              <a:rPr lang="en-US"/>
              <a:pPr>
                <a:defRPr/>
              </a:pPr>
              <a:t>10/8/2012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DB20D-F01E-493C-AC50-D5011A7E75D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ave-foo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22900"/>
            <a:ext cx="9144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logos-foote.jpg"/>
          <p:cNvPicPr>
            <a:picLocks noChangeAspect="1" noChangeArrowheads="1"/>
          </p:cNvPicPr>
          <p:nvPr/>
        </p:nvPicPr>
        <p:blipFill>
          <a:blip r:embed="rId3" cstate="print"/>
          <a:srcRect r="36913" b="19234"/>
          <a:stretch>
            <a:fillRect/>
          </a:stretch>
        </p:blipFill>
        <p:spPr bwMode="auto">
          <a:xfrm>
            <a:off x="179388" y="6021388"/>
            <a:ext cx="48974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logos-foote.jpg"/>
          <p:cNvPicPr>
            <a:picLocks noChangeAspect="1" noChangeArrowheads="1"/>
          </p:cNvPicPr>
          <p:nvPr/>
        </p:nvPicPr>
        <p:blipFill>
          <a:blip r:embed="rId3" cstate="print"/>
          <a:srcRect l="66600" b="22026"/>
          <a:stretch>
            <a:fillRect/>
          </a:stretch>
        </p:blipFill>
        <p:spPr bwMode="auto">
          <a:xfrm>
            <a:off x="6443663" y="6048375"/>
            <a:ext cx="25923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wave-foo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22900"/>
            <a:ext cx="9144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logos-foote.jpg"/>
          <p:cNvPicPr>
            <a:picLocks noChangeAspect="1" noChangeArrowheads="1"/>
          </p:cNvPicPr>
          <p:nvPr/>
        </p:nvPicPr>
        <p:blipFill>
          <a:blip r:embed="rId3" cstate="print"/>
          <a:srcRect r="36913" b="19234"/>
          <a:stretch>
            <a:fillRect/>
          </a:stretch>
        </p:blipFill>
        <p:spPr bwMode="auto">
          <a:xfrm>
            <a:off x="179388" y="6021388"/>
            <a:ext cx="48974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logos-foote.jpg"/>
          <p:cNvPicPr>
            <a:picLocks noChangeAspect="1" noChangeArrowheads="1"/>
          </p:cNvPicPr>
          <p:nvPr/>
        </p:nvPicPr>
        <p:blipFill>
          <a:blip r:embed="rId3" cstate="print"/>
          <a:srcRect l="66600" b="22026"/>
          <a:stretch>
            <a:fillRect/>
          </a:stretch>
        </p:blipFill>
        <p:spPr bwMode="auto">
          <a:xfrm>
            <a:off x="6443663" y="6048375"/>
            <a:ext cx="25923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ppp-back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2100"/>
            <a:ext cx="9153525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0"/>
            <a:ext cx="9153525" cy="1260475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3" name="Isosceles Triangle 17"/>
          <p:cNvSpPr/>
          <p:nvPr userDrawn="1"/>
        </p:nvSpPr>
        <p:spPr>
          <a:xfrm>
            <a:off x="8431213" y="247650"/>
            <a:ext cx="722312" cy="1060450"/>
          </a:xfrm>
          <a:prstGeom prst="triangle">
            <a:avLst>
              <a:gd name="adj" fmla="val 9896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4" name="Rectangle 18"/>
          <p:cNvSpPr/>
          <p:nvPr userDrawn="1"/>
        </p:nvSpPr>
        <p:spPr>
          <a:xfrm>
            <a:off x="8988425" y="0"/>
            <a:ext cx="155575" cy="603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latin typeface="Arial" pitchFamily="34" charset="0"/>
                <a:cs typeface="Arial" pitchFamily="34" charset="0"/>
              </a:defRPr>
            </a:lvl1pPr>
            <a:lvl2pPr>
              <a:buClr>
                <a:schemeClr val="tx1"/>
              </a:buClr>
              <a:defRPr>
                <a:latin typeface="Arial" pitchFamily="34" charset="0"/>
                <a:cs typeface="Arial" pitchFamily="34" charset="0"/>
              </a:defRPr>
            </a:lvl2pPr>
            <a:lvl3pPr>
              <a:buClr>
                <a:schemeClr val="tx1"/>
              </a:buClr>
              <a:defRPr>
                <a:latin typeface="Arial" pitchFamily="34" charset="0"/>
                <a:cs typeface="Arial" pitchFamily="34" charset="0"/>
              </a:defRPr>
            </a:lvl3pPr>
            <a:lvl4pPr>
              <a:buClr>
                <a:schemeClr val="tx1"/>
              </a:buClr>
              <a:defRPr>
                <a:latin typeface="Arial" pitchFamily="34" charset="0"/>
                <a:cs typeface="Arial" pitchFamily="34" charset="0"/>
              </a:defRPr>
            </a:lvl4pPr>
            <a:lvl5pPr>
              <a:buClr>
                <a:schemeClr val="tx1"/>
              </a:buCl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0" y="-24"/>
            <a:ext cx="7344313" cy="1260000"/>
          </a:xfrm>
          <a:prstGeom prst="rect">
            <a:avLst/>
          </a:prstGeom>
        </p:spPr>
        <p:txBody>
          <a:bodyPr/>
          <a:lstStyle>
            <a:lvl1pPr marL="432000"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AA809-56F7-4385-9C17-9D26B5420C77}" type="datetime1">
              <a:rPr lang="en-US"/>
              <a:pPr>
                <a:defRPr/>
              </a:pPr>
              <a:t>10/8/2012</a:t>
            </a:fld>
            <a:endParaRPr lang="en-US" dirty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F783B-239F-4053-9DD5-7693AB3EA1F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5" name="Picture 24" descr="c-tech_v2land_rgb_ne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363455" y="167069"/>
            <a:ext cx="2343728" cy="911923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6135"/>
          <a:stretch>
            <a:fillRect/>
          </a:stretch>
        </p:blipFill>
        <p:spPr bwMode="auto">
          <a:xfrm>
            <a:off x="6728197" y="6576075"/>
            <a:ext cx="2342550" cy="35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7"/>
          <p:cNvSpPr/>
          <p:nvPr userDrawn="1"/>
        </p:nvSpPr>
        <p:spPr>
          <a:xfrm>
            <a:off x="8431213" y="247650"/>
            <a:ext cx="722312" cy="1060450"/>
          </a:xfrm>
          <a:prstGeom prst="triangle">
            <a:avLst>
              <a:gd name="adj" fmla="val 9896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" name="Rectangle 18"/>
          <p:cNvSpPr/>
          <p:nvPr userDrawn="1"/>
        </p:nvSpPr>
        <p:spPr>
          <a:xfrm>
            <a:off x="8988425" y="0"/>
            <a:ext cx="155575" cy="603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ppp-back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92100"/>
            <a:ext cx="9153525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0"/>
            <a:ext cx="9153525" cy="1260475"/>
          </a:xfrm>
          <a:prstGeom prst="rect">
            <a:avLst/>
          </a:prstGeom>
          <a:solidFill>
            <a:srgbClr val="11111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>
            <a:off x="8431213" y="247650"/>
            <a:ext cx="722312" cy="1060450"/>
          </a:xfrm>
          <a:prstGeom prst="triangle">
            <a:avLst>
              <a:gd name="adj" fmla="val 9896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988425" y="0"/>
            <a:ext cx="155575" cy="603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43663" y="61658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>
                <a:srgbClr val="8C9190"/>
              </a:buClr>
              <a:defRPr sz="1400">
                <a:latin typeface="Century Gothic" pitchFamily="34" charset="0"/>
              </a:defRPr>
            </a:lvl1pPr>
          </a:lstStyle>
          <a:p>
            <a:pPr>
              <a:defRPr/>
            </a:pPr>
            <a:fld id="{4EA09CDE-D2B8-4D15-B0F4-74A84B00C6E6}" type="datetime1">
              <a:rPr lang="en-US"/>
              <a:pPr>
                <a:defRPr/>
              </a:pPr>
              <a:t>10/8/2012</a:t>
            </a:fld>
            <a:endParaRPr lang="en-US" dirty="0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8C9190"/>
              </a:buClr>
              <a:defRPr sz="1400" dirty="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381750"/>
            <a:ext cx="4333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8C9190"/>
              </a:buClr>
              <a:defRPr sz="1400">
                <a:latin typeface="+mj-lt"/>
              </a:defRPr>
            </a:lvl1pPr>
          </a:lstStyle>
          <a:p>
            <a:pPr>
              <a:defRPr/>
            </a:pPr>
            <a:fld id="{CC7130AE-96DA-4093-8C95-F91448EE87B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0" y="0"/>
            <a:ext cx="9153525" cy="1260475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0" y="-24"/>
            <a:ext cx="7344313" cy="1260000"/>
          </a:xfrm>
          <a:prstGeom prst="rect">
            <a:avLst/>
          </a:prstGeom>
        </p:spPr>
        <p:txBody>
          <a:bodyPr/>
          <a:lstStyle>
            <a:lvl1pPr marL="432000">
              <a:defRPr/>
            </a:lvl1pPr>
          </a:lstStyle>
          <a:p>
            <a:pPr marL="432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C9190"/>
              </a:buClr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32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C9190"/>
              </a:buClr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Isosceles Triangle 17"/>
          <p:cNvSpPr/>
          <p:nvPr userDrawn="1"/>
        </p:nvSpPr>
        <p:spPr>
          <a:xfrm>
            <a:off x="8430832" y="247650"/>
            <a:ext cx="722312" cy="1060450"/>
          </a:xfrm>
          <a:prstGeom prst="triangle">
            <a:avLst>
              <a:gd name="adj" fmla="val 9896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8" name="Rectangle 18"/>
          <p:cNvSpPr/>
          <p:nvPr userDrawn="1"/>
        </p:nvSpPr>
        <p:spPr>
          <a:xfrm>
            <a:off x="8988044" y="0"/>
            <a:ext cx="155575" cy="603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pic>
        <p:nvPicPr>
          <p:cNvPr id="22" name="Picture 21" descr="c-tech_v2land_rgb_neg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6363455" y="167069"/>
            <a:ext cx="2343728" cy="9119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9" r:id="rId2"/>
    <p:sldLayoutId id="2147483681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8C9190"/>
        </a:buClr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8C9190"/>
        </a:buClr>
        <a:defRPr sz="2800" b="1">
          <a:solidFill>
            <a:schemeClr val="bg1"/>
          </a:solidFill>
          <a:latin typeface="Century Gothic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8C9190"/>
        </a:buClr>
        <a:defRPr sz="2800" b="1">
          <a:solidFill>
            <a:schemeClr val="bg1"/>
          </a:solidFill>
          <a:latin typeface="Century Gothic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8C9190"/>
        </a:buClr>
        <a:defRPr sz="2800" b="1">
          <a:solidFill>
            <a:schemeClr val="bg1"/>
          </a:solidFill>
          <a:latin typeface="Century Gothic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8C9190"/>
        </a:buClr>
        <a:defRPr sz="2800" b="1">
          <a:solidFill>
            <a:schemeClr val="bg1"/>
          </a:solidFill>
          <a:latin typeface="Century Gothic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8C9190"/>
        </a:buClr>
        <a:defRPr sz="2800" b="1">
          <a:solidFill>
            <a:schemeClr val="bg1"/>
          </a:solidFill>
          <a:latin typeface="Century Gothic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8C9190"/>
        </a:buClr>
        <a:defRPr sz="2800" b="1">
          <a:solidFill>
            <a:schemeClr val="bg1"/>
          </a:solidFill>
          <a:latin typeface="Century Gothic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8C9190"/>
        </a:buClr>
        <a:defRPr sz="2800" b="1">
          <a:solidFill>
            <a:schemeClr val="bg1"/>
          </a:solidFill>
          <a:latin typeface="Century Gothic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8C9190"/>
        </a:buClr>
        <a:defRPr sz="2800" b="1">
          <a:solidFill>
            <a:schemeClr val="bg1"/>
          </a:solidFill>
          <a:latin typeface="Century Gothic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75000"/>
        </a:spcBef>
        <a:spcAft>
          <a:spcPct val="0"/>
        </a:spcAft>
        <a:buClr>
          <a:srgbClr val="8C919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8C9190"/>
        </a:buClr>
        <a:buChar char="•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8C9190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8C9190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8C9190"/>
        </a:buClr>
        <a:buChar char="•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8C9190"/>
        </a:buClr>
        <a:buChar char="•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8C9190"/>
        </a:buClr>
        <a:buChar char="•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8C9190"/>
        </a:buClr>
        <a:buChar char="•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8C9190"/>
        </a:buClr>
        <a:buChar char="•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4m-association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p-b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8222"/>
            <a:ext cx="9144000" cy="6886222"/>
          </a:xfrm>
          <a:prstGeom prst="rect">
            <a:avLst/>
          </a:prstGeom>
        </p:spPr>
      </p:pic>
      <p:sp>
        <p:nvSpPr>
          <p:cNvPr id="245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6408737"/>
            <a:ext cx="9144000" cy="449263"/>
          </a:xfrm>
        </p:spPr>
        <p:txBody>
          <a:bodyPr/>
          <a:lstStyle/>
          <a:p>
            <a:pPr marL="0" indent="0" algn="ctr">
              <a:spcBef>
                <a:spcPct val="25000"/>
              </a:spcBef>
              <a:buFontTx/>
              <a:buNone/>
            </a:pPr>
            <a:r>
              <a:rPr lang="en-GB" sz="1400" dirty="0" smtClean="0">
                <a:latin typeface="Century Gothic" pitchFamily="34" charset="0"/>
              </a:rPr>
              <a:t>www.ctechinnovation.com</a:t>
            </a:r>
          </a:p>
          <a:p>
            <a:pPr marL="0" indent="0" algn="ctr">
              <a:spcBef>
                <a:spcPct val="25000"/>
              </a:spcBef>
              <a:buFontTx/>
              <a:buNone/>
            </a:pPr>
            <a:endParaRPr lang="en-GB" sz="1500" dirty="0" smtClean="0">
              <a:solidFill>
                <a:srgbClr val="8C919B"/>
              </a:solidFill>
            </a:endParaRPr>
          </a:p>
        </p:txBody>
      </p:sp>
      <p:pic>
        <p:nvPicPr>
          <p:cNvPr id="1026" name="Picture 2" descr="S:\Marketing\C-Tech Innovation BRANDING\C-Tech Innovation Assets (including LOGOs)\C-Tech logo\jpg\hi-res\logo-landscape-reverse-hire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801980" y="1134539"/>
            <a:ext cx="5368840" cy="25439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85212" y="3645561"/>
            <a:ext cx="49570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4</a:t>
            </a:r>
            <a:r>
              <a:rPr lang="el-GR" sz="3200" dirty="0" smtClean="0"/>
              <a:t>μ</a:t>
            </a:r>
            <a:r>
              <a:rPr lang="en-GB" sz="3200" dirty="0" smtClean="0"/>
              <a:t> Network of Excellence</a:t>
            </a:r>
            <a:endParaRPr lang="en-GB" dirty="0" smtClean="0"/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Delivering the Knowledge Community in Multi-Material Micro Manufacture</a:t>
            </a:r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Rob Bell</a:t>
            </a:r>
          </a:p>
          <a:p>
            <a:pPr algn="ctr"/>
            <a:r>
              <a:rPr lang="en-GB" dirty="0" smtClean="0"/>
              <a:t>Natalie Withenshaw 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358775"/>
            <a:r>
              <a:rPr lang="en-GB" dirty="0" smtClean="0">
                <a:latin typeface="Arial" charset="0"/>
              </a:rPr>
              <a:t/>
            </a:r>
            <a:br>
              <a:rPr lang="en-GB" dirty="0" smtClean="0">
                <a:latin typeface="Arial" charset="0"/>
              </a:rPr>
            </a:br>
            <a:r>
              <a:rPr lang="en-GB" dirty="0" smtClean="0">
                <a:latin typeface="Arial" charset="0"/>
              </a:rPr>
              <a:t>The </a:t>
            </a:r>
            <a:r>
              <a:rPr lang="en-GB" dirty="0">
                <a:latin typeface="Arial" charset="0"/>
              </a:rPr>
              <a:t>Innovation Journey</a:t>
            </a:r>
            <a:endParaRPr dirty="0">
              <a:latin typeface="Arial" charset="0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96F54-A38C-49F4-925C-C089FC9CF782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 rot="14641766">
            <a:off x="1767839" y="1918151"/>
            <a:ext cx="4978285" cy="4404413"/>
          </a:xfrm>
          <a:custGeom>
            <a:avLst/>
            <a:gdLst>
              <a:gd name="T0" fmla="*/ 6603687 w 21600"/>
              <a:gd name="T1" fmla="*/ 215516634 h 21600"/>
              <a:gd name="T2" fmla="*/ 283524762 w 21600"/>
              <a:gd name="T3" fmla="*/ 446926249 h 21600"/>
              <a:gd name="T4" fmla="*/ 38648794 w 21600"/>
              <a:gd name="T5" fmla="*/ 233107656 h 21600"/>
              <a:gd name="T6" fmla="*/ 363877159 w 21600"/>
              <a:gd name="T7" fmla="*/ 300604362 h 21600"/>
              <a:gd name="T8" fmla="*/ 306750055 w 21600"/>
              <a:gd name="T9" fmla="*/ 406817917 h 21600"/>
              <a:gd name="T10" fmla="*/ 249607839 w 21600"/>
              <a:gd name="T11" fmla="*/ 30060436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  <a:gd name="connsiteX0" fmla="*/ 19369 w 24300"/>
              <a:gd name="connsiteY0" fmla="*/ 10801 h 21601"/>
              <a:gd name="connsiteX1" fmla="*/ 10800 w 24300"/>
              <a:gd name="connsiteY1" fmla="*/ 2232 h 21601"/>
              <a:gd name="connsiteX2" fmla="*/ 2231 w 24300"/>
              <a:gd name="connsiteY2" fmla="*/ 10801 h 21601"/>
              <a:gd name="connsiteX3" fmla="*/ 10800 w 24300"/>
              <a:gd name="connsiteY3" fmla="*/ 19370 h 21601"/>
              <a:gd name="connsiteX4" fmla="*/ 17996 w 24300"/>
              <a:gd name="connsiteY4" fmla="*/ 15452 h 21601"/>
              <a:gd name="connsiteX5" fmla="*/ 19870 w 24300"/>
              <a:gd name="connsiteY5" fmla="*/ 16663 h 21601"/>
              <a:gd name="connsiteX6" fmla="*/ 10800 w 24300"/>
              <a:gd name="connsiteY6" fmla="*/ 21601 h 21601"/>
              <a:gd name="connsiteX7" fmla="*/ 0 w 24300"/>
              <a:gd name="connsiteY7" fmla="*/ 10801 h 21601"/>
              <a:gd name="connsiteX8" fmla="*/ 10800 w 24300"/>
              <a:gd name="connsiteY8" fmla="*/ 1 h 21601"/>
              <a:gd name="connsiteX9" fmla="*/ 21600 w 24300"/>
              <a:gd name="connsiteY9" fmla="*/ 10800 h 21601"/>
              <a:gd name="connsiteX10" fmla="*/ 21600 w 24300"/>
              <a:gd name="connsiteY10" fmla="*/ 10801 h 21601"/>
              <a:gd name="connsiteX11" fmla="*/ 24300 w 24300"/>
              <a:gd name="connsiteY11" fmla="*/ 10801 h 21601"/>
              <a:gd name="connsiteX12" fmla="*/ 20354 w 24300"/>
              <a:gd name="connsiteY12" fmla="*/ 16141 h 21601"/>
              <a:gd name="connsiteX13" fmla="*/ 16669 w 24300"/>
              <a:gd name="connsiteY13" fmla="*/ 10801 h 21601"/>
              <a:gd name="connsiteX14" fmla="*/ 19369 w 24300"/>
              <a:gd name="connsiteY14" fmla="*/ 10801 h 21601"/>
              <a:gd name="connsiteX0" fmla="*/ 19369 w 24300"/>
              <a:gd name="connsiteY0" fmla="*/ 10801 h 21601"/>
              <a:gd name="connsiteX1" fmla="*/ 10800 w 24300"/>
              <a:gd name="connsiteY1" fmla="*/ 2232 h 21601"/>
              <a:gd name="connsiteX2" fmla="*/ 2231 w 24300"/>
              <a:gd name="connsiteY2" fmla="*/ 10801 h 21601"/>
              <a:gd name="connsiteX3" fmla="*/ 10800 w 24300"/>
              <a:gd name="connsiteY3" fmla="*/ 19370 h 21601"/>
              <a:gd name="connsiteX4" fmla="*/ 17996 w 24300"/>
              <a:gd name="connsiteY4" fmla="*/ 15452 h 21601"/>
              <a:gd name="connsiteX5" fmla="*/ 19870 w 24300"/>
              <a:gd name="connsiteY5" fmla="*/ 16663 h 21601"/>
              <a:gd name="connsiteX6" fmla="*/ 10800 w 24300"/>
              <a:gd name="connsiteY6" fmla="*/ 21601 h 21601"/>
              <a:gd name="connsiteX7" fmla="*/ 0 w 24300"/>
              <a:gd name="connsiteY7" fmla="*/ 10801 h 21601"/>
              <a:gd name="connsiteX8" fmla="*/ 10800 w 24300"/>
              <a:gd name="connsiteY8" fmla="*/ 1 h 21601"/>
              <a:gd name="connsiteX9" fmla="*/ 21600 w 24300"/>
              <a:gd name="connsiteY9" fmla="*/ 10800 h 21601"/>
              <a:gd name="connsiteX10" fmla="*/ 21600 w 24300"/>
              <a:gd name="connsiteY10" fmla="*/ 10801 h 21601"/>
              <a:gd name="connsiteX11" fmla="*/ 24300 w 24300"/>
              <a:gd name="connsiteY11" fmla="*/ 10801 h 21601"/>
              <a:gd name="connsiteX12" fmla="*/ 20565 w 24300"/>
              <a:gd name="connsiteY12" fmla="*/ 15073 h 21601"/>
              <a:gd name="connsiteX13" fmla="*/ 16669 w 24300"/>
              <a:gd name="connsiteY13" fmla="*/ 10801 h 21601"/>
              <a:gd name="connsiteX14" fmla="*/ 19369 w 24300"/>
              <a:gd name="connsiteY14" fmla="*/ 10801 h 2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00" h="21601">
                <a:moveTo>
                  <a:pt x="19369" y="10801"/>
                </a:moveTo>
                <a:cubicBezTo>
                  <a:pt x="19369" y="6068"/>
                  <a:pt x="15532" y="2232"/>
                  <a:pt x="10800" y="2232"/>
                </a:cubicBezTo>
                <a:cubicBezTo>
                  <a:pt x="6067" y="2232"/>
                  <a:pt x="2231" y="6068"/>
                  <a:pt x="2231" y="10801"/>
                </a:cubicBezTo>
                <a:cubicBezTo>
                  <a:pt x="2231" y="15533"/>
                  <a:pt x="6067" y="19370"/>
                  <a:pt x="10800" y="19370"/>
                </a:cubicBezTo>
                <a:cubicBezTo>
                  <a:pt x="13708" y="19370"/>
                  <a:pt x="16418" y="17894"/>
                  <a:pt x="17996" y="15452"/>
                </a:cubicBezTo>
                <a:lnTo>
                  <a:pt x="19870" y="16663"/>
                </a:lnTo>
                <a:cubicBezTo>
                  <a:pt x="17880" y="19741"/>
                  <a:pt x="14465" y="21600"/>
                  <a:pt x="10800" y="21601"/>
                </a:cubicBezTo>
                <a:cubicBezTo>
                  <a:pt x="4835" y="21601"/>
                  <a:pt x="0" y="16765"/>
                  <a:pt x="0" y="10801"/>
                </a:cubicBezTo>
                <a:cubicBezTo>
                  <a:pt x="0" y="4836"/>
                  <a:pt x="4835" y="1"/>
                  <a:pt x="10800" y="1"/>
                </a:cubicBezTo>
                <a:cubicBezTo>
                  <a:pt x="16764" y="0"/>
                  <a:pt x="21599" y="4836"/>
                  <a:pt x="21600" y="10800"/>
                </a:cubicBezTo>
                <a:lnTo>
                  <a:pt x="21600" y="10801"/>
                </a:lnTo>
                <a:lnTo>
                  <a:pt x="24300" y="10801"/>
                </a:lnTo>
                <a:lnTo>
                  <a:pt x="20565" y="15073"/>
                </a:lnTo>
                <a:lnTo>
                  <a:pt x="16669" y="10801"/>
                </a:lnTo>
                <a:lnTo>
                  <a:pt x="19369" y="10801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5489744" y="2709691"/>
            <a:ext cx="1232515" cy="984202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Concept design</a:t>
            </a:r>
          </a:p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&amp;</a:t>
            </a:r>
          </a:p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scoping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5512131" y="4415112"/>
            <a:ext cx="1232514" cy="984202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Research</a:t>
            </a:r>
          </a:p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&amp;</a:t>
            </a:r>
          </a:p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Development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3790414" y="5634312"/>
            <a:ext cx="1232515" cy="984202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Prototyping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066159" y="4464097"/>
            <a:ext cx="1232515" cy="984202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Markets:</a:t>
            </a:r>
          </a:p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Assessments,</a:t>
            </a:r>
          </a:p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Access,</a:t>
            </a:r>
          </a:p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Planning, IP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064300" y="2737431"/>
            <a:ext cx="1232514" cy="984202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Commercialisation:</a:t>
            </a:r>
          </a:p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Product, Process </a:t>
            </a:r>
          </a:p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&amp;</a:t>
            </a:r>
          </a:p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Service launch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3757888" y="1617761"/>
            <a:ext cx="1232514" cy="984202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Ideation, Strategy,</a:t>
            </a:r>
          </a:p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Opportunity</a:t>
            </a:r>
          </a:p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spotting</a:t>
            </a:r>
          </a:p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Innovation,</a:t>
            </a:r>
          </a:p>
          <a:p>
            <a:pPr algn="ctr">
              <a:defRPr/>
            </a:pPr>
            <a:r>
              <a:rPr lang="en-GB" sz="1000" b="1" dirty="0">
                <a:solidFill>
                  <a:schemeClr val="tx1"/>
                </a:solidFill>
              </a:rPr>
              <a:t>Creativity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89B80-9DED-46CE-924A-998460832086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43775" cy="1260475"/>
          </a:xfrm>
        </p:spPr>
        <p:txBody>
          <a:bodyPr/>
          <a:lstStyle/>
          <a:p>
            <a:pPr marL="431800"/>
            <a:r>
              <a:rPr lang="en-GB" dirty="0" smtClean="0">
                <a:latin typeface="Arial" charset="0"/>
              </a:rPr>
              <a:t/>
            </a:r>
            <a:br>
              <a:rPr lang="en-GB" dirty="0" smtClean="0">
                <a:latin typeface="Arial" charset="0"/>
              </a:rPr>
            </a:br>
            <a:r>
              <a:rPr lang="en-GB" dirty="0" smtClean="0">
                <a:latin typeface="Arial" charset="0"/>
              </a:rPr>
              <a:t>Support of The 4M Network</a:t>
            </a:r>
            <a:endParaRPr lang="en-US" dirty="0" smtClean="0">
              <a:latin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20296"/>
          </a:xfrm>
        </p:spPr>
        <p:txBody>
          <a:bodyPr/>
          <a:lstStyle/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33450" y="1771650"/>
            <a:ext cx="73723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C-Tech</a:t>
            </a:r>
            <a:r>
              <a:rPr lang="en-GB" sz="2800" dirty="0" smtClean="0"/>
              <a:t> </a:t>
            </a:r>
            <a:r>
              <a:rPr lang="en-GB" sz="2400" dirty="0" smtClean="0"/>
              <a:t>Innovation will provide the Secretariat support for the 4M Network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pic>
        <p:nvPicPr>
          <p:cNvPr id="7170" name="Picture 2" descr="http://www.4m-association.org/sites/all/themes/association/images/hea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335" y="3265487"/>
            <a:ext cx="8006265" cy="95381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89B80-9DED-46CE-924A-998460832086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43775" cy="1260475"/>
          </a:xfrm>
        </p:spPr>
        <p:txBody>
          <a:bodyPr/>
          <a:lstStyle/>
          <a:p>
            <a:pPr marL="431800"/>
            <a:r>
              <a:rPr lang="en-GB" dirty="0" smtClean="0">
                <a:latin typeface="Arial" charset="0"/>
              </a:rPr>
              <a:t/>
            </a:r>
            <a:br>
              <a:rPr lang="en-GB" dirty="0" smtClean="0">
                <a:latin typeface="Arial" charset="0"/>
              </a:rPr>
            </a:br>
            <a:r>
              <a:rPr lang="en-GB" dirty="0" smtClean="0">
                <a:latin typeface="Arial" charset="0"/>
              </a:rPr>
              <a:t>ESKTN Current Project</a:t>
            </a:r>
            <a:endParaRPr lang="en-US" dirty="0" smtClean="0">
              <a:latin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20296"/>
          </a:xfrm>
        </p:spPr>
        <p:txBody>
          <a:bodyPr/>
          <a:lstStyle/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33450" y="1771650"/>
            <a:ext cx="737235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Natalie </a:t>
            </a:r>
            <a:r>
              <a:rPr lang="en-GB" sz="2400" dirty="0" err="1" smtClean="0"/>
              <a:t>Withenshaw</a:t>
            </a:r>
            <a:r>
              <a:rPr lang="en-GB" sz="2400" dirty="0" smtClean="0"/>
              <a:t>, </a:t>
            </a:r>
          </a:p>
          <a:p>
            <a:r>
              <a:rPr lang="en-GB" sz="2400" dirty="0" smtClean="0"/>
              <a:t>Project Marketing Manager, C-Tech Innovation </a:t>
            </a:r>
          </a:p>
          <a:p>
            <a:endParaRPr lang="en-GB" sz="2400" dirty="0" smtClean="0"/>
          </a:p>
          <a:p>
            <a:r>
              <a:rPr lang="en-GB" sz="2400" b="1" dirty="0" smtClean="0"/>
              <a:t>Environmental Sustainability KTN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pic>
        <p:nvPicPr>
          <p:cNvPr id="2050" name="Picture 2" descr="https://encrypted-tbn1.gstatic.com/images?q=tbn:ANd9GcRHTeu1YrfzConpV5ewLfQ2EKuz9LM7zudZjO1TqD3GxzPMpvs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950" y="3625850"/>
            <a:ext cx="2143125" cy="21431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638550" y="3441680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   Monthly newsletter, weekly e-bulletins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  Maintain the website _connect, updating news articles and events listings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  Organise events and exhibitions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  Produce reports and literature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  Promotion of the network, collaborations, PR</a:t>
            </a:r>
            <a:endParaRPr lang="en-GB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89B80-9DED-46CE-924A-998460832086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43775" cy="1260475"/>
          </a:xfrm>
        </p:spPr>
        <p:txBody>
          <a:bodyPr/>
          <a:lstStyle/>
          <a:p>
            <a:pPr marL="431800"/>
            <a:r>
              <a:rPr lang="en-GB" dirty="0" smtClean="0">
                <a:latin typeface="Arial" charset="0"/>
              </a:rPr>
              <a:t/>
            </a:r>
            <a:br>
              <a:rPr lang="en-GB" dirty="0" smtClean="0">
                <a:latin typeface="Arial" charset="0"/>
              </a:rPr>
            </a:br>
            <a:r>
              <a:rPr lang="en-GB" dirty="0" smtClean="0">
                <a:latin typeface="Arial" charset="0"/>
              </a:rPr>
              <a:t>Working with 4M members</a:t>
            </a:r>
            <a:endParaRPr lang="en-US" dirty="0" smtClean="0">
              <a:latin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20296"/>
          </a:xfrm>
        </p:spPr>
        <p:txBody>
          <a:bodyPr/>
          <a:lstStyle/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33450" y="1771650"/>
            <a:ext cx="73723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will we continue to support members?</a:t>
            </a:r>
          </a:p>
          <a:p>
            <a:endParaRPr lang="en-US" sz="2400" dirty="0" smtClean="0"/>
          </a:p>
          <a:p>
            <a:pPr marL="0" lvl="1" indent="-341313" eaLnBrk="0" hangingPunct="0">
              <a:lnSpc>
                <a:spcPct val="95000"/>
              </a:lnSpc>
              <a:buClr>
                <a:schemeClr val="tx1"/>
              </a:buClr>
              <a:buBlip>
                <a:blip r:embed="rId3"/>
              </a:buBlip>
            </a:pPr>
            <a:r>
              <a:rPr lang="en-US" b="1" dirty="0" smtClean="0"/>
              <a:t>   Newsletter </a:t>
            </a:r>
          </a:p>
          <a:p>
            <a:pPr marL="914400" lvl="3" indent="-341313" eaLnBrk="0" hangingPunct="0">
              <a:lnSpc>
                <a:spcPct val="95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/>
              <a:t>Monthly communication with </a:t>
            </a:r>
            <a:r>
              <a:rPr lang="en-US" sz="1600" dirty="0" smtClean="0"/>
              <a:t>members</a:t>
            </a:r>
          </a:p>
          <a:p>
            <a:pPr marL="914400" lvl="3" indent="-341313" eaLnBrk="0" hangingPunct="0">
              <a:lnSpc>
                <a:spcPct val="95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sz="1600" dirty="0" smtClean="0"/>
          </a:p>
          <a:p>
            <a:pPr marL="0" lvl="1" indent="-341313" eaLnBrk="0" hangingPunct="0">
              <a:lnSpc>
                <a:spcPct val="95000"/>
              </a:lnSpc>
              <a:buClr>
                <a:schemeClr val="tx1"/>
              </a:buClr>
              <a:buBlip>
                <a:blip r:embed="rId3"/>
              </a:buBlip>
            </a:pPr>
            <a:r>
              <a:rPr lang="en-US" b="1" dirty="0" smtClean="0"/>
              <a:t>   Website</a:t>
            </a:r>
          </a:p>
          <a:p>
            <a:pPr marL="914400" lvl="3" indent="-341313" eaLnBrk="0" hangingPunct="0">
              <a:lnSpc>
                <a:spcPct val="95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/>
              <a:t>News updates, project </a:t>
            </a:r>
            <a:r>
              <a:rPr lang="en-US" sz="1600" dirty="0" smtClean="0"/>
              <a:t>dissemination</a:t>
            </a:r>
          </a:p>
          <a:p>
            <a:pPr marL="914400" lvl="3" indent="-341313" eaLnBrk="0" hangingPunct="0">
              <a:lnSpc>
                <a:spcPct val="95000"/>
              </a:lnSpc>
              <a:buClr>
                <a:schemeClr val="tx1"/>
              </a:buClr>
            </a:pPr>
            <a:endParaRPr lang="en-US" sz="1600" dirty="0" smtClean="0"/>
          </a:p>
          <a:p>
            <a:pPr marL="0" lvl="1" indent="-341313" eaLnBrk="0" hangingPunct="0">
              <a:lnSpc>
                <a:spcPct val="95000"/>
              </a:lnSpc>
              <a:buClr>
                <a:schemeClr val="tx1"/>
              </a:buClr>
              <a:buBlip>
                <a:blip r:embed="rId3"/>
              </a:buBlip>
            </a:pPr>
            <a:r>
              <a:rPr lang="en-US" b="1" dirty="0" smtClean="0"/>
              <a:t>   Support for the Annual Conference </a:t>
            </a:r>
          </a:p>
          <a:p>
            <a:pPr marL="914400" lvl="3" indent="-341313" eaLnBrk="0" hangingPunct="0">
              <a:lnSpc>
                <a:spcPct val="95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err="1" smtClean="0"/>
              <a:t>Organisation</a:t>
            </a:r>
            <a:r>
              <a:rPr lang="en-US" sz="1600" dirty="0" smtClean="0"/>
              <a:t> </a:t>
            </a:r>
            <a:r>
              <a:rPr lang="en-US" sz="1600" dirty="0" smtClean="0"/>
              <a:t>and support</a:t>
            </a:r>
          </a:p>
          <a:p>
            <a:pPr marL="914400" lvl="3" indent="-341313" eaLnBrk="0" hangingPunct="0">
              <a:lnSpc>
                <a:spcPct val="95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/>
              <a:t> Formatting the review of papers, and liaising with the publisher to produce the transactions for the </a:t>
            </a:r>
            <a:r>
              <a:rPr lang="en-US" sz="1600" dirty="0" smtClean="0"/>
              <a:t>conference</a:t>
            </a:r>
          </a:p>
          <a:p>
            <a:pPr marL="914400" lvl="3" indent="-341313" eaLnBrk="0" hangingPunct="0">
              <a:lnSpc>
                <a:spcPct val="95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sz="1600" dirty="0" smtClean="0"/>
          </a:p>
          <a:p>
            <a:pPr marL="0" lvl="1" indent="-341313" eaLnBrk="0" hangingPunct="0">
              <a:lnSpc>
                <a:spcPct val="95000"/>
              </a:lnSpc>
              <a:buClr>
                <a:schemeClr val="tx1"/>
              </a:buClr>
              <a:buBlip>
                <a:blip r:embed="rId3"/>
              </a:buBlip>
            </a:pPr>
            <a:r>
              <a:rPr lang="en-US" b="1" dirty="0" smtClean="0"/>
              <a:t>   Membership payments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p-b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86222"/>
          </a:xfrm>
          <a:prstGeom prst="rect">
            <a:avLst/>
          </a:prstGeom>
        </p:spPr>
      </p:pic>
      <p:sp>
        <p:nvSpPr>
          <p:cNvPr id="1566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937125"/>
            <a:ext cx="9144000" cy="449263"/>
          </a:xfrm>
        </p:spPr>
        <p:txBody>
          <a:bodyPr/>
          <a:lstStyle/>
          <a:p>
            <a:pPr marL="0" indent="0" algn="ctr">
              <a:spcBef>
                <a:spcPct val="25000"/>
              </a:spcBef>
              <a:buFontTx/>
              <a:buNone/>
            </a:pPr>
            <a:r>
              <a:rPr lang="en-GB" sz="1400" dirty="0" smtClean="0">
                <a:latin typeface="Century Gothic" pitchFamily="34" charset="0"/>
              </a:rPr>
              <a:t>www.ctechinnovation.com</a:t>
            </a:r>
          </a:p>
          <a:p>
            <a:pPr marL="0" indent="0" algn="ctr">
              <a:spcBef>
                <a:spcPct val="25000"/>
              </a:spcBef>
              <a:buFontTx/>
              <a:buNone/>
            </a:pPr>
            <a:endParaRPr lang="en-GB" sz="1500" dirty="0" smtClean="0">
              <a:solidFill>
                <a:srgbClr val="8C919B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C-Tech Innovation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F783B-239F-4053-9DD5-7693AB3EA1F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pic>
        <p:nvPicPr>
          <p:cNvPr id="2051" name="Picture 3" descr="S:\Marketing\IMAGES\Old Images\MAGF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1336" y="1496031"/>
            <a:ext cx="3635623" cy="271117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64694" y="1455819"/>
            <a:ext cx="43915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GB" dirty="0" smtClean="0"/>
              <a:t>Electricity Council Research Centre founded in 1961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GB" dirty="0" smtClean="0"/>
              <a:t>C-Tech Innovation formed in 2001 after management buyout of the Materials and Process Development Centre 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GB" dirty="0" smtClean="0"/>
              <a:t>Staff of 60 with around 75% technical bias (Physicists, Chemists, Biochemists, Material and chemical engineers)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GB" dirty="0" smtClean="0"/>
              <a:t> Over 1500 patents so far</a:t>
            </a:r>
          </a:p>
          <a:p>
            <a:endParaRPr lang="en-GB" dirty="0"/>
          </a:p>
        </p:txBody>
      </p:sp>
      <p:pic>
        <p:nvPicPr>
          <p:cNvPr id="2052" name="Picture 4" descr="S:\Marketing\IMAGES\Corporate Photos\C-Tech Building\building-9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5504" y="4499059"/>
            <a:ext cx="6316580" cy="197393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757A7-81A1-4480-98D4-4758CD5B6F8A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43775" cy="1260475"/>
          </a:xfrm>
        </p:spPr>
        <p:txBody>
          <a:bodyPr/>
          <a:lstStyle/>
          <a:p>
            <a:pPr marL="431800"/>
            <a:r>
              <a:rPr lang="en-GB" dirty="0" smtClean="0">
                <a:latin typeface="Arial" charset="0"/>
              </a:rPr>
              <a:t/>
            </a:r>
            <a:br>
              <a:rPr lang="en-GB" dirty="0" smtClean="0">
                <a:latin typeface="Arial" charset="0"/>
              </a:rPr>
            </a:br>
            <a:r>
              <a:rPr lang="en-GB" dirty="0" smtClean="0">
                <a:latin typeface="Arial" charset="0"/>
              </a:rPr>
              <a:t>The C-Tech Organisation </a:t>
            </a:r>
            <a:endParaRPr lang="en-US" dirty="0" smtClean="0">
              <a:latin typeface="Arial" charset="0"/>
            </a:endParaRPr>
          </a:p>
        </p:txBody>
      </p:sp>
      <p:graphicFrame>
        <p:nvGraphicFramePr>
          <p:cNvPr id="13" name="Diagram 12"/>
          <p:cNvGraphicFramePr/>
          <p:nvPr/>
        </p:nvGraphicFramePr>
        <p:xfrm>
          <a:off x="311306" y="1822617"/>
          <a:ext cx="8212014" cy="4740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2181BCE-8A1D-4AAD-BE7F-C0C001D56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>
                                            <p:graphicEl>
                                              <a:dgm id="{C2181BCE-8A1D-4AAD-BE7F-C0C001D56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graphicEl>
                                              <a:dgm id="{C2181BCE-8A1D-4AAD-BE7F-C0C001D56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>
                                            <p:graphicEl>
                                              <a:dgm id="{C2181BCE-8A1D-4AAD-BE7F-C0C001D569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4603EAA-3D21-4C0A-817A-55517FBA8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graphicEl>
                                              <a:dgm id="{C4603EAA-3D21-4C0A-817A-55517FBA8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graphicEl>
                                              <a:dgm id="{C4603EAA-3D21-4C0A-817A-55517FBA8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>
                                            <p:graphicEl>
                                              <a:dgm id="{C4603EAA-3D21-4C0A-817A-55517FBA85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0E7CCC1-1E5C-4EDF-8968-92EBD5A58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graphicEl>
                                              <a:dgm id="{10E7CCC1-1E5C-4EDF-8968-92EBD5A58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graphicEl>
                                              <a:dgm id="{10E7CCC1-1E5C-4EDF-8968-92EBD5A58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>
                                            <p:graphicEl>
                                              <a:dgm id="{10E7CCC1-1E5C-4EDF-8968-92EBD5A58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52D43D3-994F-48FB-94C1-51BE820B9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graphicEl>
                                              <a:dgm id="{052D43D3-994F-48FB-94C1-51BE820B9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graphicEl>
                                              <a:dgm id="{052D43D3-994F-48FB-94C1-51BE820B9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>
                                            <p:graphicEl>
                                              <a:dgm id="{052D43D3-994F-48FB-94C1-51BE820B96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DCD6451-F851-42C1-94F5-2E5CA5DA8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graphicEl>
                                              <a:dgm id="{7DCD6451-F851-42C1-94F5-2E5CA5DA8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graphicEl>
                                              <a:dgm id="{7DCD6451-F851-42C1-94F5-2E5CA5DA8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>
                                            <p:graphicEl>
                                              <a:dgm id="{7DCD6451-F851-42C1-94F5-2E5CA5DA84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21CEC6A-BEE8-4245-B411-B80224AAEF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graphicEl>
                                              <a:dgm id="{F21CEC6A-BEE8-4245-B411-B80224AAEF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graphicEl>
                                              <a:dgm id="{F21CEC6A-BEE8-4245-B411-B80224AAEF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graphicEl>
                                              <a:dgm id="{F21CEC6A-BEE8-4245-B411-B80224AAEF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47AE607-5F52-4669-B5CB-03226F944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graphicEl>
                                              <a:dgm id="{E47AE607-5F52-4669-B5CB-03226F944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graphicEl>
                                              <a:dgm id="{E47AE607-5F52-4669-B5CB-03226F944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>
                                            <p:graphicEl>
                                              <a:dgm id="{E47AE607-5F52-4669-B5CB-03226F944B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E2E1F9F-61BD-403F-BD90-2105DB4D0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graphicEl>
                                              <a:dgm id="{2E2E1F9F-61BD-403F-BD90-2105DB4D0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graphicEl>
                                              <a:dgm id="{2E2E1F9F-61BD-403F-BD90-2105DB4D0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>
                                            <p:graphicEl>
                                              <a:dgm id="{2E2E1F9F-61BD-403F-BD90-2105DB4D00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05014DA-2522-49DE-8D32-0E03A6B56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graphicEl>
                                              <a:dgm id="{305014DA-2522-49DE-8D32-0E03A6B56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graphicEl>
                                              <a:dgm id="{305014DA-2522-49DE-8D32-0E03A6B56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>
                                            <p:graphicEl>
                                              <a:dgm id="{305014DA-2522-49DE-8D32-0E03A6B56B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lvlAtOnc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Business Activity Split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F783B-239F-4053-9DD5-7693AB3EA1F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640" y="1600199"/>
            <a:ext cx="7264549" cy="4906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261257" y="1431758"/>
            <a:ext cx="8673737" cy="4205288"/>
          </a:xfrm>
        </p:spPr>
        <p:txBody>
          <a:bodyPr/>
          <a:lstStyle/>
          <a:p>
            <a:pPr>
              <a:buFontTx/>
              <a:buBlip>
                <a:blip r:embed="rId3"/>
              </a:buBlip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Working in collaboration with clients and partners we work hard to develop practical and commercially successful solutions or products.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dirty="0" smtClean="0">
                <a:latin typeface="Arial" charset="0"/>
                <a:cs typeface="Arial" charset="0"/>
              </a:rPr>
              <a:t>Leader in international collaborative research, currently leading or partnering in 24 research programmes with a value of around €40M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Facilities include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dirty="0" smtClean="0">
                <a:latin typeface="Arial" charset="0"/>
                <a:cs typeface="Arial" charset="0"/>
              </a:rPr>
              <a:t>Research Laboratories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dirty="0" smtClean="0">
                <a:latin typeface="Arial" charset="0"/>
                <a:cs typeface="Arial" charset="0"/>
              </a:rPr>
              <a:t>Prototype build and test facilities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dirty="0" smtClean="0">
                <a:latin typeface="Arial" charset="0"/>
                <a:cs typeface="Arial" charset="0"/>
              </a:rPr>
              <a:t>Modelling software (</a:t>
            </a:r>
            <a:r>
              <a:rPr lang="en-GB" dirty="0" err="1" smtClean="0">
                <a:latin typeface="Arial" charset="0"/>
                <a:cs typeface="Arial" charset="0"/>
              </a:rPr>
              <a:t>Comsol</a:t>
            </a:r>
            <a:r>
              <a:rPr lang="en-GB" dirty="0" smtClean="0">
                <a:latin typeface="Arial" charset="0"/>
                <a:cs typeface="Arial" charset="0"/>
              </a:rPr>
              <a:t> &amp; </a:t>
            </a:r>
            <a:r>
              <a:rPr lang="en-GB" dirty="0" err="1" smtClean="0">
                <a:latin typeface="Arial" charset="0"/>
                <a:cs typeface="Arial" charset="0"/>
              </a:rPr>
              <a:t>Ansys</a:t>
            </a:r>
            <a:r>
              <a:rPr lang="en-GB" dirty="0" smtClean="0">
                <a:latin typeface="Arial" charset="0"/>
                <a:cs typeface="Arial" charset="0"/>
              </a:rPr>
              <a:t> Multi-physics)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dirty="0" smtClean="0">
                <a:latin typeface="Arial" charset="0"/>
                <a:cs typeface="Arial" charset="0"/>
              </a:rPr>
              <a:t>Characterisation and analysis equipment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We operate in key technology areas</a:t>
            </a:r>
          </a:p>
          <a:p>
            <a:pPr lvl="1">
              <a:buFont typeface="Arial" charset="0"/>
              <a:buChar char="•"/>
              <a:defRPr/>
            </a:pPr>
            <a:r>
              <a:rPr lang="en-GB" dirty="0" smtClean="0">
                <a:latin typeface="Arial" charset="0"/>
                <a:cs typeface="Arial" charset="0"/>
              </a:rPr>
              <a:t>Energy</a:t>
            </a:r>
          </a:p>
          <a:p>
            <a:pPr lvl="1">
              <a:buFont typeface="Arial" charset="0"/>
              <a:buChar char="•"/>
              <a:defRPr/>
            </a:pPr>
            <a:r>
              <a:rPr lang="en-GB" dirty="0" smtClean="0">
                <a:latin typeface="Arial" charset="0"/>
                <a:cs typeface="Arial" charset="0"/>
              </a:rPr>
              <a:t>Environment</a:t>
            </a:r>
          </a:p>
          <a:p>
            <a:pPr lvl="1">
              <a:buFont typeface="Arial" charset="0"/>
              <a:buChar char="•"/>
              <a:defRPr/>
            </a:pPr>
            <a:r>
              <a:rPr lang="en-GB" dirty="0" smtClean="0">
                <a:latin typeface="Arial" charset="0"/>
                <a:cs typeface="Arial" charset="0"/>
              </a:rPr>
              <a:t>Nanoscience</a:t>
            </a:r>
          </a:p>
          <a:p>
            <a:pPr lvl="1">
              <a:buFont typeface="Arial" charset="0"/>
              <a:buChar char="•"/>
              <a:defRPr/>
            </a:pPr>
            <a:r>
              <a:rPr lang="en-GB" dirty="0" smtClean="0">
                <a:latin typeface="Arial" charset="0"/>
                <a:cs typeface="Arial" charset="0"/>
              </a:rPr>
              <a:t>Security and Safety</a:t>
            </a:r>
          </a:p>
          <a:p>
            <a:pPr lvl="1">
              <a:buFont typeface="Arial" charset="0"/>
              <a:buChar char="•"/>
              <a:defRPr/>
            </a:pPr>
            <a:r>
              <a:rPr lang="en-GB" dirty="0" smtClean="0">
                <a:latin typeface="Arial" charset="0"/>
                <a:cs typeface="Arial" charset="0"/>
              </a:rPr>
              <a:t>Food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B4452-D849-4A58-9D8B-9F2A0CADA50B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43775" cy="1260475"/>
          </a:xfrm>
        </p:spPr>
        <p:txBody>
          <a:bodyPr/>
          <a:lstStyle/>
          <a:p>
            <a:pPr marL="431800"/>
            <a:r>
              <a:rPr lang="en-GB" dirty="0" smtClean="0">
                <a:latin typeface="Arial" charset="0"/>
              </a:rPr>
              <a:t/>
            </a:r>
            <a:br>
              <a:rPr lang="en-GB" dirty="0" smtClean="0">
                <a:latin typeface="Arial" charset="0"/>
              </a:rPr>
            </a:br>
            <a:r>
              <a:rPr lang="en-GB" dirty="0" smtClean="0">
                <a:latin typeface="Arial" charset="0"/>
              </a:rPr>
              <a:t>Research &amp; Development</a:t>
            </a:r>
            <a:endParaRPr lang="en-US" dirty="0" smtClean="0">
              <a:latin typeface="Arial" charset="0"/>
            </a:endParaRPr>
          </a:p>
        </p:txBody>
      </p:sp>
      <p:pic>
        <p:nvPicPr>
          <p:cNvPr id="32772" name="Picture 5" descr="@005a"/>
          <p:cNvPicPr>
            <a:picLocks noChangeAspect="1" noChangeArrowheads="1"/>
          </p:cNvPicPr>
          <p:nvPr/>
        </p:nvPicPr>
        <p:blipFill>
          <a:blip r:embed="rId4" cstate="print"/>
          <a:srcRect l="3453" r="8659"/>
          <a:stretch>
            <a:fillRect/>
          </a:stretch>
        </p:blipFill>
        <p:spPr bwMode="auto">
          <a:xfrm>
            <a:off x="6824059" y="4498848"/>
            <a:ext cx="2045621" cy="1801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199"/>
            <a:ext cx="6821906" cy="4668253"/>
          </a:xfrm>
        </p:spPr>
        <p:txBody>
          <a:bodyPr/>
          <a:lstStyle/>
          <a:p>
            <a:pPr>
              <a:buBlip>
                <a:blip r:embed="rId2"/>
              </a:buBlip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Portfolio 24 ongoing research projects </a:t>
            </a:r>
          </a:p>
          <a:p>
            <a:pPr lvl="1"/>
            <a:r>
              <a:rPr lang="en-GB" dirty="0" smtClean="0"/>
              <a:t>8 UK funded, 16 EU funded</a:t>
            </a:r>
          </a:p>
          <a:p>
            <a:pPr>
              <a:buBlip>
                <a:blip r:embed="rId2"/>
              </a:buBlip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14 FP7 projects running</a:t>
            </a:r>
          </a:p>
          <a:p>
            <a:pPr lvl="1"/>
            <a:r>
              <a:rPr lang="en-GB" dirty="0" smtClean="0"/>
              <a:t>5 as coordinator</a:t>
            </a:r>
          </a:p>
          <a:p>
            <a:pPr lvl="1"/>
            <a:r>
              <a:rPr lang="en-GB" dirty="0" smtClean="0"/>
              <a:t>5 more in negotiation</a:t>
            </a:r>
          </a:p>
          <a:p>
            <a:pPr lvl="1"/>
            <a:r>
              <a:rPr lang="en-GB" dirty="0" smtClean="0"/>
              <a:t>NMP, ENV, KBBE, SEC, ICT</a:t>
            </a:r>
          </a:p>
          <a:p>
            <a:pPr>
              <a:buBlip>
                <a:blip r:embed="rId2"/>
              </a:buBlip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Example projects include: </a:t>
            </a:r>
          </a:p>
          <a:p>
            <a:pPr lvl="1"/>
            <a:r>
              <a:rPr lang="en-GB" dirty="0" smtClean="0"/>
              <a:t>Nano Materials for Air Quality Monitoring (INTASENSE), </a:t>
            </a:r>
          </a:p>
          <a:p>
            <a:pPr lvl="1"/>
            <a:r>
              <a:rPr lang="en-GB" dirty="0" smtClean="0"/>
              <a:t>Novel High Temperature Processing (EDEFU), </a:t>
            </a:r>
          </a:p>
          <a:p>
            <a:pPr lvl="1"/>
            <a:r>
              <a:rPr lang="en-GB" dirty="0" smtClean="0"/>
              <a:t>Zinc air Battery development (POWAIR)</a:t>
            </a:r>
          </a:p>
          <a:p>
            <a:pPr lvl="1"/>
            <a:r>
              <a:rPr lang="en-GB" dirty="0" smtClean="0"/>
              <a:t>Bio chemical Production of </a:t>
            </a:r>
            <a:r>
              <a:rPr lang="en-GB" dirty="0" err="1" smtClean="0"/>
              <a:t>Chiral</a:t>
            </a:r>
            <a:r>
              <a:rPr lang="en-GB" dirty="0" smtClean="0"/>
              <a:t> compounds (KYROBIO)</a:t>
            </a:r>
          </a:p>
          <a:p>
            <a:pPr lvl="1"/>
            <a:r>
              <a:rPr lang="en-GB" dirty="0" smtClean="0"/>
              <a:t>Metal recovery from industrial effluents (ECOMETRE) 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Current Funded Research Activity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F783B-239F-4053-9DD5-7693AB3EA1F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pic>
        <p:nvPicPr>
          <p:cNvPr id="3075" name="Picture 3" descr="S:\Marketing\IMAGES\@06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7190" y="1503947"/>
            <a:ext cx="2303322" cy="2883152"/>
          </a:xfrm>
          <a:prstGeom prst="rect">
            <a:avLst/>
          </a:prstGeom>
          <a:noFill/>
        </p:spPr>
      </p:pic>
      <p:pic>
        <p:nvPicPr>
          <p:cNvPr id="3076" name="Picture 4" descr="S:\Marketing\IMAGES\lcd recycling 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1326" y="3609473"/>
            <a:ext cx="1767157" cy="220804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>
              <a:lnSpc>
                <a:spcPct val="95000"/>
              </a:lnSpc>
              <a:buFontTx/>
              <a:buNone/>
            </a:pPr>
            <a:r>
              <a:rPr lang="en-GB" sz="1800" b="1" dirty="0" smtClean="0">
                <a:latin typeface="Arial" charset="0"/>
                <a:cs typeface="Arial" charset="0"/>
              </a:rPr>
              <a:t>To deliver real lasting benefit, innovation must embrace all facets of the organisation: its leadership, its structure, its culture and its strategy</a:t>
            </a:r>
          </a:p>
          <a:p>
            <a:pPr marL="0">
              <a:lnSpc>
                <a:spcPct val="95000"/>
              </a:lnSpc>
              <a:buFontTx/>
              <a:buNone/>
            </a:pPr>
            <a:r>
              <a:rPr lang="en-GB" sz="1800" b="1" dirty="0" smtClean="0">
                <a:latin typeface="Arial" charset="0"/>
                <a:cs typeface="Arial" charset="0"/>
              </a:rPr>
              <a:t>We do this by providing a complete Innovation Management Service - developing operational procedures to deliver sustainability and growth</a:t>
            </a:r>
          </a:p>
          <a:p>
            <a:pPr lvl="2">
              <a:lnSpc>
                <a:spcPct val="95000"/>
              </a:lnSpc>
              <a:buFontTx/>
              <a:buNone/>
            </a:pPr>
            <a:endParaRPr lang="en-GB" dirty="0" smtClean="0">
              <a:latin typeface="Arial" charset="0"/>
              <a:cs typeface="Arial" charset="0"/>
            </a:endParaRPr>
          </a:p>
          <a:p>
            <a:pPr marL="0" lvl="1" indent="-341313">
              <a:lnSpc>
                <a:spcPct val="95000"/>
              </a:lnSpc>
              <a:buFontTx/>
              <a:buBlip>
                <a:blip r:embed="rId3"/>
              </a:buBlip>
            </a:pPr>
            <a:r>
              <a:rPr lang="en-GB" b="1" dirty="0" smtClean="0">
                <a:latin typeface="Arial" charset="0"/>
                <a:cs typeface="Arial" charset="0"/>
              </a:rPr>
              <a:t>Programme Management</a:t>
            </a:r>
          </a:p>
          <a:p>
            <a:pPr marL="0" lvl="1" indent="-341313">
              <a:lnSpc>
                <a:spcPct val="95000"/>
              </a:lnSpc>
            </a:pPr>
            <a:r>
              <a:rPr lang="en-GB" sz="1600" dirty="0" smtClean="0">
                <a:latin typeface="Arial" charset="0"/>
                <a:cs typeface="Arial" charset="0"/>
              </a:rPr>
              <a:t>Designing and delivering complex regional and national, </a:t>
            </a:r>
          </a:p>
          <a:p>
            <a:pPr marL="0" lvl="1" indent="-341313">
              <a:lnSpc>
                <a:spcPct val="95000"/>
              </a:lnSpc>
              <a:buNone/>
            </a:pPr>
            <a:r>
              <a:rPr lang="en-GB" sz="1600" dirty="0" smtClean="0">
                <a:latin typeface="Arial" charset="0"/>
                <a:cs typeface="Arial" charset="0"/>
              </a:rPr>
              <a:t>      public sector funded programmes </a:t>
            </a:r>
          </a:p>
          <a:p>
            <a:pPr lvl="2">
              <a:lnSpc>
                <a:spcPct val="95000"/>
              </a:lnSpc>
            </a:pPr>
            <a:endParaRPr lang="en-GB" b="1" dirty="0" smtClean="0">
              <a:latin typeface="Arial" charset="0"/>
              <a:cs typeface="Arial" charset="0"/>
            </a:endParaRPr>
          </a:p>
          <a:p>
            <a:pPr marL="0" lvl="1" indent="-341313">
              <a:lnSpc>
                <a:spcPct val="95000"/>
              </a:lnSpc>
              <a:buFontTx/>
              <a:buBlip>
                <a:blip r:embed="rId3"/>
              </a:buBlip>
            </a:pPr>
            <a:r>
              <a:rPr lang="en-GB" b="1" dirty="0" smtClean="0">
                <a:latin typeface="Arial" charset="0"/>
                <a:cs typeface="Arial" charset="0"/>
              </a:rPr>
              <a:t>Business Innovation</a:t>
            </a:r>
          </a:p>
          <a:p>
            <a:pPr marL="0" lvl="1" indent="-341313">
              <a:lnSpc>
                <a:spcPct val="95000"/>
              </a:lnSpc>
            </a:pPr>
            <a:r>
              <a:rPr lang="en-GB" sz="1600" dirty="0" smtClean="0">
                <a:latin typeface="Arial" charset="0"/>
                <a:cs typeface="Arial" charset="0"/>
              </a:rPr>
              <a:t>More effective leadership and strategy: managing and developing </a:t>
            </a:r>
          </a:p>
          <a:p>
            <a:pPr marL="0" lvl="1" indent="-341313">
              <a:lnSpc>
                <a:spcPct val="95000"/>
              </a:lnSpc>
              <a:buNone/>
            </a:pPr>
            <a:r>
              <a:rPr lang="en-GB" sz="1600" dirty="0" smtClean="0">
                <a:latin typeface="Arial" charset="0"/>
                <a:cs typeface="Arial" charset="0"/>
              </a:rPr>
              <a:t>      people, knowledge and processes to deliver innovation and growth</a:t>
            </a:r>
          </a:p>
          <a:p>
            <a:pPr lvl="2">
              <a:lnSpc>
                <a:spcPct val="95000"/>
              </a:lnSpc>
            </a:pPr>
            <a:endParaRPr lang="en-GB" dirty="0" smtClean="0">
              <a:latin typeface="Arial" charset="0"/>
              <a:cs typeface="Arial" charset="0"/>
            </a:endParaRPr>
          </a:p>
          <a:p>
            <a:pPr marL="0" lvl="1" indent="-341313">
              <a:lnSpc>
                <a:spcPct val="95000"/>
              </a:lnSpc>
              <a:buFontTx/>
              <a:buBlip>
                <a:blip r:embed="rId3"/>
              </a:buBlip>
            </a:pPr>
            <a:r>
              <a:rPr lang="en-GB" b="1" dirty="0" smtClean="0">
                <a:latin typeface="Arial" charset="0"/>
                <a:cs typeface="Arial" charset="0"/>
              </a:rPr>
              <a:t>Environmental Leadership</a:t>
            </a:r>
          </a:p>
          <a:p>
            <a:pPr marL="0" lvl="1" indent="-341313">
              <a:lnSpc>
                <a:spcPct val="95000"/>
              </a:lnSpc>
            </a:pPr>
            <a:r>
              <a:rPr lang="en-GB" sz="1600" dirty="0" smtClean="0">
                <a:latin typeface="Arial" charset="0"/>
                <a:cs typeface="Arial" charset="0"/>
              </a:rPr>
              <a:t>Developing Environmental Leadership to help in reducing </a:t>
            </a:r>
          </a:p>
          <a:p>
            <a:pPr marL="0" lvl="1" indent="-341313">
              <a:lnSpc>
                <a:spcPct val="95000"/>
              </a:lnSpc>
              <a:buNone/>
            </a:pPr>
            <a:r>
              <a:rPr lang="en-GB" sz="1600" dirty="0" smtClean="0">
                <a:latin typeface="Arial" charset="0"/>
                <a:cs typeface="Arial" charset="0"/>
              </a:rPr>
              <a:t>      environmental impact whilst developing clear competitive advantage</a:t>
            </a:r>
          </a:p>
          <a:p>
            <a:pPr marL="0" lvl="1" indent="-341313">
              <a:lnSpc>
                <a:spcPct val="95000"/>
              </a:lnSpc>
            </a:pPr>
            <a:endParaRPr lang="en-GB" sz="1100" dirty="0" smtClean="0">
              <a:latin typeface="Arial" charset="0"/>
              <a:cs typeface="Arial" charset="0"/>
            </a:endParaRPr>
          </a:p>
          <a:p>
            <a:pPr lvl="2">
              <a:lnSpc>
                <a:spcPct val="95000"/>
              </a:lnSpc>
            </a:pPr>
            <a:endParaRPr lang="en-US" sz="1000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94ECE-FB25-424F-97F9-16594E4719A7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43775" cy="1260475"/>
          </a:xfrm>
        </p:spPr>
        <p:txBody>
          <a:bodyPr/>
          <a:lstStyle/>
          <a:p>
            <a:pPr marL="431800"/>
            <a:r>
              <a:rPr lang="en-GB" sz="2600" dirty="0" smtClean="0">
                <a:latin typeface="Arial" charset="0"/>
              </a:rPr>
              <a:t/>
            </a:r>
            <a:br>
              <a:rPr lang="en-GB" sz="2600" dirty="0" smtClean="0">
                <a:latin typeface="Arial" charset="0"/>
              </a:rPr>
            </a:br>
            <a:r>
              <a:rPr lang="en-GB" sz="2600" dirty="0" smtClean="0">
                <a:latin typeface="Arial" charset="0"/>
              </a:rPr>
              <a:t>Knowledge &amp; Management Services</a:t>
            </a:r>
            <a:endParaRPr lang="en-US" sz="2600" dirty="0" smtClean="0">
              <a:latin typeface="Arial" charset="0"/>
            </a:endParaRPr>
          </a:p>
        </p:txBody>
      </p:sp>
      <p:pic>
        <p:nvPicPr>
          <p:cNvPr id="30724" name="Picture 5" descr="main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21144" y="3958527"/>
            <a:ext cx="1803400" cy="181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FontTx/>
              <a:buNone/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Business growth is fuelled by successful application of new scientific discovery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We develop and commercialise processes and build equipment for the food, chemical and advanced material industries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Specialisms include</a:t>
            </a:r>
          </a:p>
          <a:p>
            <a:pPr lvl="1">
              <a:buFont typeface="Arial" charset="0"/>
              <a:buChar char="•"/>
              <a:defRPr/>
            </a:pPr>
            <a:r>
              <a:rPr lang="en-GB" dirty="0" smtClean="0">
                <a:latin typeface="Arial" charset="0"/>
                <a:cs typeface="Arial" charset="0"/>
              </a:rPr>
              <a:t>Thermal processing</a:t>
            </a:r>
          </a:p>
          <a:p>
            <a:pPr lvl="2">
              <a:defRPr/>
            </a:pPr>
            <a:r>
              <a:rPr lang="en-GB" dirty="0" smtClean="0">
                <a:latin typeface="Arial" charset="0"/>
                <a:cs typeface="Arial" charset="0"/>
              </a:rPr>
              <a:t>microwave, radio frequency, ohmic, plasma</a:t>
            </a:r>
          </a:p>
          <a:p>
            <a:pPr lvl="1">
              <a:buFont typeface="Arial" charset="0"/>
              <a:buChar char="•"/>
              <a:defRPr/>
            </a:pPr>
            <a:r>
              <a:rPr lang="en-GB" dirty="0" smtClean="0">
                <a:latin typeface="Arial" charset="0"/>
                <a:cs typeface="Arial" charset="0"/>
              </a:rPr>
              <a:t>Electro-chemistry</a:t>
            </a:r>
          </a:p>
          <a:p>
            <a:pPr lvl="2">
              <a:defRPr/>
            </a:pPr>
            <a:r>
              <a:rPr lang="en-GB" dirty="0" smtClean="0">
                <a:latin typeface="Arial" charset="0"/>
                <a:cs typeface="Arial" charset="0"/>
              </a:rPr>
              <a:t>waste treatment, metals processing, fuel cells, 			       flow batteries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Engineering Design Service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dirty="0" smtClean="0">
                <a:latin typeface="Arial" charset="0"/>
                <a:cs typeface="Arial" charset="0"/>
              </a:rPr>
              <a:t>Commercially available design, analysis, 		    manufacturing and life cycle assessment capability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EC6CB-2218-42DA-9237-3B51767D8150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43775" cy="1260475"/>
          </a:xfrm>
        </p:spPr>
        <p:txBody>
          <a:bodyPr/>
          <a:lstStyle/>
          <a:p>
            <a:pPr marL="431800"/>
            <a:r>
              <a:rPr lang="en-GB" dirty="0" smtClean="0">
                <a:latin typeface="Arial" charset="0"/>
              </a:rPr>
              <a:t/>
            </a:r>
            <a:br>
              <a:rPr lang="en-GB" dirty="0" smtClean="0">
                <a:latin typeface="Arial" charset="0"/>
              </a:rPr>
            </a:br>
            <a:r>
              <a:rPr lang="en-GB" dirty="0" smtClean="0">
                <a:latin typeface="Arial" charset="0"/>
              </a:rPr>
              <a:t>Industrial Products</a:t>
            </a:r>
            <a:endParaRPr lang="en-US" dirty="0" smtClean="0">
              <a:latin typeface="Arial" charset="0"/>
            </a:endParaRP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4964" y="4434840"/>
            <a:ext cx="1662113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FontTx/>
              <a:buNone/>
              <a:defRPr/>
            </a:pPr>
            <a:r>
              <a:rPr lang="en-GB" sz="1800" b="1" dirty="0" smtClean="0">
                <a:latin typeface="Arial" charset="0"/>
                <a:cs typeface="Arial" charset="0"/>
              </a:rPr>
              <a:t>Successful innovation requires successful commercialisation.  We work with 3</a:t>
            </a:r>
            <a:r>
              <a:rPr lang="en-GB" sz="1800" b="1" baseline="30000" dirty="0" smtClean="0">
                <a:latin typeface="Arial" charset="0"/>
                <a:cs typeface="Arial" charset="0"/>
              </a:rPr>
              <a:t>rd</a:t>
            </a:r>
            <a:r>
              <a:rPr lang="en-GB" sz="1800" b="1" dirty="0" smtClean="0">
                <a:latin typeface="Arial" charset="0"/>
                <a:cs typeface="Arial" charset="0"/>
              </a:rPr>
              <a:t> parties to exploit ideas, technologies and intellectual property 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n-GB" sz="1800" b="1" dirty="0" smtClean="0">
                <a:latin typeface="Arial" charset="0"/>
                <a:cs typeface="Arial" charset="0"/>
              </a:rPr>
              <a:t>Commercialisation of Intellectual Property</a:t>
            </a:r>
          </a:p>
          <a:p>
            <a:pPr marL="687600" lvl="2" indent="-230400">
              <a:buFont typeface="Arial" pitchFamily="34" charset="0"/>
              <a:buChar char="•"/>
              <a:defRPr/>
            </a:pPr>
            <a:r>
              <a:rPr lang="en-GB" dirty="0" smtClean="0">
                <a:latin typeface="Arial" charset="0"/>
                <a:ea typeface="+mn-ea"/>
                <a:cs typeface="Arial" charset="0"/>
              </a:rPr>
              <a:t>Creating value from IP</a:t>
            </a:r>
          </a:p>
          <a:p>
            <a:pPr marL="399600" lvl="1" indent="-284400">
              <a:buFontTx/>
              <a:buBlip>
                <a:blip r:embed="rId3"/>
              </a:buBlip>
              <a:defRPr/>
            </a:pPr>
            <a:endParaRPr lang="en-GB" sz="1600" dirty="0" smtClean="0">
              <a:latin typeface="Arial" charset="0"/>
              <a:ea typeface="+mn-ea"/>
              <a:cs typeface="Arial" charset="0"/>
            </a:endParaRPr>
          </a:p>
          <a:p>
            <a:pPr marL="398463" lvl="1" indent="-398463">
              <a:buFontTx/>
              <a:buBlip>
                <a:blip r:embed="rId3"/>
              </a:buBlip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License agreements (licensing in/out)</a:t>
            </a:r>
          </a:p>
          <a:p>
            <a:pPr marL="687600" lvl="2" indent="-230400">
              <a:buFont typeface="Arial" pitchFamily="34" charset="0"/>
              <a:buChar char="•"/>
              <a:defRPr/>
            </a:pPr>
            <a:r>
              <a:rPr lang="en-GB" dirty="0" smtClean="0">
                <a:latin typeface="Arial" charset="0"/>
                <a:ea typeface="+mn-ea"/>
                <a:cs typeface="Arial" charset="0"/>
              </a:rPr>
              <a:t>External partners to enhance commercialisation</a:t>
            </a:r>
            <a:endParaRPr lang="en-GB" sz="1800" dirty="0" smtClean="0">
              <a:latin typeface="Arial" charset="0"/>
              <a:ea typeface="+mn-ea"/>
              <a:cs typeface="Arial" charset="0"/>
            </a:endParaRPr>
          </a:p>
          <a:p>
            <a:pPr marL="399600" lvl="1" indent="-284400">
              <a:buFontTx/>
              <a:buBlip>
                <a:blip r:embed="rId3"/>
              </a:buBlip>
              <a:defRPr/>
            </a:pPr>
            <a:endParaRPr lang="en-GB" b="1" dirty="0" smtClean="0">
              <a:latin typeface="Arial" charset="0"/>
              <a:cs typeface="Arial" charset="0"/>
            </a:endParaRPr>
          </a:p>
          <a:p>
            <a:pPr marL="398463" lvl="1" indent="-398463">
              <a:buFontTx/>
              <a:buBlip>
                <a:blip r:embed="rId3"/>
              </a:buBlip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Creation of spin-outs</a:t>
            </a:r>
          </a:p>
          <a:p>
            <a:pPr marL="687600" lvl="2" indent="-230400">
              <a:buFont typeface="Arial" pitchFamily="34" charset="0"/>
              <a:buChar char="•"/>
              <a:defRPr/>
            </a:pPr>
            <a:r>
              <a:rPr lang="en-GB" dirty="0" smtClean="0">
                <a:latin typeface="Arial" charset="0"/>
                <a:ea typeface="+mn-ea"/>
                <a:cs typeface="Arial" charset="0"/>
              </a:rPr>
              <a:t>Transfer of IP and knowledge, external funding </a:t>
            </a:r>
          </a:p>
          <a:p>
            <a:pPr marL="399600" lvl="3" indent="-284400">
              <a:buFont typeface="Arial" pitchFamily="34" charset="0"/>
              <a:buChar char="•"/>
              <a:defRPr/>
            </a:pPr>
            <a:endParaRPr lang="en-GB" dirty="0" smtClean="0">
              <a:latin typeface="Arial" charset="0"/>
              <a:cs typeface="Arial" charset="0"/>
            </a:endParaRPr>
          </a:p>
          <a:p>
            <a:pPr marL="398463" lvl="1" indent="-398463">
              <a:buFontTx/>
              <a:buBlip>
                <a:blip r:embed="rId3"/>
              </a:buBlip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C-Tech Innovation Venture Fund</a:t>
            </a:r>
          </a:p>
          <a:p>
            <a:pPr marL="687600" lvl="2" indent="-230400">
              <a:buFont typeface="Arial" pitchFamily="34" charset="0"/>
              <a:buChar char="•"/>
              <a:defRPr/>
            </a:pPr>
            <a:r>
              <a:rPr lang="en-GB" dirty="0" smtClean="0">
                <a:latin typeface="Arial" charset="0"/>
                <a:ea typeface="+mn-ea"/>
                <a:cs typeface="Arial" charset="0"/>
              </a:rPr>
              <a:t>Accelerating growth of in-house and 3rd party technology </a:t>
            </a:r>
          </a:p>
          <a:p>
            <a:pPr marL="742950" lvl="2" indent="-342900">
              <a:buFontTx/>
              <a:buBlip>
                <a:blip r:embed="rId4"/>
              </a:buBlip>
              <a:defRPr/>
            </a:pPr>
            <a:endParaRPr lang="en-GB" dirty="0" smtClean="0">
              <a:latin typeface="Arial" charset="0"/>
              <a:cs typeface="Arial" charset="0"/>
            </a:endParaRPr>
          </a:p>
          <a:p>
            <a:pPr marL="398463" lvl="2" indent="-398463">
              <a:buFontTx/>
              <a:buBlip>
                <a:blip r:embed="rId3"/>
              </a:buBlip>
              <a:defRPr/>
            </a:pPr>
            <a:r>
              <a:rPr lang="en-GB" sz="1800" b="1" dirty="0" smtClean="0">
                <a:latin typeface="Arial" charset="0"/>
                <a:cs typeface="Arial" charset="0"/>
              </a:rPr>
              <a:t>Investment Readiness Forums</a:t>
            </a:r>
          </a:p>
          <a:p>
            <a:pPr marL="687600" lvl="2" indent="-230400">
              <a:buFont typeface="Arial" pitchFamily="34" charset="0"/>
              <a:buChar char="•"/>
              <a:defRPr/>
            </a:pPr>
            <a:r>
              <a:rPr lang="en-GB" dirty="0" smtClean="0">
                <a:latin typeface="Arial" charset="0"/>
                <a:ea typeface="+mn-ea"/>
                <a:cs typeface="Arial" charset="0"/>
              </a:rPr>
              <a:t>Advice and feedback from independent investment advisors</a:t>
            </a:r>
          </a:p>
          <a:p>
            <a:pPr>
              <a:defRPr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3636B-A3FD-4997-9ECE-E35AB44A8A66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43775" cy="1260475"/>
          </a:xfrm>
        </p:spPr>
        <p:txBody>
          <a:bodyPr/>
          <a:lstStyle/>
          <a:p>
            <a:pPr marL="431800"/>
            <a:r>
              <a:rPr lang="en-GB" dirty="0" smtClean="0">
                <a:latin typeface="Arial" charset="0"/>
              </a:rPr>
              <a:t/>
            </a:r>
            <a:br>
              <a:rPr lang="en-GB" dirty="0" smtClean="0">
                <a:latin typeface="Arial" charset="0"/>
              </a:rPr>
            </a:br>
            <a:r>
              <a:rPr lang="en-GB" dirty="0" smtClean="0">
                <a:latin typeface="Arial" charset="0"/>
              </a:rPr>
              <a:t>Ventures &amp; Investments</a:t>
            </a:r>
            <a:endParaRPr lang="en-US" dirty="0" smtClean="0">
              <a:latin typeface="Arial" charset="0"/>
            </a:endParaRP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5" cstate="print"/>
          <a:srcRect l="5778" r="8053"/>
          <a:stretch>
            <a:fillRect/>
          </a:stretch>
        </p:blipFill>
        <p:spPr bwMode="auto">
          <a:xfrm>
            <a:off x="6894576" y="4672584"/>
            <a:ext cx="1956816" cy="1875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Century Gothic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5766</TotalTime>
  <Words>621</Words>
  <Application>Microsoft Office PowerPoint</Application>
  <PresentationFormat>On-screen Show (4:3)</PresentationFormat>
  <Paragraphs>163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1_Default Design</vt:lpstr>
      <vt:lpstr>Slide 1</vt:lpstr>
      <vt:lpstr> C-Tech Innovation</vt:lpstr>
      <vt:lpstr> The C-Tech Organisation </vt:lpstr>
      <vt:lpstr> Business Activity Split</vt:lpstr>
      <vt:lpstr> Research &amp; Development</vt:lpstr>
      <vt:lpstr> Current Funded Research Activity</vt:lpstr>
      <vt:lpstr> Knowledge &amp; Management Services</vt:lpstr>
      <vt:lpstr> Industrial Products</vt:lpstr>
      <vt:lpstr> Ventures &amp; Investments</vt:lpstr>
      <vt:lpstr> The Innovation Journey</vt:lpstr>
      <vt:lpstr> Support of The 4M Network</vt:lpstr>
      <vt:lpstr> ESKTN Current Project</vt:lpstr>
      <vt:lpstr> Working with 4M members</vt:lpstr>
      <vt:lpstr>Slide 14</vt:lpstr>
    </vt:vector>
  </TitlesOfParts>
  <Company>C-Tech Innovation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C-Tech Innovation Limited Master</dc:title>
  <dc:creator>Paul Radage</dc:creator>
  <cp:lastModifiedBy>Rob Bell</cp:lastModifiedBy>
  <cp:revision>211</cp:revision>
  <dcterms:created xsi:type="dcterms:W3CDTF">2005-11-11T10:03:45Z</dcterms:created>
  <dcterms:modified xsi:type="dcterms:W3CDTF">2012-10-08T15:16:42Z</dcterms:modified>
</cp:coreProperties>
</file>