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1" r:id="rId6"/>
    <p:sldId id="268" r:id="rId7"/>
    <p:sldId id="262" r:id="rId8"/>
    <p:sldId id="272" r:id="rId9"/>
    <p:sldId id="273" r:id="rId10"/>
    <p:sldId id="269" r:id="rId11"/>
    <p:sldId id="270" r:id="rId12"/>
    <p:sldId id="271"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67D4FF-3B53-4C58-8C12-158FBEB629DF}">
  <a:tblStyle styleId="{0567D4FF-3B53-4C58-8C12-158FBEB629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p:scale>
          <a:sx n="80" d="100"/>
          <a:sy n="80" d="100"/>
        </p:scale>
        <p:origin x="1044"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dirty="0" smtClean="0"/>
              <a:t>A3 one/two per table</a:t>
            </a:r>
          </a:p>
        </p:txBody>
      </p:sp>
    </p:spTree>
    <p:extLst>
      <p:ext uri="{BB962C8B-B14F-4D97-AF65-F5344CB8AC3E}">
        <p14:creationId xmlns:p14="http://schemas.microsoft.com/office/powerpoint/2010/main" val="1876693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3f336a06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3f336a06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Optional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c77975b4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c77975b4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77975b4c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77975b4c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77975b4c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77975b4c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Watch until 3.00. Answer questions on the sheet - pause and explain when necessary. </a:t>
            </a:r>
            <a:r>
              <a:rPr lang="en-GB" dirty="0" smtClean="0"/>
              <a:t>Or just watch the video.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77975b4c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77975b4c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Model</a:t>
            </a:r>
            <a:r>
              <a:rPr lang="en-GB" baseline="0" dirty="0" smtClean="0"/>
              <a:t> on the other slide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Macro enabled –</a:t>
            </a:r>
            <a:r>
              <a:rPr lang="en-GB" baseline="0" dirty="0" smtClean="0"/>
              <a:t> can write on the slide while in presentation mode</a:t>
            </a:r>
            <a:endParaRPr lang="en-GB" dirty="0"/>
          </a:p>
        </p:txBody>
      </p:sp>
    </p:spTree>
    <p:extLst>
      <p:ext uri="{BB962C8B-B14F-4D97-AF65-F5344CB8AC3E}">
        <p14:creationId xmlns:p14="http://schemas.microsoft.com/office/powerpoint/2010/main" val="392197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508e4fa0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508e4fa0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One each</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A3 one/two per table</a:t>
            </a:r>
            <a:endParaRPr lang="en-GB" dirty="0"/>
          </a:p>
        </p:txBody>
      </p:sp>
    </p:spTree>
    <p:extLst>
      <p:ext uri="{BB962C8B-B14F-4D97-AF65-F5344CB8AC3E}">
        <p14:creationId xmlns:p14="http://schemas.microsoft.com/office/powerpoint/2010/main" val="238752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dirty="0" smtClean="0"/>
              <a:t>A3 one/two per table</a:t>
            </a:r>
          </a:p>
        </p:txBody>
      </p:sp>
    </p:spTree>
    <p:extLst>
      <p:ext uri="{BB962C8B-B14F-4D97-AF65-F5344CB8AC3E}">
        <p14:creationId xmlns:p14="http://schemas.microsoft.com/office/powerpoint/2010/main" val="385574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docid=hFy6vW8wTRkdyM&amp;tbnid=Yu5umD5vS9N4yM:&amp;ved=0CAUQjRw&amp;url=http://www.facebook.com/pages/Aristotle/109511705734416&amp;ei=aUVIUc_BAoLw0gWV-4Ew&amp;bvm=bv.43828540,d.d2k&amp;psig=AFQjCNHdUYAmrGCvulRrvcJe53MxH_wibQ&amp;ust=136377725349741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csIW4W_DYX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control" Target="../activeX/activeX2.xml"/><Relationship Id="rId7" Type="http://schemas.openxmlformats.org/officeDocument/2006/relationships/control" Target="../activeX/activeX6.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5.wmf"/><Relationship Id="rId5" Type="http://schemas.openxmlformats.org/officeDocument/2006/relationships/control" Target="../activeX/activeX4.xml"/><Relationship Id="rId10" Type="http://schemas.openxmlformats.org/officeDocument/2006/relationships/image" Target="../media/image4.wmf"/><Relationship Id="rId4" Type="http://schemas.openxmlformats.org/officeDocument/2006/relationships/control" Target="../activeX/activeX3.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2075" y="240625"/>
            <a:ext cx="8520600" cy="862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latin typeface="Calibri"/>
                <a:ea typeface="Calibri"/>
                <a:cs typeface="Calibri"/>
                <a:sym typeface="Calibri"/>
              </a:rPr>
              <a:t>Title: </a:t>
            </a:r>
            <a:r>
              <a:rPr lang="en-GB" u="sng">
                <a:latin typeface="Calibri"/>
                <a:ea typeface="Calibri"/>
                <a:cs typeface="Calibri"/>
                <a:sym typeface="Calibri"/>
              </a:rPr>
              <a:t>Virtue ethics</a:t>
            </a:r>
            <a:r>
              <a:rPr lang="en-GB"/>
              <a:t> </a:t>
            </a:r>
            <a:endParaRPr/>
          </a:p>
        </p:txBody>
      </p:sp>
      <p:sp>
        <p:nvSpPr>
          <p:cNvPr id="55" name="Google Shape;55;p13"/>
          <p:cNvSpPr txBox="1">
            <a:spLocks noGrp="1"/>
          </p:cNvSpPr>
          <p:nvPr>
            <p:ph type="subTitle" idx="1"/>
          </p:nvPr>
        </p:nvSpPr>
        <p:spPr>
          <a:xfrm>
            <a:off x="3048000" y="1380300"/>
            <a:ext cx="5784300" cy="3201600"/>
          </a:xfrm>
          <a:prstGeom prst="rect">
            <a:avLst/>
          </a:prstGeom>
        </p:spPr>
        <p:txBody>
          <a:bodyPr spcFirstLastPara="1" wrap="square" lIns="91425" tIns="91425" rIns="91425" bIns="91425" anchor="t" anchorCtr="0">
            <a:noAutofit/>
          </a:bodyPr>
          <a:lstStyle/>
          <a:p>
            <a:pPr marL="457200" lvl="0" indent="-417194" algn="l" rtl="0">
              <a:lnSpc>
                <a:spcPct val="80000"/>
              </a:lnSpc>
              <a:spcBef>
                <a:spcPts val="0"/>
              </a:spcBef>
              <a:spcAft>
                <a:spcPts val="0"/>
              </a:spcAft>
              <a:buClr>
                <a:srgbClr val="000000"/>
              </a:buClr>
              <a:buSzPts val="2970"/>
              <a:buFont typeface="Calibri"/>
              <a:buAutoNum type="arabicParenR"/>
            </a:pPr>
            <a:r>
              <a:rPr lang="en-GB" sz="2970">
                <a:solidFill>
                  <a:srgbClr val="000000"/>
                </a:solidFill>
                <a:latin typeface="Calibri"/>
                <a:ea typeface="Calibri"/>
                <a:cs typeface="Calibri"/>
                <a:sym typeface="Calibri"/>
              </a:rPr>
              <a:t>Draw an outline of a person </a:t>
            </a:r>
            <a:endParaRPr sz="2970">
              <a:solidFill>
                <a:srgbClr val="000000"/>
              </a:solidFill>
              <a:latin typeface="Calibri"/>
              <a:ea typeface="Calibri"/>
              <a:cs typeface="Calibri"/>
              <a:sym typeface="Calibri"/>
            </a:endParaRPr>
          </a:p>
          <a:p>
            <a:pPr marL="457200" lvl="0" indent="-417194" algn="l" rtl="0">
              <a:lnSpc>
                <a:spcPct val="80000"/>
              </a:lnSpc>
              <a:spcBef>
                <a:spcPts val="0"/>
              </a:spcBef>
              <a:spcAft>
                <a:spcPts val="0"/>
              </a:spcAft>
              <a:buClr>
                <a:srgbClr val="274E13"/>
              </a:buClr>
              <a:buSzPts val="2970"/>
              <a:buFont typeface="Calibri"/>
              <a:buAutoNum type="arabicParenR"/>
            </a:pPr>
            <a:r>
              <a:rPr lang="en-GB" sz="2970">
                <a:solidFill>
                  <a:srgbClr val="274E13"/>
                </a:solidFill>
                <a:latin typeface="Calibri"/>
                <a:ea typeface="Calibri"/>
                <a:cs typeface="Calibri"/>
                <a:sym typeface="Calibri"/>
              </a:rPr>
              <a:t>Within the outline write all the qualities that a person needs to be a ‘good’ person</a:t>
            </a:r>
            <a:endParaRPr sz="2970">
              <a:solidFill>
                <a:srgbClr val="274E13"/>
              </a:solidFill>
              <a:latin typeface="Calibri"/>
              <a:ea typeface="Calibri"/>
              <a:cs typeface="Calibri"/>
              <a:sym typeface="Calibri"/>
            </a:endParaRPr>
          </a:p>
          <a:p>
            <a:pPr marL="457200" lvl="0" indent="-417194" algn="l" rtl="0">
              <a:lnSpc>
                <a:spcPct val="80000"/>
              </a:lnSpc>
              <a:spcBef>
                <a:spcPts val="0"/>
              </a:spcBef>
              <a:spcAft>
                <a:spcPts val="0"/>
              </a:spcAft>
              <a:buClr>
                <a:srgbClr val="FF0000"/>
              </a:buClr>
              <a:buSzPts val="2970"/>
              <a:buFont typeface="Calibri"/>
              <a:buAutoNum type="arabicParenR"/>
            </a:pPr>
            <a:r>
              <a:rPr lang="en-GB" sz="2970">
                <a:solidFill>
                  <a:srgbClr val="FF0000"/>
                </a:solidFill>
                <a:latin typeface="Calibri"/>
                <a:ea typeface="Calibri"/>
                <a:cs typeface="Calibri"/>
                <a:sym typeface="Calibri"/>
              </a:rPr>
              <a:t>Around the outside of your person, write all the qualities that a good person should </a:t>
            </a:r>
            <a:r>
              <a:rPr lang="en-GB" sz="2970" b="1">
                <a:solidFill>
                  <a:srgbClr val="FF0000"/>
                </a:solidFill>
                <a:latin typeface="Calibri"/>
                <a:ea typeface="Calibri"/>
                <a:cs typeface="Calibri"/>
                <a:sym typeface="Calibri"/>
              </a:rPr>
              <a:t>not </a:t>
            </a:r>
            <a:r>
              <a:rPr lang="en-GB" sz="2970">
                <a:solidFill>
                  <a:srgbClr val="FF0000"/>
                </a:solidFill>
                <a:latin typeface="Calibri"/>
                <a:ea typeface="Calibri"/>
                <a:cs typeface="Calibri"/>
                <a:sym typeface="Calibri"/>
              </a:rPr>
              <a:t>have</a:t>
            </a:r>
            <a:endParaRPr sz="2970">
              <a:solidFill>
                <a:srgbClr val="FF0000"/>
              </a:solidFill>
              <a:latin typeface="Calibri"/>
              <a:ea typeface="Calibri"/>
              <a:cs typeface="Calibri"/>
              <a:sym typeface="Calibri"/>
            </a:endParaRPr>
          </a:p>
        </p:txBody>
      </p:sp>
      <p:pic>
        <p:nvPicPr>
          <p:cNvPr id="56" name="Google Shape;56;p13"/>
          <p:cNvPicPr preferRelativeResize="0"/>
          <p:nvPr/>
        </p:nvPicPr>
        <p:blipFill>
          <a:blip r:embed="rId3">
            <a:alphaModFix/>
          </a:blip>
          <a:stretch>
            <a:fillRect/>
          </a:stretch>
        </p:blipFill>
        <p:spPr>
          <a:xfrm>
            <a:off x="101150" y="1102825"/>
            <a:ext cx="2822665" cy="36529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409073" y="832812"/>
            <a:ext cx="4325854"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000" dirty="0">
                <a:latin typeface="Calibri" panose="020F0502020204030204" pitchFamily="34" charset="0"/>
                <a:cs typeface="Calibri" panose="020F0502020204030204" pitchFamily="34" charset="0"/>
              </a:rPr>
              <a:t>In England, 4.7 billion plastic straws, 1.8 billion cotton buds with plastic stems and 316 million plastic stirrers are used every </a:t>
            </a:r>
            <a:r>
              <a:rPr lang="en-GB" sz="1000" dirty="0" smtClean="0">
                <a:latin typeface="Calibri" panose="020F0502020204030204" pitchFamily="34" charset="0"/>
                <a:cs typeface="Calibri" panose="020F0502020204030204" pitchFamily="34" charset="0"/>
              </a:rPr>
              <a:t>year. The </a:t>
            </a:r>
            <a:r>
              <a:rPr lang="en-GB" sz="1000" dirty="0">
                <a:latin typeface="Calibri" panose="020F0502020204030204" pitchFamily="34" charset="0"/>
                <a:cs typeface="Calibri" panose="020F0502020204030204" pitchFamily="34" charset="0"/>
              </a:rPr>
              <a:t>plastic waste that results from these single-use items damages the environment. To address this, legislation was implemented in October 2020 that bans businesses in England from supplying single-use plastic straws, cotton buds and drink stirrers to customers. This policy has received wide support and a similar ban is being considered in Scotland</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Although these single-use plastics form only a small part of our negative impact on the environment, eliminating them seems a relatively easy way to treat the planet better. However, disability activists have complained that for many people abandoning plastic straws is not an option. Some people with disabilities rely on straws to drink safely and without assistance. Straws made of alternative materials are often not suitable: metal, glass and bamboo straws can lead to injuries, and paper and pasta straws can disintegrate and form choking hazards. Moreover, reusable straws are more expensive and are hard to clean for persons with certain </a:t>
            </a:r>
            <a:r>
              <a:rPr lang="en-GB" sz="1000" dirty="0" smtClean="0">
                <a:latin typeface="Calibri" panose="020F0502020204030204" pitchFamily="34" charset="0"/>
                <a:cs typeface="Calibri" panose="020F0502020204030204" pitchFamily="34" charset="0"/>
              </a:rPr>
              <a:t>disabilities. The </a:t>
            </a:r>
            <a:r>
              <a:rPr lang="en-GB" sz="1000" dirty="0">
                <a:latin typeface="Calibri" panose="020F0502020204030204" pitchFamily="34" charset="0"/>
                <a:cs typeface="Calibri" panose="020F0502020204030204" pitchFamily="34" charset="0"/>
              </a:rPr>
              <a:t>plastic straw ban in England does include an exemption for disabled persons: although catering establishments cannot make straws visible or freely available, they can supply them when requested by </a:t>
            </a:r>
            <a:r>
              <a:rPr lang="en-GB" sz="1000" dirty="0" smtClean="0">
                <a:latin typeface="Calibri" panose="020F0502020204030204" pitchFamily="34" charset="0"/>
                <a:cs typeface="Calibri" panose="020F0502020204030204" pitchFamily="34" charset="0"/>
              </a:rPr>
              <a:t>customers. Activists </a:t>
            </a:r>
            <a:r>
              <a:rPr lang="en-GB" sz="1000" dirty="0">
                <a:latin typeface="Calibri" panose="020F0502020204030204" pitchFamily="34" charset="0"/>
                <a:cs typeface="Calibri" panose="020F0502020204030204" pitchFamily="34" charset="0"/>
              </a:rPr>
              <a:t>argue that such an opt-in system still harms disabled persons: they are now required to disclose their disability to strangers and are dependent on staff members believing they need a </a:t>
            </a:r>
            <a:r>
              <a:rPr lang="en-GB" sz="1000" dirty="0" smtClean="0">
                <a:latin typeface="Calibri" panose="020F0502020204030204" pitchFamily="34" charset="0"/>
                <a:cs typeface="Calibri" panose="020F0502020204030204" pitchFamily="34" charset="0"/>
              </a:rPr>
              <a:t>straw. This </a:t>
            </a:r>
            <a:r>
              <a:rPr lang="en-GB" sz="1000" dirty="0">
                <a:latin typeface="Calibri" panose="020F0502020204030204" pitchFamily="34" charset="0"/>
                <a:cs typeface="Calibri" panose="020F0502020204030204" pitchFamily="34" charset="0"/>
              </a:rPr>
              <a:t>puts a burden on people to always plan ahead and bring their own straw or risk not being able to drink</a:t>
            </a:r>
            <a:r>
              <a:rPr lang="en-GB" sz="1000" dirty="0" smtClean="0">
                <a:latin typeface="Calibri" panose="020F0502020204030204" pitchFamily="34" charset="0"/>
                <a:cs typeface="Calibri" panose="020F0502020204030204" pitchFamily="34" charset="0"/>
              </a:rPr>
              <a:t>.</a:t>
            </a:r>
            <a:endParaRPr lang="en-GB" sz="1000" dirty="0">
              <a:latin typeface="Calibri" panose="020F0502020204030204" pitchFamily="34" charset="0"/>
              <a:cs typeface="Calibri" panose="020F0502020204030204" pitchFamily="34" charset="0"/>
            </a:endParaRPr>
          </a:p>
        </p:txBody>
      </p:sp>
      <p:sp>
        <p:nvSpPr>
          <p:cNvPr id="5" name="Rectangle 4"/>
          <p:cNvSpPr/>
          <p:nvPr/>
        </p:nvSpPr>
        <p:spPr>
          <a:xfrm>
            <a:off x="92687" y="131862"/>
            <a:ext cx="3736920" cy="307777"/>
          </a:xfrm>
          <a:prstGeom prst="rect">
            <a:avLst/>
          </a:prstGeom>
        </p:spPr>
        <p:txBody>
          <a:bodyPr wrap="none">
            <a:spAutoFit/>
          </a:bodyPr>
          <a:lstStyle/>
          <a:p>
            <a:r>
              <a:rPr lang="en-GB" dirty="0">
                <a:solidFill>
                  <a:schemeClr val="tx1"/>
                </a:solidFill>
                <a:latin typeface="Calibri" panose="020F0502020204030204" pitchFamily="34" charset="0"/>
                <a:cs typeface="Calibri" panose="020F0502020204030204" pitchFamily="34" charset="0"/>
              </a:rPr>
              <a:t>What would a virtue ethicist do in this situation?</a:t>
            </a:r>
          </a:p>
        </p:txBody>
      </p:sp>
      <p:sp>
        <p:nvSpPr>
          <p:cNvPr id="6" name="Rectangle 5"/>
          <p:cNvSpPr/>
          <p:nvPr/>
        </p:nvSpPr>
        <p:spPr>
          <a:xfrm>
            <a:off x="4810762" y="95767"/>
            <a:ext cx="4333238" cy="307777"/>
          </a:xfrm>
          <a:prstGeom prst="rect">
            <a:avLst/>
          </a:prstGeom>
        </p:spPr>
        <p:txBody>
          <a:bodyPr wrap="none">
            <a:spAutoFit/>
          </a:bodyPr>
          <a:lstStyle/>
          <a:p>
            <a:r>
              <a:rPr lang="en-GB" dirty="0">
                <a:solidFill>
                  <a:schemeClr val="tx1"/>
                </a:solidFill>
                <a:latin typeface="Calibri" panose="020F0502020204030204" pitchFamily="34" charset="0"/>
                <a:cs typeface="Calibri" panose="020F0502020204030204" pitchFamily="34" charset="0"/>
              </a:rPr>
              <a:t>What virtues might you cultivate by acting or not acting?</a:t>
            </a:r>
          </a:p>
        </p:txBody>
      </p:sp>
      <p:sp>
        <p:nvSpPr>
          <p:cNvPr id="7" name="Rectangle 6"/>
          <p:cNvSpPr/>
          <p:nvPr/>
        </p:nvSpPr>
        <p:spPr>
          <a:xfrm>
            <a:off x="0" y="2496553"/>
            <a:ext cx="2562726" cy="954107"/>
          </a:xfrm>
          <a:prstGeom prst="rect">
            <a:avLst/>
          </a:prstGeom>
        </p:spPr>
        <p:txBody>
          <a:bodyPr wrap="square">
            <a:spAutoFit/>
          </a:bodyPr>
          <a:lstStyle/>
          <a:p>
            <a:r>
              <a:rPr lang="en-GB" dirty="0">
                <a:solidFill>
                  <a:schemeClr val="tx1"/>
                </a:solidFill>
                <a:latin typeface="Calibri" panose="020F0502020204030204" pitchFamily="34" charset="0"/>
                <a:cs typeface="Calibri" panose="020F0502020204030204" pitchFamily="34" charset="0"/>
              </a:rPr>
              <a:t>What are the implications for the community? Would this make the community better or worse?</a:t>
            </a:r>
            <a:endParaRPr lang="en-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596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448176" y="986700"/>
            <a:ext cx="4247648" cy="31700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000" dirty="0">
                <a:latin typeface="Calibri" panose="020F0502020204030204" pitchFamily="34" charset="0"/>
                <a:cs typeface="Calibri" panose="020F0502020204030204" pitchFamily="34" charset="0"/>
              </a:rPr>
              <a:t>Tail docking, the shortening of a dog’s tail, was banned in Scotland in 2007 under the Animal Health and Welfare Act 2006. However, in 2018 Scotland approved a change which permitted “tail shortening by a third” for working dogs used in the lawful shooting of animals. Two breeds are currently covered by this modification: spaniels and hunt point retrievers. The procedure is performed by a veterinarian on puppies under 5 days </a:t>
            </a:r>
            <a:r>
              <a:rPr lang="en-GB" sz="1000" dirty="0" smtClean="0">
                <a:latin typeface="Calibri" panose="020F0502020204030204" pitchFamily="34" charset="0"/>
                <a:cs typeface="Calibri" panose="020F0502020204030204" pitchFamily="34" charset="0"/>
              </a:rPr>
              <a:t>old. The </a:t>
            </a:r>
            <a:r>
              <a:rPr lang="en-GB" sz="1000" dirty="0">
                <a:latin typeface="Calibri" panose="020F0502020204030204" pitchFamily="34" charset="0"/>
                <a:cs typeface="Calibri" panose="020F0502020204030204" pitchFamily="34" charset="0"/>
              </a:rPr>
              <a:t>practice of tail docking is fully banned everywhere else in the U.K. The Scottish Gamekeepers Association argues that the tail docking practice is a “quick preventative procedure protecting the animal over its whole working life</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In the 2006 parliamentary sessions, Liberal Democrat MSP John Farquhar Munro argued that no dogs were worse off as a result of tail docking and that such a traditional practice prevents tail injuries, thus benefitting the animal. </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In 2020, Green Party MSP Mark </a:t>
            </a:r>
            <a:r>
              <a:rPr lang="en-GB" sz="1000" dirty="0" err="1">
                <a:latin typeface="Calibri" panose="020F0502020204030204" pitchFamily="34" charset="0"/>
                <a:cs typeface="Calibri" panose="020F0502020204030204" pitchFamily="34" charset="0"/>
              </a:rPr>
              <a:t>Ruskell</a:t>
            </a:r>
            <a:r>
              <a:rPr lang="en-GB" sz="1000" dirty="0">
                <a:latin typeface="Calibri" panose="020F0502020204030204" pitchFamily="34" charset="0"/>
                <a:cs typeface="Calibri" panose="020F0502020204030204" pitchFamily="34" charset="0"/>
              </a:rPr>
              <a:t> said that he hopes to bring back the full ban as part of new animal welfare laws. He argues that cutting off the tails of thousands of puppies to appeal to a “</a:t>
            </a:r>
            <a:r>
              <a:rPr lang="en-GB" sz="1000" dirty="0" err="1">
                <a:latin typeface="Calibri" panose="020F0502020204030204" pitchFamily="34" charset="0"/>
                <a:cs typeface="Calibri" panose="020F0502020204030204" pitchFamily="34" charset="0"/>
              </a:rPr>
              <a:t>bloodsports</a:t>
            </a:r>
            <a:r>
              <a:rPr lang="en-GB" sz="1000" dirty="0">
                <a:latin typeface="Calibri" panose="020F0502020204030204" pitchFamily="34" charset="0"/>
                <a:cs typeface="Calibri" panose="020F0502020204030204" pitchFamily="34" charset="0"/>
              </a:rPr>
              <a:t> lobby” is despicable</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Various reasons are invoked against tail docking, including that it is an outdated tradition, that it goes against the welfare of the animal, and finally, that it is impossible to know which puppies from a litter will be selected to be working dogs, thus leading to performing a painful procedure on dogs who might not become working dogs</a:t>
            </a:r>
            <a:r>
              <a:rPr lang="en-GB" sz="1000" dirty="0" smtClean="0">
                <a:latin typeface="Calibri" panose="020F0502020204030204" pitchFamily="34" charset="0"/>
                <a:cs typeface="Calibri" panose="020F0502020204030204" pitchFamily="34" charset="0"/>
              </a:rPr>
              <a:t>.</a:t>
            </a:r>
            <a:endParaRPr lang="en-GB" sz="1000" dirty="0">
              <a:latin typeface="Calibri" panose="020F0502020204030204" pitchFamily="34" charset="0"/>
              <a:cs typeface="Calibri" panose="020F0502020204030204" pitchFamily="34" charset="0"/>
            </a:endParaRPr>
          </a:p>
        </p:txBody>
      </p:sp>
      <p:sp>
        <p:nvSpPr>
          <p:cNvPr id="5" name="Rectangle 4"/>
          <p:cNvSpPr/>
          <p:nvPr/>
        </p:nvSpPr>
        <p:spPr>
          <a:xfrm>
            <a:off x="92687" y="131862"/>
            <a:ext cx="3736920" cy="307777"/>
          </a:xfrm>
          <a:prstGeom prst="rect">
            <a:avLst/>
          </a:prstGeom>
        </p:spPr>
        <p:txBody>
          <a:bodyPr wrap="none">
            <a:spAutoFit/>
          </a:bodyPr>
          <a:lstStyle/>
          <a:p>
            <a:r>
              <a:rPr lang="en-GB" dirty="0">
                <a:solidFill>
                  <a:schemeClr val="tx1"/>
                </a:solidFill>
                <a:latin typeface="Calibri" panose="020F0502020204030204" pitchFamily="34" charset="0"/>
                <a:cs typeface="Calibri" panose="020F0502020204030204" pitchFamily="34" charset="0"/>
              </a:rPr>
              <a:t>What would a virtue ethicist do in this situation?</a:t>
            </a:r>
          </a:p>
        </p:txBody>
      </p:sp>
      <p:sp>
        <p:nvSpPr>
          <p:cNvPr id="6" name="Rectangle 5"/>
          <p:cNvSpPr/>
          <p:nvPr/>
        </p:nvSpPr>
        <p:spPr>
          <a:xfrm>
            <a:off x="4810762" y="95767"/>
            <a:ext cx="4333238" cy="307777"/>
          </a:xfrm>
          <a:prstGeom prst="rect">
            <a:avLst/>
          </a:prstGeom>
        </p:spPr>
        <p:txBody>
          <a:bodyPr wrap="none">
            <a:spAutoFit/>
          </a:bodyPr>
          <a:lstStyle/>
          <a:p>
            <a:r>
              <a:rPr lang="en-GB" dirty="0">
                <a:solidFill>
                  <a:schemeClr val="tx1"/>
                </a:solidFill>
                <a:latin typeface="Calibri" panose="020F0502020204030204" pitchFamily="34" charset="0"/>
                <a:cs typeface="Calibri" panose="020F0502020204030204" pitchFamily="34" charset="0"/>
              </a:rPr>
              <a:t>What virtues might you cultivate by acting or not acting?</a:t>
            </a:r>
          </a:p>
        </p:txBody>
      </p:sp>
      <p:sp>
        <p:nvSpPr>
          <p:cNvPr id="7" name="Rectangle 6"/>
          <p:cNvSpPr/>
          <p:nvPr/>
        </p:nvSpPr>
        <p:spPr>
          <a:xfrm>
            <a:off x="0" y="2496553"/>
            <a:ext cx="2562726" cy="954107"/>
          </a:xfrm>
          <a:prstGeom prst="rect">
            <a:avLst/>
          </a:prstGeom>
        </p:spPr>
        <p:txBody>
          <a:bodyPr wrap="square">
            <a:spAutoFit/>
          </a:bodyPr>
          <a:lstStyle/>
          <a:p>
            <a:r>
              <a:rPr lang="en-GB" dirty="0">
                <a:solidFill>
                  <a:schemeClr val="tx1"/>
                </a:solidFill>
                <a:latin typeface="Calibri" panose="020F0502020204030204" pitchFamily="34" charset="0"/>
                <a:cs typeface="Calibri" panose="020F0502020204030204" pitchFamily="34" charset="0"/>
              </a:rPr>
              <a:t>What are the implications for the community? Would this make the community better or worse?</a:t>
            </a:r>
            <a:endParaRPr lang="en-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201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430379" y="1171638"/>
            <a:ext cx="4283242"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000" dirty="0">
                <a:latin typeface="Calibri" panose="020F0502020204030204" pitchFamily="34" charset="0"/>
                <a:cs typeface="Calibri" panose="020F0502020204030204" pitchFamily="34" charset="0"/>
              </a:rPr>
              <a:t>Global warming is a looming disaster. It seems as though every week a new study comes out warning us that the situation is worse than we </a:t>
            </a:r>
            <a:r>
              <a:rPr lang="en-GB" sz="1000" dirty="0" smtClean="0">
                <a:latin typeface="Calibri" panose="020F0502020204030204" pitchFamily="34" charset="0"/>
                <a:cs typeface="Calibri" panose="020F0502020204030204" pitchFamily="34" charset="0"/>
              </a:rPr>
              <a:t>thought, and </a:t>
            </a:r>
            <a:r>
              <a:rPr lang="en-GB" sz="1000" dirty="0">
                <a:latin typeface="Calibri" panose="020F0502020204030204" pitchFamily="34" charset="0"/>
                <a:cs typeface="Calibri" panose="020F0502020204030204" pitchFamily="34" charset="0"/>
              </a:rPr>
              <a:t>in 2015 the global temperatures hit a mean of 1 degree above pre-industrial levels. Meanwhile, the Paris Climate Accords saw almost all of the world’s nations agree to limit global warming to within 2 degrees Celsius above pre-industrial levels, but many scientists now warn that even hitting 1.5 degrees above will have catastrophic consequences, and despite the Paris agreement we still seem to be on course to not only hit the 2 degree mark but to exceed it by four degrees by the end of the century</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Because of this kind of finding, many are dissatisfied with what they perceive as a lack of real action on behalf of our political leaders. In November 2018, climate protesters glued themselves to the gates of Downing Street, resulting in 27 arrests</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Despite the action being disruptive and illegal, some politicians, including the Green Party peer Jenny Jones, supported the action. We may see acts of this sort becoming increasingly frequent as the scientific evidence builds. There is a rich history of civil disobedience in the face of injustices. For example, in 1955, in the prelude to the Montgomery bus boycott, Rosa Parks was asked to give up her seat so that white people could sit down. She was arrested and convicted of violating segregation laws. Because of her resistance and the political actions that ensued, bus segregation was ruled unconstitutional in 1956</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Despite her criminal behaviour, she is heralded as a hero of the civil rights movement.</a:t>
            </a:r>
          </a:p>
        </p:txBody>
      </p:sp>
      <p:sp>
        <p:nvSpPr>
          <p:cNvPr id="5" name="Rectangle 4"/>
          <p:cNvSpPr/>
          <p:nvPr/>
        </p:nvSpPr>
        <p:spPr>
          <a:xfrm>
            <a:off x="0" y="2496553"/>
            <a:ext cx="2562726" cy="954107"/>
          </a:xfrm>
          <a:prstGeom prst="rect">
            <a:avLst/>
          </a:prstGeom>
        </p:spPr>
        <p:txBody>
          <a:bodyPr wrap="square">
            <a:spAutoFit/>
          </a:bodyPr>
          <a:lstStyle/>
          <a:p>
            <a:r>
              <a:rPr lang="en-GB" dirty="0">
                <a:solidFill>
                  <a:schemeClr val="tx1"/>
                </a:solidFill>
                <a:latin typeface="Calibri" panose="020F0502020204030204" pitchFamily="34" charset="0"/>
                <a:cs typeface="Calibri" panose="020F0502020204030204" pitchFamily="34" charset="0"/>
              </a:rPr>
              <a:t>What are the implications for the community? Would this make the community better or worse?</a:t>
            </a:r>
            <a:endParaRPr lang="en-GB"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92687" y="131862"/>
            <a:ext cx="3736920" cy="307777"/>
          </a:xfrm>
          <a:prstGeom prst="rect">
            <a:avLst/>
          </a:prstGeom>
        </p:spPr>
        <p:txBody>
          <a:bodyPr wrap="none">
            <a:spAutoFit/>
          </a:bodyPr>
          <a:lstStyle/>
          <a:p>
            <a:r>
              <a:rPr lang="en-GB" dirty="0">
                <a:solidFill>
                  <a:schemeClr val="tx1"/>
                </a:solidFill>
                <a:latin typeface="Calibri" panose="020F0502020204030204" pitchFamily="34" charset="0"/>
                <a:cs typeface="Calibri" panose="020F0502020204030204" pitchFamily="34" charset="0"/>
              </a:rPr>
              <a:t>What would a virtue ethicist do in this situation?</a:t>
            </a:r>
          </a:p>
        </p:txBody>
      </p:sp>
      <p:sp>
        <p:nvSpPr>
          <p:cNvPr id="7" name="Rectangle 6"/>
          <p:cNvSpPr/>
          <p:nvPr/>
        </p:nvSpPr>
        <p:spPr>
          <a:xfrm>
            <a:off x="4810762" y="95767"/>
            <a:ext cx="4333238" cy="307777"/>
          </a:xfrm>
          <a:prstGeom prst="rect">
            <a:avLst/>
          </a:prstGeom>
        </p:spPr>
        <p:txBody>
          <a:bodyPr wrap="none">
            <a:spAutoFit/>
          </a:bodyPr>
          <a:lstStyle/>
          <a:p>
            <a:r>
              <a:rPr lang="en-GB" dirty="0">
                <a:solidFill>
                  <a:schemeClr val="tx1"/>
                </a:solidFill>
                <a:latin typeface="Calibri" panose="020F0502020204030204" pitchFamily="34" charset="0"/>
                <a:cs typeface="Calibri" panose="020F0502020204030204" pitchFamily="34" charset="0"/>
              </a:rPr>
              <a:t>What virtues might you cultivate by acting or not acting?</a:t>
            </a:r>
          </a:p>
        </p:txBody>
      </p:sp>
    </p:spTree>
    <p:extLst>
      <p:ext uri="{BB962C8B-B14F-4D97-AF65-F5344CB8AC3E}">
        <p14:creationId xmlns:p14="http://schemas.microsoft.com/office/powerpoint/2010/main" val="328618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311700" y="268100"/>
            <a:ext cx="4260300" cy="4686900"/>
          </a:xfrm>
          <a:prstGeom prst="rect">
            <a:avLst/>
          </a:prstGeom>
        </p:spPr>
        <p:txBody>
          <a:bodyPr spcFirstLastPara="1" wrap="square" lIns="91425" tIns="91425" rIns="91425" bIns="91425" anchor="t" anchorCtr="0">
            <a:normAutofit fontScale="70000" lnSpcReduction="20000"/>
          </a:bodyPr>
          <a:lstStyle/>
          <a:p>
            <a:pPr marL="457200" lvl="0" indent="-317182" algn="l" rtl="0">
              <a:lnSpc>
                <a:spcPct val="200000"/>
              </a:lnSpc>
              <a:spcBef>
                <a:spcPts val="0"/>
              </a:spcBef>
              <a:spcAft>
                <a:spcPts val="0"/>
              </a:spcAft>
              <a:buSzPct val="100000"/>
              <a:buAutoNum type="arabicPeriod"/>
            </a:pPr>
            <a:r>
              <a:rPr lang="en-GB"/>
              <a:t>When and where was Aristotle born?</a:t>
            </a:r>
            <a:endParaRPr/>
          </a:p>
          <a:p>
            <a:pPr marL="457200" lvl="0" indent="-317182" algn="l" rtl="0">
              <a:lnSpc>
                <a:spcPct val="200000"/>
              </a:lnSpc>
              <a:spcBef>
                <a:spcPts val="0"/>
              </a:spcBef>
              <a:spcAft>
                <a:spcPts val="0"/>
              </a:spcAft>
              <a:buSzPct val="100000"/>
              <a:buAutoNum type="arabicPeriod"/>
            </a:pPr>
            <a:r>
              <a:rPr lang="en-GB"/>
              <a:t>Aristotle was the tutor to_________</a:t>
            </a:r>
            <a:endParaRPr/>
          </a:p>
          <a:p>
            <a:pPr marL="457200" lvl="0" indent="-317182" algn="l" rtl="0">
              <a:lnSpc>
                <a:spcPct val="200000"/>
              </a:lnSpc>
              <a:spcBef>
                <a:spcPts val="0"/>
              </a:spcBef>
              <a:spcAft>
                <a:spcPts val="0"/>
              </a:spcAft>
              <a:buSzPct val="100000"/>
              <a:buAutoNum type="arabicPeriod"/>
            </a:pPr>
            <a:r>
              <a:rPr lang="en-GB"/>
              <a:t>Aristotle founded the_____________</a:t>
            </a:r>
            <a:endParaRPr/>
          </a:p>
          <a:p>
            <a:pPr marL="457200" lvl="0" indent="-317182" algn="l" rtl="0">
              <a:lnSpc>
                <a:spcPct val="200000"/>
              </a:lnSpc>
              <a:spcBef>
                <a:spcPts val="0"/>
              </a:spcBef>
              <a:spcAft>
                <a:spcPts val="0"/>
              </a:spcAft>
              <a:buSzPct val="100000"/>
              <a:buAutoNum type="arabicPeriod"/>
            </a:pPr>
            <a:r>
              <a:rPr lang="en-GB"/>
              <a:t>Aristotle wanted people to identify and nurture_______</a:t>
            </a:r>
            <a:endParaRPr/>
          </a:p>
          <a:p>
            <a:pPr marL="457200" lvl="0" indent="-317182" algn="l" rtl="0">
              <a:lnSpc>
                <a:spcPct val="200000"/>
              </a:lnSpc>
              <a:spcBef>
                <a:spcPts val="0"/>
              </a:spcBef>
              <a:spcAft>
                <a:spcPts val="0"/>
              </a:spcAft>
              <a:buSzPct val="100000"/>
              <a:buAutoNum type="arabicPeriod"/>
            </a:pPr>
            <a:r>
              <a:rPr lang="en-GB"/>
              <a:t>Aristotle’s ethics is recorded in a book edited by his son. The book is called____________</a:t>
            </a:r>
            <a:endParaRPr/>
          </a:p>
          <a:p>
            <a:pPr marL="457200" lvl="0" indent="-317182" algn="l" rtl="0">
              <a:lnSpc>
                <a:spcPct val="200000"/>
              </a:lnSpc>
              <a:spcBef>
                <a:spcPts val="0"/>
              </a:spcBef>
              <a:spcAft>
                <a:spcPts val="0"/>
              </a:spcAft>
              <a:buSzPct val="100000"/>
              <a:buAutoNum type="arabicPeriod"/>
            </a:pPr>
            <a:r>
              <a:rPr lang="en-GB"/>
              <a:t>Aristotle identified ________virtues </a:t>
            </a:r>
            <a:endParaRPr/>
          </a:p>
          <a:p>
            <a:pPr marL="457200" lvl="0" indent="-317182" algn="l" rtl="0">
              <a:lnSpc>
                <a:spcPct val="200000"/>
              </a:lnSpc>
              <a:spcBef>
                <a:spcPts val="0"/>
              </a:spcBef>
              <a:spcAft>
                <a:spcPts val="0"/>
              </a:spcAft>
              <a:buSzPct val="100000"/>
              <a:buAutoNum type="arabicPeriod"/>
            </a:pPr>
            <a:r>
              <a:rPr lang="en-GB"/>
              <a:t>Virtues are in the middle between a _____of excess and a _____of_______</a:t>
            </a:r>
            <a:endParaRPr/>
          </a:p>
          <a:p>
            <a:pPr marL="457200" lvl="0" indent="-317182" algn="l" rtl="0">
              <a:lnSpc>
                <a:spcPct val="200000"/>
              </a:lnSpc>
              <a:spcBef>
                <a:spcPts val="0"/>
              </a:spcBef>
              <a:spcAft>
                <a:spcPts val="0"/>
              </a:spcAft>
              <a:buSzPct val="100000"/>
              <a:buAutoNum type="arabicPeriod"/>
            </a:pPr>
            <a:r>
              <a:rPr lang="en-GB"/>
              <a:t>Moral guidance, according to Aristotle happens through ________</a:t>
            </a:r>
            <a:endParaRPr/>
          </a:p>
        </p:txBody>
      </p:sp>
      <p:sp>
        <p:nvSpPr>
          <p:cNvPr id="125" name="Google Shape;125;p24"/>
          <p:cNvSpPr txBox="1">
            <a:spLocks noGrp="1"/>
          </p:cNvSpPr>
          <p:nvPr>
            <p:ph type="body" idx="1"/>
          </p:nvPr>
        </p:nvSpPr>
        <p:spPr>
          <a:xfrm>
            <a:off x="4713950" y="228300"/>
            <a:ext cx="4260300" cy="4686900"/>
          </a:xfrm>
          <a:prstGeom prst="rect">
            <a:avLst/>
          </a:prstGeom>
        </p:spPr>
        <p:txBody>
          <a:bodyPr spcFirstLastPara="1" wrap="square" lIns="91425" tIns="91425" rIns="91425" bIns="91425" anchor="t" anchorCtr="0">
            <a:normAutofit fontScale="70000" lnSpcReduction="20000"/>
          </a:bodyPr>
          <a:lstStyle/>
          <a:p>
            <a:pPr marL="457200" lvl="0" indent="-317182" algn="l" rtl="0">
              <a:lnSpc>
                <a:spcPct val="200000"/>
              </a:lnSpc>
              <a:spcBef>
                <a:spcPts val="0"/>
              </a:spcBef>
              <a:spcAft>
                <a:spcPts val="0"/>
              </a:spcAft>
              <a:buSzPct val="100000"/>
              <a:buAutoNum type="arabicPeriod"/>
            </a:pPr>
            <a:r>
              <a:rPr lang="en-GB"/>
              <a:t>When and where was Aristotle born?</a:t>
            </a:r>
            <a:endParaRPr/>
          </a:p>
          <a:p>
            <a:pPr marL="457200" lvl="0" indent="-317182" algn="l" rtl="0">
              <a:lnSpc>
                <a:spcPct val="200000"/>
              </a:lnSpc>
              <a:spcBef>
                <a:spcPts val="0"/>
              </a:spcBef>
              <a:spcAft>
                <a:spcPts val="0"/>
              </a:spcAft>
              <a:buSzPct val="100000"/>
              <a:buAutoNum type="arabicPeriod"/>
            </a:pPr>
            <a:r>
              <a:rPr lang="en-GB"/>
              <a:t>Aristotle was the tutor to_________</a:t>
            </a:r>
            <a:endParaRPr/>
          </a:p>
          <a:p>
            <a:pPr marL="457200" lvl="0" indent="-317182" algn="l" rtl="0">
              <a:lnSpc>
                <a:spcPct val="200000"/>
              </a:lnSpc>
              <a:spcBef>
                <a:spcPts val="0"/>
              </a:spcBef>
              <a:spcAft>
                <a:spcPts val="0"/>
              </a:spcAft>
              <a:buSzPct val="100000"/>
              <a:buAutoNum type="arabicPeriod"/>
            </a:pPr>
            <a:r>
              <a:rPr lang="en-GB"/>
              <a:t>Aristotle founded the_____________</a:t>
            </a:r>
            <a:endParaRPr/>
          </a:p>
          <a:p>
            <a:pPr marL="457200" lvl="0" indent="-317182" algn="l" rtl="0">
              <a:lnSpc>
                <a:spcPct val="200000"/>
              </a:lnSpc>
              <a:spcBef>
                <a:spcPts val="0"/>
              </a:spcBef>
              <a:spcAft>
                <a:spcPts val="0"/>
              </a:spcAft>
              <a:buSzPct val="100000"/>
              <a:buAutoNum type="arabicPeriod"/>
            </a:pPr>
            <a:r>
              <a:rPr lang="en-GB"/>
              <a:t>Aristotle wanted people to identify and nurture_______</a:t>
            </a:r>
            <a:endParaRPr/>
          </a:p>
          <a:p>
            <a:pPr marL="457200" lvl="0" indent="-317182" algn="l" rtl="0">
              <a:lnSpc>
                <a:spcPct val="200000"/>
              </a:lnSpc>
              <a:spcBef>
                <a:spcPts val="0"/>
              </a:spcBef>
              <a:spcAft>
                <a:spcPts val="0"/>
              </a:spcAft>
              <a:buSzPct val="100000"/>
              <a:buAutoNum type="arabicPeriod"/>
            </a:pPr>
            <a:r>
              <a:rPr lang="en-GB"/>
              <a:t>Aristotle’s ethics is recorded in a book edited by his son. The book is called____________</a:t>
            </a:r>
            <a:endParaRPr/>
          </a:p>
          <a:p>
            <a:pPr marL="457200" lvl="0" indent="-317182" algn="l" rtl="0">
              <a:lnSpc>
                <a:spcPct val="200000"/>
              </a:lnSpc>
              <a:spcBef>
                <a:spcPts val="0"/>
              </a:spcBef>
              <a:spcAft>
                <a:spcPts val="0"/>
              </a:spcAft>
              <a:buSzPct val="100000"/>
              <a:buAutoNum type="arabicPeriod"/>
            </a:pPr>
            <a:r>
              <a:rPr lang="en-GB"/>
              <a:t>Aristotle identified ________virtues </a:t>
            </a:r>
            <a:endParaRPr/>
          </a:p>
          <a:p>
            <a:pPr marL="457200" lvl="0" indent="-317182" algn="l" rtl="0">
              <a:lnSpc>
                <a:spcPct val="200000"/>
              </a:lnSpc>
              <a:spcBef>
                <a:spcPts val="0"/>
              </a:spcBef>
              <a:spcAft>
                <a:spcPts val="0"/>
              </a:spcAft>
              <a:buSzPct val="100000"/>
              <a:buAutoNum type="arabicPeriod"/>
            </a:pPr>
            <a:r>
              <a:rPr lang="en-GB"/>
              <a:t>Virtues are in the middle between a _____of excess and a _____of_______</a:t>
            </a:r>
            <a:endParaRPr/>
          </a:p>
          <a:p>
            <a:pPr marL="457200" lvl="0" indent="-317182" algn="l" rtl="0">
              <a:lnSpc>
                <a:spcPct val="200000"/>
              </a:lnSpc>
              <a:spcBef>
                <a:spcPts val="0"/>
              </a:spcBef>
              <a:spcAft>
                <a:spcPts val="0"/>
              </a:spcAft>
              <a:buSzPct val="100000"/>
              <a:buAutoNum type="arabicPeriod"/>
            </a:pPr>
            <a:r>
              <a:rPr lang="en-GB"/>
              <a:t>Moral guidance, according to Aristotle happens through ________</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alibri"/>
                <a:ea typeface="Calibri"/>
                <a:cs typeface="Calibri"/>
                <a:sym typeface="Calibri"/>
              </a:rPr>
              <a:t>What qualities did you come up with?</a:t>
            </a:r>
            <a:endParaRPr>
              <a:latin typeface="Calibri"/>
              <a:ea typeface="Calibri"/>
              <a:cs typeface="Calibri"/>
              <a:sym typeface="Calibri"/>
            </a:endParaRPr>
          </a:p>
        </p:txBody>
      </p:sp>
      <p:pic>
        <p:nvPicPr>
          <p:cNvPr id="62" name="Google Shape;62;p14"/>
          <p:cNvPicPr preferRelativeResize="0"/>
          <p:nvPr/>
        </p:nvPicPr>
        <p:blipFill>
          <a:blip r:embed="rId3">
            <a:alphaModFix/>
          </a:blip>
          <a:stretch>
            <a:fillRect/>
          </a:stretch>
        </p:blipFill>
        <p:spPr>
          <a:xfrm>
            <a:off x="3021013" y="936650"/>
            <a:ext cx="3101976" cy="4014326"/>
          </a:xfrm>
          <a:prstGeom prst="rect">
            <a:avLst/>
          </a:prstGeom>
          <a:noFill/>
          <a:ln>
            <a:noFill/>
          </a:ln>
        </p:spPr>
      </p:pic>
      <p:sp>
        <p:nvSpPr>
          <p:cNvPr id="2" name="Rounded Rectangular Callout 1"/>
          <p:cNvSpPr/>
          <p:nvPr/>
        </p:nvSpPr>
        <p:spPr>
          <a:xfrm>
            <a:off x="691376" y="1226635"/>
            <a:ext cx="2475571" cy="162807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you think these qualities are the same for all people?</a:t>
            </a:r>
            <a:endParaRPr lang="en-GB" dirty="0"/>
          </a:p>
        </p:txBody>
      </p:sp>
      <p:sp>
        <p:nvSpPr>
          <p:cNvPr id="5" name="Rounded Rectangular Callout 4"/>
          <p:cNvSpPr/>
          <p:nvPr/>
        </p:nvSpPr>
        <p:spPr>
          <a:xfrm>
            <a:off x="6174059" y="1066800"/>
            <a:ext cx="2475571" cy="162807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Are these qualities the same at all situations?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alibri"/>
                <a:ea typeface="Calibri"/>
                <a:cs typeface="Calibri"/>
                <a:sym typeface="Calibri"/>
              </a:rPr>
              <a:t>Virtue ethics </a:t>
            </a:r>
            <a:endParaRPr>
              <a:latin typeface="Calibri"/>
              <a:ea typeface="Calibri"/>
              <a:cs typeface="Calibri"/>
              <a:sym typeface="Calibri"/>
            </a:endParaRPr>
          </a:p>
        </p:txBody>
      </p:sp>
      <p:pic>
        <p:nvPicPr>
          <p:cNvPr id="68" name="Google Shape;68;p15" descr="https://encrypted-tbn2.gstatic.com/images?q=tbn:ANd9GcQKLcmMp1XO_EX3DLzI0SmOn3SgbMciPei2E9UYPtE_6hK_jqO2LQ">
            <a:hlinkClick r:id="rId3"/>
          </p:cNvPr>
          <p:cNvPicPr preferRelativeResize="0"/>
          <p:nvPr/>
        </p:nvPicPr>
        <p:blipFill rotWithShape="1">
          <a:blip r:embed="rId4">
            <a:alphaModFix/>
          </a:blip>
          <a:srcRect/>
          <a:stretch/>
        </p:blipFill>
        <p:spPr>
          <a:xfrm>
            <a:off x="387377" y="1279357"/>
            <a:ext cx="2550325" cy="3415475"/>
          </a:xfrm>
          <a:prstGeom prst="rect">
            <a:avLst/>
          </a:prstGeom>
          <a:noFill/>
          <a:ln>
            <a:noFill/>
          </a:ln>
        </p:spPr>
      </p:pic>
      <p:sp>
        <p:nvSpPr>
          <p:cNvPr id="69" name="Google Shape;69;p15"/>
          <p:cNvSpPr txBox="1"/>
          <p:nvPr/>
        </p:nvSpPr>
        <p:spPr>
          <a:xfrm>
            <a:off x="3569400" y="360950"/>
            <a:ext cx="5262900" cy="244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dirty="0"/>
              <a:t>Virtue ethics comes in many different forms. We are going to focus on Aristotle. </a:t>
            </a:r>
            <a:endParaRPr sz="2100" dirty="0"/>
          </a:p>
          <a:p>
            <a:pPr marL="0" lvl="0" indent="0" algn="l" rtl="0">
              <a:spcBef>
                <a:spcPts val="0"/>
              </a:spcBef>
              <a:spcAft>
                <a:spcPts val="0"/>
              </a:spcAft>
              <a:buNone/>
            </a:pPr>
            <a:endParaRPr sz="2100" dirty="0"/>
          </a:p>
          <a:p>
            <a:pPr marL="0" lvl="0" indent="0" algn="l" rtl="0">
              <a:spcBef>
                <a:spcPts val="0"/>
              </a:spcBef>
              <a:spcAft>
                <a:spcPts val="0"/>
              </a:spcAft>
              <a:buNone/>
            </a:pPr>
            <a:r>
              <a:rPr lang="en-GB" sz="2100" b="1" dirty="0"/>
              <a:t>Aristotle thought that ethics was not about what is right or wrong. Instead, ethics is about how to become a good person. </a:t>
            </a:r>
            <a:endParaRPr sz="21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919950" y="695900"/>
            <a:ext cx="2165700" cy="3798600"/>
          </a:xfrm>
          <a:prstGeom prst="rect">
            <a:avLst/>
          </a:prstGeom>
          <a:solidFill>
            <a:srgbClr val="FFE599"/>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a:t>As you watch answer the questions on your sheet</a:t>
            </a:r>
            <a:endParaRPr/>
          </a:p>
        </p:txBody>
      </p:sp>
      <p:pic>
        <p:nvPicPr>
          <p:cNvPr id="75" name="Google Shape;75;p16" descr="Aristotle was the master of virtues.  For gifts and more from The School of Life, visit our online shop:  https://goo.gl/OD73do &#10;&#10;&#10;FURTHER READING&#10;&#10;“Aristotle was born around 384 BC in the ancient Greek kingdom of Macedonia, where his father was the royal doctor. He grew up to be arguably the most influential philosopher ever, with modest nicknames like ‘the master’, and simply ‘the philosopher’. One of his big jobs was tutoring Alexander the Great, who soon after went out and conquered the known world...”&#10;&#10;You can read more on this and other topics on our blog TheBookofLife.org at this link: https://goo.gl/M77XLT &#10;&#10;MORE SCHOOL OF LIFE&#10;&#10;Our website has classes, articles and products to help you think and grow: https://goo.gl/S503ca   &#10;&#10;Watch more films on PHILOSOPHY in our playlist: &#10;http://bit.ly/TSOLphilosophy &#10;&#10;Do you speak a different language to English?  Did you know you can submit Subtitles on all of our videos on YouTube?  For instructions how to do this click here: https://goo.gl/bKiIPo      &#10;&#10;&#10;SOCIAL MEDIA&#10;&#10;Feel free to follow us at the links below:&#10;&#10;&#10;&#10;Facebook: https://www.facebook.com/theschooloflifelondon/  &#10;&#10;Twitter: https://twitter.com/TheSchoolOfLife   &#10;&#10;Instagram: https://www.instagram.com/theschooloflifelondon/ &#10;&#10;&#10;CREDITS&#10;&#10;Produced in collaboration with:&#10;&#10;Mad Adam&#10;http://www.madadamfilms.co.uk #TheSchoolOfLife" title="PHILOSOPHY - Aristotle">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135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alibri"/>
                <a:ea typeface="Calibri"/>
                <a:cs typeface="Calibri"/>
                <a:sym typeface="Calibri"/>
              </a:rPr>
              <a:t>Step by step look at Aristotle’s virtue ethics </a:t>
            </a:r>
            <a:endParaRPr>
              <a:latin typeface="Calibri"/>
              <a:ea typeface="Calibri"/>
              <a:cs typeface="Calibri"/>
              <a:sym typeface="Calibri"/>
            </a:endParaRPr>
          </a:p>
        </p:txBody>
      </p:sp>
      <p:sp>
        <p:nvSpPr>
          <p:cNvPr id="88" name="Google Shape;88;p18"/>
          <p:cNvSpPr txBox="1">
            <a:spLocks noGrp="1"/>
          </p:cNvSpPr>
          <p:nvPr>
            <p:ph type="body" idx="1"/>
          </p:nvPr>
        </p:nvSpPr>
        <p:spPr>
          <a:xfrm>
            <a:off x="311700" y="791850"/>
            <a:ext cx="8520600" cy="35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rgbClr val="000000"/>
                </a:solidFill>
              </a:rPr>
              <a:t>Read through Aristotle’s virtue ethics</a:t>
            </a:r>
            <a:r>
              <a:rPr lang="en-GB" dirty="0" smtClean="0">
                <a:solidFill>
                  <a:srgbClr val="000000"/>
                </a:solidFill>
              </a:rPr>
              <a:t>.</a:t>
            </a:r>
            <a:endParaRPr dirty="0">
              <a:solidFill>
                <a:srgbClr val="000000"/>
              </a:solidFill>
            </a:endParaRPr>
          </a:p>
          <a:p>
            <a:pPr marL="0" lvl="0" indent="0" algn="l" rtl="0">
              <a:spcBef>
                <a:spcPts val="1200"/>
              </a:spcBef>
              <a:spcAft>
                <a:spcPts val="0"/>
              </a:spcAft>
              <a:buNone/>
            </a:pPr>
            <a:r>
              <a:rPr lang="en-GB" dirty="0">
                <a:solidFill>
                  <a:srgbClr val="000000"/>
                </a:solidFill>
              </a:rPr>
              <a:t>C</a:t>
            </a:r>
            <a:r>
              <a:rPr lang="en-GB" dirty="0" smtClean="0">
                <a:solidFill>
                  <a:srgbClr val="000000"/>
                </a:solidFill>
              </a:rPr>
              <a:t>up </a:t>
            </a:r>
            <a:r>
              <a:rPr lang="en-GB" dirty="0">
                <a:solidFill>
                  <a:srgbClr val="000000"/>
                </a:solidFill>
              </a:rPr>
              <a:t>with </a:t>
            </a:r>
            <a:r>
              <a:rPr lang="en-GB" b="1" dirty="0">
                <a:solidFill>
                  <a:srgbClr val="000000"/>
                </a:solidFill>
              </a:rPr>
              <a:t>at least </a:t>
            </a:r>
            <a:r>
              <a:rPr lang="en-GB" dirty="0">
                <a:solidFill>
                  <a:srgbClr val="000000"/>
                </a:solidFill>
              </a:rPr>
              <a:t>three strengths and three weaknesses of Aristotle’s virtue ethics. </a:t>
            </a:r>
            <a:endParaRPr dirty="0">
              <a:solidFill>
                <a:srgbClr val="000000"/>
              </a:solidFill>
            </a:endParaRPr>
          </a:p>
          <a:p>
            <a:pPr marL="0" lvl="0" indent="0" algn="l" rtl="0">
              <a:spcBef>
                <a:spcPts val="1200"/>
              </a:spcBef>
              <a:spcAft>
                <a:spcPts val="1200"/>
              </a:spcAft>
              <a:buNone/>
            </a:pPr>
            <a:r>
              <a:rPr lang="en-GB" b="1" dirty="0">
                <a:solidFill>
                  <a:srgbClr val="000000"/>
                </a:solidFill>
              </a:rPr>
              <a:t>We are going to do the first one together. </a:t>
            </a:r>
            <a:endParaRPr b="1" dirty="0">
              <a:solidFill>
                <a:srgbClr val="000000"/>
              </a:solidFill>
            </a:endParaRPr>
          </a:p>
        </p:txBody>
      </p:sp>
      <p:graphicFrame>
        <p:nvGraphicFramePr>
          <p:cNvPr id="89" name="Google Shape;89;p18"/>
          <p:cNvGraphicFramePr/>
          <p:nvPr>
            <p:extLst>
              <p:ext uri="{D42A27DB-BD31-4B8C-83A1-F6EECF244321}">
                <p14:modId xmlns:p14="http://schemas.microsoft.com/office/powerpoint/2010/main" val="2969928239"/>
              </p:ext>
            </p:extLst>
          </p:nvPr>
        </p:nvGraphicFramePr>
        <p:xfrm>
          <a:off x="743274" y="2400819"/>
          <a:ext cx="7239000" cy="1798200"/>
        </p:xfrm>
        <a:graphic>
          <a:graphicData uri="http://schemas.openxmlformats.org/drawingml/2006/table">
            <a:tbl>
              <a:tblPr>
                <a:noFill/>
                <a:tableStyleId>{0567D4FF-3B53-4C58-8C12-158FBEB629DF}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dirty="0">
                          <a:solidFill>
                            <a:srgbClr val="38761D"/>
                          </a:solidFill>
                        </a:rPr>
                        <a:t>Strengths - What is good about virtue ethics?</a:t>
                      </a:r>
                      <a:endParaRPr b="1" dirty="0">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rgbClr val="FF0000"/>
                          </a:solidFill>
                        </a:rPr>
                        <a:t>Weaknesses - What is bad about virtue ethics? </a:t>
                      </a:r>
                      <a:endParaRPr b="1">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b="1" dirty="0">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b="1" dirty="0">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dirty="0">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b="1">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dirty="0">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29885129"/>
              </p:ext>
            </p:extLst>
          </p:nvPr>
        </p:nvGraphicFramePr>
        <p:xfrm>
          <a:off x="276724" y="382502"/>
          <a:ext cx="8602580" cy="4418099"/>
        </p:xfrm>
        <a:graphic>
          <a:graphicData uri="http://schemas.openxmlformats.org/drawingml/2006/table">
            <a:tbl>
              <a:tblPr>
                <a:noFill/>
                <a:tableStyleId>{0567D4FF-3B53-4C58-8C12-158FBEB629DF}</a:tableStyleId>
              </a:tblPr>
              <a:tblGrid>
                <a:gridCol w="4301290">
                  <a:extLst>
                    <a:ext uri="{9D8B030D-6E8A-4147-A177-3AD203B41FA5}">
                      <a16:colId xmlns:a16="http://schemas.microsoft.com/office/drawing/2014/main" val="2322896611"/>
                    </a:ext>
                  </a:extLst>
                </a:gridCol>
                <a:gridCol w="4301290">
                  <a:extLst>
                    <a:ext uri="{9D8B030D-6E8A-4147-A177-3AD203B41FA5}">
                      <a16:colId xmlns:a16="http://schemas.microsoft.com/office/drawing/2014/main" val="2413136001"/>
                    </a:ext>
                  </a:extLst>
                </a:gridCol>
              </a:tblGrid>
              <a:tr h="523346">
                <a:tc>
                  <a:txBody>
                    <a:bodyPr/>
                    <a:lstStyle/>
                    <a:p>
                      <a:pPr marL="0" lvl="0" indent="0" algn="l" rtl="0">
                        <a:spcBef>
                          <a:spcPts val="0"/>
                        </a:spcBef>
                        <a:spcAft>
                          <a:spcPts val="0"/>
                        </a:spcAft>
                        <a:buNone/>
                      </a:pPr>
                      <a:r>
                        <a:rPr lang="en-GB" b="1" dirty="0">
                          <a:solidFill>
                            <a:srgbClr val="38761D"/>
                          </a:solidFill>
                        </a:rPr>
                        <a:t>Strengths - What is good about virtue ethics?</a:t>
                      </a:r>
                      <a:endParaRPr b="1" dirty="0">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rgbClr val="FF0000"/>
                          </a:solidFill>
                        </a:rPr>
                        <a:t>Weaknesses - What is bad about virtue ethics? </a:t>
                      </a:r>
                      <a:endParaRPr b="1">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2019230334"/>
                  </a:ext>
                </a:extLst>
              </a:tr>
              <a:tr h="1298251">
                <a:tc>
                  <a:txBody>
                    <a:bodyPr/>
                    <a:lstStyle/>
                    <a:p>
                      <a:pPr marL="0" lvl="0" indent="0" algn="l" rtl="0">
                        <a:spcBef>
                          <a:spcPts val="0"/>
                        </a:spcBef>
                        <a:spcAft>
                          <a:spcPts val="0"/>
                        </a:spcAft>
                        <a:buNone/>
                      </a:pPr>
                      <a:endParaRPr b="1" dirty="0">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2693449979"/>
                  </a:ext>
                </a:extLst>
              </a:tr>
              <a:tr h="1298251">
                <a:tc>
                  <a:txBody>
                    <a:bodyPr/>
                    <a:lstStyle/>
                    <a:p>
                      <a:pPr marL="0" lvl="0" indent="0" algn="l" rtl="0">
                        <a:spcBef>
                          <a:spcPts val="0"/>
                        </a:spcBef>
                        <a:spcAft>
                          <a:spcPts val="0"/>
                        </a:spcAft>
                        <a:buNone/>
                      </a:pPr>
                      <a:endParaRPr b="1" dirty="0">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dirty="0">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2888395192"/>
                  </a:ext>
                </a:extLst>
              </a:tr>
              <a:tr h="1298251">
                <a:tc>
                  <a:txBody>
                    <a:bodyPr/>
                    <a:lstStyle/>
                    <a:p>
                      <a:pPr marL="0" lvl="0" indent="0" algn="l" rtl="0">
                        <a:spcBef>
                          <a:spcPts val="0"/>
                        </a:spcBef>
                        <a:spcAft>
                          <a:spcPts val="0"/>
                        </a:spcAft>
                        <a:buNone/>
                      </a:pPr>
                      <a:endParaRPr b="1">
                        <a:solidFill>
                          <a:srgbClr val="38761D"/>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dirty="0">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3761639241"/>
                  </a:ext>
                </a:extLst>
              </a:tr>
            </a:tbl>
          </a:graphicData>
        </a:graphic>
      </p:graphicFrame>
    </p:spTree>
    <p:controls>
      <mc:AlternateContent xmlns:mc="http://schemas.openxmlformats.org/markup-compatibility/2006">
        <mc:Choice xmlns:v="urn:schemas-microsoft-com:vml" Requires="v">
          <p:control spid="2062" name="TextBox1" r:id="rId2" imgW="4124160" imgH="1123920"/>
        </mc:Choice>
        <mc:Fallback>
          <p:control name="TextBox1" r:id="rId2" imgW="4124160" imgH="1123920">
            <p:pic>
              <p:nvPicPr>
                <p:cNvPr id="5" name="TextBox1"/>
                <p:cNvPicPr>
                  <a:picLocks/>
                </p:cNvPicPr>
                <p:nvPr/>
              </p:nvPicPr>
              <p:blipFill>
                <a:blip r:embed="rId10"/>
                <a:stretch>
                  <a:fillRect/>
                </a:stretch>
              </p:blipFill>
              <p:spPr>
                <a:xfrm>
                  <a:off x="336550" y="974725"/>
                  <a:ext cx="4127500" cy="1118770"/>
                </a:xfrm>
                <a:prstGeom prst="rect">
                  <a:avLst/>
                </a:prstGeom>
              </p:spPr>
            </p:pic>
          </p:control>
        </mc:Fallback>
      </mc:AlternateContent>
      <mc:AlternateContent xmlns:mc="http://schemas.openxmlformats.org/markup-compatibility/2006">
        <mc:Choice xmlns:v="urn:schemas-microsoft-com:vml" Requires="v">
          <p:control spid="2063" name="TextBox2" r:id="rId3" imgW="4124160" imgH="1123920"/>
        </mc:Choice>
        <mc:Fallback>
          <p:control name="TextBox2" r:id="rId3" imgW="4124160" imgH="1123920">
            <p:pic>
              <p:nvPicPr>
                <p:cNvPr id="6" name="TextBox2"/>
                <p:cNvPicPr>
                  <a:picLocks/>
                </p:cNvPicPr>
                <p:nvPr/>
              </p:nvPicPr>
              <p:blipFill>
                <a:blip r:embed="rId10"/>
                <a:stretch>
                  <a:fillRect/>
                </a:stretch>
              </p:blipFill>
              <p:spPr>
                <a:xfrm>
                  <a:off x="332540" y="2258093"/>
                  <a:ext cx="4127500" cy="1118770"/>
                </a:xfrm>
                <a:prstGeom prst="rect">
                  <a:avLst/>
                </a:prstGeom>
              </p:spPr>
            </p:pic>
          </p:control>
        </mc:Fallback>
      </mc:AlternateContent>
      <mc:AlternateContent xmlns:mc="http://schemas.openxmlformats.org/markup-compatibility/2006">
        <mc:Choice xmlns:v="urn:schemas-microsoft-com:vml" Requires="v">
          <p:control spid="2064" name="TextBox3" r:id="rId4" imgW="4124160" imgH="1114560"/>
        </mc:Choice>
        <mc:Fallback>
          <p:control name="TextBox3" r:id="rId4" imgW="4124160" imgH="1114560">
            <p:pic>
              <p:nvPicPr>
                <p:cNvPr id="7" name="TextBox3"/>
                <p:cNvPicPr>
                  <a:picLocks/>
                </p:cNvPicPr>
                <p:nvPr/>
              </p:nvPicPr>
              <p:blipFill>
                <a:blip r:embed="rId11"/>
                <a:stretch>
                  <a:fillRect/>
                </a:stretch>
              </p:blipFill>
              <p:spPr>
                <a:xfrm>
                  <a:off x="352592" y="3577557"/>
                  <a:ext cx="4127500" cy="1118770"/>
                </a:xfrm>
                <a:prstGeom prst="rect">
                  <a:avLst/>
                </a:prstGeom>
              </p:spPr>
            </p:pic>
          </p:control>
        </mc:Fallback>
      </mc:AlternateContent>
      <mc:AlternateContent xmlns:mc="http://schemas.openxmlformats.org/markup-compatibility/2006">
        <mc:Choice xmlns:v="urn:schemas-microsoft-com:vml" Requires="v">
          <p:control spid="2065" name="TextBox4" r:id="rId5" imgW="4124160" imgH="1114560"/>
        </mc:Choice>
        <mc:Fallback>
          <p:control name="TextBox4" r:id="rId5" imgW="4124160" imgH="1114560">
            <p:pic>
              <p:nvPicPr>
                <p:cNvPr id="8" name="TextBox4"/>
                <p:cNvPicPr>
                  <a:picLocks/>
                </p:cNvPicPr>
                <p:nvPr/>
              </p:nvPicPr>
              <p:blipFill>
                <a:blip r:embed="rId11"/>
                <a:stretch>
                  <a:fillRect/>
                </a:stretch>
              </p:blipFill>
              <p:spPr>
                <a:xfrm>
                  <a:off x="4667919" y="986757"/>
                  <a:ext cx="4127500" cy="1118770"/>
                </a:xfrm>
                <a:prstGeom prst="rect">
                  <a:avLst/>
                </a:prstGeom>
              </p:spPr>
            </p:pic>
          </p:control>
        </mc:Fallback>
      </mc:AlternateContent>
      <mc:AlternateContent xmlns:mc="http://schemas.openxmlformats.org/markup-compatibility/2006">
        <mc:Choice xmlns:v="urn:schemas-microsoft-com:vml" Requires="v">
          <p:control spid="2066" name="TextBox5" r:id="rId6" imgW="4124160" imgH="1123920"/>
        </mc:Choice>
        <mc:Fallback>
          <p:control name="TextBox5" r:id="rId6" imgW="4124160" imgH="1123920">
            <p:pic>
              <p:nvPicPr>
                <p:cNvPr id="9" name="TextBox5"/>
                <p:cNvPicPr>
                  <a:picLocks/>
                </p:cNvPicPr>
                <p:nvPr/>
              </p:nvPicPr>
              <p:blipFill>
                <a:blip r:embed="rId10"/>
                <a:stretch>
                  <a:fillRect/>
                </a:stretch>
              </p:blipFill>
              <p:spPr>
                <a:xfrm>
                  <a:off x="4663908" y="2270125"/>
                  <a:ext cx="4127500" cy="1118770"/>
                </a:xfrm>
                <a:prstGeom prst="rect">
                  <a:avLst/>
                </a:prstGeom>
              </p:spPr>
            </p:pic>
          </p:control>
        </mc:Fallback>
      </mc:AlternateContent>
      <mc:AlternateContent xmlns:mc="http://schemas.openxmlformats.org/markup-compatibility/2006">
        <mc:Choice xmlns:v="urn:schemas-microsoft-com:vml" Requires="v">
          <p:control spid="2067" name="TextBox6" r:id="rId7" imgW="4124160" imgH="1123920"/>
        </mc:Choice>
        <mc:Fallback>
          <p:control name="TextBox6" r:id="rId7" imgW="4124160" imgH="1123920">
            <p:pic>
              <p:nvPicPr>
                <p:cNvPr id="10" name="TextBox6"/>
                <p:cNvPicPr>
                  <a:picLocks/>
                </p:cNvPicPr>
                <p:nvPr/>
              </p:nvPicPr>
              <p:blipFill>
                <a:blip r:embed="rId10"/>
                <a:stretch>
                  <a:fillRect/>
                </a:stretch>
              </p:blipFill>
              <p:spPr>
                <a:xfrm>
                  <a:off x="4671929" y="3589588"/>
                  <a:ext cx="4127500" cy="1118770"/>
                </a:xfrm>
                <a:prstGeom prst="rect">
                  <a:avLst/>
                </a:prstGeom>
              </p:spPr>
            </p:pic>
          </p:control>
        </mc:Fallback>
      </mc:AlternateContent>
    </p:controls>
    <p:extLst>
      <p:ext uri="{BB962C8B-B14F-4D97-AF65-F5344CB8AC3E}">
        <p14:creationId xmlns:p14="http://schemas.microsoft.com/office/powerpoint/2010/main" val="223442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93"/>
        <p:cNvGrpSpPr/>
        <p:nvPr/>
      </p:nvGrpSpPr>
      <p:grpSpPr>
        <a:xfrm>
          <a:off x="0" y="0"/>
          <a:ext cx="0" cy="0"/>
          <a:chOff x="0" y="0"/>
          <a:chExt cx="0" cy="0"/>
        </a:xfrm>
      </p:grpSpPr>
      <p:graphicFrame>
        <p:nvGraphicFramePr>
          <p:cNvPr id="94" name="Google Shape;94;p19"/>
          <p:cNvGraphicFramePr/>
          <p:nvPr>
            <p:extLst>
              <p:ext uri="{D42A27DB-BD31-4B8C-83A1-F6EECF244321}">
                <p14:modId xmlns:p14="http://schemas.microsoft.com/office/powerpoint/2010/main" val="2851730625"/>
              </p:ext>
            </p:extLst>
          </p:nvPr>
        </p:nvGraphicFramePr>
        <p:xfrm>
          <a:off x="0" y="36448"/>
          <a:ext cx="9144000" cy="5070603"/>
        </p:xfrm>
        <a:graphic>
          <a:graphicData uri="http://schemas.openxmlformats.org/drawingml/2006/table">
            <a:tbl>
              <a:tblPr>
                <a:noFill/>
                <a:tableStyleId>{0567D4FF-3B53-4C58-8C12-158FBEB629DF}</a:tableStyleId>
              </a:tblPr>
              <a:tblGrid>
                <a:gridCol w="5180496">
                  <a:extLst>
                    <a:ext uri="{9D8B030D-6E8A-4147-A177-3AD203B41FA5}">
                      <a16:colId xmlns:a16="http://schemas.microsoft.com/office/drawing/2014/main" val="3497149452"/>
                    </a:ext>
                  </a:extLst>
                </a:gridCol>
                <a:gridCol w="1607381">
                  <a:extLst>
                    <a:ext uri="{9D8B030D-6E8A-4147-A177-3AD203B41FA5}">
                      <a16:colId xmlns:a16="http://schemas.microsoft.com/office/drawing/2014/main" val="20000"/>
                    </a:ext>
                  </a:extLst>
                </a:gridCol>
                <a:gridCol w="2356123">
                  <a:extLst>
                    <a:ext uri="{9D8B030D-6E8A-4147-A177-3AD203B41FA5}">
                      <a16:colId xmlns:a16="http://schemas.microsoft.com/office/drawing/2014/main" val="20001"/>
                    </a:ext>
                  </a:extLst>
                </a:gridCol>
              </a:tblGrid>
              <a:tr h="564777">
                <a:tc>
                  <a:txBody>
                    <a:bodyPr/>
                    <a:lstStyle/>
                    <a:p>
                      <a:pPr marL="0" lvl="0" indent="0" algn="l" rtl="0">
                        <a:spcBef>
                          <a:spcPts val="0"/>
                        </a:spcBef>
                        <a:spcAft>
                          <a:spcPts val="0"/>
                        </a:spcAft>
                        <a:buNone/>
                      </a:pPr>
                      <a:r>
                        <a:rPr lang="en-GB" sz="900" b="1" dirty="0" smtClean="0">
                          <a:solidFill>
                            <a:srgbClr val="38761D"/>
                          </a:solidFill>
                          <a:latin typeface="Calibri" panose="020F0502020204030204" pitchFamily="34" charset="0"/>
                          <a:cs typeface="Calibri" panose="020F0502020204030204" pitchFamily="34" charset="0"/>
                        </a:rPr>
                        <a:t>Context -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The </a:t>
                      </a:r>
                      <a:r>
                        <a:rPr lang="en-GB" sz="900" b="1"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Nicomachean Ethics</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 is either dedicated to Aristotle’s father or his son who were both called </a:t>
                      </a:r>
                      <a:r>
                        <a:rPr lang="en-GB" sz="900" b="0" i="0" u="none" strike="noStrike" cap="none" dirty="0" err="1" smtClean="0">
                          <a:solidFill>
                            <a:srgbClr val="000000"/>
                          </a:solidFill>
                          <a:effectLst/>
                          <a:latin typeface="Calibri" panose="020F0502020204030204" pitchFamily="34" charset="0"/>
                          <a:ea typeface="Arial"/>
                          <a:cs typeface="Calibri" panose="020F0502020204030204" pitchFamily="34" charset="0"/>
                          <a:sym typeface="Arial"/>
                        </a:rPr>
                        <a:t>Nichomachus</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 Aristotle’s audience is comprised of </a:t>
                      </a:r>
                      <a:r>
                        <a:rPr lang="en-GB" sz="900" b="0" i="1" u="none" strike="noStrike" cap="none" dirty="0" err="1" smtClean="0">
                          <a:solidFill>
                            <a:srgbClr val="000000"/>
                          </a:solidFill>
                          <a:effectLst/>
                          <a:latin typeface="Calibri" panose="020F0502020204030204" pitchFamily="34" charset="0"/>
                          <a:ea typeface="Arial"/>
                          <a:cs typeface="Calibri" panose="020F0502020204030204" pitchFamily="34" charset="0"/>
                          <a:sym typeface="Arial"/>
                        </a:rPr>
                        <a:t>spoudaioi</a:t>
                      </a:r>
                      <a:r>
                        <a:rPr lang="en-GB" sz="900" b="0" i="1"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meaning ‘serious’ human beings. These were citizens of Greek city states: adults who governed each city. The majority of the population was made up of slaves, non-citizen labourers, </a:t>
                      </a:r>
                      <a:r>
                        <a:rPr lang="en-GB" sz="900" b="0" i="0" u="none" strike="noStrike" cap="none" dirty="0" smtClean="0">
                          <a:solidFill>
                            <a:srgbClr val="000000"/>
                          </a:solidFill>
                          <a:effectLst/>
                          <a:latin typeface="Arial"/>
                          <a:ea typeface="Arial"/>
                          <a:cs typeface="Arial"/>
                          <a:sym typeface="Arial"/>
                        </a:rPr>
                        <a:t>, women and children.</a:t>
                      </a: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900" b="1" dirty="0">
                          <a:solidFill>
                            <a:srgbClr val="38761D"/>
                          </a:solidFill>
                          <a:latin typeface="Calibri" panose="020F0502020204030204" pitchFamily="34" charset="0"/>
                          <a:cs typeface="Calibri" panose="020F0502020204030204" pitchFamily="34" charset="0"/>
                        </a:rPr>
                        <a:t>Strengths - What is good about virtue ethics?</a:t>
                      </a: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900" b="1" dirty="0">
                          <a:solidFill>
                            <a:srgbClr val="FF0000"/>
                          </a:solidFill>
                          <a:latin typeface="Calibri" panose="020F0502020204030204" pitchFamily="34" charset="0"/>
                          <a:cs typeface="Calibri" panose="020F0502020204030204" pitchFamily="34" charset="0"/>
                        </a:rPr>
                        <a:t>Weaknesses - What is bad about virtue ethics? </a:t>
                      </a:r>
                      <a:endParaRPr sz="900" b="1" dirty="0">
                        <a:solidFill>
                          <a:srgbClr val="FF0000"/>
                        </a:solidFill>
                        <a:latin typeface="Calibri" panose="020F0502020204030204" pitchFamily="34" charset="0"/>
                        <a:cs typeface="Calibri" panose="020F0502020204030204" pitchFamily="3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5917">
                <a:tc>
                  <a:txBody>
                    <a:bodyPr/>
                    <a:lstStyle/>
                    <a:p>
                      <a:r>
                        <a:rPr lang="en-GB" sz="900" b="1" dirty="0" smtClean="0">
                          <a:solidFill>
                            <a:srgbClr val="38761D"/>
                          </a:solidFill>
                          <a:latin typeface="Calibri" panose="020F0502020204030204" pitchFamily="34" charset="0"/>
                          <a:cs typeface="Calibri" panose="020F0502020204030204" pitchFamily="34" charset="0"/>
                        </a:rPr>
                        <a:t>Step 1: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Aristotle argues that the goal of human beings is to achieve eudemonia (human flourishing/happiness). </a:t>
                      </a: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rowSpan="3">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rowSpan="3">
                  <a:txBody>
                    <a:bodyPr/>
                    <a:lstStyle/>
                    <a:p>
                      <a:pPr marL="0" lvl="0" indent="0" algn="l" rtl="0">
                        <a:spcBef>
                          <a:spcPts val="0"/>
                        </a:spcBef>
                        <a:spcAft>
                          <a:spcPts val="0"/>
                        </a:spcAft>
                        <a:buNone/>
                      </a:pPr>
                      <a:endParaRPr sz="900" b="1" dirty="0">
                        <a:solidFill>
                          <a:srgbClr val="FF0000"/>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687624364"/>
                  </a:ext>
                </a:extLst>
              </a:tr>
              <a:tr h="553700">
                <a:tc>
                  <a:txBody>
                    <a:bodyPr/>
                    <a:lstStyle/>
                    <a:p>
                      <a:r>
                        <a:rPr lang="en-GB" sz="900" b="1" dirty="0" smtClean="0">
                          <a:solidFill>
                            <a:srgbClr val="38761D"/>
                          </a:solidFill>
                          <a:latin typeface="Calibri" panose="020F0502020204030204" pitchFamily="34" charset="0"/>
                          <a:cs typeface="Calibri" panose="020F0502020204030204" pitchFamily="34" charset="0"/>
                        </a:rPr>
                        <a:t>Step</a:t>
                      </a:r>
                      <a:r>
                        <a:rPr lang="en-GB" sz="900" b="1" baseline="0" dirty="0" smtClean="0">
                          <a:solidFill>
                            <a:srgbClr val="38761D"/>
                          </a:solidFill>
                          <a:latin typeface="Calibri" panose="020F0502020204030204" pitchFamily="34" charset="0"/>
                          <a:cs typeface="Calibri" panose="020F0502020204030204" pitchFamily="34" charset="0"/>
                        </a:rPr>
                        <a:t> 2: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According to Aristotle we do this through developing virtues.</a:t>
                      </a:r>
                    </a:p>
                    <a:p>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Aristotle thought there were 12</a:t>
                      </a:r>
                      <a:r>
                        <a:rPr lang="en-GB" sz="900" b="0" i="0" u="none" strike="noStrike" cap="none" baseline="0" dirty="0" smtClean="0">
                          <a:solidFill>
                            <a:srgbClr val="000000"/>
                          </a:solidFill>
                          <a:effectLst/>
                          <a:latin typeface="Calibri" panose="020F0502020204030204" pitchFamily="34" charset="0"/>
                          <a:ea typeface="Arial"/>
                          <a:cs typeface="Calibri" panose="020F0502020204030204" pitchFamily="34" charset="0"/>
                          <a:sym typeface="Arial"/>
                        </a:rPr>
                        <a:t> moral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virtues.</a:t>
                      </a:r>
                      <a:r>
                        <a:rPr lang="en-GB" sz="900" b="0" i="0" u="none" strike="noStrike" cap="none" baseline="0" dirty="0" smtClean="0">
                          <a:solidFill>
                            <a:srgbClr val="000000"/>
                          </a:solidFill>
                          <a:effectLst/>
                          <a:latin typeface="Calibri" panose="020F0502020204030204" pitchFamily="34" charset="0"/>
                          <a:ea typeface="Arial"/>
                          <a:cs typeface="Calibri" panose="020F0502020204030204" pitchFamily="34" charset="0"/>
                          <a:sym typeface="Arial"/>
                        </a:rPr>
                        <a:t>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These virtues are the ‘golden mean’ between a vice of excess and deficiency.</a:t>
                      </a: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vMerge="1">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l" rtl="0">
                        <a:spcBef>
                          <a:spcPts val="0"/>
                        </a:spcBef>
                        <a:spcAft>
                          <a:spcPts val="0"/>
                        </a:spcAft>
                        <a:buNone/>
                      </a:pPr>
                      <a:endParaRPr sz="900" b="1" dirty="0">
                        <a:solidFill>
                          <a:srgbClr val="FF0000"/>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772637330"/>
                  </a:ext>
                </a:extLst>
              </a:tr>
              <a:tr h="1641783">
                <a:tc>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vMerge="1">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pPr marL="0" lvl="0" indent="0" algn="l" rtl="0">
                        <a:spcBef>
                          <a:spcPts val="0"/>
                        </a:spcBef>
                        <a:spcAft>
                          <a:spcPts val="0"/>
                        </a:spcAft>
                        <a:buNone/>
                      </a:pPr>
                      <a:endParaRPr sz="900" b="1" dirty="0">
                        <a:solidFill>
                          <a:srgbClr val="FF0000"/>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3598019730"/>
                  </a:ext>
                </a:extLst>
              </a:tr>
              <a:tr h="5537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Step 3: Aristotle argues that we can develop virtues through habit. As Aristotle writes, </a:t>
                      </a:r>
                      <a:r>
                        <a:rPr lang="en-GB" sz="900" b="0" i="1"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“We are what we repeatedly do. Excellence, then, is not an act, but a habit. …. Moral excellence comes about as a result of habit. We become just by doing just acts, temperate by doing temperate acts, brave by doing brave acts.” </a:t>
                      </a:r>
                      <a:endPar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b="1" dirty="0">
                        <a:solidFill>
                          <a:srgbClr val="FF0000"/>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3700">
                <a:tc>
                  <a:txBody>
                    <a:bodyPr/>
                    <a:lstStyle/>
                    <a:p>
                      <a:r>
                        <a:rPr lang="en-GB" sz="900" b="1"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Step</a:t>
                      </a:r>
                      <a:r>
                        <a:rPr lang="en-GB" sz="900" b="1" i="0" u="none" strike="noStrike" cap="none" baseline="0" dirty="0" smtClean="0">
                          <a:solidFill>
                            <a:srgbClr val="000000"/>
                          </a:solidFill>
                          <a:effectLst/>
                          <a:latin typeface="Calibri" panose="020F0502020204030204" pitchFamily="34" charset="0"/>
                          <a:ea typeface="Arial"/>
                          <a:cs typeface="Calibri" panose="020F0502020204030204" pitchFamily="34" charset="0"/>
                          <a:sym typeface="Arial"/>
                        </a:rPr>
                        <a:t> 4: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What is the golden mean depends on the situation: ‘Conduct and questions of what is good for us have no fixity’. Aristotle gives the example of courage, in which the man who is fearful of everything becomes a coward.</a:t>
                      </a: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endParaRPr lang="en-GB"/>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982509032"/>
                  </a:ext>
                </a:extLst>
              </a:tr>
              <a:tr h="342870">
                <a:tc>
                  <a:txBody>
                    <a:bodyPr/>
                    <a:lstStyle/>
                    <a:p>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Step</a:t>
                      </a:r>
                      <a:r>
                        <a:rPr lang="en-GB" sz="900" b="0" i="0" u="none" strike="noStrike" cap="none" baseline="0" dirty="0" smtClean="0">
                          <a:solidFill>
                            <a:srgbClr val="000000"/>
                          </a:solidFill>
                          <a:effectLst/>
                          <a:latin typeface="Calibri" panose="020F0502020204030204" pitchFamily="34" charset="0"/>
                          <a:ea typeface="Arial"/>
                          <a:cs typeface="Calibri" panose="020F0502020204030204" pitchFamily="34" charset="0"/>
                          <a:sym typeface="Arial"/>
                        </a:rPr>
                        <a:t> 5: Finally, </a:t>
                      </a:r>
                      <a:r>
                        <a:rPr lang="en-GB" sz="900" b="0" i="0" u="none" strike="noStrike" cap="none" dirty="0" smtClean="0">
                          <a:solidFill>
                            <a:srgbClr val="000000"/>
                          </a:solidFill>
                          <a:effectLst/>
                          <a:latin typeface="Calibri" panose="020F0502020204030204" pitchFamily="34" charset="0"/>
                          <a:ea typeface="Arial"/>
                          <a:cs typeface="Calibri" panose="020F0502020204030204" pitchFamily="34" charset="0"/>
                          <a:sym typeface="Arial"/>
                        </a:rPr>
                        <a:t>Aristotle argues that one should not just be virtuous for themselves, but for the good of the community.</a:t>
                      </a: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900" b="1" dirty="0">
                        <a:solidFill>
                          <a:srgbClr val="38761D"/>
                        </a:solidFill>
                        <a:latin typeface="Calibri" panose="020F0502020204030204" pitchFamily="34" charset="0"/>
                        <a:cs typeface="Calibri" panose="020F0502020204030204" pitchFamily="34" charset="0"/>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endParaRPr lang="en-GB"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11157002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370933262"/>
              </p:ext>
            </p:extLst>
          </p:nvPr>
        </p:nvGraphicFramePr>
        <p:xfrm>
          <a:off x="1193073" y="1644050"/>
          <a:ext cx="3553098" cy="1855399"/>
        </p:xfrm>
        <a:graphic>
          <a:graphicData uri="http://schemas.openxmlformats.org/drawingml/2006/table">
            <a:tbl>
              <a:tblPr firstRow="1" firstCol="1" bandRow="1">
                <a:tableStyleId>{0567D4FF-3B53-4C58-8C12-158FBEB629DF}</a:tableStyleId>
              </a:tblPr>
              <a:tblGrid>
                <a:gridCol w="1624264">
                  <a:extLst>
                    <a:ext uri="{9D8B030D-6E8A-4147-A177-3AD203B41FA5}">
                      <a16:colId xmlns:a16="http://schemas.microsoft.com/office/drawing/2014/main" val="2245556880"/>
                    </a:ext>
                  </a:extLst>
                </a:gridCol>
                <a:gridCol w="1118937">
                  <a:extLst>
                    <a:ext uri="{9D8B030D-6E8A-4147-A177-3AD203B41FA5}">
                      <a16:colId xmlns:a16="http://schemas.microsoft.com/office/drawing/2014/main" val="116157389"/>
                    </a:ext>
                  </a:extLst>
                </a:gridCol>
                <a:gridCol w="809897">
                  <a:extLst>
                    <a:ext uri="{9D8B030D-6E8A-4147-A177-3AD203B41FA5}">
                      <a16:colId xmlns:a16="http://schemas.microsoft.com/office/drawing/2014/main" val="3259441767"/>
                    </a:ext>
                  </a:extLst>
                </a:gridCol>
              </a:tblGrid>
              <a:tr h="67945">
                <a:tc>
                  <a:txBody>
                    <a:bodyPr/>
                    <a:lstStyle/>
                    <a:p>
                      <a:pPr>
                        <a:lnSpc>
                          <a:spcPct val="107000"/>
                        </a:lnSpc>
                        <a:spcAft>
                          <a:spcPts val="800"/>
                        </a:spcAft>
                      </a:pPr>
                      <a:r>
                        <a:rPr lang="en-GB" sz="800" dirty="0">
                          <a:solidFill>
                            <a:schemeClr val="bg1"/>
                          </a:solidFill>
                          <a:effectLst/>
                          <a:latin typeface="Calibri" panose="020F0502020204030204" pitchFamily="34" charset="0"/>
                          <a:cs typeface="Calibri" panose="020F0502020204030204" pitchFamily="34" charset="0"/>
                        </a:rPr>
                        <a:t>Vice of deficiency -</a:t>
                      </a:r>
                      <a:endParaRPr lang="en-GB" sz="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07000"/>
                        </a:lnSpc>
                        <a:spcAft>
                          <a:spcPts val="800"/>
                        </a:spcAft>
                      </a:pPr>
                      <a:r>
                        <a:rPr lang="en-GB" sz="800" dirty="0">
                          <a:solidFill>
                            <a:schemeClr val="bg1"/>
                          </a:solidFill>
                          <a:effectLst/>
                          <a:latin typeface="Calibri" panose="020F0502020204030204" pitchFamily="34" charset="0"/>
                          <a:cs typeface="Calibri" panose="020F0502020204030204" pitchFamily="34" charset="0"/>
                        </a:rPr>
                        <a:t>Virtue/Virtuous mean</a:t>
                      </a:r>
                      <a:endParaRPr lang="en-GB" sz="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07000"/>
                        </a:lnSpc>
                        <a:spcAft>
                          <a:spcPts val="800"/>
                        </a:spcAft>
                      </a:pPr>
                      <a:r>
                        <a:rPr lang="en-GB" sz="800" dirty="0">
                          <a:solidFill>
                            <a:schemeClr val="bg1"/>
                          </a:solidFill>
                          <a:effectLst/>
                          <a:latin typeface="Calibri" panose="020F0502020204030204" pitchFamily="34" charset="0"/>
                          <a:cs typeface="Calibri" panose="020F0502020204030204" pitchFamily="34" charset="0"/>
                        </a:rPr>
                        <a:t>Vice of excess +</a:t>
                      </a:r>
                      <a:endParaRPr lang="en-GB" sz="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748094126"/>
                  </a:ext>
                </a:extLst>
              </a:tr>
              <a:tr h="74295">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Cowardice</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Courage</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Rashness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763409"/>
                  </a:ext>
                </a:extLst>
              </a:tr>
              <a:tr h="53340">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Indulgence</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Temperance</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Abstinence</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8872981"/>
                  </a:ext>
                </a:extLst>
              </a:tr>
              <a:tr h="89535">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Meanness</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Generosity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Wastefulness</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4744436"/>
                  </a:ext>
                </a:extLst>
              </a:tr>
              <a:tr h="0">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Pettiness/Stinginess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Magnificence</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Tastelessness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4813995"/>
                  </a:ext>
                </a:extLst>
              </a:tr>
              <a:tr h="53340">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Self-deprecation</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High-mindedness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Vanity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6826549"/>
                  </a:ext>
                </a:extLst>
              </a:tr>
              <a:tr h="53340">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Want of ambition</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Right ambition</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Over ambition</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2236773"/>
                  </a:ext>
                </a:extLst>
              </a:tr>
              <a:tr h="175951">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Apathy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Good temper</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Irritability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837412"/>
                  </a:ext>
                </a:extLst>
              </a:tr>
              <a:tr h="53340">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Understatement/false modesty</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Honesty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Boastfulness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061405"/>
                  </a:ext>
                </a:extLst>
              </a:tr>
              <a:tr h="53340">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Boorishness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Wittiness</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Buffoonery</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3636974"/>
                  </a:ext>
                </a:extLst>
              </a:tr>
              <a:tr h="123495">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Surliness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Friendliness</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Flattery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717261"/>
                  </a:ext>
                </a:extLst>
              </a:tr>
              <a:tr h="0">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Shamelessness</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a:effectLst/>
                          <a:latin typeface="Calibri" panose="020F0502020204030204" pitchFamily="34" charset="0"/>
                          <a:cs typeface="Calibri" panose="020F0502020204030204" pitchFamily="34" charset="0"/>
                        </a:rPr>
                        <a:t>Modesty</a:t>
                      </a:r>
                      <a:endParaRPr lang="en-GB" sz="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Shyness</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0801439"/>
                  </a:ext>
                </a:extLst>
              </a:tr>
              <a:tr h="119712">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Spitefulness</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Just resentment</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GB" sz="800" dirty="0">
                          <a:effectLst/>
                          <a:latin typeface="Calibri" panose="020F0502020204030204" pitchFamily="34" charset="0"/>
                          <a:cs typeface="Calibri" panose="020F0502020204030204" pitchFamily="34" charset="0"/>
                        </a:rPr>
                        <a:t>Envy</a:t>
                      </a:r>
                      <a:endParaRPr lang="en-GB" sz="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9439066"/>
                  </a:ext>
                </a:extLst>
              </a:tr>
            </a:tbl>
          </a:graphicData>
        </a:graphic>
      </p:graphicFrame>
      <p:sp>
        <p:nvSpPr>
          <p:cNvPr id="3" name="TextBox 2"/>
          <p:cNvSpPr txBox="1"/>
          <p:nvPr/>
        </p:nvSpPr>
        <p:spPr>
          <a:xfrm>
            <a:off x="0" y="2063918"/>
            <a:ext cx="1275347" cy="1015663"/>
          </a:xfrm>
          <a:prstGeom prst="rect">
            <a:avLst/>
          </a:prstGeom>
          <a:noFill/>
        </p:spPr>
        <p:txBody>
          <a:bodyPr wrap="square" rtlCol="0">
            <a:spAutoFit/>
          </a:bodyPr>
          <a:lstStyle/>
          <a:p>
            <a:r>
              <a:rPr lang="en-GB" sz="2000" b="1" dirty="0" smtClean="0">
                <a:solidFill>
                  <a:schemeClr val="tx1"/>
                </a:solidFill>
                <a:latin typeface="Calibri" panose="020F0502020204030204" pitchFamily="34" charset="0"/>
                <a:cs typeface="Calibri" panose="020F0502020204030204" pitchFamily="34" charset="0"/>
              </a:rPr>
              <a:t>Aristotle’s virtue ethics </a:t>
            </a:r>
            <a:endParaRPr lang="en-GB" sz="2000" b="1" dirty="0">
              <a:solidFill>
                <a:schemeClr val="tx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Calibri" panose="020F0502020204030204" pitchFamily="34" charset="0"/>
                <a:cs typeface="Calibri" panose="020F0502020204030204" pitchFamily="34" charset="0"/>
              </a:rPr>
              <a:t>In your groups, you have been given a case study</a:t>
            </a:r>
            <a:endParaRPr lang="en-GB" b="1"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p:txBody>
          <a:bodyPr>
            <a:normAutofit/>
          </a:bodyPr>
          <a:lstStyle/>
          <a:p>
            <a:r>
              <a:rPr lang="en-GB" sz="2400" b="1" dirty="0" smtClean="0">
                <a:solidFill>
                  <a:schemeClr val="tx1"/>
                </a:solidFill>
                <a:latin typeface="Calibri" panose="020F0502020204030204" pitchFamily="34" charset="0"/>
                <a:cs typeface="Calibri" panose="020F0502020204030204" pitchFamily="34" charset="0"/>
              </a:rPr>
              <a:t>Read through the case study – these case studies are all real. </a:t>
            </a:r>
          </a:p>
          <a:p>
            <a:r>
              <a:rPr lang="en-GB" sz="2400" dirty="0" smtClean="0">
                <a:solidFill>
                  <a:schemeClr val="tx1"/>
                </a:solidFill>
                <a:latin typeface="Calibri" panose="020F0502020204030204" pitchFamily="34" charset="0"/>
                <a:cs typeface="Calibri" panose="020F0502020204030204" pitchFamily="34" charset="0"/>
              </a:rPr>
              <a:t>What would a virtue ethicist do in this situation?</a:t>
            </a:r>
          </a:p>
          <a:p>
            <a:r>
              <a:rPr lang="en-GB" sz="2400" dirty="0" smtClean="0">
                <a:solidFill>
                  <a:schemeClr val="tx1"/>
                </a:solidFill>
                <a:latin typeface="Calibri" panose="020F0502020204030204" pitchFamily="34" charset="0"/>
                <a:cs typeface="Calibri" panose="020F0502020204030204" pitchFamily="34" charset="0"/>
              </a:rPr>
              <a:t>What virtues might you cultivate by acting or not acting?</a:t>
            </a:r>
          </a:p>
          <a:p>
            <a:r>
              <a:rPr lang="en-GB" sz="2400" dirty="0" smtClean="0">
                <a:solidFill>
                  <a:schemeClr val="tx1"/>
                </a:solidFill>
                <a:latin typeface="Calibri" panose="020F0502020204030204" pitchFamily="34" charset="0"/>
                <a:cs typeface="Calibri" panose="020F0502020204030204" pitchFamily="34" charset="0"/>
              </a:rPr>
              <a:t>What are the implications for the community? Would this make the community better or worse?</a:t>
            </a:r>
            <a:endParaRPr lang="en-GB"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248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libri" panose="020F0502020204030204" pitchFamily="34" charset="0"/>
                <a:cs typeface="Calibri" panose="020F0502020204030204" pitchFamily="34" charset="0"/>
              </a:rPr>
              <a:t>Now have a look back at your tables of pros and cons of virtue virtues. </a:t>
            </a:r>
            <a:endParaRPr lang="en-GB"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311700" y="1419725"/>
            <a:ext cx="8520600" cy="3149149"/>
          </a:xfrm>
        </p:spPr>
        <p:txBody>
          <a:bodyPr>
            <a:normAutofit/>
          </a:bodyPr>
          <a:lstStyle/>
          <a:p>
            <a:r>
              <a:rPr lang="en-GB" sz="2000" dirty="0" smtClean="0">
                <a:solidFill>
                  <a:schemeClr val="tx1"/>
                </a:solidFill>
                <a:latin typeface="Calibri" panose="020F0502020204030204" pitchFamily="34" charset="0"/>
                <a:cs typeface="Calibri" panose="020F0502020204030204" pitchFamily="34" charset="0"/>
              </a:rPr>
              <a:t>Now you have applied virtue ethics to some ethical situations – what can you add to your table?</a:t>
            </a:r>
            <a:endParaRPr lang="en-GB"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7036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TotalTime>
  <Words>1803</Words>
  <Application>Microsoft Office PowerPoint</Application>
  <PresentationFormat>On-screen Show (16:9)</PresentationFormat>
  <Paragraphs>112</Paragraphs>
  <Slides>13</Slides>
  <Notes>11</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Simple Light</vt:lpstr>
      <vt:lpstr>Title: Virtue ethics </vt:lpstr>
      <vt:lpstr>What qualities did you come up with?</vt:lpstr>
      <vt:lpstr>Virtue ethics </vt:lpstr>
      <vt:lpstr>As you watch answer the questions on your sheet</vt:lpstr>
      <vt:lpstr>Step by step look at Aristotle’s virtue ethics </vt:lpstr>
      <vt:lpstr>PowerPoint Presentation</vt:lpstr>
      <vt:lpstr>PowerPoint Presentation</vt:lpstr>
      <vt:lpstr>In your groups, you have been given a case study</vt:lpstr>
      <vt:lpstr>Now have a look back at your tables of pros and cons of virtue virtues.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Virtue ethics</dc:title>
  <dc:creator>thb</dc:creator>
  <cp:lastModifiedBy>thb</cp:lastModifiedBy>
  <cp:revision>7</cp:revision>
  <dcterms:modified xsi:type="dcterms:W3CDTF">2022-04-20T11:40:52Z</dcterms:modified>
</cp:coreProperties>
</file>