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3" r:id="rId7"/>
    <p:sldId id="264" r:id="rId8"/>
    <p:sldId id="266" r:id="rId9"/>
    <p:sldId id="267" r:id="rId10"/>
    <p:sldId id="265"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86" autoAdjust="0"/>
  </p:normalViewPr>
  <p:slideViewPr>
    <p:cSldViewPr snapToGrid="0" showGuides="1">
      <p:cViewPr>
        <p:scale>
          <a:sx n="60" d="100"/>
          <a:sy n="60" d="100"/>
        </p:scale>
        <p:origin x="1056" y="9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4-18T21:38:09.0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12948 13568 0,'0'25'125,"25"-25"-109,0 0 31,-1 0-16,26 0 0,-50 25-15,50-25-16,-26 0 15,1 0 1,25 0 0,-25 0-1,0 0-15,24 0 32,-24 25-17,0-25 1,24 0-1,-24 0 1,0 0 0,0 0-1,0 24 1,24-24 0,-24 0-1,0 0-15,0 0 16,-1 0-1,1 0 17,0 0-32,0 0 0,0 0 31,-1 0-15,1 0 15,0 0 0,0 0-15,0 25-1,-1-25 1,1 0-16,0 0 31,0 0-15,0 0-16,-1 0 15,1 0 17,0 0-32,0 0 15,0 0 1,-1 0 15,1 0-15,0 0-1,0 0 1,24 0 0,-24 0-16,0 25 15,0-25 1,0 0 0,0 0-16,-1 0 15,1 0 1,0 0-1,0 0 1,0 0 15,-1 0-15,1 0 0,0 0-1,0 0 1,0 0-1,24 0 1,-24 0 0,0 0-1,0 0-15,-1 0 16,1 0 0,0 0-1,0 0 1,0 25-1,-1-25-15,1 0 32,0 0 15,0 0-16,0 0-16,-1 0 32,1 0-31,0 0 15,0 0-31,0 0 31,-1 0 16,1 0-31,0 0 0,0 0 15,0 0 0,-1 0 47,-48 0 63,-1 0-110,-25-25-31,25 25 16,-24-25-1,24 25-15,0-25 16,0 25 0,1 0-1,-1 0 1,0-24-1,-25 24 1,26 0 15,-1 0-15,0 0 0,0 0-1,0-25 1,-24 25-1,24 0 1,0 0 0,0 0-1,1-25 1,-51 25 0,26-25-1,24 0 16,-50 1-15,1-1 0,49 0-1,-25 25 1,1-25 0,-1 25-1,25 0-15,-24 0 16,24 0-16,0-25 15,0 25 1,1 0 0,-1 0-1,-25 0 1,1-24 0,24 24-1,0 0-15,-25 0 16,26-25-16,-1 25 15,-25-25 1,1 25 15,24 0-31,0 0 16,0 0 0,0 0-16,1 0 31,-1 0-16,0 0 17,0 0-17,0 0 1,1 0 15,-1 0-15,0 0-1,0 0-15,0 0 16,1 0 0,-1-25 15,0 25 0,25-25 63,-25 25-47,0 0 93,0 0-15,1 0-93,-1 0-1,0 0-15,0 0 15,0 0-16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4-18T21:40:04.1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12948 13568 0,'0'25'125,"25"-25"-109,0 0 31,-1 0-16,26 0 0,-50 25-15,50-25-16,-26 0 15,1 0 1,25 0 0,-25 0-1,0 0-15,24 0 32,-24 25-17,0-25 1,24 0-1,-24 0 1,0 0 0,0 0-1,0 24 1,24-24 0,-24 0-1,0 0-15,0 0 16,-1 0-1,1 0 17,0 0-32,0 0 0,0 0 31,-1 0-15,1 0 15,0 0 0,0 0-15,0 25-1,-1-25 1,1 0-16,0 0 31,0 0-15,0 0-16,-1 0 15,1 0 17,0 0-32,0 0 15,0 0 1,-1 0 15,1 0-15,0 0-1,0 0 1,24 0 0,-24 0-16,0 25 15,0-25 1,0 0 0,0 0-16,-1 0 15,1 0 1,0 0-1,0 0 1,0 0 15,-1 0-15,1 0 0,0 0-1,0 0 1,0 0-1,24 0 1,-24 0 0,0 0-1,0 0-15,-1 0 16,1 0 0,0 0-1,0 0 1,0 25-1,-1-25-15,1 0 32,0 0 15,0 0-16,0 0-16,-1 0 32,1 0-31,0 0 15,0 0-31,0 0 31,-1 0 16,1 0-31,0 0 0,0 0 15,0 0 0,-1 0 47,-48 0 63,-1 0-110,-25-25-31,25 25 16,-24-25-1,24 25-15,0-25 16,0 25 0,1 0-1,-1 0 1,0-24-1,-25 24 1,26 0 15,-1 0-15,0 0 0,0 0-1,0-25 1,-24 25-1,24 0 1,0 0 0,0 0-1,1-25 1,-51 25 0,26-25-1,24 0 16,-50 1-15,1-1 0,49 0-1,-25 25 1,1-25 0,-1 25-1,25 0-15,-24 0 16,24 0-16,0-25 15,0 25 1,1 0 0,-1 0-1,-25 0 1,1-24 0,24 24-1,0 0-15,-25 0 16,26-25-16,-1 25 15,-25-25 1,1 25 15,24 0-31,0 0 16,0 0 0,0 0-16,1 0 31,-1 0-16,0 0 17,0 0-17,0 0 1,1 0 15,-1 0-15,0 0-1,0 0-15,0 0 16,1 0 0,-1-25 15,0 25 0,25-25 63,-25 25-47,0 0 93,0 0-15,1 0-93,-1 0-1,0 0-15,0 0 15,0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4-19T15:19:21.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12948 13516 0,'0'20'125,"18"-20"-109,0 0 31,-1 0-16,19 0 0,-36 21-15,36-21-16,-19 0 15,1 0 1,18 0 0,-18 0-1,0 0-15,17 0 32,-17 20-17,0-20 1,17 0-1,-17 0 1,0 0 0,0 0-1,0 20 1,17-20 0,-17 0-1,0 0-15,0 0 16,-1 0-1,1 0 17,0 0-32,0 0 0,0 0 31,-1 0-15,1 0 15,0 0 0,0 0-15,0 20-1,-1-20 1,1 0-16,0 0 31,0 0-15,0 0-16,0 0 15,-1 0 17,1 0-32,0 0 15,0 0 1,0 0 15,-1 0-15,1 0-1,0 0 1,18 0 0,-19 0-16,1 20 15,0-20 1,0 0 0,0 0-16,-1 0 15,1 0 1,0 0-1,0 0 1,0 0 15,-1 0-15,1 0 0,0 0-1,0 0 1,0 0-1,17 0 1,-17 0 0,0 0-1,0 0-15,0 0 16,-1 0 0,1 0-1,0 0 1,0 20-1,0-20-15,-1 0 32,1 0 15,0 0-16,0 0-16,0 0 32,-1 0-31,1 0 15,0 0-31,0 0 31,0 0 16,-1 0-31,1 0 0,0 0 15,0 0 0,0 0 47,-36 0 63,0 0-110,-18-20-31,19 20 16,-19-20-1,18 20-15,0-20 16,1 20 0,-1 0-1,0 0 1,0-20-1,-17 20 1,17 0 15,0 0-15,0 0 0,0 0-1,1-20 1,-19 20-1,18 0 1,0 0 0,0 0-1,1-21 1,-37 21 0,19-20-1,17 0 16,-36 0-15,1 0 0,35 0-1,-17 20 1,-1-20 0,0 20-1,19 0-15,-19 0 16,18 0-16,0-20 15,1 20 1,-1 0 0,0 0-1,-18 0 1,1-20 0,17 20-1,0 0-15,-18 0 16,19-20-16,-1 20 15,-18-21 1,1 21 15,17 0-31,0 0 16,0 0 0,0 0-16,1 0 31,-1 0-16,0 0 17,0 0-17,0 0 1,1 0 15,-1 0-15,0 0-1,0 0-15,0 0 16,1 0 0,-1-20 15,0 20 0,18-20 63,-18 20-47,0 0 93,0 0-15,1 0-93,-1 0-1,0 0-15,0 0 15,0 0-16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4-19T15:19:57.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12948 13639 0,'0'31'125,"14"-31"-109,0 0 31,-1 0-16,15 0 0,-28 31-15,28-31-16,-15 0 15,1 0 1,14 0 0,-14 0-1,-1 0-15,15 0 32,-14 32-17,0-32 1,13 0-1,-13 0 1,0 0 0,0 0-1,-1 31 1,15-31 0,-14 0-1,0 0-15,-1 0 16,1 0-1,0 0 17,0 0-32,0 0 0,-1 0 31,1 0-15,0 0 15,0 0 0,0 0-15,-1 31-1,1-31 1,0 0-16,0 0 31,-1 0-15,1 0-16,0 0 15,0 0 17,0 0-32,-1 0 15,1 0 1,0 0 15,0 0-15,0 0-1,-1 0 1,15 0 0,-14 0-16,0 31 15,-1-31 1,1 0 0,0 0-16,0 0 15,0 0 1,-1 0-1,1 0 1,0 0 15,0 0-15,0 0 0,-1 0-1,1 0 1,0 0-1,14 0 1,-15 0 0,1 0-1,0 0-15,0 0 16,0 0 0,-1 0-1,1 0 1,0 31-1,0-31-15,0 0 32,-1 0 15,1 0-16,0 0-16,0 0 32,0 0-31,-1 0 15,1 0-31,0 0 31,0 0 16,0 0-31,-1 0 0,1 0 15,0 0 0,0 0 47,-28 0 63,0 0-110,-13-31-31,13 31 16,-14-31-1,14 31-15,1-31 16,-1 31 0,0 0-1,0 0 1,0-31-1,-13 31 1,13 0 15,0 0-15,0 0 0,1 0-1,-1-32 1,-14 32-1,14 0 1,1 0 0,-1 0-1,0-31 1,-27 31 0,13-31-1,14 0 16,-27-1-15,-1 1 0,29 0-1,-15 31 1,0-31 0,1 31-1,13 0-15,-14 0 16,15 0-16,-1-31 15,0 31 1,0 0 0,0 0-1,-13 0 1,-1-32 0,15 32-1,-1 0-15,-14 0 16,14-31-16,1 31 15,-15-31 1,0 31 15,15 0-31,-1 0 16,0 0 0,0 0-16,0 0 31,1 0-16,-1 0 17,0 0-17,0 0 1,0 0 15,1 0-15,-1 0-1,0 0-15,0 0 16,0 0 0,1-31 15,-1 31 0,14-32 63,-14 32-47,0 0 93,0 0-15,1 0-93,-1 0-1,0 0-15,0 0 15,0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DC2BC-21CD-40DA-A5A3-6B82CB6B7A44}" type="datetimeFigureOut">
              <a:rPr lang="en-GB" smtClean="0"/>
              <a:t>19/04/2022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4D9EA-62BA-4417-87F4-25764B4CCD75}" type="slidenum">
              <a:rPr lang="en-GB" smtClean="0"/>
              <a:t>‹#›</a:t>
            </a:fld>
            <a:endParaRPr lang="en-GB"/>
          </a:p>
        </p:txBody>
      </p:sp>
    </p:spTree>
    <p:extLst>
      <p:ext uri="{BB962C8B-B14F-4D97-AF65-F5344CB8AC3E}">
        <p14:creationId xmlns:p14="http://schemas.microsoft.com/office/powerpoint/2010/main" val="2418939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Copies of gen 1 and 2 see</a:t>
            </a:r>
            <a:r>
              <a:rPr lang="en-GB" baseline="0" dirty="0" smtClean="0"/>
              <a:t> word document</a:t>
            </a:r>
            <a:endParaRPr lang="en-GB" dirty="0"/>
          </a:p>
        </p:txBody>
      </p:sp>
      <p:sp>
        <p:nvSpPr>
          <p:cNvPr id="4" name="Slide Number Placeholder 3"/>
          <p:cNvSpPr>
            <a:spLocks noGrp="1"/>
          </p:cNvSpPr>
          <p:nvPr>
            <p:ph type="sldNum" sz="quarter" idx="10"/>
          </p:nvPr>
        </p:nvSpPr>
        <p:spPr/>
        <p:txBody>
          <a:bodyPr/>
          <a:lstStyle/>
          <a:p>
            <a:fld id="{6A94D9EA-62BA-4417-87F4-25764B4CCD75}" type="slidenum">
              <a:rPr lang="en-GB" smtClean="0"/>
              <a:t>2</a:t>
            </a:fld>
            <a:endParaRPr lang="en-GB"/>
          </a:p>
        </p:txBody>
      </p:sp>
    </p:spTree>
    <p:extLst>
      <p:ext uri="{BB962C8B-B14F-4D97-AF65-F5344CB8AC3E}">
        <p14:creationId xmlns:p14="http://schemas.microsoft.com/office/powerpoint/2010/main" val="124242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ef193b04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ef193b04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https://www.youtube.com/watch?v=eoHAyndaUV4&amp;t=3s</a:t>
            </a:r>
            <a:endParaRPr/>
          </a:p>
        </p:txBody>
      </p:sp>
    </p:spTree>
    <p:extLst>
      <p:ext uri="{BB962C8B-B14F-4D97-AF65-F5344CB8AC3E}">
        <p14:creationId xmlns:p14="http://schemas.microsoft.com/office/powerpoint/2010/main" val="97880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ef193b04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ef193b04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The other questions in</a:t>
            </a:r>
            <a:r>
              <a:rPr lang="en-GB" baseline="0" dirty="0" smtClean="0"/>
              <a:t> the bubbles are optional. </a:t>
            </a:r>
            <a:endParaRPr dirty="0"/>
          </a:p>
        </p:txBody>
      </p:sp>
    </p:spTree>
    <p:extLst>
      <p:ext uri="{BB962C8B-B14F-4D97-AF65-F5344CB8AC3E}">
        <p14:creationId xmlns:p14="http://schemas.microsoft.com/office/powerpoint/2010/main" val="308611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94D9EA-62BA-4417-87F4-25764B4CCD75}" type="slidenum">
              <a:rPr lang="en-GB" smtClean="0"/>
              <a:t>10</a:t>
            </a:fld>
            <a:endParaRPr lang="en-GB"/>
          </a:p>
        </p:txBody>
      </p:sp>
    </p:spTree>
    <p:extLst>
      <p:ext uri="{BB962C8B-B14F-4D97-AF65-F5344CB8AC3E}">
        <p14:creationId xmlns:p14="http://schemas.microsoft.com/office/powerpoint/2010/main" val="132946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A4 or A3</a:t>
            </a:r>
            <a:endParaRPr lang="en-GB" dirty="0"/>
          </a:p>
        </p:txBody>
      </p:sp>
      <p:sp>
        <p:nvSpPr>
          <p:cNvPr id="4" name="Slide Number Placeholder 3"/>
          <p:cNvSpPr>
            <a:spLocks noGrp="1"/>
          </p:cNvSpPr>
          <p:nvPr>
            <p:ph type="sldNum" sz="quarter" idx="10"/>
          </p:nvPr>
        </p:nvSpPr>
        <p:spPr/>
        <p:txBody>
          <a:bodyPr/>
          <a:lstStyle/>
          <a:p>
            <a:fld id="{6A94D9EA-62BA-4417-87F4-25764B4CCD75}" type="slidenum">
              <a:rPr lang="en-GB" smtClean="0"/>
              <a:t>11</a:t>
            </a:fld>
            <a:endParaRPr lang="en-GB"/>
          </a:p>
        </p:txBody>
      </p:sp>
    </p:spTree>
    <p:extLst>
      <p:ext uri="{BB962C8B-B14F-4D97-AF65-F5344CB8AC3E}">
        <p14:creationId xmlns:p14="http://schemas.microsoft.com/office/powerpoint/2010/main" val="168929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A4 1 each</a:t>
            </a:r>
            <a:endParaRPr lang="en-GB" dirty="0"/>
          </a:p>
        </p:txBody>
      </p:sp>
      <p:sp>
        <p:nvSpPr>
          <p:cNvPr id="4" name="Slide Number Placeholder 3"/>
          <p:cNvSpPr>
            <a:spLocks noGrp="1"/>
          </p:cNvSpPr>
          <p:nvPr>
            <p:ph type="sldNum" sz="quarter" idx="10"/>
          </p:nvPr>
        </p:nvSpPr>
        <p:spPr/>
        <p:txBody>
          <a:bodyPr/>
          <a:lstStyle/>
          <a:p>
            <a:fld id="{6A94D9EA-62BA-4417-87F4-25764B4CCD75}" type="slidenum">
              <a:rPr lang="en-GB" smtClean="0"/>
              <a:t>12</a:t>
            </a:fld>
            <a:endParaRPr lang="en-GB"/>
          </a:p>
        </p:txBody>
      </p:sp>
    </p:spTree>
    <p:extLst>
      <p:ext uri="{BB962C8B-B14F-4D97-AF65-F5344CB8AC3E}">
        <p14:creationId xmlns:p14="http://schemas.microsoft.com/office/powerpoint/2010/main" val="56671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6841BF9-11A6-42B5-A7C1-E0C64DE6A7D2}" type="datetimeFigureOut">
              <a:rPr lang="en-GB" smtClean="0"/>
              <a:t>18/04/2022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155678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841BF9-11A6-42B5-A7C1-E0C64DE6A7D2}" type="datetimeFigureOut">
              <a:rPr lang="en-GB" smtClean="0"/>
              <a:t>18/04/2022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89753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841BF9-11A6-42B5-A7C1-E0C64DE6A7D2}" type="datetimeFigureOut">
              <a:rPr lang="en-GB" smtClean="0"/>
              <a:t>18/04/2022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6567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6812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841BF9-11A6-42B5-A7C1-E0C64DE6A7D2}" type="datetimeFigureOut">
              <a:rPr lang="en-GB" smtClean="0"/>
              <a:t>18/04/2022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335830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841BF9-11A6-42B5-A7C1-E0C64DE6A7D2}" type="datetimeFigureOut">
              <a:rPr lang="en-GB" smtClean="0"/>
              <a:t>18/04/2022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100623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6841BF9-11A6-42B5-A7C1-E0C64DE6A7D2}" type="datetimeFigureOut">
              <a:rPr lang="en-GB" smtClean="0"/>
              <a:t>18/04/2022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189549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6841BF9-11A6-42B5-A7C1-E0C64DE6A7D2}" type="datetimeFigureOut">
              <a:rPr lang="en-GB" smtClean="0"/>
              <a:t>18/04/2022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83350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6841BF9-11A6-42B5-A7C1-E0C64DE6A7D2}" type="datetimeFigureOut">
              <a:rPr lang="en-GB" smtClean="0"/>
              <a:t>18/04/2022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117208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41BF9-11A6-42B5-A7C1-E0C64DE6A7D2}" type="datetimeFigureOut">
              <a:rPr lang="en-GB" smtClean="0"/>
              <a:t>18/04/2022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34915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841BF9-11A6-42B5-A7C1-E0C64DE6A7D2}" type="datetimeFigureOut">
              <a:rPr lang="en-GB" smtClean="0"/>
              <a:t>18/04/2022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340411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841BF9-11A6-42B5-A7C1-E0C64DE6A7D2}" type="datetimeFigureOut">
              <a:rPr lang="en-GB" smtClean="0"/>
              <a:t>18/04/2022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192E6-32AC-452D-B995-089E38930453}" type="slidenum">
              <a:rPr lang="en-GB" smtClean="0"/>
              <a:t>‹#›</a:t>
            </a:fld>
            <a:endParaRPr lang="en-GB"/>
          </a:p>
        </p:txBody>
      </p:sp>
    </p:spTree>
    <p:extLst>
      <p:ext uri="{BB962C8B-B14F-4D97-AF65-F5344CB8AC3E}">
        <p14:creationId xmlns:p14="http://schemas.microsoft.com/office/powerpoint/2010/main" val="302870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1BF9-11A6-42B5-A7C1-E0C64DE6A7D2}" type="datetimeFigureOut">
              <a:rPr lang="en-GB" smtClean="0"/>
              <a:t>18/04/2022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192E6-32AC-452D-B995-089E38930453}" type="slidenum">
              <a:rPr lang="en-GB" smtClean="0"/>
              <a:t>‹#›</a:t>
            </a:fld>
            <a:endParaRPr lang="en-GB"/>
          </a:p>
        </p:txBody>
      </p:sp>
    </p:spTree>
    <p:extLst>
      <p:ext uri="{BB962C8B-B14F-4D97-AF65-F5344CB8AC3E}">
        <p14:creationId xmlns:p14="http://schemas.microsoft.com/office/powerpoint/2010/main" val="2545899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eoHAyndaUV4"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Humans should seek to</a:t>
            </a:r>
            <a:br>
              <a:rPr lang="en-GB" b="1" dirty="0"/>
            </a:br>
            <a:r>
              <a:rPr lang="en-GB" b="1" dirty="0"/>
              <a:t>control the natural world </a:t>
            </a:r>
            <a:endParaRPr lang="en-GB" dirty="0"/>
          </a:p>
        </p:txBody>
      </p:sp>
      <p:sp>
        <p:nvSpPr>
          <p:cNvPr id="3" name="Subtitle 2"/>
          <p:cNvSpPr>
            <a:spLocks noGrp="1"/>
          </p:cNvSpPr>
          <p:nvPr>
            <p:ph type="subTitle" idx="1"/>
          </p:nvPr>
        </p:nvSpPr>
        <p:spPr/>
        <p:txBody>
          <a:bodyPr>
            <a:normAutofit/>
          </a:bodyPr>
          <a:lstStyle/>
          <a:p>
            <a:r>
              <a:rPr lang="en-GB" sz="4000" dirty="0" smtClean="0"/>
              <a:t>What do you think?</a:t>
            </a:r>
            <a:endParaRPr lang="en-GB" sz="4000" dirty="0"/>
          </a:p>
        </p:txBody>
      </p:sp>
      <p:sp>
        <p:nvSpPr>
          <p:cNvPr id="4" name="TextBox 3"/>
          <p:cNvSpPr txBox="1"/>
          <p:nvPr/>
        </p:nvSpPr>
        <p:spPr>
          <a:xfrm>
            <a:off x="777922" y="382137"/>
            <a:ext cx="5527344" cy="584775"/>
          </a:xfrm>
          <a:prstGeom prst="rect">
            <a:avLst/>
          </a:prstGeom>
          <a:noFill/>
        </p:spPr>
        <p:txBody>
          <a:bodyPr wrap="square" rtlCol="0">
            <a:spAutoFit/>
          </a:bodyPr>
          <a:lstStyle/>
          <a:p>
            <a:r>
              <a:rPr lang="en-GB" sz="3200" dirty="0" smtClean="0"/>
              <a:t>Title: </a:t>
            </a:r>
            <a:r>
              <a:rPr lang="en-GB" sz="3200" u="sng" dirty="0" smtClean="0"/>
              <a:t>Environmental ethics</a:t>
            </a:r>
            <a:endParaRPr lang="en-GB" sz="3200" u="sng" dirty="0"/>
          </a:p>
        </p:txBody>
      </p:sp>
    </p:spTree>
    <p:extLst>
      <p:ext uri="{BB962C8B-B14F-4D97-AF65-F5344CB8AC3E}">
        <p14:creationId xmlns:p14="http://schemas.microsoft.com/office/powerpoint/2010/main" val="1997155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2012"/>
          </a:xfrm>
        </p:spPr>
        <p:txBody>
          <a:bodyPr>
            <a:normAutofit fontScale="90000"/>
          </a:bodyPr>
          <a:lstStyle/>
          <a:p>
            <a:r>
              <a:rPr lang="en-GB" dirty="0" smtClean="0"/>
              <a:t>Homework – using the information about different Christian denomination’s attitude towards the environment to complete the sheet. </a:t>
            </a:r>
            <a:endParaRPr lang="en-GB" dirty="0"/>
          </a:p>
        </p:txBody>
      </p:sp>
    </p:spTree>
    <p:extLst>
      <p:ext uri="{BB962C8B-B14F-4D97-AF65-F5344CB8AC3E}">
        <p14:creationId xmlns:p14="http://schemas.microsoft.com/office/powerpoint/2010/main" val="3634081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939653" y="1536174"/>
            <a:ext cx="4312693" cy="3785652"/>
          </a:xfrm>
          <a:prstGeom prst="rect">
            <a:avLst/>
          </a:prstGeom>
          <a:ln w="76200"/>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GB" sz="1200" dirty="0">
                <a:ln w="0"/>
                <a:effectLst>
                  <a:outerShdw blurRad="38100" dist="19050" dir="2700000" algn="tl" rotWithShape="0">
                    <a:schemeClr val="dk1">
                      <a:alpha val="40000"/>
                    </a:schemeClr>
                  </a:outerShdw>
                </a:effectLst>
                <a:ea typeface="MS Mincho"/>
              </a:rPr>
              <a:t>Then God said, "Let us make humankind in our image, according to our likeness; and let them have dominion over the fish of the sea, and over the birds of the air, and over the cattle, and over all the wild animals of the earth, and over every creeping thing that creeps upon the earth." 27 So God created humankind in his image, in the image of God he created them; male and female he created them. 28 God blessed them, and God said to them, "Be fruitful and multiply, and fill the earth and subdue it; and have dominion over the fish of the sea and over the birds of the air and over every living thing that moves upon the earth." </a:t>
            </a:r>
            <a:r>
              <a:rPr lang="en-GB" sz="1000" dirty="0" smtClean="0">
                <a:ln w="0"/>
                <a:effectLst>
                  <a:outerShdw blurRad="38100" dist="19050" dir="2700000" algn="tl" rotWithShape="0">
                    <a:schemeClr val="dk1">
                      <a:alpha val="40000"/>
                    </a:schemeClr>
                  </a:outerShdw>
                </a:effectLst>
                <a:ea typeface="MS Mincho"/>
              </a:rPr>
              <a:t>(Genesis 1.26-29)</a:t>
            </a:r>
            <a:endParaRPr lang="en-GB" sz="1000" dirty="0">
              <a:ln w="0"/>
              <a:effectLst>
                <a:outerShdw blurRad="38100" dist="19050" dir="2700000" algn="tl" rotWithShape="0">
                  <a:schemeClr val="dk1">
                    <a:alpha val="40000"/>
                  </a:schemeClr>
                </a:outerShdw>
              </a:effectLst>
            </a:endParaRPr>
          </a:p>
        </p:txBody>
      </p:sp>
      <p:cxnSp>
        <p:nvCxnSpPr>
          <p:cNvPr id="6" name="Straight Connector 5"/>
          <p:cNvCxnSpPr>
            <a:endCxn id="4" idx="0"/>
          </p:cNvCxnSpPr>
          <p:nvPr/>
        </p:nvCxnSpPr>
        <p:spPr>
          <a:xfrm>
            <a:off x="6096000" y="0"/>
            <a:ext cx="0" cy="1536174"/>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80078" y="5321826"/>
            <a:ext cx="0" cy="1536174"/>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a:endCxn id="4" idx="1"/>
          </p:cNvCxnSpPr>
          <p:nvPr/>
        </p:nvCxnSpPr>
        <p:spPr>
          <a:xfrm>
            <a:off x="0" y="3429000"/>
            <a:ext cx="393965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8252347" y="3429000"/>
            <a:ext cx="3939653" cy="0"/>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8283" y="0"/>
            <a:ext cx="3296653" cy="369332"/>
          </a:xfrm>
          <a:prstGeom prst="rect">
            <a:avLst/>
          </a:prstGeom>
          <a:noFill/>
        </p:spPr>
        <p:txBody>
          <a:bodyPr wrap="square" rtlCol="0">
            <a:spAutoFit/>
          </a:bodyPr>
          <a:lstStyle/>
          <a:p>
            <a:r>
              <a:rPr lang="en-GB" dirty="0" smtClean="0"/>
              <a:t>1. Historical context </a:t>
            </a:r>
            <a:endParaRPr lang="en-GB" dirty="0"/>
          </a:p>
        </p:txBody>
      </p:sp>
      <p:sp>
        <p:nvSpPr>
          <p:cNvPr id="15" name="TextBox 14"/>
          <p:cNvSpPr txBox="1"/>
          <p:nvPr/>
        </p:nvSpPr>
        <p:spPr>
          <a:xfrm>
            <a:off x="6264442" y="0"/>
            <a:ext cx="4868779" cy="369332"/>
          </a:xfrm>
          <a:prstGeom prst="rect">
            <a:avLst/>
          </a:prstGeom>
          <a:noFill/>
        </p:spPr>
        <p:txBody>
          <a:bodyPr wrap="square" rtlCol="0">
            <a:spAutoFit/>
          </a:bodyPr>
          <a:lstStyle/>
          <a:p>
            <a:r>
              <a:rPr lang="en-GB" dirty="0" smtClean="0"/>
              <a:t>2. Renaissance/Enlightenment (c.16</a:t>
            </a:r>
            <a:r>
              <a:rPr lang="en-GB" baseline="30000" dirty="0" smtClean="0"/>
              <a:t>th</a:t>
            </a:r>
            <a:r>
              <a:rPr lang="en-GB" dirty="0" smtClean="0"/>
              <a:t> century)</a:t>
            </a:r>
            <a:endParaRPr lang="en-GB" dirty="0"/>
          </a:p>
        </p:txBody>
      </p:sp>
      <p:sp>
        <p:nvSpPr>
          <p:cNvPr id="16" name="TextBox 15"/>
          <p:cNvSpPr txBox="1"/>
          <p:nvPr/>
        </p:nvSpPr>
        <p:spPr>
          <a:xfrm>
            <a:off x="124326" y="3465513"/>
            <a:ext cx="3296653" cy="646331"/>
          </a:xfrm>
          <a:prstGeom prst="rect">
            <a:avLst/>
          </a:prstGeom>
          <a:noFill/>
        </p:spPr>
        <p:txBody>
          <a:bodyPr wrap="square" rtlCol="0">
            <a:spAutoFit/>
          </a:bodyPr>
          <a:lstStyle/>
          <a:p>
            <a:r>
              <a:rPr lang="en-GB" dirty="0" smtClean="0"/>
              <a:t>3. Industrial revolution (19</a:t>
            </a:r>
            <a:r>
              <a:rPr lang="en-GB" baseline="30000" dirty="0" smtClean="0"/>
              <a:t>th</a:t>
            </a:r>
            <a:r>
              <a:rPr lang="en-GB" dirty="0" smtClean="0"/>
              <a:t> century)</a:t>
            </a:r>
            <a:endParaRPr lang="en-GB" dirty="0"/>
          </a:p>
        </p:txBody>
      </p:sp>
      <p:sp>
        <p:nvSpPr>
          <p:cNvPr id="17" name="TextBox 16"/>
          <p:cNvSpPr txBox="1"/>
          <p:nvPr/>
        </p:nvSpPr>
        <p:spPr>
          <a:xfrm>
            <a:off x="8313821" y="3465513"/>
            <a:ext cx="3296653" cy="646331"/>
          </a:xfrm>
          <a:prstGeom prst="rect">
            <a:avLst/>
          </a:prstGeom>
          <a:noFill/>
        </p:spPr>
        <p:txBody>
          <a:bodyPr wrap="square" rtlCol="0">
            <a:spAutoFit/>
          </a:bodyPr>
          <a:lstStyle/>
          <a:p>
            <a:r>
              <a:rPr lang="en-GB" dirty="0" smtClean="0"/>
              <a:t>4. Age of ecological crisis (20</a:t>
            </a:r>
            <a:r>
              <a:rPr lang="en-GB" baseline="30000" dirty="0" smtClean="0"/>
              <a:t>th</a:t>
            </a:r>
            <a:r>
              <a:rPr lang="en-GB" dirty="0" smtClean="0"/>
              <a:t>/21</a:t>
            </a:r>
            <a:r>
              <a:rPr lang="en-GB" baseline="30000" dirty="0" smtClean="0"/>
              <a:t>st</a:t>
            </a:r>
            <a:r>
              <a:rPr lang="en-GB" dirty="0" smtClean="0"/>
              <a:t> century)</a:t>
            </a:r>
            <a:endParaRPr lang="en-GB" dirty="0"/>
          </a:p>
        </p:txBody>
      </p:sp>
    </p:spTree>
    <p:extLst>
      <p:ext uri="{BB962C8B-B14F-4D97-AF65-F5344CB8AC3E}">
        <p14:creationId xmlns:p14="http://schemas.microsoft.com/office/powerpoint/2010/main" val="3298573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49597737"/>
              </p:ext>
            </p:extLst>
          </p:nvPr>
        </p:nvGraphicFramePr>
        <p:xfrm>
          <a:off x="302127" y="363620"/>
          <a:ext cx="11587746" cy="5809791"/>
        </p:xfrm>
        <a:graphic>
          <a:graphicData uri="http://schemas.openxmlformats.org/drawingml/2006/table">
            <a:tbl>
              <a:tblPr firstRow="1" bandRow="1">
                <a:tableStyleId>{5C22544A-7EE6-4342-B048-85BDC9FD1C3A}</a:tableStyleId>
              </a:tblPr>
              <a:tblGrid>
                <a:gridCol w="3862582">
                  <a:extLst>
                    <a:ext uri="{9D8B030D-6E8A-4147-A177-3AD203B41FA5}">
                      <a16:colId xmlns:a16="http://schemas.microsoft.com/office/drawing/2014/main" val="981231716"/>
                    </a:ext>
                  </a:extLst>
                </a:gridCol>
                <a:gridCol w="3862582">
                  <a:extLst>
                    <a:ext uri="{9D8B030D-6E8A-4147-A177-3AD203B41FA5}">
                      <a16:colId xmlns:a16="http://schemas.microsoft.com/office/drawing/2014/main" val="2535444389"/>
                    </a:ext>
                  </a:extLst>
                </a:gridCol>
                <a:gridCol w="3862582">
                  <a:extLst>
                    <a:ext uri="{9D8B030D-6E8A-4147-A177-3AD203B41FA5}">
                      <a16:colId xmlns:a16="http://schemas.microsoft.com/office/drawing/2014/main" val="4272612971"/>
                    </a:ext>
                  </a:extLst>
                </a:gridCol>
              </a:tblGrid>
              <a:tr h="406402">
                <a:tc>
                  <a:txBody>
                    <a:bodyPr/>
                    <a:lstStyle/>
                    <a:p>
                      <a:r>
                        <a:rPr lang="en-GB" dirty="0" smtClean="0">
                          <a:solidFill>
                            <a:schemeClr val="tx1"/>
                          </a:solidFill>
                        </a:rPr>
                        <a:t>Find</a:t>
                      </a:r>
                      <a:r>
                        <a:rPr lang="en-GB" baseline="0" dirty="0" smtClean="0">
                          <a:solidFill>
                            <a:schemeClr val="tx1"/>
                          </a:solidFill>
                        </a:rPr>
                        <a:t> a quote that</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solidFill>
                            <a:schemeClr val="tx1"/>
                          </a:solidFill>
                        </a:rPr>
                        <a:t>Genesis 1</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solidFill>
                            <a:schemeClr val="tx1"/>
                          </a:solidFill>
                        </a:rPr>
                        <a:t>Genesis 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0933252"/>
                  </a:ext>
                </a:extLst>
              </a:tr>
              <a:tr h="550065">
                <a:tc>
                  <a:txBody>
                    <a:bodyPr/>
                    <a:lstStyle/>
                    <a:p>
                      <a:r>
                        <a:rPr lang="en-GB" dirty="0" smtClean="0"/>
                        <a:t>Encourages care of the planet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6746916"/>
                  </a:ext>
                </a:extLst>
              </a:tr>
              <a:tr h="593550">
                <a:tc>
                  <a:txBody>
                    <a:bodyPr/>
                    <a:lstStyle/>
                    <a:p>
                      <a:r>
                        <a:rPr lang="en-GB" dirty="0" smtClean="0"/>
                        <a:t>Suggests</a:t>
                      </a:r>
                      <a:r>
                        <a:rPr lang="en-GB" baseline="0" dirty="0" smtClean="0"/>
                        <a:t> humans are ‘in charge’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3896623"/>
                  </a:ext>
                </a:extLst>
              </a:tr>
              <a:tr h="1038563">
                <a:tc>
                  <a:txBody>
                    <a:bodyPr/>
                    <a:lstStyle/>
                    <a:p>
                      <a:r>
                        <a:rPr lang="en-GB" dirty="0" smtClean="0"/>
                        <a:t>Suggests the land has intrinsic value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8756438"/>
                  </a:ext>
                </a:extLst>
              </a:tr>
              <a:tr h="1038563">
                <a:tc>
                  <a:txBody>
                    <a:bodyPr/>
                    <a:lstStyle/>
                    <a:p>
                      <a:r>
                        <a:rPr lang="en-GB" dirty="0" smtClean="0"/>
                        <a:t>Suggests</a:t>
                      </a:r>
                      <a:r>
                        <a:rPr lang="en-GB" baseline="0" dirty="0" smtClean="0"/>
                        <a:t> that land has instrumental value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104438"/>
                  </a:ext>
                </a:extLst>
              </a:tr>
              <a:tr h="868636">
                <a:tc>
                  <a:txBody>
                    <a:bodyPr/>
                    <a:lstStyle/>
                    <a:p>
                      <a:r>
                        <a:rPr lang="en-GB" dirty="0" smtClean="0"/>
                        <a:t>Suggests that human</a:t>
                      </a:r>
                      <a:r>
                        <a:rPr lang="en-GB" baseline="0" dirty="0" smtClean="0"/>
                        <a:t> beings are made in the image of God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7582921"/>
                  </a:ext>
                </a:extLst>
              </a:tr>
              <a:tr h="1314012">
                <a:tc>
                  <a:txBody>
                    <a:bodyPr/>
                    <a:lstStyle/>
                    <a:p>
                      <a:r>
                        <a:rPr lang="en-GB" dirty="0" smtClean="0"/>
                        <a:t>A quote</a:t>
                      </a:r>
                      <a:r>
                        <a:rPr lang="en-GB" baseline="0" dirty="0" smtClean="0"/>
                        <a:t> that suggests humans have a different relationship with the Earth than that of other animals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735457"/>
                  </a:ext>
                </a:extLst>
              </a:tr>
            </a:tbl>
          </a:graphicData>
        </a:graphic>
      </p:graphicFrame>
    </p:spTree>
    <p:extLst>
      <p:ext uri="{BB962C8B-B14F-4D97-AF65-F5344CB8AC3E}">
        <p14:creationId xmlns:p14="http://schemas.microsoft.com/office/powerpoint/2010/main" val="398168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 pairs, one of you read Genesis 1 and the other read Genesis 2. As you read find quotes that: </a:t>
            </a:r>
            <a:endParaRPr lang="en-GB" dirty="0"/>
          </a:p>
        </p:txBody>
      </p:sp>
      <p:sp>
        <p:nvSpPr>
          <p:cNvPr id="3" name="Content Placeholder 2"/>
          <p:cNvSpPr>
            <a:spLocks noGrp="1"/>
          </p:cNvSpPr>
          <p:nvPr>
            <p:ph idx="1"/>
          </p:nvPr>
        </p:nvSpPr>
        <p:spPr>
          <a:xfrm>
            <a:off x="688074" y="2043988"/>
            <a:ext cx="10515600" cy="4206685"/>
          </a:xfrm>
        </p:spPr>
        <p:txBody>
          <a:bodyPr/>
          <a:lstStyle/>
          <a:p>
            <a:pPr lvl="0"/>
            <a:r>
              <a:rPr lang="en-GB" dirty="0"/>
              <a:t>Encourage care of the </a:t>
            </a:r>
            <a:r>
              <a:rPr lang="en-GB" dirty="0" smtClean="0"/>
              <a:t>planet</a:t>
            </a:r>
            <a:endParaRPr lang="en-GB" dirty="0"/>
          </a:p>
          <a:p>
            <a:pPr lvl="0"/>
            <a:r>
              <a:rPr lang="en-GB" dirty="0"/>
              <a:t>Suggest humans are ‘in charge</a:t>
            </a:r>
            <a:r>
              <a:rPr lang="en-GB" dirty="0" smtClean="0"/>
              <a:t>’</a:t>
            </a:r>
            <a:endParaRPr lang="en-GB" dirty="0"/>
          </a:p>
          <a:p>
            <a:pPr lvl="0"/>
            <a:r>
              <a:rPr lang="en-GB" dirty="0"/>
              <a:t>Suggest the land has </a:t>
            </a:r>
            <a:r>
              <a:rPr lang="en-GB" dirty="0" smtClean="0"/>
              <a:t>intrinsic</a:t>
            </a:r>
            <a:r>
              <a:rPr lang="en-GB" b="1" dirty="0" smtClean="0"/>
              <a:t> </a:t>
            </a:r>
            <a:r>
              <a:rPr lang="en-GB" dirty="0" smtClean="0"/>
              <a:t>value (intrinsic means it has value by its very nature)</a:t>
            </a:r>
          </a:p>
          <a:p>
            <a:pPr lvl="0"/>
            <a:r>
              <a:rPr lang="en-GB" dirty="0" smtClean="0"/>
              <a:t>Suggest that land has instrumental value (means that it has value because of what it can be used for/the consequences)  </a:t>
            </a:r>
            <a:endParaRPr lang="en-GB" dirty="0"/>
          </a:p>
          <a:p>
            <a:pPr lvl="0"/>
            <a:r>
              <a:rPr lang="en-GB" dirty="0"/>
              <a:t>Suggest that human beings are in the image of </a:t>
            </a:r>
            <a:r>
              <a:rPr lang="en-GB" dirty="0" smtClean="0"/>
              <a:t>God </a:t>
            </a:r>
          </a:p>
          <a:p>
            <a:pPr lvl="0"/>
            <a:r>
              <a:rPr lang="en-GB" dirty="0" smtClean="0"/>
              <a:t>A quote that suggests humans have </a:t>
            </a:r>
            <a:r>
              <a:rPr lang="en-GB" dirty="0"/>
              <a:t>a different relationship with the Earth than that of the other </a:t>
            </a:r>
            <a:r>
              <a:rPr lang="en-GB" dirty="0" smtClean="0"/>
              <a:t>animals</a:t>
            </a:r>
            <a:endParaRPr lang="en-GB" dirty="0"/>
          </a:p>
          <a:p>
            <a:pPr marL="0" indent="0">
              <a:buNone/>
            </a:pPr>
            <a:endParaRPr lang="en-GB" dirty="0"/>
          </a:p>
        </p:txBody>
      </p:sp>
    </p:spTree>
    <p:extLst>
      <p:ext uri="{BB962C8B-B14F-4D97-AF65-F5344CB8AC3E}">
        <p14:creationId xmlns:p14="http://schemas.microsoft.com/office/powerpoint/2010/main" val="239753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Oval Callout 4"/>
          <p:cNvSpPr/>
          <p:nvPr/>
        </p:nvSpPr>
        <p:spPr>
          <a:xfrm>
            <a:off x="773373" y="2067994"/>
            <a:ext cx="5547216" cy="394779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How did you find that activity? Was it easy or hard to find quotes?</a:t>
            </a:r>
            <a:endParaRPr lang="en-GB" sz="2400" dirty="0"/>
          </a:p>
        </p:txBody>
      </p:sp>
      <p:sp>
        <p:nvSpPr>
          <p:cNvPr id="7" name="Oval Callout 6"/>
          <p:cNvSpPr/>
          <p:nvPr/>
        </p:nvSpPr>
        <p:spPr>
          <a:xfrm>
            <a:off x="6444257" y="497004"/>
            <a:ext cx="5547216" cy="394779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Think back to when you learnt about interpreting the Qur’an. Did you read Genesis 1 literally or did you have to interpret the quotes?</a:t>
            </a:r>
            <a:endParaRPr lang="en-GB" sz="2400" dirty="0"/>
          </a:p>
        </p:txBody>
      </p:sp>
    </p:spTree>
    <p:extLst>
      <p:ext uri="{BB962C8B-B14F-4D97-AF65-F5344CB8AC3E}">
        <p14:creationId xmlns:p14="http://schemas.microsoft.com/office/powerpoint/2010/main" val="571679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These Genesis texts have been interpreted throughout history in different ways. </a:t>
            </a:r>
            <a:endParaRPr lang="en-GB" dirty="0"/>
          </a:p>
        </p:txBody>
      </p:sp>
      <p:sp>
        <p:nvSpPr>
          <p:cNvPr id="3" name="Content Placeholder 2"/>
          <p:cNvSpPr>
            <a:spLocks noGrp="1"/>
          </p:cNvSpPr>
          <p:nvPr>
            <p:ph idx="1"/>
          </p:nvPr>
        </p:nvSpPr>
        <p:spPr>
          <a:xfrm>
            <a:off x="838200" y="1841667"/>
            <a:ext cx="10515600" cy="4351338"/>
          </a:xfrm>
        </p:spPr>
        <p:txBody>
          <a:bodyPr/>
          <a:lstStyle/>
          <a:p>
            <a:pPr marL="0" indent="0">
              <a:buNone/>
            </a:pPr>
            <a:r>
              <a:rPr lang="en-GB" dirty="0" smtClean="0"/>
              <a:t>We are going to look at four periods of history and how this text has been interpreted.</a:t>
            </a:r>
          </a:p>
          <a:p>
            <a:pPr marL="0" indent="0">
              <a:buNone/>
            </a:pPr>
            <a:endParaRPr lang="en-GB" dirty="0" smtClean="0"/>
          </a:p>
          <a:p>
            <a:pPr marL="514350" indent="-514350">
              <a:buAutoNum type="arabicPeriod"/>
            </a:pPr>
            <a:r>
              <a:rPr lang="en-GB" dirty="0" smtClean="0"/>
              <a:t>Historical context</a:t>
            </a:r>
          </a:p>
          <a:p>
            <a:pPr marL="514350" indent="-514350">
              <a:buAutoNum type="arabicPeriod"/>
            </a:pPr>
            <a:r>
              <a:rPr lang="en-GB" dirty="0" smtClean="0"/>
              <a:t>Enlightenment </a:t>
            </a:r>
          </a:p>
          <a:p>
            <a:pPr marL="514350" indent="-514350">
              <a:buAutoNum type="arabicPeriod"/>
            </a:pPr>
            <a:r>
              <a:rPr lang="en-GB" dirty="0" smtClean="0"/>
              <a:t>19</a:t>
            </a:r>
            <a:r>
              <a:rPr lang="en-GB" baseline="30000" dirty="0" smtClean="0"/>
              <a:t>th</a:t>
            </a:r>
            <a:r>
              <a:rPr lang="en-GB" dirty="0" smtClean="0"/>
              <a:t> century</a:t>
            </a:r>
          </a:p>
          <a:p>
            <a:pPr marL="514350" indent="-514350">
              <a:buAutoNum type="arabicPeriod"/>
            </a:pPr>
            <a:r>
              <a:rPr lang="en-GB" dirty="0" smtClean="0"/>
              <a:t>Current ecological crisis </a:t>
            </a:r>
          </a:p>
          <a:p>
            <a:pPr marL="514350" indent="-514350">
              <a:buAutoNum type="arabicPeriod"/>
            </a:pPr>
            <a:endParaRPr lang="en-GB" dirty="0"/>
          </a:p>
          <a:p>
            <a:pPr marL="0" indent="0">
              <a:buNone/>
            </a:pPr>
            <a:endParaRPr lang="en-GB" dirty="0"/>
          </a:p>
        </p:txBody>
      </p:sp>
      <p:pic>
        <p:nvPicPr>
          <p:cNvPr id="1026" name="Picture 2" descr="Renaissance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859" y="2580857"/>
            <a:ext cx="5202488" cy="403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30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Historical context </a:t>
            </a:r>
            <a:endParaRPr lang="en-GB" dirty="0"/>
          </a:p>
        </p:txBody>
      </p:sp>
      <p:sp>
        <p:nvSpPr>
          <p:cNvPr id="3" name="Content Placeholder 2"/>
          <p:cNvSpPr>
            <a:spLocks noGrp="1"/>
          </p:cNvSpPr>
          <p:nvPr>
            <p:ph idx="1"/>
          </p:nvPr>
        </p:nvSpPr>
        <p:spPr>
          <a:xfrm>
            <a:off x="838200" y="1713331"/>
            <a:ext cx="9396663" cy="4351338"/>
          </a:xfrm>
        </p:spPr>
        <p:txBody>
          <a:bodyPr>
            <a:normAutofit fontScale="85000" lnSpcReduction="10000"/>
          </a:bodyPr>
          <a:lstStyle/>
          <a:p>
            <a:pPr lvl="0"/>
            <a:r>
              <a:rPr lang="en-GB" dirty="0"/>
              <a:t>It was written in an ancient, pre-industrial context.</a:t>
            </a:r>
          </a:p>
          <a:p>
            <a:pPr lvl="0"/>
            <a:r>
              <a:rPr lang="en-GB" dirty="0"/>
              <a:t>People had no idea how modern science and technology would develop.</a:t>
            </a:r>
          </a:p>
          <a:p>
            <a:pPr lvl="0"/>
            <a:r>
              <a:rPr lang="en-GB" dirty="0"/>
              <a:t>They did not know that humans would impact upon the natural world in the ways we do now.</a:t>
            </a:r>
          </a:p>
          <a:p>
            <a:pPr marL="0" indent="0">
              <a:buNone/>
            </a:pPr>
            <a:r>
              <a:rPr lang="en-GB" b="1" dirty="0"/>
              <a:t> </a:t>
            </a:r>
            <a:endParaRPr lang="en-GB" dirty="0"/>
          </a:p>
          <a:p>
            <a:r>
              <a:rPr lang="en-GB" i="1" dirty="0"/>
              <a:t>Threats of nature</a:t>
            </a:r>
            <a:endParaRPr lang="en-GB" dirty="0"/>
          </a:p>
          <a:p>
            <a:pPr marL="0" indent="0">
              <a:buNone/>
            </a:pPr>
            <a:r>
              <a:rPr lang="en-GB" dirty="0"/>
              <a:t> </a:t>
            </a:r>
          </a:p>
          <a:p>
            <a:pPr lvl="0"/>
            <a:r>
              <a:rPr lang="en-GB" dirty="0"/>
              <a:t>People at this time were more aware of the threats that nature posed.</a:t>
            </a:r>
          </a:p>
          <a:p>
            <a:pPr lvl="0"/>
            <a:r>
              <a:rPr lang="en-GB" dirty="0"/>
              <a:t>Wild animals might cause damage and threaten life.</a:t>
            </a:r>
          </a:p>
          <a:p>
            <a:pPr lvl="0"/>
            <a:r>
              <a:rPr lang="en-GB" dirty="0"/>
              <a:t>Adverse weather conditions could drastically affect food supplies.</a:t>
            </a:r>
          </a:p>
          <a:p>
            <a:pPr marL="0" indent="0">
              <a:buNone/>
            </a:pPr>
            <a:endParaRPr lang="en-GB" dirty="0"/>
          </a:p>
        </p:txBody>
      </p:sp>
    </p:spTree>
    <p:extLst>
      <p:ext uri="{BB962C8B-B14F-4D97-AF65-F5344CB8AC3E}">
        <p14:creationId xmlns:p14="http://schemas.microsoft.com/office/powerpoint/2010/main" val="2471464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8674" y="649357"/>
            <a:ext cx="6616051" cy="5632311"/>
          </a:xfrm>
          <a:prstGeom prst="rect">
            <a:avLst/>
          </a:prstGeom>
          <a:ln w="76200"/>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GB" dirty="0">
                <a:ln w="0"/>
                <a:effectLst>
                  <a:outerShdw blurRad="38100" dist="19050" dir="2700000" algn="tl" rotWithShape="0">
                    <a:schemeClr val="dk1">
                      <a:alpha val="40000"/>
                    </a:schemeClr>
                  </a:outerShdw>
                </a:effectLst>
                <a:ea typeface="MS Mincho"/>
              </a:rPr>
              <a:t>Then God said, "Let us make humankind in our image, according to our likeness; and let them have dominion over the fish of the sea, and over the birds of the air, and over the cattle, and over all the wild animals of the earth, and over every creeping thing that creeps upon the earth." 27 So God created humankind in his image, in the image of God he created them; male and female he created them. 28 God blessed them, and God said to them, "Be fruitful and multiply, and fill the earth and subdue it; and have dominion over the fish of the sea and over the birds of the air and over every living thing that moves upon the earth." </a:t>
            </a:r>
            <a:r>
              <a:rPr lang="en-GB" dirty="0" smtClean="0">
                <a:ln w="0"/>
                <a:effectLst>
                  <a:outerShdw blurRad="38100" dist="19050" dir="2700000" algn="tl" rotWithShape="0">
                    <a:schemeClr val="dk1">
                      <a:alpha val="40000"/>
                    </a:schemeClr>
                  </a:outerShdw>
                </a:effectLst>
                <a:ea typeface="MS Mincho"/>
              </a:rPr>
              <a:t>(Genesis 1.26-29)</a:t>
            </a:r>
            <a:endParaRPr lang="en-GB" dirty="0">
              <a:ln w="0"/>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6490080" y="4770158"/>
              <a:ext cx="848520" cy="161280"/>
            </p14:xfrm>
          </p:contentPart>
        </mc:Choice>
        <mc:Fallback>
          <p:pic>
            <p:nvPicPr>
              <p:cNvPr id="5" name="Ink 4"/>
              <p:cNvPicPr/>
              <p:nvPr/>
            </p:nvPicPr>
            <p:blipFill>
              <a:blip r:embed="rId3"/>
              <a:stretch>
                <a:fillRect/>
              </a:stretch>
            </p:blipFill>
            <p:spPr>
              <a:xfrm>
                <a:off x="6474240" y="4706798"/>
                <a:ext cx="880560" cy="288000"/>
              </a:xfrm>
              <a:prstGeom prst="rect">
                <a:avLst/>
              </a:prstGeom>
            </p:spPr>
          </p:pic>
        </mc:Fallback>
      </mc:AlternateContent>
      <p:cxnSp>
        <p:nvCxnSpPr>
          <p:cNvPr id="7" name="Straight Arrow Connector 6"/>
          <p:cNvCxnSpPr/>
          <p:nvPr/>
        </p:nvCxnSpPr>
        <p:spPr>
          <a:xfrm flipH="1">
            <a:off x="4347411" y="5021180"/>
            <a:ext cx="2374232" cy="256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7925848" y="1489547"/>
              <a:ext cx="848520" cy="161280"/>
            </p14:xfrm>
          </p:contentPart>
        </mc:Choice>
        <mc:Fallback>
          <p:pic>
            <p:nvPicPr>
              <p:cNvPr id="12" name="Ink 11"/>
              <p:cNvPicPr/>
              <p:nvPr/>
            </p:nvPicPr>
            <p:blipFill>
              <a:blip r:embed="rId3"/>
              <a:stretch>
                <a:fillRect/>
              </a:stretch>
            </p:blipFill>
            <p:spPr>
              <a:xfrm>
                <a:off x="7910008" y="1426187"/>
                <a:ext cx="880560" cy="288000"/>
              </a:xfrm>
              <a:prstGeom prst="rect">
                <a:avLst/>
              </a:prstGeom>
            </p:spPr>
          </p:pic>
        </mc:Fallback>
      </mc:AlternateContent>
      <p:sp>
        <p:nvSpPr>
          <p:cNvPr id="13" name="TextBox 12"/>
          <p:cNvSpPr txBox="1"/>
          <p:nvPr/>
        </p:nvSpPr>
        <p:spPr>
          <a:xfrm>
            <a:off x="385011" y="497305"/>
            <a:ext cx="375385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smtClean="0"/>
              <a:t>Dominion could be interpreted as not using animals and the environment for whatever humans wish. Instead dominion could refer to humans ruling over domesticated animals and farm animals. </a:t>
            </a:r>
            <a:endParaRPr lang="en-GB" sz="2400" dirty="0"/>
          </a:p>
        </p:txBody>
      </p:sp>
      <p:sp>
        <p:nvSpPr>
          <p:cNvPr id="14" name="TextBox 13"/>
          <p:cNvSpPr txBox="1"/>
          <p:nvPr/>
        </p:nvSpPr>
        <p:spPr>
          <a:xfrm>
            <a:off x="577516" y="4283243"/>
            <a:ext cx="3657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smtClean="0"/>
              <a:t>Could be interpreted as instructing people to take possession of the land and to domesticate animals in order to create a peaceful co-existence. </a:t>
            </a:r>
            <a:endParaRPr lang="en-GB" sz="2400" dirty="0"/>
          </a:p>
        </p:txBody>
      </p:sp>
      <p:cxnSp>
        <p:nvCxnSpPr>
          <p:cNvPr id="15" name="Straight Arrow Connector 14"/>
          <p:cNvCxnSpPr/>
          <p:nvPr/>
        </p:nvCxnSpPr>
        <p:spPr>
          <a:xfrm flipH="1" flipV="1">
            <a:off x="4235116" y="1716505"/>
            <a:ext cx="3826043" cy="56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9623398" y="148207"/>
            <a:ext cx="1900072" cy="369332"/>
          </a:xfrm>
          <a:prstGeom prst="rect">
            <a:avLst/>
          </a:prstGeom>
        </p:spPr>
        <p:txBody>
          <a:bodyPr wrap="none">
            <a:spAutoFit/>
          </a:bodyPr>
          <a:lstStyle/>
          <a:p>
            <a:r>
              <a:rPr lang="en-GB" b="1" dirty="0" smtClean="0"/>
              <a:t>Historical context </a:t>
            </a:r>
            <a:endParaRPr lang="en-GB" b="1" dirty="0"/>
          </a:p>
        </p:txBody>
      </p:sp>
    </p:spTree>
    <p:extLst>
      <p:ext uri="{BB962C8B-B14F-4D97-AF65-F5344CB8AC3E}">
        <p14:creationId xmlns:p14="http://schemas.microsoft.com/office/powerpoint/2010/main" val="37999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9653" y="1536174"/>
            <a:ext cx="4312693" cy="3785652"/>
          </a:xfrm>
          <a:prstGeom prst="rect">
            <a:avLst/>
          </a:prstGeom>
          <a:ln w="76200"/>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GB" sz="1200" dirty="0">
                <a:ln w="0"/>
                <a:effectLst>
                  <a:outerShdw blurRad="38100" dist="19050" dir="2700000" algn="tl" rotWithShape="0">
                    <a:schemeClr val="dk1">
                      <a:alpha val="40000"/>
                    </a:schemeClr>
                  </a:outerShdw>
                </a:effectLst>
                <a:ea typeface="MS Mincho"/>
              </a:rPr>
              <a:t>Then God said, "Let us make humankind in our image, according to our likeness; and let them have dominion over the fish of the sea, and over the birds of the air, and over the cattle, and over all the wild animals of the earth, and over every creeping thing that creeps upon the earth." 27 So God created humankind in his image, in the image of God he created them; male and female he created them. 28 God blessed them, and God said to them, "Be fruitful and multiply, and fill the earth and subdue it; and have dominion over the fish of the sea and over the birds of the air and over every living thing that moves upon the earth." </a:t>
            </a:r>
            <a:r>
              <a:rPr lang="en-GB" sz="1000" dirty="0" smtClean="0">
                <a:ln w="0"/>
                <a:effectLst>
                  <a:outerShdw blurRad="38100" dist="19050" dir="2700000" algn="tl" rotWithShape="0">
                    <a:schemeClr val="dk1">
                      <a:alpha val="40000"/>
                    </a:schemeClr>
                  </a:outerShdw>
                </a:effectLst>
                <a:ea typeface="MS Mincho"/>
              </a:rPr>
              <a:t>(Genesis 1.26-29)</a:t>
            </a:r>
            <a:endParaRPr lang="en-GB" sz="1000" dirty="0">
              <a:ln w="0"/>
              <a:effectLst>
                <a:outerShdw blurRad="38100" dist="19050" dir="2700000" algn="tl" rotWithShape="0">
                  <a:schemeClr val="dk1">
                    <a:alpha val="40000"/>
                  </a:schemeClr>
                </a:outerShdw>
              </a:effectLst>
            </a:endParaRPr>
          </a:p>
        </p:txBody>
      </p:sp>
      <p:cxnSp>
        <p:nvCxnSpPr>
          <p:cNvPr id="6" name="Straight Connector 5"/>
          <p:cNvCxnSpPr>
            <a:endCxn id="4" idx="0"/>
          </p:cNvCxnSpPr>
          <p:nvPr/>
        </p:nvCxnSpPr>
        <p:spPr>
          <a:xfrm>
            <a:off x="6096000" y="0"/>
            <a:ext cx="0" cy="1536174"/>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80078" y="5321826"/>
            <a:ext cx="0" cy="1536174"/>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a:endCxn id="4" idx="1"/>
          </p:cNvCxnSpPr>
          <p:nvPr/>
        </p:nvCxnSpPr>
        <p:spPr>
          <a:xfrm>
            <a:off x="0" y="3429000"/>
            <a:ext cx="393965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8252347" y="3429000"/>
            <a:ext cx="3939653" cy="0"/>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8283" y="0"/>
            <a:ext cx="3296653" cy="369332"/>
          </a:xfrm>
          <a:prstGeom prst="rect">
            <a:avLst/>
          </a:prstGeom>
          <a:noFill/>
        </p:spPr>
        <p:txBody>
          <a:bodyPr wrap="square" rtlCol="0">
            <a:spAutoFit/>
          </a:bodyPr>
          <a:lstStyle/>
          <a:p>
            <a:r>
              <a:rPr lang="en-GB" dirty="0" smtClean="0"/>
              <a:t>1. Historical context </a:t>
            </a:r>
            <a:endParaRPr lang="en-GB" dirty="0"/>
          </a:p>
        </p:txBody>
      </p:sp>
      <p:sp>
        <p:nvSpPr>
          <p:cNvPr id="15" name="TextBox 14"/>
          <p:cNvSpPr txBox="1"/>
          <p:nvPr/>
        </p:nvSpPr>
        <p:spPr>
          <a:xfrm>
            <a:off x="6264442" y="0"/>
            <a:ext cx="4868779" cy="369332"/>
          </a:xfrm>
          <a:prstGeom prst="rect">
            <a:avLst/>
          </a:prstGeom>
          <a:noFill/>
        </p:spPr>
        <p:txBody>
          <a:bodyPr wrap="square" rtlCol="0">
            <a:spAutoFit/>
          </a:bodyPr>
          <a:lstStyle/>
          <a:p>
            <a:r>
              <a:rPr lang="en-GB" dirty="0" smtClean="0"/>
              <a:t>2. Renaissance/Enlightenment (c.16</a:t>
            </a:r>
            <a:r>
              <a:rPr lang="en-GB" baseline="30000" dirty="0" smtClean="0"/>
              <a:t>th</a:t>
            </a:r>
            <a:r>
              <a:rPr lang="en-GB" dirty="0" smtClean="0"/>
              <a:t> century)</a:t>
            </a:r>
            <a:endParaRPr lang="en-GB" dirty="0"/>
          </a:p>
        </p:txBody>
      </p:sp>
      <p:sp>
        <p:nvSpPr>
          <p:cNvPr id="16" name="TextBox 15"/>
          <p:cNvSpPr txBox="1"/>
          <p:nvPr/>
        </p:nvSpPr>
        <p:spPr>
          <a:xfrm>
            <a:off x="124326" y="3465513"/>
            <a:ext cx="3296653" cy="646331"/>
          </a:xfrm>
          <a:prstGeom prst="rect">
            <a:avLst/>
          </a:prstGeom>
          <a:noFill/>
        </p:spPr>
        <p:txBody>
          <a:bodyPr wrap="square" rtlCol="0">
            <a:spAutoFit/>
          </a:bodyPr>
          <a:lstStyle/>
          <a:p>
            <a:r>
              <a:rPr lang="en-GB" dirty="0" smtClean="0"/>
              <a:t>3. Industrial revolution (19</a:t>
            </a:r>
            <a:r>
              <a:rPr lang="en-GB" baseline="30000" dirty="0" smtClean="0"/>
              <a:t>th</a:t>
            </a:r>
            <a:r>
              <a:rPr lang="en-GB" dirty="0" smtClean="0"/>
              <a:t> century)</a:t>
            </a:r>
            <a:endParaRPr lang="en-GB" dirty="0"/>
          </a:p>
        </p:txBody>
      </p:sp>
      <p:sp>
        <p:nvSpPr>
          <p:cNvPr id="17" name="TextBox 16"/>
          <p:cNvSpPr txBox="1"/>
          <p:nvPr/>
        </p:nvSpPr>
        <p:spPr>
          <a:xfrm>
            <a:off x="8313821" y="3465513"/>
            <a:ext cx="3296653" cy="646331"/>
          </a:xfrm>
          <a:prstGeom prst="rect">
            <a:avLst/>
          </a:prstGeom>
          <a:noFill/>
        </p:spPr>
        <p:txBody>
          <a:bodyPr wrap="square" rtlCol="0">
            <a:spAutoFit/>
          </a:bodyPr>
          <a:lstStyle/>
          <a:p>
            <a:r>
              <a:rPr lang="en-GB" dirty="0" smtClean="0"/>
              <a:t>4. Age of ecological crisis (20</a:t>
            </a:r>
            <a:r>
              <a:rPr lang="en-GB" baseline="30000" dirty="0" smtClean="0"/>
              <a:t>th</a:t>
            </a:r>
            <a:r>
              <a:rPr lang="en-GB" dirty="0" smtClean="0"/>
              <a:t>/21</a:t>
            </a:r>
            <a:r>
              <a:rPr lang="en-GB" baseline="30000" dirty="0" smtClean="0"/>
              <a:t>st</a:t>
            </a:r>
            <a:r>
              <a:rPr lang="en-GB" dirty="0" smtClean="0"/>
              <a:t> century)</a:t>
            </a:r>
            <a:endParaRPr lang="en-GB" dirty="0"/>
          </a:p>
        </p:txBody>
      </p:sp>
      <mc:AlternateContent xmlns:mc="http://schemas.openxmlformats.org/markup-compatibility/2006">
        <mc:Choice xmlns:p14="http://schemas.microsoft.com/office/powerpoint/2010/main" Requires="p14">
          <p:contentPart p14:bwMode="auto" r:id="rId2">
            <p14:nvContentPartPr>
              <p14:cNvPr id="12" name="Ink 11"/>
              <p14:cNvContentPartPr/>
              <p14:nvPr/>
            </p14:nvContentPartPr>
            <p14:xfrm>
              <a:off x="6144126" y="2131231"/>
              <a:ext cx="609600" cy="130706"/>
            </p14:xfrm>
          </p:contentPart>
        </mc:Choice>
        <mc:Fallback>
          <p:pic>
            <p:nvPicPr>
              <p:cNvPr id="12" name="Ink 11"/>
              <p:cNvPicPr/>
              <p:nvPr/>
            </p:nvPicPr>
            <p:blipFill>
              <a:blip r:embed="rId3"/>
              <a:stretch>
                <a:fillRect/>
              </a:stretch>
            </p:blipFill>
            <p:spPr>
              <a:xfrm>
                <a:off x="6128283" y="2067858"/>
                <a:ext cx="641286" cy="25745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p14:cNvContentPartPr/>
              <p14:nvPr/>
            </p14:nvContentPartPr>
            <p14:xfrm>
              <a:off x="6650501" y="4304936"/>
              <a:ext cx="472194" cy="202895"/>
            </p14:xfrm>
          </p:contentPart>
        </mc:Choice>
        <mc:Fallback>
          <p:pic>
            <p:nvPicPr>
              <p:cNvPr id="13" name="Ink 12"/>
              <p:cNvPicPr/>
              <p:nvPr/>
            </p:nvPicPr>
            <p:blipFill>
              <a:blip r:embed="rId5"/>
              <a:stretch>
                <a:fillRect/>
              </a:stretch>
            </p:blipFill>
            <p:spPr>
              <a:xfrm>
                <a:off x="6634665" y="4241509"/>
                <a:ext cx="503866" cy="330110"/>
              </a:xfrm>
              <a:prstGeom prst="rect">
                <a:avLst/>
              </a:prstGeom>
            </p:spPr>
          </p:pic>
        </mc:Fallback>
      </mc:AlternateContent>
      <p:cxnSp>
        <p:nvCxnSpPr>
          <p:cNvPr id="18" name="Straight Arrow Connector 17"/>
          <p:cNvCxnSpPr>
            <a:endCxn id="21" idx="3"/>
          </p:cNvCxnSpPr>
          <p:nvPr/>
        </p:nvCxnSpPr>
        <p:spPr>
          <a:xfrm flipH="1" flipV="1">
            <a:off x="3657600" y="1082081"/>
            <a:ext cx="2438402" cy="995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3416968" y="2727158"/>
            <a:ext cx="3208423" cy="1588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92504" y="2245896"/>
            <a:ext cx="312821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smtClean="0"/>
              <a:t>Could be interpreted as instructing people to take possession of the land and to domesticate animals in order to create a peaceful co-existence. </a:t>
            </a:r>
            <a:endParaRPr lang="en-GB" sz="1400" dirty="0"/>
          </a:p>
        </p:txBody>
      </p:sp>
      <p:sp>
        <p:nvSpPr>
          <p:cNvPr id="21" name="TextBox 20"/>
          <p:cNvSpPr txBox="1"/>
          <p:nvPr/>
        </p:nvSpPr>
        <p:spPr>
          <a:xfrm>
            <a:off x="208548" y="497305"/>
            <a:ext cx="3449052"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smtClean="0"/>
              <a:t>Dominion could be interpreted as not using animals and the environment for whatever humans wish. Instead dominion could refer to humans ruling over domesticated animals and farm animals. </a:t>
            </a:r>
            <a:endParaRPr lang="en-GB" sz="1400" dirty="0"/>
          </a:p>
        </p:txBody>
      </p:sp>
      <p:cxnSp>
        <p:nvCxnSpPr>
          <p:cNvPr id="22" name="Straight Arrow Connector 21"/>
          <p:cNvCxnSpPr/>
          <p:nvPr/>
        </p:nvCxnSpPr>
        <p:spPr>
          <a:xfrm flipV="1">
            <a:off x="6424865" y="914400"/>
            <a:ext cx="1532019" cy="1187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7042486" y="4483769"/>
            <a:ext cx="1732546" cy="168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2823411" y="4459706"/>
            <a:ext cx="3914273" cy="497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2646947" y="2286001"/>
            <a:ext cx="3777917" cy="1981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609349" y="2286000"/>
            <a:ext cx="1957135" cy="2109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ounded Rectangular Callout 30"/>
          <p:cNvSpPr/>
          <p:nvPr/>
        </p:nvSpPr>
        <p:spPr>
          <a:xfrm>
            <a:off x="8566484" y="4267201"/>
            <a:ext cx="3625516" cy="23501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Using the sheet with the info about the different time periods. Annotate the quotation. How would people in those time periods interpret the words and phrases in the quotation?</a:t>
            </a:r>
            <a:endParaRPr lang="en-GB" sz="2000" dirty="0"/>
          </a:p>
        </p:txBody>
      </p:sp>
    </p:spTree>
    <p:extLst>
      <p:ext uri="{BB962C8B-B14F-4D97-AF65-F5344CB8AC3E}">
        <p14:creationId xmlns:p14="http://schemas.microsoft.com/office/powerpoint/2010/main" val="8018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a:latin typeface="Calibri"/>
                <a:ea typeface="Calibri"/>
                <a:cs typeface="Calibri"/>
                <a:sym typeface="Calibri"/>
              </a:rPr>
              <a:t>Arguments against stewardship </a:t>
            </a:r>
            <a:endParaRPr b="1">
              <a:latin typeface="Calibri"/>
              <a:ea typeface="Calibri"/>
              <a:cs typeface="Calibri"/>
              <a:sym typeface="Calibri"/>
            </a:endParaRPr>
          </a:p>
        </p:txBody>
      </p:sp>
      <p:sp>
        <p:nvSpPr>
          <p:cNvPr id="93" name="Google Shape;93;p16"/>
          <p:cNvSpPr txBox="1">
            <a:spLocks noGrp="1"/>
          </p:cNvSpPr>
          <p:nvPr>
            <p:ph type="body" idx="1"/>
          </p:nvPr>
        </p:nvSpPr>
        <p:spPr>
          <a:xfrm>
            <a:off x="7770000" y="404924"/>
            <a:ext cx="4006400" cy="1485200"/>
          </a:xfrm>
          <a:prstGeom prst="rect">
            <a:avLst/>
          </a:prstGeom>
        </p:spPr>
        <p:txBody>
          <a:bodyPr spcFirstLastPara="1" vert="horz" wrap="square" lIns="121900" tIns="121900" rIns="121900" bIns="121900" rtlCol="0" anchor="t" anchorCtr="0">
            <a:normAutofit lnSpcReduction="10000"/>
          </a:bodyPr>
          <a:lstStyle/>
          <a:p>
            <a:pPr marL="0" indent="0">
              <a:spcAft>
                <a:spcPts val="1600"/>
              </a:spcAft>
              <a:buNone/>
            </a:pPr>
            <a:r>
              <a:rPr lang="en-GB" dirty="0"/>
              <a:t>What are the arguments against stewardship examined in this video?</a:t>
            </a:r>
            <a:endParaRPr dirty="0"/>
          </a:p>
        </p:txBody>
      </p:sp>
      <p:pic>
        <p:nvPicPr>
          <p:cNvPr id="94" name="Google Shape;94;p16" descr="Beyond Stewardship: Critiscisms of Stewardship. Professor David Horrell, University of Exeter." title="Beyond Stewardship: Critiscisms of Stewardship">
            <a:hlinkClick r:id="rId3"/>
          </p:cNvPr>
          <p:cNvPicPr preferRelativeResize="0"/>
          <p:nvPr/>
        </p:nvPicPr>
        <p:blipFill>
          <a:blip r:embed="rId4">
            <a:alphaModFix/>
          </a:blip>
          <a:stretch>
            <a:fillRect/>
          </a:stretch>
        </p:blipFill>
        <p:spPr>
          <a:xfrm>
            <a:off x="415601" y="1528234"/>
            <a:ext cx="6928033" cy="5196033"/>
          </a:xfrm>
          <a:prstGeom prst="rect">
            <a:avLst/>
          </a:prstGeom>
          <a:noFill/>
          <a:ln>
            <a:noFill/>
          </a:ln>
        </p:spPr>
      </p:pic>
      <p:sp>
        <p:nvSpPr>
          <p:cNvPr id="95" name="Google Shape;95;p16"/>
          <p:cNvSpPr txBox="1"/>
          <p:nvPr/>
        </p:nvSpPr>
        <p:spPr>
          <a:xfrm>
            <a:off x="7748337" y="1965446"/>
            <a:ext cx="4084258" cy="4734076"/>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lnSpc>
                <a:spcPct val="90000"/>
              </a:lnSpc>
              <a:spcBef>
                <a:spcPts val="1333"/>
              </a:spcBef>
            </a:pPr>
            <a:r>
              <a:rPr lang="en-GB" sz="2400" dirty="0">
                <a:latin typeface="Calibri"/>
                <a:ea typeface="Calibri"/>
                <a:cs typeface="Calibri"/>
                <a:sym typeface="Calibri"/>
              </a:rPr>
              <a:t> </a:t>
            </a:r>
            <a:r>
              <a:rPr lang="en-GB" sz="2400" b="1" dirty="0">
                <a:latin typeface="Calibri"/>
                <a:ea typeface="Calibri"/>
                <a:cs typeface="Calibri"/>
                <a:sym typeface="Calibri"/>
              </a:rPr>
              <a:t>Writing in the high-profile journal </a:t>
            </a:r>
            <a:r>
              <a:rPr lang="en-GB" sz="2400" b="1" i="1" dirty="0">
                <a:latin typeface="Calibri"/>
                <a:ea typeface="Calibri"/>
                <a:cs typeface="Calibri"/>
                <a:sym typeface="Calibri"/>
              </a:rPr>
              <a:t>Science</a:t>
            </a:r>
            <a:r>
              <a:rPr lang="en-GB" sz="2400" b="1" dirty="0">
                <a:latin typeface="Calibri"/>
                <a:ea typeface="Calibri"/>
                <a:cs typeface="Calibri"/>
                <a:sym typeface="Calibri"/>
              </a:rPr>
              <a:t> in 1967</a:t>
            </a:r>
            <a:r>
              <a:rPr lang="en-GB" sz="2400" dirty="0">
                <a:latin typeface="Calibri"/>
                <a:ea typeface="Calibri"/>
                <a:cs typeface="Calibri"/>
                <a:sym typeface="Calibri"/>
              </a:rPr>
              <a:t>, historian Lynn White </a:t>
            </a:r>
            <a:r>
              <a:rPr lang="en-GB" sz="2400" b="1" dirty="0">
                <a:latin typeface="Calibri"/>
                <a:ea typeface="Calibri"/>
                <a:cs typeface="Calibri"/>
                <a:sym typeface="Calibri"/>
              </a:rPr>
              <a:t>proposed</a:t>
            </a:r>
            <a:r>
              <a:rPr lang="en-GB" sz="2400" dirty="0">
                <a:latin typeface="Calibri"/>
                <a:ea typeface="Calibri"/>
                <a:cs typeface="Calibri"/>
                <a:sym typeface="Calibri"/>
              </a:rPr>
              <a:t> that Christian religions undermine wildlife conservation by advocating a domination ethic over nature. Because </a:t>
            </a:r>
            <a:r>
              <a:rPr lang="en-GB" sz="2400" b="1" dirty="0">
                <a:latin typeface="Calibri"/>
                <a:ea typeface="Calibri"/>
                <a:cs typeface="Calibri"/>
                <a:sym typeface="Calibri"/>
              </a:rPr>
              <a:t>the Bible talks about "dominion" over nature</a:t>
            </a:r>
            <a:r>
              <a:rPr lang="en-GB" sz="2400" dirty="0">
                <a:latin typeface="Calibri"/>
                <a:ea typeface="Calibri"/>
                <a:cs typeface="Calibri"/>
                <a:sym typeface="Calibri"/>
              </a:rPr>
              <a:t>, White argued that Christianity teaches its followers that "it is God's will that man exploit nature for his proper ends".</a:t>
            </a:r>
            <a:endParaRPr sz="2400" dirty="0">
              <a:latin typeface="Calibri"/>
              <a:ea typeface="Calibri"/>
              <a:cs typeface="Calibri"/>
              <a:sym typeface="Calibri"/>
            </a:endParaRPr>
          </a:p>
        </p:txBody>
      </p:sp>
    </p:spTree>
    <p:extLst>
      <p:ext uri="{BB962C8B-B14F-4D97-AF65-F5344CB8AC3E}">
        <p14:creationId xmlns:p14="http://schemas.microsoft.com/office/powerpoint/2010/main" val="133064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a:t>Discussion: </a:t>
            </a:r>
            <a:endParaRPr/>
          </a:p>
        </p:txBody>
      </p:sp>
      <p:sp>
        <p:nvSpPr>
          <p:cNvPr id="101" name="Google Shape;101;p17"/>
          <p:cNvSpPr txBox="1">
            <a:spLocks noGrp="1"/>
          </p:cNvSpPr>
          <p:nvPr>
            <p:ph type="body" idx="1"/>
          </p:nvPr>
        </p:nvSpPr>
        <p:spPr>
          <a:xfrm>
            <a:off x="3078590" y="221181"/>
            <a:ext cx="8840694" cy="2680000"/>
          </a:xfrm>
          <a:prstGeom prst="rect">
            <a:avLst/>
          </a:prstGeom>
        </p:spPr>
        <p:txBody>
          <a:bodyPr spcFirstLastPara="1" vert="horz" wrap="square" lIns="121900" tIns="121900" rIns="121900" bIns="121900" rtlCol="0" anchor="t" anchorCtr="0">
            <a:noAutofit/>
          </a:bodyPr>
          <a:lstStyle/>
          <a:p>
            <a:pPr marL="0" indent="0">
              <a:spcAft>
                <a:spcPts val="1600"/>
              </a:spcAft>
              <a:buNone/>
            </a:pPr>
            <a:r>
              <a:rPr lang="en-GB" sz="4800">
                <a:solidFill>
                  <a:srgbClr val="000000"/>
                </a:solidFill>
                <a:latin typeface="Calibri"/>
                <a:ea typeface="Calibri"/>
                <a:cs typeface="Calibri"/>
                <a:sym typeface="Calibri"/>
              </a:rPr>
              <a:t>Do you think that stewardship is a good or bad way to think about humanity’s relationship to the world? </a:t>
            </a:r>
            <a:endParaRPr sz="4800">
              <a:solidFill>
                <a:srgbClr val="000000"/>
              </a:solidFill>
              <a:latin typeface="Calibri"/>
              <a:ea typeface="Calibri"/>
              <a:cs typeface="Calibri"/>
              <a:sym typeface="Calibri"/>
            </a:endParaRPr>
          </a:p>
        </p:txBody>
      </p:sp>
      <p:sp>
        <p:nvSpPr>
          <p:cNvPr id="2" name="Oval Callout 1"/>
          <p:cNvSpPr/>
          <p:nvPr/>
        </p:nvSpPr>
        <p:spPr>
          <a:xfrm>
            <a:off x="0" y="2967788"/>
            <a:ext cx="4363453" cy="323248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Theological question: </a:t>
            </a:r>
            <a:r>
              <a:rPr lang="en-GB" sz="2400" dirty="0"/>
              <a:t>What model of relationships between God, humanity and the non-human creation does 'stewardship' imply?</a:t>
            </a:r>
          </a:p>
          <a:p>
            <a:pPr algn="ctr"/>
            <a:endParaRPr lang="en-GB" dirty="0"/>
          </a:p>
        </p:txBody>
      </p:sp>
    </p:spTree>
    <p:extLst>
      <p:ext uri="{BB962C8B-B14F-4D97-AF65-F5344CB8AC3E}">
        <p14:creationId xmlns:p14="http://schemas.microsoft.com/office/powerpoint/2010/main" val="17194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1143</Words>
  <Application>Microsoft Office PowerPoint</Application>
  <PresentationFormat>Widescreen</PresentationFormat>
  <Paragraphs>71</Paragraphs>
  <Slides>12</Slides>
  <Notes>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MS Mincho</vt:lpstr>
      <vt:lpstr>Office Theme</vt:lpstr>
      <vt:lpstr>Humans should seek to control the natural world </vt:lpstr>
      <vt:lpstr>In pairs, one of you read Genesis 1 and the other read Genesis 2. As you read find quotes that: </vt:lpstr>
      <vt:lpstr>PowerPoint Presentation</vt:lpstr>
      <vt:lpstr>These Genesis texts have been interpreted throughout history in different ways. </vt:lpstr>
      <vt:lpstr>1. Historical context </vt:lpstr>
      <vt:lpstr>PowerPoint Presentation</vt:lpstr>
      <vt:lpstr>PowerPoint Presentation</vt:lpstr>
      <vt:lpstr>Arguments against stewardship </vt:lpstr>
      <vt:lpstr>Discussion: </vt:lpstr>
      <vt:lpstr>Homework – using the information about different Christian denomination’s attitude towards the environment to complete the sheet. </vt:lpstr>
      <vt:lpstr>PowerPoint Presentation</vt:lpstr>
      <vt:lpstr>PowerPoint Presentation</vt:lpstr>
    </vt:vector>
  </TitlesOfParts>
  <Company>Camp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 should seek to control the natural world</dc:title>
  <dc:creator>thb</dc:creator>
  <cp:lastModifiedBy>thb</cp:lastModifiedBy>
  <cp:revision>14</cp:revision>
  <dcterms:created xsi:type="dcterms:W3CDTF">2022-04-18T20:45:37Z</dcterms:created>
  <dcterms:modified xsi:type="dcterms:W3CDTF">2022-04-20T11:50:34Z</dcterms:modified>
</cp:coreProperties>
</file>