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74" r:id="rId2"/>
    <p:sldId id="275" r:id="rId3"/>
    <p:sldId id="276" r:id="rId4"/>
    <p:sldId id="256" r:id="rId5"/>
    <p:sldId id="268" r:id="rId6"/>
    <p:sldId id="269" r:id="rId7"/>
    <p:sldId id="261" r:id="rId8"/>
    <p:sldId id="267" r:id="rId9"/>
    <p:sldId id="264" r:id="rId10"/>
    <p:sldId id="270"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7DCD8D-31C9-4F5C-A00F-13F791CD3AD7}">
  <a:tblStyle styleId="{267DCD8D-31C9-4F5C-A00F-13F791CD3A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4660"/>
  </p:normalViewPr>
  <p:slideViewPr>
    <p:cSldViewPr snapToGrid="0">
      <p:cViewPr>
        <p:scale>
          <a:sx n="70" d="100"/>
          <a:sy n="70" d="100"/>
        </p:scale>
        <p:origin x="1356" y="3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smtClean="0"/>
              <a:t>Collect</a:t>
            </a:r>
            <a:r>
              <a:rPr lang="en-GB" baseline="0" dirty="0" smtClean="0"/>
              <a:t> responses. </a:t>
            </a:r>
            <a:r>
              <a:rPr lang="en-GB" dirty="0" smtClean="0"/>
              <a:t>When</a:t>
            </a:r>
            <a:r>
              <a:rPr lang="en-GB" baseline="0" dirty="0" smtClean="0"/>
              <a:t> not presenting, double click to edit. If this does not work – just do this on the spreadsheet or on the board. </a:t>
            </a:r>
            <a:endParaRPr lang="en-GB" dirty="0"/>
          </a:p>
        </p:txBody>
      </p:sp>
    </p:spTree>
    <p:extLst>
      <p:ext uri="{BB962C8B-B14F-4D97-AF65-F5344CB8AC3E}">
        <p14:creationId xmlns:p14="http://schemas.microsoft.com/office/powerpoint/2010/main" val="3625332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GB" dirty="0" smtClean="0"/>
              <a:t>16 per class</a:t>
            </a:r>
            <a:endParaRPr lang="en-GB" dirty="0"/>
          </a:p>
        </p:txBody>
      </p:sp>
    </p:spTree>
    <p:extLst>
      <p:ext uri="{BB962C8B-B14F-4D97-AF65-F5344CB8AC3E}">
        <p14:creationId xmlns:p14="http://schemas.microsoft.com/office/powerpoint/2010/main" val="3059866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bee4db73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bee4db73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smtClean="0"/>
              <a:t>Discussion </a:t>
            </a:r>
            <a:endParaRPr lang="en-GB" dirty="0"/>
          </a:p>
        </p:txBody>
      </p:sp>
    </p:spTree>
    <p:extLst>
      <p:ext uri="{BB962C8B-B14F-4D97-AF65-F5344CB8AC3E}">
        <p14:creationId xmlns:p14="http://schemas.microsoft.com/office/powerpoint/2010/main" val="956988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359653f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359653f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t>See</a:t>
            </a:r>
            <a:r>
              <a:rPr lang="en-GB" baseline="0" dirty="0" smtClean="0"/>
              <a:t> word document on the google drive.</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each or one between two. </a:t>
            </a:r>
            <a:endParaRPr lang="en-GB" dirty="0"/>
          </a:p>
        </p:txBody>
      </p:sp>
    </p:spTree>
    <p:extLst>
      <p:ext uri="{BB962C8B-B14F-4D97-AF65-F5344CB8AC3E}">
        <p14:creationId xmlns:p14="http://schemas.microsoft.com/office/powerpoint/2010/main" val="3231497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hW9EAkqu6aY"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2716" y="0"/>
            <a:ext cx="8341894" cy="1010654"/>
          </a:xfrm>
        </p:spPr>
        <p:txBody>
          <a:bodyPr>
            <a:normAutofit/>
          </a:bodyPr>
          <a:lstStyle/>
          <a:p>
            <a:r>
              <a:rPr lang="en-GB" sz="2400" dirty="0" smtClean="0"/>
              <a:t>Complete the </a:t>
            </a:r>
            <a:r>
              <a:rPr lang="en-GB" sz="2400" dirty="0"/>
              <a:t>L</a:t>
            </a:r>
            <a:r>
              <a:rPr lang="en-GB" sz="2400" dirty="0" smtClean="0"/>
              <a:t>ikert questionnaire about the environment and climate change.</a:t>
            </a:r>
            <a:endParaRPr lang="en-GB" sz="2400" dirty="0"/>
          </a:p>
        </p:txBody>
      </p:sp>
      <p:graphicFrame>
        <p:nvGraphicFramePr>
          <p:cNvPr id="13" name="Object 12"/>
          <p:cNvGraphicFramePr>
            <a:graphicFrameLocks noChangeAspect="1"/>
          </p:cNvGraphicFramePr>
          <p:nvPr>
            <p:extLst>
              <p:ext uri="{D42A27DB-BD31-4B8C-83A1-F6EECF244321}">
                <p14:modId xmlns:p14="http://schemas.microsoft.com/office/powerpoint/2010/main" val="1960879245"/>
              </p:ext>
            </p:extLst>
          </p:nvPr>
        </p:nvGraphicFramePr>
        <p:xfrm>
          <a:off x="472789" y="1273342"/>
          <a:ext cx="8509814" cy="3507205"/>
        </p:xfrm>
        <a:graphic>
          <a:graphicData uri="http://schemas.openxmlformats.org/presentationml/2006/ole">
            <mc:AlternateContent xmlns:mc="http://schemas.openxmlformats.org/markup-compatibility/2006">
              <mc:Choice xmlns:v="urn:schemas-microsoft-com:vml" Requires="v">
                <p:oleObj spid="_x0000_s1032" name="Worksheet" r:id="rId4" imgW="7534364" imgH="3104980" progId="Excel.Sheet.12">
                  <p:embed/>
                </p:oleObj>
              </mc:Choice>
              <mc:Fallback>
                <p:oleObj name="Worksheet" r:id="rId4" imgW="7534364" imgH="3104980" progId="Excel.Sheet.12">
                  <p:embed/>
                  <p:pic>
                    <p:nvPicPr>
                      <p:cNvPr id="0" name=""/>
                      <p:cNvPicPr/>
                      <p:nvPr/>
                    </p:nvPicPr>
                    <p:blipFill>
                      <a:blip r:embed="rId5"/>
                      <a:stretch>
                        <a:fillRect/>
                      </a:stretch>
                    </p:blipFill>
                    <p:spPr>
                      <a:xfrm>
                        <a:off x="472789" y="1273342"/>
                        <a:ext cx="8509814" cy="3507205"/>
                      </a:xfrm>
                      <a:prstGeom prst="rect">
                        <a:avLst/>
                      </a:prstGeom>
                    </p:spPr>
                  </p:pic>
                </p:oleObj>
              </mc:Fallback>
            </mc:AlternateContent>
          </a:graphicData>
        </a:graphic>
      </p:graphicFrame>
    </p:spTree>
    <p:extLst>
      <p:ext uri="{BB962C8B-B14F-4D97-AF65-F5344CB8AC3E}">
        <p14:creationId xmlns:p14="http://schemas.microsoft.com/office/powerpoint/2010/main" val="2234614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ounded Rectangular Callout 3"/>
          <p:cNvSpPr/>
          <p:nvPr/>
        </p:nvSpPr>
        <p:spPr>
          <a:xfrm>
            <a:off x="93040" y="1226806"/>
            <a:ext cx="4326675" cy="758280"/>
          </a:xfrm>
          <a:prstGeom prst="wedgeRoundRectCallou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9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‘For us, we believe that Jesus is coming soon. If we’re faithful to Him, then the problem won’t matter, because we also have another </a:t>
            </a:r>
            <a:r>
              <a:rPr lang="en-GB" sz="900"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home. For </a:t>
            </a:r>
            <a:r>
              <a:rPr lang="en-GB" sz="9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us, we believe that Jesus is coming soon. If we’re faithful to Him, then the problem won’t </a:t>
            </a:r>
            <a:r>
              <a:rPr lang="en-GB" sz="900"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matter…We </a:t>
            </a:r>
            <a:r>
              <a:rPr lang="en-GB" sz="9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have a lot of plans like building a ship but if we have faith then I’m sure God will see us through, we have to be prepared’ (#21 Male, South Tarawa</a:t>
            </a:r>
            <a:r>
              <a:rPr lang="en-GB" sz="900"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a:t>
            </a:r>
            <a:endParaRPr lang="en-GB" sz="9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6" name="Rounded Rectangular Callout 5"/>
          <p:cNvSpPr/>
          <p:nvPr/>
        </p:nvSpPr>
        <p:spPr>
          <a:xfrm>
            <a:off x="81890" y="3278627"/>
            <a:ext cx="4393580" cy="791737"/>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smtClean="0">
                <a:solidFill>
                  <a:schemeClr val="tx1"/>
                </a:solidFill>
                <a:latin typeface="Calibri" panose="020F0502020204030204" pitchFamily="34" charset="0"/>
                <a:cs typeface="Calibri" panose="020F0502020204030204" pitchFamily="34" charset="0"/>
              </a:rPr>
              <a:t>‘</a:t>
            </a:r>
            <a:r>
              <a:rPr lang="en-GB" sz="900" dirty="0">
                <a:solidFill>
                  <a:schemeClr val="tx1"/>
                </a:solidFill>
                <a:latin typeface="Calibri" panose="020F0502020204030204" pitchFamily="34" charset="0"/>
                <a:cs typeface="Calibri" panose="020F0502020204030204" pitchFamily="34" charset="0"/>
              </a:rPr>
              <a:t>We run here and there to our neighbours but they are also affected. So that was the chance for us to look up to God for a heavenly solution. Maybe God has allowed climate to change to draw people closer to Him’ (#10 Female, South Tarawa).</a:t>
            </a:r>
          </a:p>
        </p:txBody>
      </p:sp>
      <p:sp>
        <p:nvSpPr>
          <p:cNvPr id="7" name="Rounded Rectangular Callout 6"/>
          <p:cNvSpPr/>
          <p:nvPr/>
        </p:nvSpPr>
        <p:spPr>
          <a:xfrm>
            <a:off x="104194" y="4095340"/>
            <a:ext cx="4348974" cy="868323"/>
          </a:xfrm>
          <a:prstGeom prst="wedgeRoundRectCallou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GB" sz="900" dirty="0">
                <a:latin typeface="Calibri" panose="020F0502020204030204" pitchFamily="34" charset="0"/>
                <a:cs typeface="Calibri" panose="020F0502020204030204" pitchFamily="34" charset="0"/>
              </a:rPr>
              <a:t>‘No (I won’t move), it is better I stay and die here in Kiribati rather than dying in a foreign country that we have no knowledge about. Fiji cannot save me from dying; we will all die no matter where we run so it’s better I die here. I will not move as long as my inside person is safe and secure no matter what would happen with my physical being’ (#5 Female, South Tarawa)</a:t>
            </a:r>
          </a:p>
        </p:txBody>
      </p:sp>
      <p:sp>
        <p:nvSpPr>
          <p:cNvPr id="9" name="Rounded Rectangular Callout 8"/>
          <p:cNvSpPr/>
          <p:nvPr/>
        </p:nvSpPr>
        <p:spPr>
          <a:xfrm>
            <a:off x="104192" y="1977162"/>
            <a:ext cx="4371277" cy="561856"/>
          </a:xfrm>
          <a:prstGeom prst="wedgeRoundRectCallou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GB" sz="900" dirty="0" smtClean="0">
                <a:latin typeface="Calibri" panose="020F0502020204030204" pitchFamily="34" charset="0"/>
                <a:cs typeface="Calibri" panose="020F0502020204030204" pitchFamily="34" charset="0"/>
              </a:rPr>
              <a:t>‘</a:t>
            </a:r>
            <a:r>
              <a:rPr lang="en-GB" sz="900" dirty="0">
                <a:latin typeface="Calibri" panose="020F0502020204030204" pitchFamily="34" charset="0"/>
                <a:cs typeface="Calibri" panose="020F0502020204030204" pitchFamily="34" charset="0"/>
              </a:rPr>
              <a:t>I</a:t>
            </a:r>
            <a:r>
              <a:rPr lang="en-GB" sz="900" dirty="0" smtClean="0">
                <a:latin typeface="Calibri" panose="020F0502020204030204" pitchFamily="34" charset="0"/>
                <a:cs typeface="Calibri" panose="020F0502020204030204" pitchFamily="34" charset="0"/>
              </a:rPr>
              <a:t>n </a:t>
            </a:r>
            <a:r>
              <a:rPr lang="en-GB" sz="900" dirty="0">
                <a:latin typeface="Calibri" panose="020F0502020204030204" pitchFamily="34" charset="0"/>
                <a:cs typeface="Calibri" panose="020F0502020204030204" pitchFamily="34" charset="0"/>
              </a:rPr>
              <a:t>the book of Matthew 24, it mentions all the signs of the end times and of Jesus’ coming, for example pestilences and so forth. Climate change is also a sign of the end times’ (#21 Male, South Tarawa)</a:t>
            </a:r>
          </a:p>
        </p:txBody>
      </p:sp>
      <p:sp>
        <p:nvSpPr>
          <p:cNvPr id="10" name="Rounded Rectangular Callout 9"/>
          <p:cNvSpPr/>
          <p:nvPr/>
        </p:nvSpPr>
        <p:spPr>
          <a:xfrm>
            <a:off x="81888" y="2559463"/>
            <a:ext cx="4371279" cy="715089"/>
          </a:xfrm>
          <a:prstGeom prst="wedgeRoundRectCallou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GB" sz="900" dirty="0">
                <a:latin typeface="Calibri" panose="020F0502020204030204" pitchFamily="34" charset="0"/>
                <a:cs typeface="Calibri" panose="020F0502020204030204" pitchFamily="34" charset="0"/>
              </a:rPr>
              <a:t>We have to blame ourselves because of the rumours of climate change been ongoing; it is a sign that we have changed a lot. Climate is changing because humans are changing; we are modifying the natural resources from God and living rebelliously’ (#15 Male, </a:t>
            </a:r>
            <a:r>
              <a:rPr lang="en-GB" sz="900" dirty="0" err="1">
                <a:latin typeface="Calibri" panose="020F0502020204030204" pitchFamily="34" charset="0"/>
                <a:cs typeface="Calibri" panose="020F0502020204030204" pitchFamily="34" charset="0"/>
              </a:rPr>
              <a:t>Abaiang</a:t>
            </a:r>
            <a:r>
              <a:rPr lang="en-GB" sz="900" dirty="0">
                <a:latin typeface="Calibri" panose="020F0502020204030204" pitchFamily="34" charset="0"/>
                <a:cs typeface="Calibri" panose="020F0502020204030204" pitchFamily="34" charset="0"/>
              </a:rPr>
              <a:t>)</a:t>
            </a:r>
          </a:p>
        </p:txBody>
      </p:sp>
      <p:sp>
        <p:nvSpPr>
          <p:cNvPr id="11" name="Rectangle 10"/>
          <p:cNvSpPr/>
          <p:nvPr/>
        </p:nvSpPr>
        <p:spPr>
          <a:xfrm>
            <a:off x="100362" y="0"/>
            <a:ext cx="4360126" cy="1169551"/>
          </a:xfrm>
          <a:prstGeom prst="rect">
            <a:avLst/>
          </a:prstGeom>
          <a:ln>
            <a:prstDash val="lgDash"/>
          </a:ln>
        </p:spPr>
        <p:style>
          <a:lnRef idx="2">
            <a:schemeClr val="dk1"/>
          </a:lnRef>
          <a:fillRef idx="1">
            <a:schemeClr val="lt1"/>
          </a:fillRef>
          <a:effectRef idx="0">
            <a:schemeClr val="dk1"/>
          </a:effectRef>
          <a:fontRef idx="minor">
            <a:schemeClr val="dk1"/>
          </a:fontRef>
        </p:style>
        <p:txBody>
          <a:bodyPr wrap="square">
            <a:spAutoFit/>
          </a:bodyPr>
          <a:lstStyle/>
          <a:p>
            <a:r>
              <a:rPr lang="en-GB" sz="1000" b="1" dirty="0" smtClean="0">
                <a:latin typeface="Calibri" panose="020F0502020204030204" pitchFamily="34" charset="0"/>
                <a:cs typeface="Calibri" panose="020F0502020204030204" pitchFamily="34" charset="0"/>
              </a:rPr>
              <a:t>What </a:t>
            </a:r>
            <a:r>
              <a:rPr lang="en-GB" sz="1000" b="1" dirty="0">
                <a:latin typeface="Calibri" panose="020F0502020204030204" pitchFamily="34" charset="0"/>
                <a:cs typeface="Calibri" panose="020F0502020204030204" pitchFamily="34" charset="0"/>
              </a:rPr>
              <a:t>do (some) Christians in Kiribati think</a:t>
            </a:r>
            <a:r>
              <a:rPr lang="en-GB" sz="1000" b="1" dirty="0" smtClean="0">
                <a:latin typeface="Calibri" panose="020F0502020204030204" pitchFamily="34" charset="0"/>
                <a:cs typeface="Calibri" panose="020F0502020204030204" pitchFamily="34" charset="0"/>
              </a:rPr>
              <a:t>? </a:t>
            </a:r>
            <a:r>
              <a:rPr lang="en-GB" sz="1000" dirty="0" smtClean="0">
                <a:latin typeface="Calibri" panose="020F0502020204030204" pitchFamily="34" charset="0"/>
                <a:cs typeface="Calibri" panose="020F0502020204030204" pitchFamily="34" charset="0"/>
              </a:rPr>
              <a:t>Christianity, Kiribati, And Climate Change Induced Migration - </a:t>
            </a:r>
            <a:r>
              <a:rPr lang="en-GB" sz="1000" dirty="0" err="1" smtClean="0">
                <a:latin typeface="Calibri" panose="020F0502020204030204" pitchFamily="34" charset="0"/>
                <a:cs typeface="Calibri" panose="020F0502020204030204" pitchFamily="34" charset="0"/>
              </a:rPr>
              <a:t>Fetalai</a:t>
            </a:r>
            <a:r>
              <a:rPr lang="en-GB" sz="1000" dirty="0" smtClean="0">
                <a:latin typeface="Calibri" panose="020F0502020204030204" pitchFamily="34" charset="0"/>
                <a:cs typeface="Calibri" panose="020F0502020204030204" pitchFamily="34" charset="0"/>
              </a:rPr>
              <a:t> </a:t>
            </a:r>
            <a:r>
              <a:rPr lang="en-GB" sz="1000" dirty="0" err="1" smtClean="0">
                <a:latin typeface="Calibri" panose="020F0502020204030204" pitchFamily="34" charset="0"/>
                <a:cs typeface="Calibri" panose="020F0502020204030204" pitchFamily="34" charset="0"/>
              </a:rPr>
              <a:t>Gagaeolo</a:t>
            </a:r>
            <a:r>
              <a:rPr lang="en-GB" sz="1000" dirty="0" smtClean="0">
                <a:latin typeface="Calibri" panose="020F0502020204030204" pitchFamily="34" charset="0"/>
                <a:cs typeface="Calibri" panose="020F0502020204030204" pitchFamily="34" charset="0"/>
              </a:rPr>
              <a:t>, Sarah </a:t>
            </a:r>
            <a:r>
              <a:rPr lang="en-GB" sz="1000" dirty="0" err="1" smtClean="0">
                <a:latin typeface="Calibri" panose="020F0502020204030204" pitchFamily="34" charset="0"/>
                <a:cs typeface="Calibri" panose="020F0502020204030204" pitchFamily="34" charset="0"/>
              </a:rPr>
              <a:t>Hemstock</a:t>
            </a:r>
            <a:r>
              <a:rPr lang="en-GB" sz="1000" dirty="0" smtClean="0">
                <a:latin typeface="Calibri" panose="020F0502020204030204" pitchFamily="34" charset="0"/>
                <a:cs typeface="Calibri" panose="020F0502020204030204" pitchFamily="34" charset="0"/>
              </a:rPr>
              <a:t>, Connor Price – 2020 – study of 56 participants were selected. All the participated identified as Christian (90% of Kiribati is Christian). These are a selection of the responses. </a:t>
            </a:r>
          </a:p>
          <a:p>
            <a:r>
              <a:rPr lang="en-GB" sz="1000" b="1" dirty="0" smtClean="0">
                <a:latin typeface="Calibri" panose="020F0502020204030204" pitchFamily="34" charset="0"/>
                <a:cs typeface="Calibri" panose="020F0502020204030204" pitchFamily="34" charset="0"/>
              </a:rPr>
              <a:t>Those who were interviewed were asked if they would be willing to relocate to Fuji in the event that they could no longer live in Kiribati due to climate change. </a:t>
            </a:r>
            <a:endParaRPr lang="en-GB" sz="1000" b="1" dirty="0">
              <a:latin typeface="Calibri" panose="020F0502020204030204" pitchFamily="34" charset="0"/>
              <a:cs typeface="Calibri" panose="020F0502020204030204" pitchFamily="34" charset="0"/>
            </a:endParaRPr>
          </a:p>
        </p:txBody>
      </p:sp>
      <p:cxnSp>
        <p:nvCxnSpPr>
          <p:cNvPr id="14" name="Straight Connector 13"/>
          <p:cNvCxnSpPr/>
          <p:nvPr/>
        </p:nvCxnSpPr>
        <p:spPr>
          <a:xfrm>
            <a:off x="4572000" y="0"/>
            <a:ext cx="0" cy="5143500"/>
          </a:xfrm>
          <a:prstGeom prst="line">
            <a:avLst/>
          </a:prstGeom>
          <a:ln w="76200"/>
        </p:spPr>
        <p:style>
          <a:lnRef idx="1">
            <a:schemeClr val="dk1"/>
          </a:lnRef>
          <a:fillRef idx="0">
            <a:schemeClr val="dk1"/>
          </a:fillRef>
          <a:effectRef idx="0">
            <a:schemeClr val="dk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1431596116"/>
              </p:ext>
            </p:extLst>
          </p:nvPr>
        </p:nvGraphicFramePr>
        <p:xfrm>
          <a:off x="4687645" y="917171"/>
          <a:ext cx="4312693" cy="3992880"/>
        </p:xfrm>
        <a:graphic>
          <a:graphicData uri="http://schemas.openxmlformats.org/drawingml/2006/table">
            <a:tbl>
              <a:tblPr firstRow="1" bandRow="1">
                <a:tableStyleId>{267DCD8D-31C9-4F5C-A00F-13F791CD3AD7}</a:tableStyleId>
              </a:tblPr>
              <a:tblGrid>
                <a:gridCol w="940353">
                  <a:extLst>
                    <a:ext uri="{9D8B030D-6E8A-4147-A177-3AD203B41FA5}">
                      <a16:colId xmlns:a16="http://schemas.microsoft.com/office/drawing/2014/main" val="1907496887"/>
                    </a:ext>
                  </a:extLst>
                </a:gridCol>
                <a:gridCol w="3372340">
                  <a:extLst>
                    <a:ext uri="{9D8B030D-6E8A-4147-A177-3AD203B41FA5}">
                      <a16:colId xmlns:a16="http://schemas.microsoft.com/office/drawing/2014/main" val="2164895852"/>
                    </a:ext>
                  </a:extLst>
                </a:gridCol>
              </a:tblGrid>
              <a:tr h="370840">
                <a:tc>
                  <a:txBody>
                    <a:bodyPr/>
                    <a:lstStyle/>
                    <a:p>
                      <a:r>
                        <a:rPr lang="en-GB" sz="1000" dirty="0" smtClean="0">
                          <a:latin typeface="Calibri" panose="020F0502020204030204" pitchFamily="34" charset="0"/>
                          <a:cs typeface="Calibri" panose="020F0502020204030204" pitchFamily="34" charset="0"/>
                        </a:rPr>
                        <a:t>Do you think “humans have the right to modify the natural environment to suit their needs”?</a:t>
                      </a:r>
                      <a:endParaRPr lang="en-GB" sz="1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00" dirty="0" smtClean="0">
                          <a:latin typeface="Calibri" panose="020F0502020204030204" pitchFamily="34" charset="0"/>
                          <a:cs typeface="Calibri" panose="020F0502020204030204" pitchFamily="34" charset="0"/>
                        </a:rPr>
                        <a:t>[W]e have to modify the environment in order to live but it’s not a ‘right’ [.] we are animals like everything else.” Andrew, Atheist.</a:t>
                      </a:r>
                    </a:p>
                    <a:p>
                      <a:endParaRPr lang="en-GB" sz="1000" dirty="0" smtClean="0">
                        <a:latin typeface="Calibri" panose="020F0502020204030204" pitchFamily="34" charset="0"/>
                        <a:cs typeface="Calibri" panose="020F0502020204030204" pitchFamily="34" charset="0"/>
                      </a:endParaRPr>
                    </a:p>
                    <a:p>
                      <a:r>
                        <a:rPr lang="en-GB" sz="1000" dirty="0" smtClean="0">
                          <a:latin typeface="Calibri" panose="020F0502020204030204" pitchFamily="34" charset="0"/>
                          <a:cs typeface="Calibri" panose="020F0502020204030204" pitchFamily="34" charset="0"/>
                        </a:rPr>
                        <a:t>“It goes back to the Quran. The fact our Lord is always watching [.]you have that responsibility and you will be asked about it.”</a:t>
                      </a:r>
                      <a:r>
                        <a:rPr lang="en-GB" sz="1000" dirty="0" err="1" smtClean="0">
                          <a:latin typeface="Calibri" panose="020F0502020204030204" pitchFamily="34" charset="0"/>
                          <a:cs typeface="Calibri" panose="020F0502020204030204" pitchFamily="34" charset="0"/>
                        </a:rPr>
                        <a:t>Aabish</a:t>
                      </a:r>
                      <a:r>
                        <a:rPr lang="en-GB" sz="1000" dirty="0" smtClean="0">
                          <a:latin typeface="Calibri" panose="020F0502020204030204" pitchFamily="34" charset="0"/>
                          <a:cs typeface="Calibri" panose="020F0502020204030204" pitchFamily="34" charset="0"/>
                        </a:rPr>
                        <a:t>, Muslim.</a:t>
                      </a:r>
                    </a:p>
                    <a:p>
                      <a:endParaRPr lang="en-GB" sz="1000" dirty="0" smtClean="0">
                        <a:latin typeface="Calibri" panose="020F0502020204030204" pitchFamily="34" charset="0"/>
                        <a:cs typeface="Calibri" panose="020F0502020204030204" pitchFamily="34" charset="0"/>
                      </a:endParaRPr>
                    </a:p>
                    <a:p>
                      <a:r>
                        <a:rPr lang="en-GB" sz="1000" dirty="0" smtClean="0">
                          <a:latin typeface="Calibri" panose="020F0502020204030204" pitchFamily="34" charset="0"/>
                          <a:cs typeface="Calibri" panose="020F0502020204030204" pitchFamily="34" charset="0"/>
                        </a:rPr>
                        <a:t>“In</a:t>
                      </a:r>
                      <a:r>
                        <a:rPr lang="en-GB" sz="1000" baseline="0" dirty="0" smtClean="0">
                          <a:latin typeface="Calibri" panose="020F0502020204030204" pitchFamily="34" charset="0"/>
                          <a:cs typeface="Calibri" panose="020F0502020204030204" pitchFamily="34" charset="0"/>
                        </a:rPr>
                        <a:t> the Bible it says ‘Love thy Neighbour’ so we should modify the environment, but not so that it hurts anyone” Jane, Christian. </a:t>
                      </a:r>
                      <a:endParaRPr lang="en-GB" sz="1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5659005"/>
                  </a:ext>
                </a:extLst>
              </a:tr>
              <a:tr h="370840">
                <a:tc>
                  <a:txBody>
                    <a:bodyPr/>
                    <a:lstStyle/>
                    <a:p>
                      <a:r>
                        <a:rPr lang="en-GB" sz="1000" dirty="0" smtClean="0">
                          <a:latin typeface="Calibri" panose="020F0502020204030204" pitchFamily="34" charset="0"/>
                          <a:cs typeface="Calibri" panose="020F0502020204030204" pitchFamily="34" charset="0"/>
                        </a:rPr>
                        <a:t>Do you think that “humans are severely abusing the environment”?</a:t>
                      </a:r>
                      <a:endParaRPr lang="en-GB" sz="1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00" dirty="0" smtClean="0">
                          <a:latin typeface="Calibri" panose="020F0502020204030204" pitchFamily="34" charset="0"/>
                          <a:cs typeface="Calibri" panose="020F0502020204030204" pitchFamily="34" charset="0"/>
                        </a:rPr>
                        <a:t>“[T]here is a danger of trying to quote mine the Bible .treating it like a crystal ball and looking for correlations .saying ‘this is what is happening.’”</a:t>
                      </a:r>
                      <a:r>
                        <a:rPr lang="en-GB" sz="1000" baseline="0" dirty="0" smtClean="0">
                          <a:latin typeface="Calibri" panose="020F0502020204030204" pitchFamily="34" charset="0"/>
                          <a:cs typeface="Calibri" panose="020F0502020204030204" pitchFamily="34" charset="0"/>
                        </a:rPr>
                        <a:t> </a:t>
                      </a:r>
                      <a:r>
                        <a:rPr lang="en-GB" sz="1000" dirty="0" smtClean="0">
                          <a:latin typeface="Calibri" panose="020F0502020204030204" pitchFamily="34" charset="0"/>
                          <a:cs typeface="Calibri" panose="020F0502020204030204" pitchFamily="34" charset="0"/>
                        </a:rPr>
                        <a:t>Joshua, Christian </a:t>
                      </a:r>
                      <a:endParaRPr lang="en-GB" sz="1000" dirty="0" smtClean="0">
                        <a:latin typeface="Calibri" panose="020F0502020204030204" pitchFamily="34" charset="0"/>
                        <a:cs typeface="Calibri" panose="020F0502020204030204" pitchFamily="34" charset="0"/>
                      </a:endParaRPr>
                    </a:p>
                    <a:p>
                      <a:endParaRPr lang="en-GB" sz="1000" dirty="0" smtClean="0">
                        <a:latin typeface="Calibri" panose="020F0502020204030204" pitchFamily="34" charset="0"/>
                        <a:cs typeface="Calibri" panose="020F0502020204030204" pitchFamily="34" charset="0"/>
                      </a:endParaRPr>
                    </a:p>
                    <a:p>
                      <a:r>
                        <a:rPr lang="en-GB" sz="1000" dirty="0" smtClean="0">
                          <a:latin typeface="Calibri" panose="020F0502020204030204" pitchFamily="34" charset="0"/>
                          <a:cs typeface="Calibri" panose="020F0502020204030204" pitchFamily="34" charset="0"/>
                        </a:rPr>
                        <a:t>““If we are unable to work together to tackle climate change and grow crops without fossil fuels [.] If we have peak oil</a:t>
                      </a:r>
                      <a:r>
                        <a:rPr lang="en-GB" sz="1000" baseline="0" dirty="0" smtClean="0">
                          <a:latin typeface="Calibri" panose="020F0502020204030204" pitchFamily="34" charset="0"/>
                          <a:cs typeface="Calibri" panose="020F0502020204030204" pitchFamily="34" charset="0"/>
                        </a:rPr>
                        <a:t> i</a:t>
                      </a:r>
                      <a:r>
                        <a:rPr lang="en-GB" sz="1000" dirty="0" smtClean="0">
                          <a:latin typeface="Calibri" panose="020F0502020204030204" pitchFamily="34" charset="0"/>
                          <a:cs typeface="Calibri" panose="020F0502020204030204" pitchFamily="34" charset="0"/>
                        </a:rPr>
                        <a:t>n 30 years [.] it is possible that we will miss the three degrees [.] there will be droughts [.] the ways we farm is based on very restricted climatic conditions. ”Jonathan, </a:t>
                      </a:r>
                      <a:r>
                        <a:rPr lang="en-GB" sz="1000" dirty="0" smtClean="0">
                          <a:latin typeface="Calibri" panose="020F0502020204030204" pitchFamily="34" charset="0"/>
                          <a:cs typeface="Calibri" panose="020F0502020204030204" pitchFamily="34" charset="0"/>
                        </a:rPr>
                        <a:t>Atheist.</a:t>
                      </a:r>
                    </a:p>
                    <a:p>
                      <a:endParaRPr lang="en-GB" sz="1000" dirty="0" smtClean="0">
                        <a:latin typeface="Calibri" panose="020F0502020204030204" pitchFamily="34" charset="0"/>
                        <a:cs typeface="Calibri" panose="020F0502020204030204" pitchFamily="34" charset="0"/>
                      </a:endParaRPr>
                    </a:p>
                    <a:p>
                      <a:r>
                        <a:rPr lang="en-GB" sz="1000" dirty="0" smtClean="0">
                          <a:latin typeface="Calibri" panose="020F0502020204030204" pitchFamily="34" charset="0"/>
                          <a:cs typeface="Calibri" panose="020F0502020204030204" pitchFamily="34" charset="0"/>
                        </a:rPr>
                        <a:t>[W]hat the humans are doing is not helping . it might have natural things happening, but we are accelerating the speed. “There are Qur’anic passages in</a:t>
                      </a:r>
                      <a:r>
                        <a:rPr lang="en-GB" sz="1000" baseline="0" dirty="0" smtClean="0">
                          <a:latin typeface="Calibri" panose="020F0502020204030204" pitchFamily="34" charset="0"/>
                          <a:cs typeface="Calibri" panose="020F0502020204030204" pitchFamily="34" charset="0"/>
                        </a:rPr>
                        <a:t> which humans cause mischief on earth”. </a:t>
                      </a:r>
                      <a:r>
                        <a:rPr lang="en-GB" sz="1000" baseline="0" dirty="0" err="1" smtClean="0">
                          <a:latin typeface="Calibri" panose="020F0502020204030204" pitchFamily="34" charset="0"/>
                          <a:cs typeface="Calibri" panose="020F0502020204030204" pitchFamily="34" charset="0"/>
                        </a:rPr>
                        <a:t>Azlan</a:t>
                      </a:r>
                      <a:r>
                        <a:rPr lang="en-GB" sz="1000" baseline="0" dirty="0" smtClean="0">
                          <a:latin typeface="Calibri" panose="020F0502020204030204" pitchFamily="34" charset="0"/>
                          <a:cs typeface="Calibri" panose="020F0502020204030204" pitchFamily="34" charset="0"/>
                        </a:rPr>
                        <a:t>, Muslim</a:t>
                      </a:r>
                      <a:endParaRPr lang="en-GB" sz="1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3211626"/>
                  </a:ext>
                </a:extLst>
              </a:tr>
            </a:tbl>
          </a:graphicData>
        </a:graphic>
      </p:graphicFrame>
      <p:sp>
        <p:nvSpPr>
          <p:cNvPr id="18" name="TextBox 17"/>
          <p:cNvSpPr txBox="1"/>
          <p:nvPr/>
        </p:nvSpPr>
        <p:spPr>
          <a:xfrm>
            <a:off x="4716379" y="80210"/>
            <a:ext cx="4235116"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b="1" dirty="0">
                <a:latin typeface="Calibri" panose="020F0502020204030204" pitchFamily="34" charset="0"/>
                <a:cs typeface="Calibri" panose="020F0502020204030204" pitchFamily="34" charset="0"/>
              </a:rPr>
              <a:t>The impact of religious faith on attitudes to </a:t>
            </a:r>
            <a:r>
              <a:rPr lang="en-GB" sz="1100" b="1" dirty="0" smtClean="0">
                <a:latin typeface="Calibri" panose="020F0502020204030204" pitchFamily="34" charset="0"/>
                <a:cs typeface="Calibri" panose="020F0502020204030204" pitchFamily="34" charset="0"/>
              </a:rPr>
              <a:t>environmental issues – </a:t>
            </a:r>
            <a:r>
              <a:rPr lang="en-GB" sz="1100" b="1" dirty="0" err="1" smtClean="0">
                <a:latin typeface="Calibri" panose="020F0502020204030204" pitchFamily="34" charset="0"/>
                <a:cs typeface="Calibri" panose="020F0502020204030204" pitchFamily="34" charset="0"/>
              </a:rPr>
              <a:t>Aimie</a:t>
            </a:r>
            <a:r>
              <a:rPr lang="en-GB" sz="1100" b="1" dirty="0" smtClean="0">
                <a:latin typeface="Calibri" panose="020F0502020204030204" pitchFamily="34" charset="0"/>
                <a:cs typeface="Calibri" panose="020F0502020204030204" pitchFamily="34" charset="0"/>
              </a:rPr>
              <a:t> Jones and Christopher Jones (2014) </a:t>
            </a:r>
            <a:r>
              <a:rPr lang="en-GB" sz="1100" dirty="0" smtClean="0">
                <a:latin typeface="Calibri" panose="020F0502020204030204" pitchFamily="34" charset="0"/>
                <a:cs typeface="Calibri" panose="020F0502020204030204" pitchFamily="34" charset="0"/>
              </a:rPr>
              <a:t>This article looks at the attitudes towards environmental issues by 18 University students of different faiths and none. </a:t>
            </a:r>
            <a:endParaRPr lang="en-GB" sz="11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99930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548263303"/>
              </p:ext>
            </p:extLst>
          </p:nvPr>
        </p:nvGraphicFramePr>
        <p:xfrm>
          <a:off x="128337" y="54944"/>
          <a:ext cx="4299284" cy="5088556"/>
        </p:xfrm>
        <a:graphic>
          <a:graphicData uri="http://schemas.openxmlformats.org/drawingml/2006/table">
            <a:tbl>
              <a:tblPr firstRow="1" bandRow="1">
                <a:tableStyleId>{267DCD8D-31C9-4F5C-A00F-13F791CD3AD7}</a:tableStyleId>
              </a:tblPr>
              <a:tblGrid>
                <a:gridCol w="4299284">
                  <a:extLst>
                    <a:ext uri="{9D8B030D-6E8A-4147-A177-3AD203B41FA5}">
                      <a16:colId xmlns:a16="http://schemas.microsoft.com/office/drawing/2014/main" val="1450663777"/>
                    </a:ext>
                  </a:extLst>
                </a:gridCol>
              </a:tblGrid>
              <a:tr h="370840">
                <a:tc>
                  <a:txBody>
                    <a:bodyPr/>
                    <a:lstStyle/>
                    <a:p>
                      <a:r>
                        <a:rPr lang="en-GB" sz="1000" dirty="0" smtClean="0">
                          <a:solidFill>
                            <a:schemeClr val="tx1"/>
                          </a:solidFill>
                          <a:latin typeface="Calibri" panose="020F0502020204030204" pitchFamily="34" charset="0"/>
                          <a:cs typeface="Calibri" panose="020F0502020204030204" pitchFamily="34" charset="0"/>
                        </a:rPr>
                        <a:t>“humans have the right to modify the natural environment to suit their needs”</a:t>
                      </a:r>
                    </a:p>
                    <a:p>
                      <a:pPr marL="285750" indent="-285750">
                        <a:buFont typeface="Wingdings" panose="05000000000000000000" pitchFamily="2" charset="2"/>
                        <a:buChar char="q"/>
                      </a:pPr>
                      <a:r>
                        <a:rPr lang="en-GB" sz="1000" dirty="0" smtClean="0">
                          <a:solidFill>
                            <a:schemeClr val="tx1"/>
                          </a:solidFill>
                          <a:latin typeface="Calibri" panose="020F0502020204030204" pitchFamily="34" charset="0"/>
                          <a:cs typeface="Calibri" panose="020F0502020204030204" pitchFamily="34" charset="0"/>
                        </a:rPr>
                        <a:t>Strongly</a:t>
                      </a:r>
                      <a:r>
                        <a:rPr lang="en-GB" sz="1000" baseline="0" dirty="0" smtClean="0">
                          <a:solidFill>
                            <a:schemeClr val="tx1"/>
                          </a:solidFill>
                          <a:latin typeface="Calibri" panose="020F0502020204030204" pitchFamily="34" charset="0"/>
                          <a:cs typeface="Calibri" panose="020F0502020204030204" pitchFamily="34" charset="0"/>
                        </a:rPr>
                        <a:t> 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Neither/Agree or disagree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Disagree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Strongly disagree</a:t>
                      </a:r>
                      <a:endParaRPr lang="en-GB" sz="1000"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8549542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000" dirty="0" smtClean="0">
                          <a:solidFill>
                            <a:schemeClr val="tx1"/>
                          </a:solidFill>
                          <a:latin typeface="Calibri" panose="020F0502020204030204" pitchFamily="34" charset="0"/>
                          <a:cs typeface="Calibri" panose="020F0502020204030204" pitchFamily="34" charset="0"/>
                        </a:rPr>
                        <a:t>“humans are severely abusing the environment”</a:t>
                      </a:r>
                    </a:p>
                    <a:p>
                      <a:pPr marL="285750" indent="-285750">
                        <a:buFont typeface="Wingdings" panose="05000000000000000000" pitchFamily="2" charset="2"/>
                        <a:buChar char="q"/>
                      </a:pPr>
                      <a:r>
                        <a:rPr lang="en-GB" sz="1000" dirty="0" smtClean="0">
                          <a:solidFill>
                            <a:schemeClr val="tx1"/>
                          </a:solidFill>
                          <a:latin typeface="Calibri" panose="020F0502020204030204" pitchFamily="34" charset="0"/>
                          <a:cs typeface="Calibri" panose="020F0502020204030204" pitchFamily="34" charset="0"/>
                        </a:rPr>
                        <a:t>Strongly</a:t>
                      </a:r>
                      <a:r>
                        <a:rPr lang="en-GB" sz="1000" baseline="0" dirty="0" smtClean="0">
                          <a:solidFill>
                            <a:schemeClr val="tx1"/>
                          </a:solidFill>
                          <a:latin typeface="Calibri" panose="020F0502020204030204" pitchFamily="34" charset="0"/>
                          <a:cs typeface="Calibri" panose="020F0502020204030204" pitchFamily="34" charset="0"/>
                        </a:rPr>
                        <a:t> 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Neither/Agree or disagree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Disagree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Strongly disagree</a:t>
                      </a:r>
                      <a:endParaRPr lang="en-GB" sz="1000" dirty="0" smtClean="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23102397"/>
                  </a:ext>
                </a:extLst>
              </a:tr>
              <a:tr h="370840">
                <a:tc>
                  <a:txBody>
                    <a:bodyPr/>
                    <a:lstStyle/>
                    <a:p>
                      <a:r>
                        <a:rPr lang="en-GB" sz="1000" dirty="0" smtClean="0">
                          <a:solidFill>
                            <a:schemeClr val="tx1"/>
                          </a:solidFill>
                          <a:latin typeface="Calibri" panose="020F0502020204030204" pitchFamily="34" charset="0"/>
                          <a:cs typeface="Calibri" panose="020F0502020204030204" pitchFamily="34" charset="0"/>
                        </a:rPr>
                        <a:t>“Climate</a:t>
                      </a:r>
                      <a:r>
                        <a:rPr lang="en-GB" sz="1000" baseline="0" dirty="0" smtClean="0">
                          <a:solidFill>
                            <a:schemeClr val="tx1"/>
                          </a:solidFill>
                          <a:latin typeface="Calibri" panose="020F0502020204030204" pitchFamily="34" charset="0"/>
                          <a:cs typeface="Calibri" panose="020F0502020204030204" pitchFamily="34" charset="0"/>
                        </a:rPr>
                        <a:t> change impacts my life”</a:t>
                      </a:r>
                    </a:p>
                    <a:p>
                      <a:pPr marL="285750" indent="-285750">
                        <a:buFont typeface="Wingdings" panose="05000000000000000000" pitchFamily="2" charset="2"/>
                        <a:buChar char="q"/>
                      </a:pPr>
                      <a:r>
                        <a:rPr lang="en-GB" sz="1000" dirty="0" smtClean="0">
                          <a:solidFill>
                            <a:schemeClr val="tx1"/>
                          </a:solidFill>
                          <a:latin typeface="Calibri" panose="020F0502020204030204" pitchFamily="34" charset="0"/>
                          <a:cs typeface="Calibri" panose="020F0502020204030204" pitchFamily="34" charset="0"/>
                        </a:rPr>
                        <a:t>Strongly</a:t>
                      </a:r>
                      <a:r>
                        <a:rPr lang="en-GB" sz="1000" baseline="0" dirty="0" smtClean="0">
                          <a:solidFill>
                            <a:schemeClr val="tx1"/>
                          </a:solidFill>
                          <a:latin typeface="Calibri" panose="020F0502020204030204" pitchFamily="34" charset="0"/>
                          <a:cs typeface="Calibri" panose="020F0502020204030204" pitchFamily="34" charset="0"/>
                        </a:rPr>
                        <a:t> 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Neither/Agree or disagree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Disagree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Strongly disagree</a:t>
                      </a:r>
                      <a:endParaRPr lang="en-GB" sz="1000" dirty="0" smtClean="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92183402"/>
                  </a:ext>
                </a:extLst>
              </a:tr>
              <a:tr h="370840">
                <a:tc>
                  <a:txBody>
                    <a:bodyPr/>
                    <a:lstStyle/>
                    <a:p>
                      <a:r>
                        <a:rPr lang="en-GB" sz="1000" dirty="0" smtClean="0">
                          <a:solidFill>
                            <a:schemeClr val="tx1"/>
                          </a:solidFill>
                          <a:latin typeface="Calibri" panose="020F0502020204030204" pitchFamily="34" charset="0"/>
                          <a:cs typeface="Calibri" panose="020F0502020204030204" pitchFamily="34" charset="0"/>
                        </a:rPr>
                        <a:t>“My</a:t>
                      </a:r>
                      <a:r>
                        <a:rPr lang="en-GB" sz="1000" baseline="0" dirty="0" smtClean="0">
                          <a:solidFill>
                            <a:schemeClr val="tx1"/>
                          </a:solidFill>
                          <a:latin typeface="Calibri" panose="020F0502020204030204" pitchFamily="34" charset="0"/>
                          <a:cs typeface="Calibri" panose="020F0502020204030204" pitchFamily="34" charset="0"/>
                        </a:rPr>
                        <a:t> religion influences how I think and act towards the environment”</a:t>
                      </a:r>
                    </a:p>
                    <a:p>
                      <a:pPr marL="285750" indent="-285750">
                        <a:buFont typeface="Wingdings" panose="05000000000000000000" pitchFamily="2" charset="2"/>
                        <a:buChar char="q"/>
                      </a:pPr>
                      <a:r>
                        <a:rPr lang="en-GB" sz="1000" dirty="0" smtClean="0">
                          <a:solidFill>
                            <a:schemeClr val="tx1"/>
                          </a:solidFill>
                          <a:latin typeface="Calibri" panose="020F0502020204030204" pitchFamily="34" charset="0"/>
                          <a:cs typeface="Calibri" panose="020F0502020204030204" pitchFamily="34" charset="0"/>
                        </a:rPr>
                        <a:t>Strongly</a:t>
                      </a:r>
                      <a:r>
                        <a:rPr lang="en-GB" sz="1000" baseline="0" dirty="0" smtClean="0">
                          <a:solidFill>
                            <a:schemeClr val="tx1"/>
                          </a:solidFill>
                          <a:latin typeface="Calibri" panose="020F0502020204030204" pitchFamily="34" charset="0"/>
                          <a:cs typeface="Calibri" panose="020F0502020204030204" pitchFamily="34" charset="0"/>
                        </a:rPr>
                        <a:t> 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Neither/Agree or disagree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Disagree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Strongly disagree</a:t>
                      </a:r>
                      <a:endParaRPr lang="en-GB" sz="1000" dirty="0" smtClean="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25264624"/>
                  </a:ext>
                </a:extLst>
              </a:tr>
              <a:tr h="1065196">
                <a:tc>
                  <a:txBody>
                    <a:bodyPr/>
                    <a:lstStyle/>
                    <a:p>
                      <a:r>
                        <a:rPr lang="en-GB" sz="1000" dirty="0" smtClean="0">
                          <a:solidFill>
                            <a:schemeClr val="tx1"/>
                          </a:solidFill>
                          <a:latin typeface="Calibri" panose="020F0502020204030204" pitchFamily="34" charset="0"/>
                          <a:cs typeface="Calibri" panose="020F0502020204030204" pitchFamily="34" charset="0"/>
                        </a:rPr>
                        <a:t>“I am responsible for climate change” </a:t>
                      </a:r>
                    </a:p>
                    <a:p>
                      <a:pPr marL="285750" indent="-285750">
                        <a:buFont typeface="Wingdings" panose="05000000000000000000" pitchFamily="2" charset="2"/>
                        <a:buChar char="q"/>
                      </a:pPr>
                      <a:r>
                        <a:rPr lang="en-GB" sz="1000" dirty="0" smtClean="0">
                          <a:solidFill>
                            <a:schemeClr val="tx1"/>
                          </a:solidFill>
                          <a:latin typeface="Calibri" panose="020F0502020204030204" pitchFamily="34" charset="0"/>
                          <a:cs typeface="Calibri" panose="020F0502020204030204" pitchFamily="34" charset="0"/>
                        </a:rPr>
                        <a:t>Strongly</a:t>
                      </a:r>
                      <a:r>
                        <a:rPr lang="en-GB" sz="1000" baseline="0" dirty="0" smtClean="0">
                          <a:solidFill>
                            <a:schemeClr val="tx1"/>
                          </a:solidFill>
                          <a:latin typeface="Calibri" panose="020F0502020204030204" pitchFamily="34" charset="0"/>
                          <a:cs typeface="Calibri" panose="020F0502020204030204" pitchFamily="34" charset="0"/>
                        </a:rPr>
                        <a:t> 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Neither/Agree or disagree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Disagree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Strongly disagree</a:t>
                      </a:r>
                      <a:endParaRPr lang="en-GB" sz="1000" dirty="0" smtClean="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7470921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35779634"/>
              </p:ext>
            </p:extLst>
          </p:nvPr>
        </p:nvGraphicFramePr>
        <p:xfrm>
          <a:off x="4724400" y="54944"/>
          <a:ext cx="4299284" cy="5088556"/>
        </p:xfrm>
        <a:graphic>
          <a:graphicData uri="http://schemas.openxmlformats.org/drawingml/2006/table">
            <a:tbl>
              <a:tblPr firstRow="1" bandRow="1">
                <a:tableStyleId>{267DCD8D-31C9-4F5C-A00F-13F791CD3AD7}</a:tableStyleId>
              </a:tblPr>
              <a:tblGrid>
                <a:gridCol w="4299284">
                  <a:extLst>
                    <a:ext uri="{9D8B030D-6E8A-4147-A177-3AD203B41FA5}">
                      <a16:colId xmlns:a16="http://schemas.microsoft.com/office/drawing/2014/main" val="1450663777"/>
                    </a:ext>
                  </a:extLst>
                </a:gridCol>
              </a:tblGrid>
              <a:tr h="370840">
                <a:tc>
                  <a:txBody>
                    <a:bodyPr/>
                    <a:lstStyle/>
                    <a:p>
                      <a:r>
                        <a:rPr lang="en-GB" sz="1000" dirty="0" smtClean="0">
                          <a:solidFill>
                            <a:schemeClr val="tx1"/>
                          </a:solidFill>
                          <a:latin typeface="Calibri" panose="020F0502020204030204" pitchFamily="34" charset="0"/>
                          <a:cs typeface="Calibri" panose="020F0502020204030204" pitchFamily="34" charset="0"/>
                        </a:rPr>
                        <a:t>“humans have the right to modify the natural environment to suit their needs”</a:t>
                      </a:r>
                    </a:p>
                    <a:p>
                      <a:pPr marL="285750" indent="-285750">
                        <a:buFont typeface="Wingdings" panose="05000000000000000000" pitchFamily="2" charset="2"/>
                        <a:buChar char="q"/>
                      </a:pPr>
                      <a:r>
                        <a:rPr lang="en-GB" sz="1000" dirty="0" smtClean="0">
                          <a:solidFill>
                            <a:schemeClr val="tx1"/>
                          </a:solidFill>
                          <a:latin typeface="Calibri" panose="020F0502020204030204" pitchFamily="34" charset="0"/>
                          <a:cs typeface="Calibri" panose="020F0502020204030204" pitchFamily="34" charset="0"/>
                        </a:rPr>
                        <a:t>Strongly</a:t>
                      </a:r>
                      <a:r>
                        <a:rPr lang="en-GB" sz="1000" baseline="0" dirty="0" smtClean="0">
                          <a:solidFill>
                            <a:schemeClr val="tx1"/>
                          </a:solidFill>
                          <a:latin typeface="Calibri" panose="020F0502020204030204" pitchFamily="34" charset="0"/>
                          <a:cs typeface="Calibri" panose="020F0502020204030204" pitchFamily="34" charset="0"/>
                        </a:rPr>
                        <a:t> 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Neither/Agree or disagree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Disagree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Strongly disagree</a:t>
                      </a:r>
                      <a:endParaRPr lang="en-GB" sz="1000"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8549542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000" dirty="0" smtClean="0">
                          <a:solidFill>
                            <a:schemeClr val="tx1"/>
                          </a:solidFill>
                          <a:latin typeface="Calibri" panose="020F0502020204030204" pitchFamily="34" charset="0"/>
                          <a:cs typeface="Calibri" panose="020F0502020204030204" pitchFamily="34" charset="0"/>
                        </a:rPr>
                        <a:t>“humans are severely abusing the environment”</a:t>
                      </a:r>
                    </a:p>
                    <a:p>
                      <a:pPr marL="285750" indent="-285750">
                        <a:buFont typeface="Wingdings" panose="05000000000000000000" pitchFamily="2" charset="2"/>
                        <a:buChar char="q"/>
                      </a:pPr>
                      <a:r>
                        <a:rPr lang="en-GB" sz="1000" dirty="0" smtClean="0">
                          <a:solidFill>
                            <a:schemeClr val="tx1"/>
                          </a:solidFill>
                          <a:latin typeface="Calibri" panose="020F0502020204030204" pitchFamily="34" charset="0"/>
                          <a:cs typeface="Calibri" panose="020F0502020204030204" pitchFamily="34" charset="0"/>
                        </a:rPr>
                        <a:t>Strongly</a:t>
                      </a:r>
                      <a:r>
                        <a:rPr lang="en-GB" sz="1000" baseline="0" dirty="0" smtClean="0">
                          <a:solidFill>
                            <a:schemeClr val="tx1"/>
                          </a:solidFill>
                          <a:latin typeface="Calibri" panose="020F0502020204030204" pitchFamily="34" charset="0"/>
                          <a:cs typeface="Calibri" panose="020F0502020204030204" pitchFamily="34" charset="0"/>
                        </a:rPr>
                        <a:t> 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Neither/Agree or disagree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Disagree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Strongly disagree</a:t>
                      </a:r>
                      <a:endParaRPr lang="en-GB" sz="1000" dirty="0" smtClean="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23102397"/>
                  </a:ext>
                </a:extLst>
              </a:tr>
              <a:tr h="370840">
                <a:tc>
                  <a:txBody>
                    <a:bodyPr/>
                    <a:lstStyle/>
                    <a:p>
                      <a:r>
                        <a:rPr lang="en-GB" sz="1000" dirty="0" smtClean="0">
                          <a:solidFill>
                            <a:schemeClr val="tx1"/>
                          </a:solidFill>
                          <a:latin typeface="Calibri" panose="020F0502020204030204" pitchFamily="34" charset="0"/>
                          <a:cs typeface="Calibri" panose="020F0502020204030204" pitchFamily="34" charset="0"/>
                        </a:rPr>
                        <a:t>“Climate</a:t>
                      </a:r>
                      <a:r>
                        <a:rPr lang="en-GB" sz="1000" baseline="0" dirty="0" smtClean="0">
                          <a:solidFill>
                            <a:schemeClr val="tx1"/>
                          </a:solidFill>
                          <a:latin typeface="Calibri" panose="020F0502020204030204" pitchFamily="34" charset="0"/>
                          <a:cs typeface="Calibri" panose="020F0502020204030204" pitchFamily="34" charset="0"/>
                        </a:rPr>
                        <a:t> change impacts my life”</a:t>
                      </a:r>
                    </a:p>
                    <a:p>
                      <a:pPr marL="285750" indent="-285750">
                        <a:buFont typeface="Wingdings" panose="05000000000000000000" pitchFamily="2" charset="2"/>
                        <a:buChar char="q"/>
                      </a:pPr>
                      <a:r>
                        <a:rPr lang="en-GB" sz="1000" dirty="0" smtClean="0">
                          <a:solidFill>
                            <a:schemeClr val="tx1"/>
                          </a:solidFill>
                          <a:latin typeface="Calibri" panose="020F0502020204030204" pitchFamily="34" charset="0"/>
                          <a:cs typeface="Calibri" panose="020F0502020204030204" pitchFamily="34" charset="0"/>
                        </a:rPr>
                        <a:t>Strongly</a:t>
                      </a:r>
                      <a:r>
                        <a:rPr lang="en-GB" sz="1000" baseline="0" dirty="0" smtClean="0">
                          <a:solidFill>
                            <a:schemeClr val="tx1"/>
                          </a:solidFill>
                          <a:latin typeface="Calibri" panose="020F0502020204030204" pitchFamily="34" charset="0"/>
                          <a:cs typeface="Calibri" panose="020F0502020204030204" pitchFamily="34" charset="0"/>
                        </a:rPr>
                        <a:t> 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Neither/Agree or disagree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Disagree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Strongly disagree</a:t>
                      </a:r>
                      <a:endParaRPr lang="en-GB" sz="1000" dirty="0" smtClean="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92183402"/>
                  </a:ext>
                </a:extLst>
              </a:tr>
              <a:tr h="370840">
                <a:tc>
                  <a:txBody>
                    <a:bodyPr/>
                    <a:lstStyle/>
                    <a:p>
                      <a:r>
                        <a:rPr lang="en-GB" sz="1000" dirty="0" smtClean="0">
                          <a:solidFill>
                            <a:schemeClr val="tx1"/>
                          </a:solidFill>
                          <a:latin typeface="Calibri" panose="020F0502020204030204" pitchFamily="34" charset="0"/>
                          <a:cs typeface="Calibri" panose="020F0502020204030204" pitchFamily="34" charset="0"/>
                        </a:rPr>
                        <a:t>“My</a:t>
                      </a:r>
                      <a:r>
                        <a:rPr lang="en-GB" sz="1000" baseline="0" dirty="0" smtClean="0">
                          <a:solidFill>
                            <a:schemeClr val="tx1"/>
                          </a:solidFill>
                          <a:latin typeface="Calibri" panose="020F0502020204030204" pitchFamily="34" charset="0"/>
                          <a:cs typeface="Calibri" panose="020F0502020204030204" pitchFamily="34" charset="0"/>
                        </a:rPr>
                        <a:t> religion influences how I think and act towards the environment”</a:t>
                      </a:r>
                    </a:p>
                    <a:p>
                      <a:pPr marL="285750" indent="-285750">
                        <a:buFont typeface="Wingdings" panose="05000000000000000000" pitchFamily="2" charset="2"/>
                        <a:buChar char="q"/>
                      </a:pPr>
                      <a:r>
                        <a:rPr lang="en-GB" sz="1000" dirty="0" smtClean="0">
                          <a:solidFill>
                            <a:schemeClr val="tx1"/>
                          </a:solidFill>
                          <a:latin typeface="Calibri" panose="020F0502020204030204" pitchFamily="34" charset="0"/>
                          <a:cs typeface="Calibri" panose="020F0502020204030204" pitchFamily="34" charset="0"/>
                        </a:rPr>
                        <a:t>Strongly</a:t>
                      </a:r>
                      <a:r>
                        <a:rPr lang="en-GB" sz="1000" baseline="0" dirty="0" smtClean="0">
                          <a:solidFill>
                            <a:schemeClr val="tx1"/>
                          </a:solidFill>
                          <a:latin typeface="Calibri" panose="020F0502020204030204" pitchFamily="34" charset="0"/>
                          <a:cs typeface="Calibri" panose="020F0502020204030204" pitchFamily="34" charset="0"/>
                        </a:rPr>
                        <a:t> 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Neither/Agree or disagree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Disagree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Strongly disagree</a:t>
                      </a:r>
                      <a:endParaRPr lang="en-GB" sz="1000" dirty="0" smtClean="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25264624"/>
                  </a:ext>
                </a:extLst>
              </a:tr>
              <a:tr h="1065196">
                <a:tc>
                  <a:txBody>
                    <a:bodyPr/>
                    <a:lstStyle/>
                    <a:p>
                      <a:r>
                        <a:rPr lang="en-GB" sz="1000" dirty="0" smtClean="0">
                          <a:solidFill>
                            <a:schemeClr val="tx1"/>
                          </a:solidFill>
                          <a:latin typeface="Calibri" panose="020F0502020204030204" pitchFamily="34" charset="0"/>
                          <a:cs typeface="Calibri" panose="020F0502020204030204" pitchFamily="34" charset="0"/>
                        </a:rPr>
                        <a:t>“I am responsible for climate change” </a:t>
                      </a:r>
                    </a:p>
                    <a:p>
                      <a:pPr marL="285750" indent="-285750">
                        <a:buFont typeface="Wingdings" panose="05000000000000000000" pitchFamily="2" charset="2"/>
                        <a:buChar char="q"/>
                      </a:pPr>
                      <a:r>
                        <a:rPr lang="en-GB" sz="1000" dirty="0" smtClean="0">
                          <a:solidFill>
                            <a:schemeClr val="tx1"/>
                          </a:solidFill>
                          <a:latin typeface="Calibri" panose="020F0502020204030204" pitchFamily="34" charset="0"/>
                          <a:cs typeface="Calibri" panose="020F0502020204030204" pitchFamily="34" charset="0"/>
                        </a:rPr>
                        <a:t>Strongly</a:t>
                      </a:r>
                      <a:r>
                        <a:rPr lang="en-GB" sz="1000" baseline="0" dirty="0" smtClean="0">
                          <a:solidFill>
                            <a:schemeClr val="tx1"/>
                          </a:solidFill>
                          <a:latin typeface="Calibri" panose="020F0502020204030204" pitchFamily="34" charset="0"/>
                          <a:cs typeface="Calibri" panose="020F0502020204030204" pitchFamily="34" charset="0"/>
                        </a:rPr>
                        <a:t> 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Neither/Agree or disagree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Disagree</a:t>
                      </a:r>
                    </a:p>
                    <a:p>
                      <a:pPr marL="285750" indent="-285750">
                        <a:buFont typeface="Wingdings" panose="05000000000000000000" pitchFamily="2" charset="2"/>
                        <a:buChar char="q"/>
                      </a:pPr>
                      <a:r>
                        <a:rPr lang="en-GB" sz="1000" baseline="0" dirty="0" smtClean="0">
                          <a:solidFill>
                            <a:schemeClr val="tx1"/>
                          </a:solidFill>
                          <a:latin typeface="Calibri" panose="020F0502020204030204" pitchFamily="34" charset="0"/>
                          <a:cs typeface="Calibri" panose="020F0502020204030204" pitchFamily="34" charset="0"/>
                        </a:rPr>
                        <a:t>Strongly disagree</a:t>
                      </a:r>
                      <a:endParaRPr lang="en-GB" sz="1000" dirty="0" smtClean="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74709210"/>
                  </a:ext>
                </a:extLst>
              </a:tr>
            </a:tbl>
          </a:graphicData>
        </a:graphic>
      </p:graphicFrame>
    </p:spTree>
    <p:extLst>
      <p:ext uri="{BB962C8B-B14F-4D97-AF65-F5344CB8AC3E}">
        <p14:creationId xmlns:p14="http://schemas.microsoft.com/office/powerpoint/2010/main" val="29399569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78723"/>
            <a:ext cx="8520600" cy="1603003"/>
          </a:xfrm>
        </p:spPr>
        <p:txBody>
          <a:bodyPr>
            <a:normAutofit fontScale="90000"/>
          </a:bodyPr>
          <a:lstStyle/>
          <a:p>
            <a:r>
              <a:rPr lang="en-GB" dirty="0" smtClean="0">
                <a:latin typeface="Calibri" panose="020F0502020204030204" pitchFamily="34" charset="0"/>
                <a:cs typeface="Calibri" panose="020F0502020204030204" pitchFamily="34" charset="0"/>
              </a:rPr>
              <a:t>What do you learn about class attitudes towards climate change from the quantitative data we have collected as a class?</a:t>
            </a:r>
            <a:endParaRPr lang="en-GB" dirty="0">
              <a:latin typeface="Calibri" panose="020F0502020204030204" pitchFamily="34" charset="0"/>
              <a:cs typeface="Calibri" panose="020F0502020204030204" pitchFamily="34" charset="0"/>
            </a:endParaRPr>
          </a:p>
        </p:txBody>
      </p:sp>
      <p:sp>
        <p:nvSpPr>
          <p:cNvPr id="3" name="Title 1"/>
          <p:cNvSpPr txBox="1">
            <a:spLocks/>
          </p:cNvSpPr>
          <p:nvPr/>
        </p:nvSpPr>
        <p:spPr>
          <a:xfrm>
            <a:off x="311700" y="2222834"/>
            <a:ext cx="8520600" cy="697832"/>
          </a:xfrm>
          <a:prstGeom prst="rect">
            <a:avLst/>
          </a:prstGeom>
          <a:noFill/>
          <a:ln>
            <a:noFill/>
          </a:ln>
        </p:spPr>
        <p:txBody>
          <a:bodyPr spcFirstLastPara="1" wrap="square" lIns="91425" tIns="91425" rIns="91425" bIns="91425" anchor="ctr" anchorCtr="0">
            <a:normAutofit fontScale="97500" lnSpcReduction="1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GB" dirty="0" smtClean="0">
                <a:latin typeface="Calibri" panose="020F0502020204030204" pitchFamily="34" charset="0"/>
                <a:cs typeface="Calibri" panose="020F0502020204030204" pitchFamily="34" charset="0"/>
              </a:rPr>
              <a:t>What is the limitations of this data?</a:t>
            </a:r>
            <a:endParaRPr lang="en-GB" dirty="0">
              <a:latin typeface="Calibri" panose="020F0502020204030204" pitchFamily="34" charset="0"/>
              <a:cs typeface="Calibri" panose="020F0502020204030204" pitchFamily="34" charset="0"/>
            </a:endParaRPr>
          </a:p>
        </p:txBody>
      </p:sp>
      <p:sp>
        <p:nvSpPr>
          <p:cNvPr id="4" name="Title 1"/>
          <p:cNvSpPr txBox="1">
            <a:spLocks/>
          </p:cNvSpPr>
          <p:nvPr/>
        </p:nvSpPr>
        <p:spPr>
          <a:xfrm>
            <a:off x="311700" y="3065045"/>
            <a:ext cx="8520600" cy="697832"/>
          </a:xfrm>
          <a:prstGeom prst="rect">
            <a:avLst/>
          </a:prstGeom>
          <a:noFill/>
          <a:ln>
            <a:noFill/>
          </a:ln>
        </p:spPr>
        <p:txBody>
          <a:bodyPr spcFirstLastPara="1" wrap="square" lIns="91425" tIns="91425" rIns="91425" bIns="91425" anchor="ctr" anchorCtr="0">
            <a:normAutofit fontScale="9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GB" dirty="0" smtClean="0">
                <a:latin typeface="Calibri" panose="020F0502020204030204" pitchFamily="34" charset="0"/>
                <a:cs typeface="Calibri" panose="020F0502020204030204" pitchFamily="34" charset="0"/>
              </a:rPr>
              <a:t>What further questions might you want to ask?</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45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0"/>
            <a:ext cx="8520600" cy="1527916"/>
          </a:xfrm>
          <a:prstGeom prst="rect">
            <a:avLst/>
          </a:prstGeom>
        </p:spPr>
        <p:txBody>
          <a:bodyPr spcFirstLastPara="1" wrap="square" lIns="91425" tIns="91425" rIns="91425" bIns="91425" anchor="b" anchorCtr="0">
            <a:normAutofit fontScale="90000"/>
          </a:bodyPr>
          <a:lstStyle/>
          <a:p>
            <a:pPr lvl="0"/>
            <a:r>
              <a:rPr lang="en-GB" u="sng" dirty="0" smtClean="0">
                <a:latin typeface="Calibri"/>
                <a:ea typeface="Calibri"/>
                <a:cs typeface="Calibri"/>
                <a:sym typeface="Calibri"/>
              </a:rPr>
              <a:t>Title: Environmental ethics in </a:t>
            </a:r>
            <a:r>
              <a:rPr lang="en-GB" sz="5400" u="sng" dirty="0" smtClean="0">
                <a:ln w="0"/>
                <a:solidFill>
                  <a:schemeClr val="tx1"/>
                </a:solidFill>
                <a:effectLst>
                  <a:outerShdw blurRad="38100" dist="19050" dir="2700000" algn="tl" rotWithShape="0">
                    <a:schemeClr val="dk1">
                      <a:alpha val="40000"/>
                    </a:schemeClr>
                  </a:outerShdw>
                </a:effectLst>
                <a:latin typeface="Calibri"/>
                <a:ea typeface="Calibri"/>
                <a:cs typeface="Calibri"/>
                <a:sym typeface="Calibri"/>
              </a:rPr>
              <a:t>Kiribati and the UK</a:t>
            </a:r>
            <a:r>
              <a:rPr lang="en-GB" u="sng" dirty="0" smtClean="0">
                <a:ln w="0"/>
                <a:solidFill>
                  <a:schemeClr val="tx1"/>
                </a:solidFill>
                <a:effectLst>
                  <a:outerShdw blurRad="38100" dist="19050" dir="2700000" algn="tl" rotWithShape="0">
                    <a:schemeClr val="dk1">
                      <a:alpha val="40000"/>
                    </a:schemeClr>
                  </a:outerShdw>
                </a:effectLst>
                <a:latin typeface="Calibri"/>
                <a:ea typeface="Calibri"/>
                <a:cs typeface="Calibri"/>
                <a:sym typeface="Calibri"/>
              </a:rPr>
              <a:t> </a:t>
            </a:r>
            <a:endParaRPr u="sng" dirty="0">
              <a:ln w="0"/>
              <a:solidFill>
                <a:schemeClr val="tx1"/>
              </a:solidFill>
              <a:effectLst>
                <a:outerShdw blurRad="38100" dist="19050" dir="2700000" algn="tl" rotWithShape="0">
                  <a:schemeClr val="dk1">
                    <a:alpha val="40000"/>
                  </a:schemeClr>
                </a:outerShdw>
              </a:effectLst>
              <a:latin typeface="Calibri"/>
              <a:ea typeface="Calibri"/>
              <a:cs typeface="Calibri"/>
              <a:sym typeface="Calibri"/>
            </a:endParaRPr>
          </a:p>
        </p:txBody>
      </p:sp>
      <p:sp>
        <p:nvSpPr>
          <p:cNvPr id="2" name="Cloud Callout 1"/>
          <p:cNvSpPr/>
          <p:nvPr/>
        </p:nvSpPr>
        <p:spPr>
          <a:xfrm>
            <a:off x="579864" y="3273396"/>
            <a:ext cx="2921619" cy="1474285"/>
          </a:xfrm>
          <a:prstGeom prst="cloudCallout">
            <a:avLst>
              <a:gd name="adj1" fmla="val -62296"/>
              <a:gd name="adj2" fmla="val 682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latin typeface="Calibri" panose="020F0502020204030204" pitchFamily="34" charset="0"/>
                <a:cs typeface="Calibri" panose="020F0502020204030204" pitchFamily="34" charset="0"/>
              </a:rPr>
              <a:t>Is everyone impacted by climate change equally? </a:t>
            </a:r>
            <a:endParaRPr lang="en-GB" sz="1800" dirty="0">
              <a:latin typeface="Calibri" panose="020F0502020204030204" pitchFamily="34" charset="0"/>
              <a:cs typeface="Calibri" panose="020F0502020204030204" pitchFamily="34" charset="0"/>
            </a:endParaRPr>
          </a:p>
        </p:txBody>
      </p:sp>
      <p:sp>
        <p:nvSpPr>
          <p:cNvPr id="16" name="Cloud Callout 15"/>
          <p:cNvSpPr/>
          <p:nvPr/>
        </p:nvSpPr>
        <p:spPr>
          <a:xfrm>
            <a:off x="5500048" y="2831030"/>
            <a:ext cx="2921619" cy="1635512"/>
          </a:xfrm>
          <a:prstGeom prst="cloudCallout">
            <a:avLst>
              <a:gd name="adj1" fmla="val -62296"/>
              <a:gd name="adj2" fmla="val 682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Why are some groups or nations impacted more by climate change than others? </a:t>
            </a:r>
            <a:endParaRPr lang="en-GB" dirty="0"/>
          </a:p>
        </p:txBody>
      </p:sp>
      <p:sp>
        <p:nvSpPr>
          <p:cNvPr id="17" name="Cloud Callout 16"/>
          <p:cNvSpPr/>
          <p:nvPr/>
        </p:nvSpPr>
        <p:spPr>
          <a:xfrm>
            <a:off x="395286" y="1490820"/>
            <a:ext cx="2921619" cy="1635512"/>
          </a:xfrm>
          <a:prstGeom prst="cloudCallout">
            <a:avLst>
              <a:gd name="adj1" fmla="val -62296"/>
              <a:gd name="adj2" fmla="val 6826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t>Why might religious have different attitudes towards the environment?</a:t>
            </a:r>
            <a:endParaRPr lang="en-GB" dirty="0"/>
          </a:p>
        </p:txBody>
      </p:sp>
      <p:sp>
        <p:nvSpPr>
          <p:cNvPr id="18" name="Cloud Callout 17"/>
          <p:cNvSpPr/>
          <p:nvPr/>
        </p:nvSpPr>
        <p:spPr>
          <a:xfrm>
            <a:off x="3428528" y="1591186"/>
            <a:ext cx="2921619" cy="1702418"/>
          </a:xfrm>
          <a:prstGeom prst="cloudCallout">
            <a:avLst>
              <a:gd name="adj1" fmla="val -62296"/>
              <a:gd name="adj2" fmla="val 68269"/>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Why might religious believers within the same domination have different views about the environment? </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26160"/>
            <a:ext cx="8520600" cy="3416400"/>
          </a:xfrm>
        </p:spPr>
        <p:txBody>
          <a:bodyPr>
            <a:normAutofit/>
          </a:bodyPr>
          <a:lstStyle/>
          <a:p>
            <a:r>
              <a:rPr lang="en-GB" sz="2000" dirty="0" smtClean="0">
                <a:solidFill>
                  <a:schemeClr val="tx1"/>
                </a:solidFill>
                <a:latin typeface="Calibri" panose="020F0502020204030204" pitchFamily="34" charset="0"/>
                <a:cs typeface="Calibri" panose="020F0502020204030204" pitchFamily="34" charset="0"/>
              </a:rPr>
              <a:t>Last lesson we looked at Christian attitudes towards the environment through history. We did this by looking at scripture.</a:t>
            </a:r>
          </a:p>
          <a:p>
            <a:r>
              <a:rPr lang="en-GB" sz="2000" dirty="0" smtClean="0">
                <a:solidFill>
                  <a:schemeClr val="tx1"/>
                </a:solidFill>
                <a:latin typeface="Calibri" panose="020F0502020204030204" pitchFamily="34" charset="0"/>
                <a:cs typeface="Calibri" panose="020F0502020204030204" pitchFamily="34" charset="0"/>
              </a:rPr>
              <a:t>For homework you looked at different Christian denominations view the environment. For this, you looked at different sources of authority and considered what they said about the environment. </a:t>
            </a:r>
            <a:endParaRPr lang="en-GB" sz="2000" dirty="0">
              <a:solidFill>
                <a:schemeClr val="tx1"/>
              </a:solidFill>
              <a:latin typeface="Calibri" panose="020F0502020204030204" pitchFamily="34" charset="0"/>
              <a:cs typeface="Calibri" panose="020F0502020204030204" pitchFamily="34" charset="0"/>
            </a:endParaRPr>
          </a:p>
        </p:txBody>
      </p:sp>
      <p:sp>
        <p:nvSpPr>
          <p:cNvPr id="4" name="Cloud Callout 3"/>
          <p:cNvSpPr/>
          <p:nvPr/>
        </p:nvSpPr>
        <p:spPr>
          <a:xfrm>
            <a:off x="635619" y="2285998"/>
            <a:ext cx="3144644" cy="2207942"/>
          </a:xfrm>
          <a:prstGeom prst="cloudCallout">
            <a:avLst>
              <a:gd name="adj1" fmla="val -49911"/>
              <a:gd name="adj2" fmla="val 660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latin typeface="Calibri" panose="020F0502020204030204" pitchFamily="34" charset="0"/>
                <a:cs typeface="Calibri" panose="020F0502020204030204" pitchFamily="34" charset="0"/>
              </a:rPr>
              <a:t>Which voices are you missing by only looking at scripture and  sources of authority? e.g. the Pope </a:t>
            </a:r>
            <a:endParaRPr lang="en-GB" sz="1800" dirty="0">
              <a:latin typeface="Calibri" panose="020F0502020204030204" pitchFamily="34" charset="0"/>
              <a:cs typeface="Calibri" panose="020F0502020204030204" pitchFamily="34" charset="0"/>
            </a:endParaRPr>
          </a:p>
        </p:txBody>
      </p:sp>
      <p:sp>
        <p:nvSpPr>
          <p:cNvPr id="6" name="Cloud Callout 5"/>
          <p:cNvSpPr/>
          <p:nvPr/>
        </p:nvSpPr>
        <p:spPr>
          <a:xfrm>
            <a:off x="4166838" y="2259978"/>
            <a:ext cx="3144644" cy="2207942"/>
          </a:xfrm>
          <a:prstGeom prst="cloudCallout">
            <a:avLst>
              <a:gd name="adj1" fmla="val -49911"/>
              <a:gd name="adj2" fmla="val 660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latin typeface="Calibri" panose="020F0502020204030204" pitchFamily="34" charset="0"/>
                <a:cs typeface="Calibri" panose="020F0502020204030204" pitchFamily="34" charset="0"/>
              </a:rPr>
              <a:t>How else might you find out about religious attitudes towards the environment?</a:t>
            </a:r>
            <a:endParaRPr lang="en-GB"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480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Calibri" panose="020F0502020204030204" pitchFamily="34" charset="0"/>
                <a:cs typeface="Calibri" panose="020F0502020204030204" pitchFamily="34" charset="0"/>
              </a:rPr>
              <a:t>We can use social science!</a:t>
            </a:r>
            <a:endParaRPr lang="en-GB" dirty="0">
              <a:latin typeface="Calibri" panose="020F0502020204030204" pitchFamily="34" charset="0"/>
              <a:cs typeface="Calibri" panose="020F0502020204030204" pitchFamily="34" charset="0"/>
            </a:endParaRPr>
          </a:p>
        </p:txBody>
      </p:sp>
      <p:sp>
        <p:nvSpPr>
          <p:cNvPr id="3" name="Text Placeholder 2"/>
          <p:cNvSpPr>
            <a:spLocks noGrp="1"/>
          </p:cNvSpPr>
          <p:nvPr>
            <p:ph type="body" idx="1"/>
          </p:nvPr>
        </p:nvSpPr>
        <p:spPr/>
        <p:txBody>
          <a:bodyPr/>
          <a:lstStyle/>
          <a:p>
            <a:r>
              <a:rPr lang="en-GB" dirty="0" smtClean="0">
                <a:solidFill>
                  <a:schemeClr val="tx1"/>
                </a:solidFill>
                <a:latin typeface="Calibri" panose="020F0502020204030204" pitchFamily="34" charset="0"/>
                <a:cs typeface="Calibri" panose="020F0502020204030204" pitchFamily="34" charset="0"/>
              </a:rPr>
              <a:t>In this lesson, we are going to look at two examples/case studies: Kiribati and the UK. Then you will have a go at collecting your own social science data about attitudes towards the environment within the class! </a:t>
            </a:r>
            <a:endParaRPr lang="en-GB"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1877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126225" y="0"/>
            <a:ext cx="4884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solidFill>
                  <a:srgbClr val="000000"/>
                </a:solidFill>
                <a:latin typeface="Calibri"/>
                <a:ea typeface="Calibri"/>
                <a:cs typeface="Calibri"/>
                <a:sym typeface="Calibri"/>
              </a:rPr>
              <a:t>Applying ethics: </a:t>
            </a:r>
            <a:r>
              <a:rPr lang="en-GB" sz="2800" b="1" dirty="0">
                <a:solidFill>
                  <a:srgbClr val="000000"/>
                </a:solidFill>
                <a:latin typeface="Calibri"/>
                <a:ea typeface="Calibri"/>
                <a:cs typeface="Calibri"/>
                <a:sym typeface="Calibri"/>
              </a:rPr>
              <a:t>Migration - </a:t>
            </a:r>
            <a:r>
              <a:rPr lang="en-GB" sz="2800" b="1" dirty="0">
                <a:solidFill>
                  <a:srgbClr val="134F5C"/>
                </a:solidFill>
                <a:latin typeface="Calibri"/>
                <a:ea typeface="Calibri"/>
                <a:cs typeface="Calibri"/>
                <a:sym typeface="Calibri"/>
              </a:rPr>
              <a:t>Kiribati </a:t>
            </a:r>
            <a:r>
              <a:rPr lang="en-GB" sz="2577" b="1" dirty="0">
                <a:solidFill>
                  <a:schemeClr val="dk2"/>
                </a:solidFill>
                <a:latin typeface="Calibri"/>
                <a:ea typeface="Calibri"/>
                <a:cs typeface="Calibri"/>
                <a:sym typeface="Calibri"/>
              </a:rPr>
              <a:t> </a:t>
            </a:r>
            <a:endParaRPr sz="3577" b="1" dirty="0">
              <a:latin typeface="Calibri"/>
              <a:ea typeface="Calibri"/>
              <a:cs typeface="Calibri"/>
              <a:sym typeface="Calibri"/>
            </a:endParaRPr>
          </a:p>
        </p:txBody>
      </p:sp>
      <p:sp>
        <p:nvSpPr>
          <p:cNvPr id="107" name="Google Shape;107;p18"/>
          <p:cNvSpPr/>
          <p:nvPr/>
        </p:nvSpPr>
        <p:spPr>
          <a:xfrm>
            <a:off x="126225" y="706775"/>
            <a:ext cx="2025300" cy="2482474"/>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900" dirty="0" smtClean="0">
                <a:latin typeface="Calibri"/>
                <a:ea typeface="Calibri"/>
                <a:cs typeface="Calibri"/>
                <a:sym typeface="Calibri"/>
              </a:rPr>
              <a:t>In your books: What </a:t>
            </a:r>
            <a:r>
              <a:rPr lang="en-GB" sz="1900" dirty="0">
                <a:latin typeface="Calibri"/>
                <a:ea typeface="Calibri"/>
                <a:cs typeface="Calibri"/>
                <a:sym typeface="Calibri"/>
              </a:rPr>
              <a:t>concerns do local people have?</a:t>
            </a:r>
            <a:endParaRPr sz="1900" dirty="0">
              <a:latin typeface="Calibri"/>
              <a:ea typeface="Calibri"/>
              <a:cs typeface="Calibri"/>
              <a:sym typeface="Calibri"/>
            </a:endParaRPr>
          </a:p>
          <a:p>
            <a:pPr marL="0" lvl="0" indent="0" algn="l" rtl="0">
              <a:spcBef>
                <a:spcPts val="0"/>
              </a:spcBef>
              <a:spcAft>
                <a:spcPts val="0"/>
              </a:spcAft>
              <a:buNone/>
            </a:pPr>
            <a:endParaRPr sz="1900" dirty="0">
              <a:latin typeface="Calibri"/>
              <a:ea typeface="Calibri"/>
              <a:cs typeface="Calibri"/>
              <a:sym typeface="Calibri"/>
            </a:endParaRPr>
          </a:p>
          <a:p>
            <a:pPr marL="0" lvl="0" indent="0" algn="l" rtl="0">
              <a:spcBef>
                <a:spcPts val="0"/>
              </a:spcBef>
              <a:spcAft>
                <a:spcPts val="0"/>
              </a:spcAft>
              <a:buNone/>
            </a:pPr>
            <a:r>
              <a:rPr lang="en-GB" sz="1900" dirty="0">
                <a:latin typeface="Calibri"/>
                <a:ea typeface="Calibri"/>
                <a:cs typeface="Calibri"/>
                <a:sym typeface="Calibri"/>
              </a:rPr>
              <a:t>What problems </a:t>
            </a:r>
            <a:r>
              <a:rPr lang="en-GB" sz="1900" dirty="0" smtClean="0">
                <a:latin typeface="Calibri"/>
                <a:ea typeface="Calibri"/>
                <a:cs typeface="Calibri"/>
                <a:sym typeface="Calibri"/>
              </a:rPr>
              <a:t>are</a:t>
            </a:r>
            <a:r>
              <a:rPr lang="en-GB" sz="1900" dirty="0" smtClean="0">
                <a:latin typeface="Calibri"/>
                <a:ea typeface="Calibri"/>
                <a:cs typeface="Calibri"/>
                <a:sym typeface="Calibri"/>
              </a:rPr>
              <a:t> </a:t>
            </a:r>
            <a:r>
              <a:rPr lang="en-GB" sz="1900" dirty="0">
                <a:latin typeface="Calibri"/>
                <a:ea typeface="Calibri"/>
                <a:cs typeface="Calibri"/>
                <a:sym typeface="Calibri"/>
              </a:rPr>
              <a:t>Kiribati facing?</a:t>
            </a:r>
            <a:endParaRPr sz="1900" dirty="0">
              <a:latin typeface="Calibri"/>
              <a:ea typeface="Calibri"/>
              <a:cs typeface="Calibri"/>
              <a:sym typeface="Calibri"/>
            </a:endParaRPr>
          </a:p>
        </p:txBody>
      </p:sp>
      <p:pic>
        <p:nvPicPr>
          <p:cNvPr id="108" name="Google Shape;108;p18" descr="Kiribati risks becoming the first country to lose its land territory to climate change, as sea levels rise. Supported by the UN Office for Disaster Risk Reduction, Kiribati's people are working to protect their islands, planting mangroves and preserving the shoreline. FOOTAGE:ETHAN FILMS ON BEHALF OF UNDRR.&#10;&#10;UN in Action: UNIA 1644" title="Kiribati: Battling for Survival (Rising Sea Levels)">
            <a:hlinkClick r:id="rId3"/>
          </p:cNvPr>
          <p:cNvPicPr preferRelativeResize="0"/>
          <p:nvPr/>
        </p:nvPicPr>
        <p:blipFill>
          <a:blip r:embed="rId4">
            <a:alphaModFix/>
          </a:blip>
          <a:stretch>
            <a:fillRect/>
          </a:stretch>
        </p:blipFill>
        <p:spPr>
          <a:xfrm>
            <a:off x="2540075" y="572700"/>
            <a:ext cx="5852650" cy="4389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Callout 3"/>
          <p:cNvSpPr/>
          <p:nvPr/>
        </p:nvSpPr>
        <p:spPr>
          <a:xfrm>
            <a:off x="289932" y="245326"/>
            <a:ext cx="3468030" cy="2729726"/>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Read about </a:t>
            </a:r>
            <a:r>
              <a:rPr lang="en-GB" sz="1800" b="1" dirty="0">
                <a:solidFill>
                  <a:schemeClr val="tx1"/>
                </a:solidFill>
                <a:latin typeface="Calibri" panose="020F0502020204030204" pitchFamily="34" charset="0"/>
                <a:cs typeface="Calibri" panose="020F0502020204030204" pitchFamily="34" charset="0"/>
              </a:rPr>
              <a:t>FETALAI GAGAEOLO, SARAH HEMSTOCK, CONNOR </a:t>
            </a:r>
            <a:r>
              <a:rPr lang="en-GB" sz="1800" b="1" dirty="0" smtClean="0">
                <a:solidFill>
                  <a:schemeClr val="tx1"/>
                </a:solidFill>
                <a:latin typeface="Calibri" panose="020F0502020204030204" pitchFamily="34" charset="0"/>
                <a:cs typeface="Calibri" panose="020F0502020204030204" pitchFamily="34" charset="0"/>
              </a:rPr>
              <a:t>PRICE’s research</a:t>
            </a:r>
            <a:r>
              <a:rPr lang="en-GB" sz="1800"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which explores Christian attitudes towards the environment.  </a:t>
            </a:r>
            <a:endParaRPr lang="en-GB" sz="18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5" name="Oval Callout 4"/>
          <p:cNvSpPr/>
          <p:nvPr/>
        </p:nvSpPr>
        <p:spPr>
          <a:xfrm>
            <a:off x="3780430" y="0"/>
            <a:ext cx="3468030" cy="1488222"/>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What are the views about the environment given by those that were interviewed?</a:t>
            </a:r>
            <a:endParaRPr lang="en-GB" sz="18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6" name="Oval Callout 5"/>
          <p:cNvSpPr/>
          <p:nvPr/>
        </p:nvSpPr>
        <p:spPr>
          <a:xfrm>
            <a:off x="992626" y="3177630"/>
            <a:ext cx="3468030" cy="1488222"/>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What are the strengths and weaknesses of this data?</a:t>
            </a:r>
            <a:endParaRPr lang="en-GB" sz="18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7" name="Oval Callout 6"/>
          <p:cNvSpPr/>
          <p:nvPr/>
        </p:nvSpPr>
        <p:spPr>
          <a:xfrm>
            <a:off x="5197743" y="1479785"/>
            <a:ext cx="3652709" cy="1806691"/>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How does this compare to what you learnt last lesson about dominion and stewardship? Is it similar or different?</a:t>
            </a:r>
            <a:endParaRPr lang="en-GB" sz="18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8" name="Oval Callout 7"/>
          <p:cNvSpPr/>
          <p:nvPr/>
        </p:nvSpPr>
        <p:spPr>
          <a:xfrm>
            <a:off x="4379545" y="3439211"/>
            <a:ext cx="3468030" cy="1488222"/>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How does it compare to UK religious attitudes? (the other section of the sheet)</a:t>
            </a:r>
            <a:endParaRPr lang="en-GB" sz="18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759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327546" y="404081"/>
            <a:ext cx="8243247" cy="1042581"/>
          </a:xfrm>
          <a:prstGeom prst="rect">
            <a:avLst/>
          </a:prstGeom>
        </p:spPr>
        <p:txBody>
          <a:bodyPr spcFirstLastPara="1" wrap="square" lIns="91425" tIns="91425" rIns="91425" bIns="91425" anchor="t" anchorCtr="0">
            <a:normAutofit fontScale="90000"/>
          </a:bodyPr>
          <a:lstStyle/>
          <a:p>
            <a:r>
              <a:rPr lang="en-GB" b="1" dirty="0"/>
              <a:t>To what extent do humans have a responsibility to look after the environment? </a:t>
            </a:r>
            <a:r>
              <a:rPr lang="en-GB" dirty="0"/>
              <a:t/>
            </a:r>
            <a:br>
              <a:rPr lang="en-GB" dirty="0"/>
            </a:br>
            <a:endParaRPr b="1" dirty="0"/>
          </a:p>
        </p:txBody>
      </p:sp>
      <p:sp>
        <p:nvSpPr>
          <p:cNvPr id="8" name="Oval Callout 7"/>
          <p:cNvSpPr/>
          <p:nvPr/>
        </p:nvSpPr>
        <p:spPr>
          <a:xfrm>
            <a:off x="958672" y="1719284"/>
            <a:ext cx="3468030" cy="2729726"/>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Complete the first row of the sheet. We will the first row together and then you will complete the rest.</a:t>
            </a:r>
            <a:endParaRPr lang="en-GB" sz="18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1202</TotalTime>
  <Words>1331</Words>
  <Application>Microsoft Office PowerPoint</Application>
  <PresentationFormat>On-screen Show (16:9)</PresentationFormat>
  <Paragraphs>111</Paragraphs>
  <Slides>10</Slides>
  <Notes>7</Notes>
  <HiddenSlides>2</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Arial</vt:lpstr>
      <vt:lpstr>Wingdings</vt:lpstr>
      <vt:lpstr>Calibri</vt:lpstr>
      <vt:lpstr>Simple Light</vt:lpstr>
      <vt:lpstr>Microsoft Excel Worksheet</vt:lpstr>
      <vt:lpstr>Complete the Likert questionnaire about the environment and climate change.</vt:lpstr>
      <vt:lpstr>PowerPoint Presentation</vt:lpstr>
      <vt:lpstr>What do you learn about class attitudes towards climate change from the quantitative data we have collected as a class?</vt:lpstr>
      <vt:lpstr>Title: Environmental ethics in Kiribati and the UK </vt:lpstr>
      <vt:lpstr>PowerPoint Presentation</vt:lpstr>
      <vt:lpstr>We can use social science!</vt:lpstr>
      <vt:lpstr>Applying ethics: Migration - Kiribati  </vt:lpstr>
      <vt:lpstr>PowerPoint Presentation</vt:lpstr>
      <vt:lpstr>To what extent do humans have a responsibility to look after the environment?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Environmental ethics in Kiribati and the UK</dc:title>
  <dc:creator>thb</dc:creator>
  <cp:lastModifiedBy>thb</cp:lastModifiedBy>
  <cp:revision>25</cp:revision>
  <dcterms:modified xsi:type="dcterms:W3CDTF">2022-04-20T11:54:39Z</dcterms:modified>
</cp:coreProperties>
</file>