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Architects Daughter"/>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h/r4VSG4uyutKjPiwhWjl23QGI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chitectsDaughter-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Use case studies – two of each ethicists per table. </a:t>
            </a:r>
            <a:endParaRPr/>
          </a:p>
        </p:txBody>
      </p:sp>
      <p:sp>
        <p:nvSpPr>
          <p:cNvPr id="156" name="Google Shape;15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Print A3</a:t>
            </a:r>
            <a:endParaRPr/>
          </a:p>
        </p:txBody>
      </p:sp>
      <p:sp>
        <p:nvSpPr>
          <p:cNvPr id="163" name="Google Shape;16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Discussion questions</a:t>
            </a:r>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This can be projected or printed. </a:t>
            </a:r>
            <a:endParaRPr/>
          </a:p>
        </p:txBody>
      </p:sp>
      <p:sp>
        <p:nvSpPr>
          <p:cNvPr id="136" name="Google Shape;13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Use case studies – two of each ethicists per table. </a:t>
            </a:r>
            <a:endParaRPr/>
          </a:p>
          <a:p>
            <a:pPr indent="0" lvl="0" marL="0" rtl="0" algn="l">
              <a:lnSpc>
                <a:spcPct val="100000"/>
              </a:lnSpc>
              <a:spcBef>
                <a:spcPts val="0"/>
              </a:spcBef>
              <a:spcAft>
                <a:spcPts val="0"/>
              </a:spcAft>
              <a:buSzPts val="1400"/>
              <a:buNone/>
            </a:pPr>
            <a:r>
              <a:t/>
            </a:r>
            <a:endParaRPr/>
          </a:p>
        </p:txBody>
      </p:sp>
      <p:sp>
        <p:nvSpPr>
          <p:cNvPr id="144" name="Google Shape;14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GB" u="sng"/>
              <a:t>Title: An introduction to ethics </a:t>
            </a:r>
            <a:endParaRPr b="1" u="sng"/>
          </a:p>
        </p:txBody>
      </p:sp>
      <p:sp>
        <p:nvSpPr>
          <p:cNvPr id="89" name="Google Shape;89;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5400"/>
              <a:buChar char="•"/>
            </a:pPr>
            <a:r>
              <a:rPr lang="en-GB" sz="5400"/>
              <a:t>1. Complete the baseline quiz</a:t>
            </a:r>
            <a:endParaRPr/>
          </a:p>
          <a:p>
            <a:pPr indent="-228600" lvl="0" marL="228600" rtl="0" algn="l">
              <a:lnSpc>
                <a:spcPct val="90000"/>
              </a:lnSpc>
              <a:spcBef>
                <a:spcPts val="1000"/>
              </a:spcBef>
              <a:spcAft>
                <a:spcPts val="0"/>
              </a:spcAft>
              <a:buClr>
                <a:schemeClr val="dk1"/>
              </a:buClr>
              <a:buSzPts val="5400"/>
              <a:buChar char="•"/>
            </a:pPr>
            <a:r>
              <a:rPr lang="en-GB" sz="5400"/>
              <a:t>2. List five things you think are morally good</a:t>
            </a:r>
            <a:endParaRPr/>
          </a:p>
          <a:p>
            <a:pPr indent="-228600" lvl="0" marL="228600" rtl="0" algn="l">
              <a:lnSpc>
                <a:spcPct val="90000"/>
              </a:lnSpc>
              <a:spcBef>
                <a:spcPts val="1000"/>
              </a:spcBef>
              <a:spcAft>
                <a:spcPts val="0"/>
              </a:spcAft>
              <a:buClr>
                <a:schemeClr val="dk1"/>
              </a:buClr>
              <a:buSzPts val="5400"/>
              <a:buChar char="•"/>
            </a:pPr>
            <a:r>
              <a:rPr lang="en-GB" sz="5400"/>
              <a:t>3. Explain why the things are morally good. </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From reading about all these ethicists, what do you learn about ethics?</a:t>
            </a:r>
            <a:endParaRPr/>
          </a:p>
        </p:txBody>
      </p:sp>
      <p:sp>
        <p:nvSpPr>
          <p:cNvPr id="159" name="Google Shape;15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p:nvPr/>
        </p:nvSpPr>
        <p:spPr>
          <a:xfrm>
            <a:off x="3202674" y="535674"/>
            <a:ext cx="5786651" cy="5786651"/>
          </a:xfrm>
          <a:prstGeom prst="flowChartConnector">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11"/>
          <p:cNvSpPr txBox="1"/>
          <p:nvPr/>
        </p:nvSpPr>
        <p:spPr>
          <a:xfrm rot="-1451584">
            <a:off x="3554361" y="1681317"/>
            <a:ext cx="272845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chitects Daughter"/>
                <a:ea typeface="Architects Daughter"/>
                <a:cs typeface="Architects Daughter"/>
                <a:sym typeface="Architects Daughter"/>
              </a:rPr>
              <a:t>What do we mean by non human life?</a:t>
            </a:r>
            <a:endParaRPr b="0" i="0" sz="1800" u="none" cap="none" strike="noStrike">
              <a:solidFill>
                <a:schemeClr val="dk1"/>
              </a:solidFill>
              <a:latin typeface="Architects Daughter"/>
              <a:ea typeface="Architects Daughter"/>
              <a:cs typeface="Architects Daughter"/>
              <a:sym typeface="Architects Daughter"/>
            </a:endParaRPr>
          </a:p>
        </p:txBody>
      </p:sp>
      <p:cxnSp>
        <p:nvCxnSpPr>
          <p:cNvPr id="167" name="Google Shape;167;p11"/>
          <p:cNvCxnSpPr>
            <a:endCxn id="165" idx="2"/>
          </p:cNvCxnSpPr>
          <p:nvPr/>
        </p:nvCxnSpPr>
        <p:spPr>
          <a:xfrm>
            <a:off x="-126" y="3429000"/>
            <a:ext cx="3202800" cy="0"/>
          </a:xfrm>
          <a:prstGeom prst="straightConnector1">
            <a:avLst/>
          </a:prstGeom>
          <a:noFill/>
          <a:ln cap="flat" cmpd="sng" w="57150">
            <a:solidFill>
              <a:schemeClr val="dk1"/>
            </a:solidFill>
            <a:prstDash val="solid"/>
            <a:miter lim="800000"/>
            <a:headEnd len="sm" w="sm" type="none"/>
            <a:tailEnd len="sm" w="sm" type="none"/>
          </a:ln>
        </p:spPr>
      </p:cxnSp>
      <p:cxnSp>
        <p:nvCxnSpPr>
          <p:cNvPr id="168" name="Google Shape;168;p11"/>
          <p:cNvCxnSpPr>
            <a:stCxn id="165" idx="0"/>
          </p:cNvCxnSpPr>
          <p:nvPr/>
        </p:nvCxnSpPr>
        <p:spPr>
          <a:xfrm rot="10800000">
            <a:off x="6096000" y="-126"/>
            <a:ext cx="0" cy="535800"/>
          </a:xfrm>
          <a:prstGeom prst="straightConnector1">
            <a:avLst/>
          </a:prstGeom>
          <a:noFill/>
          <a:ln cap="flat" cmpd="sng" w="57150">
            <a:solidFill>
              <a:schemeClr val="dk1"/>
            </a:solidFill>
            <a:prstDash val="solid"/>
            <a:miter lim="800000"/>
            <a:headEnd len="sm" w="sm" type="none"/>
            <a:tailEnd len="sm" w="sm" type="none"/>
          </a:ln>
        </p:spPr>
      </p:cxnSp>
      <p:sp>
        <p:nvSpPr>
          <p:cNvPr id="169" name="Google Shape;169;p11"/>
          <p:cNvSpPr/>
          <p:nvPr/>
        </p:nvSpPr>
        <p:spPr>
          <a:xfrm>
            <a:off x="4731224" y="2384946"/>
            <a:ext cx="2729552" cy="2088108"/>
          </a:xfrm>
          <a:prstGeom prst="flowChartConnector">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Calibri"/>
                <a:ea typeface="Calibri"/>
                <a:cs typeface="Calibri"/>
                <a:sym typeface="Calibri"/>
              </a:rPr>
              <a:t>The ethical issue: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alibri"/>
                <a:ea typeface="Calibri"/>
                <a:cs typeface="Calibri"/>
                <a:sym typeface="Calibri"/>
              </a:rPr>
              <a:t>How should humans treat non-human life?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11"/>
          <p:cNvSpPr txBox="1"/>
          <p:nvPr/>
        </p:nvSpPr>
        <p:spPr>
          <a:xfrm>
            <a:off x="4984955" y="707923"/>
            <a:ext cx="2271251" cy="52322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Calibri"/>
                <a:ea typeface="Calibri"/>
                <a:cs typeface="Calibri"/>
                <a:sym typeface="Calibri"/>
              </a:rPr>
              <a:t>Ethical questions within the ethical issue</a:t>
            </a:r>
            <a:endParaRPr b="1" i="0" sz="1400" u="none" cap="none" strike="noStrike">
              <a:solidFill>
                <a:schemeClr val="dk1"/>
              </a:solidFill>
              <a:latin typeface="Calibri"/>
              <a:ea typeface="Calibri"/>
              <a:cs typeface="Calibri"/>
              <a:sym typeface="Calibri"/>
            </a:endParaRPr>
          </a:p>
        </p:txBody>
      </p:sp>
      <p:cxnSp>
        <p:nvCxnSpPr>
          <p:cNvPr id="171" name="Google Shape;171;p11"/>
          <p:cNvCxnSpPr/>
          <p:nvPr/>
        </p:nvCxnSpPr>
        <p:spPr>
          <a:xfrm>
            <a:off x="8989326" y="3429000"/>
            <a:ext cx="3202674" cy="0"/>
          </a:xfrm>
          <a:prstGeom prst="straightConnector1">
            <a:avLst/>
          </a:prstGeom>
          <a:noFill/>
          <a:ln cap="flat" cmpd="sng" w="57150">
            <a:solidFill>
              <a:schemeClr val="dk1"/>
            </a:solidFill>
            <a:prstDash val="solid"/>
            <a:miter lim="800000"/>
            <a:headEnd len="sm" w="sm" type="none"/>
            <a:tailEnd len="sm" w="sm" type="none"/>
          </a:ln>
        </p:spPr>
      </p:cxnSp>
      <p:cxnSp>
        <p:nvCxnSpPr>
          <p:cNvPr id="172" name="Google Shape;172;p11"/>
          <p:cNvCxnSpPr>
            <a:stCxn id="165" idx="4"/>
          </p:cNvCxnSpPr>
          <p:nvPr/>
        </p:nvCxnSpPr>
        <p:spPr>
          <a:xfrm>
            <a:off x="6096000" y="6322325"/>
            <a:ext cx="0" cy="535800"/>
          </a:xfrm>
          <a:prstGeom prst="straightConnector1">
            <a:avLst/>
          </a:prstGeom>
          <a:noFill/>
          <a:ln cap="flat" cmpd="sng" w="57150">
            <a:solidFill>
              <a:schemeClr val="dk1"/>
            </a:solidFill>
            <a:prstDash val="solid"/>
            <a:miter lim="800000"/>
            <a:headEnd len="sm" w="sm" type="none"/>
            <a:tailEnd len="sm" w="sm" type="none"/>
          </a:ln>
        </p:spPr>
      </p:cxnSp>
      <p:sp>
        <p:nvSpPr>
          <p:cNvPr id="173" name="Google Shape;173;p11"/>
          <p:cNvSpPr txBox="1"/>
          <p:nvPr/>
        </p:nvSpPr>
        <p:spPr>
          <a:xfrm>
            <a:off x="152400" y="106680"/>
            <a:ext cx="227076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Your view 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I think this because</a:t>
            </a:r>
            <a:endParaRPr b="0" i="0" sz="1800" u="none" cap="none" strike="noStrike">
              <a:solidFill>
                <a:schemeClr val="dk1"/>
              </a:solidFill>
              <a:latin typeface="Calibri"/>
              <a:ea typeface="Calibri"/>
              <a:cs typeface="Calibri"/>
              <a:sym typeface="Calibri"/>
            </a:endParaRPr>
          </a:p>
        </p:txBody>
      </p:sp>
      <p:sp>
        <p:nvSpPr>
          <p:cNvPr id="174" name="Google Shape;174;p11"/>
          <p:cNvSpPr txBox="1"/>
          <p:nvPr/>
        </p:nvSpPr>
        <p:spPr>
          <a:xfrm>
            <a:off x="8382000" y="0"/>
            <a:ext cx="355092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My partner’s view 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The reasons they give for their view are:</a:t>
            </a:r>
            <a:endParaRPr b="0" i="0" sz="1400" u="none" cap="none" strike="noStrike">
              <a:solidFill>
                <a:srgbClr val="000000"/>
              </a:solidFill>
              <a:latin typeface="Arial"/>
              <a:ea typeface="Arial"/>
              <a:cs typeface="Arial"/>
              <a:sym typeface="Arial"/>
            </a:endParaRPr>
          </a:p>
        </p:txBody>
      </p:sp>
      <p:sp>
        <p:nvSpPr>
          <p:cNvPr id="175" name="Google Shape;175;p11"/>
          <p:cNvSpPr txBox="1"/>
          <p:nvPr/>
        </p:nvSpPr>
        <p:spPr>
          <a:xfrm>
            <a:off x="563880" y="3429000"/>
            <a:ext cx="227076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_________argues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They argue this by</a:t>
            </a:r>
            <a:endParaRPr b="0" i="0" sz="1800" u="none" cap="none" strike="noStrike">
              <a:solidFill>
                <a:schemeClr val="dk1"/>
              </a:solidFill>
              <a:latin typeface="Calibri"/>
              <a:ea typeface="Calibri"/>
              <a:cs typeface="Calibri"/>
              <a:sym typeface="Calibri"/>
            </a:endParaRPr>
          </a:p>
        </p:txBody>
      </p:sp>
      <p:sp>
        <p:nvSpPr>
          <p:cNvPr id="176" name="Google Shape;176;p11"/>
          <p:cNvSpPr/>
          <p:nvPr/>
        </p:nvSpPr>
        <p:spPr>
          <a:xfrm>
            <a:off x="3764280" y="0"/>
            <a:ext cx="3642360" cy="502920"/>
          </a:xfrm>
          <a:prstGeom prst="rightArrow">
            <a:avLst>
              <a:gd fmla="val 50000" name="adj1"/>
              <a:gd fmla="val 50000" name="adj2"/>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1"/>
          <p:cNvSpPr/>
          <p:nvPr/>
        </p:nvSpPr>
        <p:spPr>
          <a:xfrm rot="5400000">
            <a:off x="9966960" y="2987040"/>
            <a:ext cx="3642360" cy="502920"/>
          </a:xfrm>
          <a:prstGeom prst="rightArrow">
            <a:avLst>
              <a:gd fmla="val 50000" name="adj1"/>
              <a:gd fmla="val 50000" name="adj2"/>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11"/>
          <p:cNvSpPr/>
          <p:nvPr/>
        </p:nvSpPr>
        <p:spPr>
          <a:xfrm rot="10800000">
            <a:off x="4274820" y="6355080"/>
            <a:ext cx="3642360" cy="502920"/>
          </a:xfrm>
          <a:prstGeom prst="rightArrow">
            <a:avLst>
              <a:gd fmla="val 50000" name="adj1"/>
              <a:gd fmla="val 50000" name="adj2"/>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alibri"/>
                <a:ea typeface="Calibri"/>
                <a:cs typeface="Calibri"/>
                <a:sym typeface="Calibri"/>
              </a:rPr>
              <a:t>Li</a:t>
            </a:r>
            <a:endParaRPr b="0" i="0" sz="1800" u="none" cap="none" strike="noStrike">
              <a:solidFill>
                <a:schemeClr val="lt1"/>
              </a:solidFill>
              <a:latin typeface="Calibri"/>
              <a:ea typeface="Calibri"/>
              <a:cs typeface="Calibri"/>
              <a:sym typeface="Calibri"/>
            </a:endParaRPr>
          </a:p>
        </p:txBody>
      </p:sp>
      <p:sp>
        <p:nvSpPr>
          <p:cNvPr id="179" name="Google Shape;179;p11"/>
          <p:cNvSpPr/>
          <p:nvPr/>
        </p:nvSpPr>
        <p:spPr>
          <a:xfrm rot="-5400000">
            <a:off x="-1569720" y="3017520"/>
            <a:ext cx="3642360" cy="502920"/>
          </a:xfrm>
          <a:prstGeom prst="rightArrow">
            <a:avLst>
              <a:gd fmla="val 50000" name="adj1"/>
              <a:gd fmla="val 50000" name="adj2"/>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1"/>
          <p:cNvSpPr txBox="1"/>
          <p:nvPr/>
        </p:nvSpPr>
        <p:spPr>
          <a:xfrm>
            <a:off x="9083040" y="3429000"/>
            <a:ext cx="227076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Donna Haraway argues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They argue this by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This is a new topic about ethics!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At the end of this topic you will produce a presentation on an ethical issue of your choice.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3"/>
          <p:cNvPicPr preferRelativeResize="0"/>
          <p:nvPr>
            <p:ph idx="1" type="body"/>
          </p:nvPr>
        </p:nvPicPr>
        <p:blipFill rotWithShape="1">
          <a:blip r:embed="rId3">
            <a:alphaModFix/>
          </a:blip>
          <a:srcRect b="0" l="0" r="0" t="0"/>
          <a:stretch/>
        </p:blipFill>
        <p:spPr>
          <a:xfrm>
            <a:off x="1796955" y="1644556"/>
            <a:ext cx="9013588" cy="5070143"/>
          </a:xfrm>
          <a:prstGeom prst="rect">
            <a:avLst/>
          </a:prstGeom>
          <a:noFill/>
          <a:ln>
            <a:noFill/>
          </a:ln>
        </p:spPr>
      </p:pic>
      <p:sp>
        <p:nvSpPr>
          <p:cNvPr id="101" name="Google Shape;101;p3"/>
          <p:cNvSpPr txBox="1"/>
          <p:nvPr/>
        </p:nvSpPr>
        <p:spPr>
          <a:xfrm>
            <a:off x="1055427" y="109182"/>
            <a:ext cx="1113657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GB" sz="4000" u="none" cap="none" strike="noStrike">
                <a:solidFill>
                  <a:schemeClr val="dk1"/>
                </a:solidFill>
                <a:latin typeface="Calibri"/>
                <a:ea typeface="Calibri"/>
                <a:cs typeface="Calibri"/>
                <a:sym typeface="Calibri"/>
              </a:rPr>
              <a:t>In this topic we are going to be studying: Ethics</a:t>
            </a:r>
            <a:endParaRPr b="1" i="0" sz="4000" u="none" cap="none" strike="noStrike">
              <a:solidFill>
                <a:schemeClr val="dk1"/>
              </a:solidFill>
              <a:latin typeface="Calibri"/>
              <a:ea typeface="Calibri"/>
              <a:cs typeface="Calibri"/>
              <a:sym typeface="Calibri"/>
            </a:endParaRPr>
          </a:p>
        </p:txBody>
      </p:sp>
      <p:sp>
        <p:nvSpPr>
          <p:cNvPr id="102" name="Google Shape;102;p3"/>
          <p:cNvSpPr/>
          <p:nvPr/>
        </p:nvSpPr>
        <p:spPr>
          <a:xfrm>
            <a:off x="313899" y="822615"/>
            <a:ext cx="11163868" cy="70788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202122"/>
                </a:solidFill>
                <a:latin typeface="Calibri"/>
                <a:ea typeface="Calibri"/>
                <a:cs typeface="Calibri"/>
                <a:sym typeface="Calibri"/>
              </a:rPr>
              <a:t>The English word </a:t>
            </a:r>
            <a:r>
              <a:rPr b="0" i="1" lang="en-GB" sz="2000" u="none" cap="none" strike="noStrike">
                <a:solidFill>
                  <a:srgbClr val="202122"/>
                </a:solidFill>
                <a:latin typeface="Calibri"/>
                <a:ea typeface="Calibri"/>
                <a:cs typeface="Calibri"/>
                <a:sym typeface="Calibri"/>
              </a:rPr>
              <a:t>ethics</a:t>
            </a:r>
            <a:r>
              <a:rPr b="0" i="0" lang="en-GB" sz="2000" u="none" cap="none" strike="noStrike">
                <a:solidFill>
                  <a:srgbClr val="202122"/>
                </a:solidFill>
                <a:latin typeface="Calibri"/>
                <a:ea typeface="Calibri"/>
                <a:cs typeface="Calibri"/>
                <a:sym typeface="Calibri"/>
              </a:rPr>
              <a:t> is derived from the Ancient Greek word </a:t>
            </a:r>
            <a:r>
              <a:rPr b="0" i="1" lang="en-GB" sz="2000" u="none" cap="none" strike="noStrike">
                <a:solidFill>
                  <a:srgbClr val="202122"/>
                </a:solidFill>
                <a:latin typeface="Calibri"/>
                <a:ea typeface="Calibri"/>
                <a:cs typeface="Calibri"/>
                <a:sym typeface="Calibri"/>
              </a:rPr>
              <a:t>ēthikós</a:t>
            </a:r>
            <a:r>
              <a:rPr b="0" i="0" lang="en-GB" sz="2000" u="none" cap="none" strike="noStrike">
                <a:solidFill>
                  <a:srgbClr val="202122"/>
                </a:solidFill>
                <a:latin typeface="Calibri"/>
                <a:ea typeface="Calibri"/>
                <a:cs typeface="Calibri"/>
                <a:sym typeface="Calibri"/>
              </a:rPr>
              <a:t> (ἠθικός), meaning "relating to one's character", which itself comes from the root word </a:t>
            </a:r>
            <a:r>
              <a:rPr b="0" i="1" lang="en-GB" sz="2000" u="none" cap="none" strike="noStrike">
                <a:solidFill>
                  <a:srgbClr val="202122"/>
                </a:solidFill>
                <a:latin typeface="Calibri"/>
                <a:ea typeface="Calibri"/>
                <a:cs typeface="Calibri"/>
                <a:sym typeface="Calibri"/>
              </a:rPr>
              <a:t>êthos</a:t>
            </a:r>
            <a:r>
              <a:rPr b="0" i="0" lang="en-GB" sz="2000" u="none" cap="none" strike="noStrike">
                <a:solidFill>
                  <a:srgbClr val="202122"/>
                </a:solidFill>
                <a:latin typeface="Calibri"/>
                <a:ea typeface="Calibri"/>
                <a:cs typeface="Calibri"/>
                <a:sym typeface="Calibri"/>
              </a:rPr>
              <a:t> (ἦθος) meaning "character, moral nature"</a:t>
            </a:r>
            <a:endParaRPr b="0" i="0" sz="2000" u="none" cap="none" strike="noStrike">
              <a:solidFill>
                <a:schemeClr val="dk1"/>
              </a:solidFill>
              <a:latin typeface="Calibri"/>
              <a:ea typeface="Calibri"/>
              <a:cs typeface="Calibri"/>
              <a:sym typeface="Calibri"/>
            </a:endParaRPr>
          </a:p>
        </p:txBody>
      </p:sp>
      <p:sp>
        <p:nvSpPr>
          <p:cNvPr id="103" name="Google Shape;103;p3"/>
          <p:cNvSpPr/>
          <p:nvPr/>
        </p:nvSpPr>
        <p:spPr>
          <a:xfrm>
            <a:off x="-136477" y="3459707"/>
            <a:ext cx="1937981" cy="2330355"/>
          </a:xfrm>
          <a:prstGeom prst="cloudCallout">
            <a:avLst>
              <a:gd fmla="val -20833" name="adj1"/>
              <a:gd fmla="val 625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alibri"/>
                <a:ea typeface="Calibri"/>
                <a:cs typeface="Calibri"/>
                <a:sym typeface="Calibri"/>
              </a:rPr>
              <a:t>What might this video suggest about the study of ethics?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24320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List all the different things that influence how you think ethically</a:t>
            </a:r>
            <a:endParaRPr b="1"/>
          </a:p>
        </p:txBody>
      </p:sp>
      <p:sp>
        <p:nvSpPr>
          <p:cNvPr id="110" name="Google Shape;110;p4"/>
          <p:cNvSpPr/>
          <p:nvPr/>
        </p:nvSpPr>
        <p:spPr>
          <a:xfrm>
            <a:off x="640080" y="1790700"/>
            <a:ext cx="3931920" cy="2606040"/>
          </a:xfrm>
          <a:prstGeom prst="wedgeEllipseCallout">
            <a:avLst>
              <a:gd fmla="val -20833" name="adj1"/>
              <a:gd fmla="val 625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GB" sz="3600" u="none" cap="none" strike="noStrike">
                <a:solidFill>
                  <a:schemeClr val="lt1"/>
                </a:solidFill>
                <a:latin typeface="Calibri"/>
                <a:ea typeface="Calibri"/>
                <a:cs typeface="Calibri"/>
                <a:sym typeface="Calibri"/>
              </a:rPr>
              <a:t>Why might these things influence you?</a:t>
            </a:r>
            <a:endParaRPr b="0" i="0" sz="3600" u="none" cap="none" strike="noStrike">
              <a:solidFill>
                <a:schemeClr val="lt1"/>
              </a:solidFill>
              <a:latin typeface="Calibri"/>
              <a:ea typeface="Calibri"/>
              <a:cs typeface="Calibri"/>
              <a:sym typeface="Calibri"/>
            </a:endParaRPr>
          </a:p>
        </p:txBody>
      </p:sp>
      <p:sp>
        <p:nvSpPr>
          <p:cNvPr id="111" name="Google Shape;111;p4"/>
          <p:cNvSpPr/>
          <p:nvPr/>
        </p:nvSpPr>
        <p:spPr>
          <a:xfrm>
            <a:off x="3840480" y="3642360"/>
            <a:ext cx="3931920" cy="2606040"/>
          </a:xfrm>
          <a:prstGeom prst="wedgeEllipseCallout">
            <a:avLst>
              <a:gd fmla="val -20833" name="adj1"/>
              <a:gd fmla="val 6250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Now rank what you have listed from those things that influence you the most to the least. Why?</a:t>
            </a:r>
            <a:endParaRPr b="0" i="0" sz="2400" u="none" cap="none" strike="noStrike">
              <a:solidFill>
                <a:schemeClr val="dk1"/>
              </a:solidFill>
              <a:latin typeface="Calibri"/>
              <a:ea typeface="Calibri"/>
              <a:cs typeface="Calibri"/>
              <a:sym typeface="Calibri"/>
            </a:endParaRPr>
          </a:p>
        </p:txBody>
      </p:sp>
      <p:sp>
        <p:nvSpPr>
          <p:cNvPr id="112" name="Google Shape;112;p4"/>
          <p:cNvSpPr/>
          <p:nvPr/>
        </p:nvSpPr>
        <p:spPr>
          <a:xfrm>
            <a:off x="6827520" y="1264920"/>
            <a:ext cx="3931920" cy="2606040"/>
          </a:xfrm>
          <a:prstGeom prst="wedgeEllipseCallout">
            <a:avLst>
              <a:gd fmla="val -20833" name="adj1"/>
              <a:gd fmla="val 625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chemeClr val="lt1"/>
                </a:solidFill>
                <a:latin typeface="Calibri"/>
                <a:ea typeface="Calibri"/>
                <a:cs typeface="Calibri"/>
                <a:sym typeface="Calibri"/>
              </a:rPr>
              <a:t>Now imagine it is 10 years in the future. Do you think the order would be the same? What would change?</a:t>
            </a:r>
            <a:endParaRPr b="0" i="0" sz="2400" u="none" cap="none" strike="noStrike">
              <a:solidFill>
                <a:schemeClr val="lt1"/>
              </a:solidFill>
              <a:latin typeface="Calibri"/>
              <a:ea typeface="Calibri"/>
              <a:cs typeface="Calibri"/>
              <a:sym typeface="Calibri"/>
            </a:endParaRPr>
          </a:p>
        </p:txBody>
      </p:sp>
      <p:sp>
        <p:nvSpPr>
          <p:cNvPr id="113" name="Google Shape;113;p4"/>
          <p:cNvSpPr/>
          <p:nvPr/>
        </p:nvSpPr>
        <p:spPr>
          <a:xfrm>
            <a:off x="8107680" y="3855720"/>
            <a:ext cx="3931920" cy="2606040"/>
          </a:xfrm>
          <a:prstGeom prst="wedgeEllipseCallout">
            <a:avLst>
              <a:gd fmla="val -20833" name="adj1"/>
              <a:gd fmla="val 625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Why might this list be similar for some people and different for others?</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How should humans treat non-human life?</a:t>
            </a:r>
            <a:endParaRPr b="1"/>
          </a:p>
        </p:txBody>
      </p:sp>
      <p:sp>
        <p:nvSpPr>
          <p:cNvPr id="119" name="Google Shape;119;p5"/>
          <p:cNvSpPr txBox="1"/>
          <p:nvPr>
            <p:ph idx="1" type="body"/>
          </p:nvPr>
        </p:nvSpPr>
        <p:spPr>
          <a:xfrm>
            <a:off x="131025" y="2192975"/>
            <a:ext cx="12060900" cy="24303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46341"/>
              <a:buNone/>
            </a:pPr>
            <a:r>
              <a:rPr lang="en-GB" sz="6042"/>
              <a:t>Often ethicists ask ethical questions. These ethical questions often contain further ethical questions/issues within them. </a:t>
            </a:r>
            <a:endParaRPr sz="6042"/>
          </a:p>
          <a:p>
            <a:pPr indent="0" lvl="0" marL="0" rtl="0" algn="l">
              <a:lnSpc>
                <a:spcPct val="90000"/>
              </a:lnSpc>
              <a:spcBef>
                <a:spcPts val="1000"/>
              </a:spcBef>
              <a:spcAft>
                <a:spcPts val="0"/>
              </a:spcAft>
              <a:buClr>
                <a:schemeClr val="dk1"/>
              </a:buClr>
              <a:buSzPct val="46341"/>
              <a:buNone/>
            </a:pPr>
            <a:r>
              <a:t/>
            </a:r>
            <a:endParaRPr sz="6042"/>
          </a:p>
          <a:p>
            <a:pPr indent="0" lvl="0" marL="0" rtl="0" algn="l">
              <a:lnSpc>
                <a:spcPct val="90000"/>
              </a:lnSpc>
              <a:spcBef>
                <a:spcPts val="1000"/>
              </a:spcBef>
              <a:spcAft>
                <a:spcPts val="0"/>
              </a:spcAft>
              <a:buClr>
                <a:schemeClr val="dk1"/>
              </a:buClr>
              <a:buSzPct val="46341"/>
              <a:buNone/>
            </a:pPr>
            <a:r>
              <a:rPr lang="en-GB" sz="6042"/>
              <a:t>On your A3 sheet you have one example of an ethical question related to the ethical issue. Can you think of any more?  </a:t>
            </a:r>
            <a:endParaRPr sz="6042"/>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What do you think?</a:t>
            </a:r>
            <a:endParaRPr b="1"/>
          </a:p>
        </p:txBody>
      </p:sp>
      <p:sp>
        <p:nvSpPr>
          <p:cNvPr id="125" name="Google Shape;12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I want you to focus on your own lens.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On your sheet: consider not just what you think, but the reasons for your view.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Also, has your view changed? And why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Any exceptions (think about what is meant by the term ‘non-human life’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What does your partner think?</a:t>
            </a:r>
            <a:endParaRPr b="1"/>
          </a:p>
        </p:txBody>
      </p:sp>
      <p:sp>
        <p:nvSpPr>
          <p:cNvPr id="131" name="Google Shape;13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On your sheet. Consider not just what your partner thinks, but the reasons for their view.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Also, has their view changed? And why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Any exceptions (think about what is meant by the term ‘non-human life’.</a:t>
            </a:r>
            <a:endParaRPr/>
          </a:p>
          <a:p>
            <a:pPr indent="0" lvl="0" marL="0" rtl="0" algn="l">
              <a:lnSpc>
                <a:spcPct val="90000"/>
              </a:lnSpc>
              <a:spcBef>
                <a:spcPts val="1000"/>
              </a:spcBef>
              <a:spcAft>
                <a:spcPts val="0"/>
              </a:spcAft>
              <a:buClr>
                <a:schemeClr val="dk1"/>
              </a:buClr>
              <a:buSzPts val="2800"/>
              <a:buNone/>
            </a:pPr>
            <a:r>
              <a:t/>
            </a:r>
            <a:endParaRPr b="1"/>
          </a:p>
        </p:txBody>
      </p:sp>
      <p:sp>
        <p:nvSpPr>
          <p:cNvPr id="132" name="Google Shape;132;p7"/>
          <p:cNvSpPr/>
          <p:nvPr/>
        </p:nvSpPr>
        <p:spPr>
          <a:xfrm>
            <a:off x="2103120" y="4739640"/>
            <a:ext cx="9372600" cy="1950720"/>
          </a:xfrm>
          <a:prstGeom prst="wedgeRoundRectCallout">
            <a:avLst>
              <a:gd fmla="val -20833" name="adj1"/>
              <a:gd fmla="val 62500" name="adj2"/>
              <a:gd fmla="val 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GB" sz="3200" u="none" cap="none" strike="noStrike">
                <a:solidFill>
                  <a:schemeClr val="lt1"/>
                </a:solidFill>
                <a:latin typeface="Calibri"/>
                <a:ea typeface="Calibri"/>
                <a:cs typeface="Calibri"/>
                <a:sym typeface="Calibri"/>
              </a:rPr>
              <a:t>In the arrows on your sheet – what are the links between your view and your partner’s view. What do you agree on what do you disagree on? </a:t>
            </a:r>
            <a:endParaRPr b="0" i="0" sz="3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Read about Donna Haraway </a:t>
            </a:r>
            <a:endParaRPr/>
          </a:p>
        </p:txBody>
      </p:sp>
      <p:sp>
        <p:nvSpPr>
          <p:cNvPr id="139" name="Google Shape;139;p8"/>
          <p:cNvSpPr txBox="1"/>
          <p:nvPr>
            <p:ph idx="1" type="body"/>
          </p:nvPr>
        </p:nvSpPr>
        <p:spPr>
          <a:xfrm>
            <a:off x="320040" y="1118552"/>
            <a:ext cx="11551920" cy="558704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lang="en-GB" sz="2600"/>
              <a:t>Donna Haraway was born on September 6, 1944, in Denver, Colorado. She completed her Ph.D. in biology at Yale in 1972 writing a dissertation about the use of metaphor in shaping experiments in experimental biology and the then trained in philosophy. </a:t>
            </a:r>
            <a:endParaRPr/>
          </a:p>
          <a:p>
            <a:pPr indent="-228600" lvl="0" marL="228600" rtl="0" algn="l">
              <a:lnSpc>
                <a:spcPct val="90000"/>
              </a:lnSpc>
              <a:spcBef>
                <a:spcPts val="1000"/>
              </a:spcBef>
              <a:spcAft>
                <a:spcPts val="0"/>
              </a:spcAft>
              <a:buClr>
                <a:schemeClr val="dk1"/>
              </a:buClr>
              <a:buSzPts val="2600"/>
              <a:buChar char="•"/>
            </a:pPr>
            <a:r>
              <a:rPr lang="en-GB" sz="2600"/>
              <a:t>In 2003, Haraway published a book called </a:t>
            </a:r>
            <a:r>
              <a:rPr i="1" lang="en-GB" sz="2600"/>
              <a:t>The Companion Species Manifesto: Dogs, People, and Significant Otherness</a:t>
            </a:r>
            <a:r>
              <a:rPr lang="en-GB" sz="2600"/>
              <a:t>. This book is interesting because it draws on evolutionary biology, philosophy and Haraway’s own experience as a dog owner. Haraway argues that human ‘companion’ relationship with dogs can show humans the importance of recognising and engaging with ‘significant otherness’. What Haraway means by this is that the relationship between humans and dogs can show people how to interact with other humans and non-humans. What we can learn is that humans and dogs are dependent on one another and have a clear emotional bond between them. What Haraway calls ‘Partners in the crime of human evolution’. Therefore, humans should not necessarily see themselves as superior to other animals because we are dependent on them as they are on us. </a:t>
            </a:r>
            <a:endParaRPr/>
          </a:p>
        </p:txBody>
      </p:sp>
      <p:sp>
        <p:nvSpPr>
          <p:cNvPr id="140" name="Google Shape;140;p8"/>
          <p:cNvSpPr/>
          <p:nvPr/>
        </p:nvSpPr>
        <p:spPr>
          <a:xfrm>
            <a:off x="6431280" y="0"/>
            <a:ext cx="5638800" cy="1082040"/>
          </a:xfrm>
          <a:prstGeom prst="wedgeRoundRectCallout">
            <a:avLst>
              <a:gd fmla="val -20833" name="adj1"/>
              <a:gd fmla="val 49824" name="adj2"/>
              <a:gd fmla="val 16667" name="adj3"/>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What does Haraway argue and why does she argue this view?</a:t>
            </a:r>
            <a:endParaRPr b="0" i="0" sz="24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On your tables you have three contemporary ethicists:</a:t>
            </a:r>
            <a:endParaRPr/>
          </a:p>
        </p:txBody>
      </p:sp>
      <p:sp>
        <p:nvSpPr>
          <p:cNvPr id="147" name="Google Shape;147;p9"/>
          <p:cNvSpPr txBox="1"/>
          <p:nvPr>
            <p:ph idx="1" type="body"/>
          </p:nvPr>
        </p:nvSpPr>
        <p:spPr>
          <a:xfrm>
            <a:off x="838200" y="1987232"/>
            <a:ext cx="5059680" cy="288353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4000"/>
              <a:buFont typeface="Calibri"/>
              <a:buChar char="-"/>
            </a:pPr>
            <a:r>
              <a:rPr lang="en-GB" sz="4000"/>
              <a:t>Peter Singer</a:t>
            </a:r>
            <a:endParaRPr/>
          </a:p>
          <a:p>
            <a:pPr indent="-228600" lvl="0" marL="228600" rtl="0" algn="l">
              <a:lnSpc>
                <a:spcPct val="90000"/>
              </a:lnSpc>
              <a:spcBef>
                <a:spcPts val="1000"/>
              </a:spcBef>
              <a:spcAft>
                <a:spcPts val="0"/>
              </a:spcAft>
              <a:buClr>
                <a:schemeClr val="dk1"/>
              </a:buClr>
              <a:buSzPts val="4000"/>
              <a:buFont typeface="Calibri"/>
              <a:buChar char="-"/>
            </a:pPr>
            <a:r>
              <a:rPr lang="en-GB" sz="4000"/>
              <a:t>Soumaya Pernilla Ouis </a:t>
            </a:r>
            <a:endParaRPr sz="4000"/>
          </a:p>
          <a:p>
            <a:pPr indent="-228600" lvl="0" marL="228600" rtl="0" algn="l">
              <a:lnSpc>
                <a:spcPct val="90000"/>
              </a:lnSpc>
              <a:spcBef>
                <a:spcPts val="1000"/>
              </a:spcBef>
              <a:spcAft>
                <a:spcPts val="0"/>
              </a:spcAft>
              <a:buClr>
                <a:schemeClr val="dk1"/>
              </a:buClr>
              <a:buSzPts val="4000"/>
              <a:buFont typeface="Calibri"/>
              <a:buChar char="-"/>
            </a:pPr>
            <a:r>
              <a:rPr lang="en-GB" sz="4000"/>
              <a:t>David Clough </a:t>
            </a:r>
            <a:endParaRPr sz="4000"/>
          </a:p>
        </p:txBody>
      </p:sp>
      <p:sp>
        <p:nvSpPr>
          <p:cNvPr id="148" name="Google Shape;148;p9"/>
          <p:cNvSpPr/>
          <p:nvPr/>
        </p:nvSpPr>
        <p:spPr>
          <a:xfrm>
            <a:off x="6553200" y="1116530"/>
            <a:ext cx="4770120" cy="2773680"/>
          </a:xfrm>
          <a:prstGeom prst="wedgeRoundRectCallout">
            <a:avLst>
              <a:gd fmla="val -20833" name="adj1"/>
              <a:gd fmla="val 62500" name="adj2"/>
              <a:gd fmla="val 0" name="adj3"/>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Choose and read about </a:t>
            </a:r>
            <a:r>
              <a:rPr b="0" i="0" lang="en-GB" sz="2400" u="sng" cap="none" strike="noStrike">
                <a:solidFill>
                  <a:schemeClr val="dk1"/>
                </a:solidFill>
                <a:latin typeface="Calibri"/>
                <a:ea typeface="Calibri"/>
                <a:cs typeface="Calibri"/>
                <a:sym typeface="Calibri"/>
              </a:rPr>
              <a:t>one</a:t>
            </a:r>
            <a:r>
              <a:rPr b="0" i="0" lang="en-GB" sz="2400" u="none" cap="none" strike="noStrike">
                <a:solidFill>
                  <a:schemeClr val="dk1"/>
                </a:solidFill>
                <a:latin typeface="Calibri"/>
                <a:ea typeface="Calibri"/>
                <a:cs typeface="Calibri"/>
                <a:sym typeface="Calibri"/>
              </a:rPr>
              <a:t> of ethicists on your table and complete your A3 sheet. </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Calibri"/>
                <a:ea typeface="Calibri"/>
                <a:cs typeface="Calibri"/>
                <a:sym typeface="Calibri"/>
              </a:rPr>
            </a:br>
            <a:r>
              <a:rPr b="0" i="0" lang="en-GB" sz="2400" u="none" cap="none" strike="noStrike">
                <a:solidFill>
                  <a:schemeClr val="dk1"/>
                </a:solidFill>
                <a:latin typeface="Calibri"/>
                <a:ea typeface="Calibri"/>
                <a:cs typeface="Calibri"/>
                <a:sym typeface="Calibri"/>
              </a:rPr>
              <a:t>Focus on </a:t>
            </a:r>
            <a:r>
              <a:rPr b="0" i="0" lang="en-GB" sz="2400" u="sng" cap="none" strike="noStrike">
                <a:solidFill>
                  <a:schemeClr val="dk1"/>
                </a:solidFill>
                <a:latin typeface="Calibri"/>
                <a:ea typeface="Calibri"/>
                <a:cs typeface="Calibri"/>
                <a:sym typeface="Calibri"/>
              </a:rPr>
              <a:t>why </a:t>
            </a:r>
            <a:r>
              <a:rPr b="0" i="0" lang="en-GB" sz="2400" u="none" cap="none" strike="noStrike">
                <a:solidFill>
                  <a:schemeClr val="dk1"/>
                </a:solidFill>
                <a:latin typeface="Calibri"/>
                <a:ea typeface="Calibri"/>
                <a:cs typeface="Calibri"/>
                <a:sym typeface="Calibri"/>
              </a:rPr>
              <a:t>they argue the view the view they do. What ‘lens’ do they use? </a:t>
            </a:r>
            <a:endParaRPr b="0" i="0" sz="2400" u="none" cap="none" strike="noStrike">
              <a:solidFill>
                <a:schemeClr val="lt1"/>
              </a:solidFill>
              <a:latin typeface="Calibri"/>
              <a:ea typeface="Calibri"/>
              <a:cs typeface="Calibri"/>
              <a:sym typeface="Calibri"/>
            </a:endParaRPr>
          </a:p>
        </p:txBody>
      </p:sp>
      <p:sp>
        <p:nvSpPr>
          <p:cNvPr id="149" name="Google Shape;149;p9"/>
          <p:cNvSpPr/>
          <p:nvPr/>
        </p:nvSpPr>
        <p:spPr>
          <a:xfrm>
            <a:off x="220483" y="4588052"/>
            <a:ext cx="4770000" cy="2508900"/>
          </a:xfrm>
          <a:prstGeom prst="wedgeRoundRectCallout">
            <a:avLst>
              <a:gd fmla="val -20833" name="adj1"/>
              <a:gd fmla="val 62500" name="adj2"/>
              <a:gd fmla="val 0" name="adj3"/>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GB" sz="3200" u="none" cap="none" strike="noStrike">
                <a:solidFill>
                  <a:schemeClr val="lt1"/>
                </a:solidFill>
                <a:latin typeface="Calibri"/>
                <a:ea typeface="Calibri"/>
                <a:cs typeface="Calibri"/>
                <a:sym typeface="Calibri"/>
              </a:rPr>
              <a:t>In a different colour pen. On the arrows on your sheet, write the links between the ethicists you have looked at. </a:t>
            </a:r>
            <a:endParaRPr b="0" i="0" sz="3200" u="none" cap="none" strike="noStrike">
              <a:solidFill>
                <a:schemeClr val="lt1"/>
              </a:solidFill>
              <a:latin typeface="Calibri"/>
              <a:ea typeface="Calibri"/>
              <a:cs typeface="Calibri"/>
              <a:sym typeface="Calibri"/>
            </a:endParaRPr>
          </a:p>
        </p:txBody>
      </p:sp>
      <p:pic>
        <p:nvPicPr>
          <p:cNvPr descr="Peter Singer | Australian philosopher | Britannica" id="150" name="Google Shape;150;p9"/>
          <p:cNvPicPr preferRelativeResize="0"/>
          <p:nvPr/>
        </p:nvPicPr>
        <p:blipFill rotWithShape="1">
          <a:blip r:embed="rId3">
            <a:alphaModFix/>
          </a:blip>
          <a:srcRect b="0" l="0" r="0" t="0"/>
          <a:stretch/>
        </p:blipFill>
        <p:spPr>
          <a:xfrm>
            <a:off x="5358063" y="4518083"/>
            <a:ext cx="1961983" cy="2163455"/>
          </a:xfrm>
          <a:prstGeom prst="rect">
            <a:avLst/>
          </a:prstGeom>
          <a:noFill/>
          <a:ln>
            <a:noFill/>
          </a:ln>
        </p:spPr>
      </p:pic>
      <p:pic>
        <p:nvPicPr>
          <p:cNvPr descr="Life With the Muslim Brotherhood: One Woman's Story" id="151" name="Google Shape;151;p9"/>
          <p:cNvPicPr preferRelativeResize="0"/>
          <p:nvPr/>
        </p:nvPicPr>
        <p:blipFill rotWithShape="1">
          <a:blip r:embed="rId4">
            <a:alphaModFix/>
          </a:blip>
          <a:srcRect b="0" l="17011" r="0" t="0"/>
          <a:stretch/>
        </p:blipFill>
        <p:spPr>
          <a:xfrm>
            <a:off x="7475620" y="4531894"/>
            <a:ext cx="2371391" cy="1600200"/>
          </a:xfrm>
          <a:prstGeom prst="rect">
            <a:avLst/>
          </a:prstGeom>
          <a:noFill/>
          <a:ln>
            <a:noFill/>
          </a:ln>
        </p:spPr>
      </p:pic>
      <p:pic>
        <p:nvPicPr>
          <p:cNvPr descr="Professor David Clough awarded grant for ground-breaking work on the  Christian ethics of farmed animal welfare | Theology and Religious Studies  | University of Chester" id="152" name="Google Shape;152;p9"/>
          <p:cNvPicPr preferRelativeResize="0"/>
          <p:nvPr/>
        </p:nvPicPr>
        <p:blipFill rotWithShape="1">
          <a:blip r:embed="rId5">
            <a:alphaModFix/>
          </a:blip>
          <a:srcRect b="0" l="0" r="0" t="0"/>
          <a:stretch/>
        </p:blipFill>
        <p:spPr>
          <a:xfrm>
            <a:off x="10095664" y="4588041"/>
            <a:ext cx="1917032" cy="19170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2022-04-11T17:32:13Z</dcterms:created>
  <dc:creator>thb</dc:creator>
</cp:coreProperties>
</file>