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C4705-7501-7DC2-2DF3-B8D4903F8D33}" v="18" dt="2022-10-28T11:01:41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wick, Stephanie" userId="S::chadwis@ousedale.org.uk::f6eeafa6-9244-4caf-a96f-b6dd8ca13004" providerId="AD" clId="Web-{3ECC4705-7501-7DC2-2DF3-B8D4903F8D33}"/>
    <pc:docChg chg="delSld modSld">
      <pc:chgData name="Chadwick, Stephanie" userId="S::chadwis@ousedale.org.uk::f6eeafa6-9244-4caf-a96f-b6dd8ca13004" providerId="AD" clId="Web-{3ECC4705-7501-7DC2-2DF3-B8D4903F8D33}" dt="2022-10-28T11:01:41.593" v="16"/>
      <pc:docMkLst>
        <pc:docMk/>
      </pc:docMkLst>
      <pc:sldChg chg="modSp">
        <pc:chgData name="Chadwick, Stephanie" userId="S::chadwis@ousedale.org.uk::f6eeafa6-9244-4caf-a96f-b6dd8ca13004" providerId="AD" clId="Web-{3ECC4705-7501-7DC2-2DF3-B8D4903F8D33}" dt="2022-10-28T11:00:45.389" v="7" actId="1076"/>
        <pc:sldMkLst>
          <pc:docMk/>
          <pc:sldMk cId="2857703361" sldId="257"/>
        </pc:sldMkLst>
        <pc:spChg chg="mod">
          <ac:chgData name="Chadwick, Stephanie" userId="S::chadwis@ousedale.org.uk::f6eeafa6-9244-4caf-a96f-b6dd8ca13004" providerId="AD" clId="Web-{3ECC4705-7501-7DC2-2DF3-B8D4903F8D33}" dt="2022-10-28T11:00:45.389" v="7" actId="1076"/>
          <ac:spMkLst>
            <pc:docMk/>
            <pc:sldMk cId="2857703361" sldId="257"/>
            <ac:spMk id="28" creationId="{00000000-0000-0000-0000-000000000000}"/>
          </ac:spMkLst>
        </pc:spChg>
      </pc:sldChg>
      <pc:sldChg chg="addSp">
        <pc:chgData name="Chadwick, Stephanie" userId="S::chadwis@ousedale.org.uk::f6eeafa6-9244-4caf-a96f-b6dd8ca13004" providerId="AD" clId="Web-{3ECC4705-7501-7DC2-2DF3-B8D4903F8D33}" dt="2022-10-28T11:01:02.920" v="8"/>
        <pc:sldMkLst>
          <pc:docMk/>
          <pc:sldMk cId="3286400756" sldId="258"/>
        </pc:sldMkLst>
        <pc:grpChg chg="add">
          <ac:chgData name="Chadwick, Stephanie" userId="S::chadwis@ousedale.org.uk::f6eeafa6-9244-4caf-a96f-b6dd8ca13004" providerId="AD" clId="Web-{3ECC4705-7501-7DC2-2DF3-B8D4903F8D33}" dt="2022-10-28T11:01:02.920" v="8"/>
          <ac:grpSpMkLst>
            <pc:docMk/>
            <pc:sldMk cId="3286400756" sldId="258"/>
            <ac:grpSpMk id="14" creationId="{05A981A8-7D04-3F05-4C1A-C9277EB18BF9}"/>
          </ac:grpSpMkLst>
        </pc:grpChg>
      </pc:sldChg>
      <pc:sldChg chg="addSp delSp">
        <pc:chgData name="Chadwick, Stephanie" userId="S::chadwis@ousedale.org.uk::f6eeafa6-9244-4caf-a96f-b6dd8ca13004" providerId="AD" clId="Web-{3ECC4705-7501-7DC2-2DF3-B8D4903F8D33}" dt="2022-10-28T11:01:15.780" v="11"/>
        <pc:sldMkLst>
          <pc:docMk/>
          <pc:sldMk cId="4190087742" sldId="259"/>
        </pc:sldMkLst>
        <pc:spChg chg="del">
          <ac:chgData name="Chadwick, Stephanie" userId="S::chadwis@ousedale.org.uk::f6eeafa6-9244-4caf-a96f-b6dd8ca13004" providerId="AD" clId="Web-{3ECC4705-7501-7DC2-2DF3-B8D4903F8D33}" dt="2022-10-28T11:01:09.045" v="9"/>
          <ac:spMkLst>
            <pc:docMk/>
            <pc:sldMk cId="4190087742" sldId="259"/>
            <ac:spMk id="22" creationId="{00000000-0000-0000-0000-000000000000}"/>
          </ac:spMkLst>
        </pc:spChg>
        <pc:grpChg chg="add">
          <ac:chgData name="Chadwick, Stephanie" userId="S::chadwis@ousedale.org.uk::f6eeafa6-9244-4caf-a96f-b6dd8ca13004" providerId="AD" clId="Web-{3ECC4705-7501-7DC2-2DF3-B8D4903F8D33}" dt="2022-10-28T11:01:15.780" v="11"/>
          <ac:grpSpMkLst>
            <pc:docMk/>
            <pc:sldMk cId="4190087742" sldId="259"/>
            <ac:grpSpMk id="17" creationId="{331034A6-7B28-6115-4B55-8737EF3A16C4}"/>
          </ac:grpSpMkLst>
        </pc:grpChg>
        <pc:grpChg chg="del">
          <ac:chgData name="Chadwick, Stephanie" userId="S::chadwis@ousedale.org.uk::f6eeafa6-9244-4caf-a96f-b6dd8ca13004" providerId="AD" clId="Web-{3ECC4705-7501-7DC2-2DF3-B8D4903F8D33}" dt="2022-10-28T11:01:15.186" v="10"/>
          <ac:grpSpMkLst>
            <pc:docMk/>
            <pc:sldMk cId="4190087742" sldId="259"/>
            <ac:grpSpMk id="20" creationId="{00000000-0000-0000-0000-000000000000}"/>
          </ac:grpSpMkLst>
        </pc:grpChg>
      </pc:sldChg>
      <pc:sldChg chg="addSp delSp">
        <pc:chgData name="Chadwick, Stephanie" userId="S::chadwis@ousedale.org.uk::f6eeafa6-9244-4caf-a96f-b6dd8ca13004" providerId="AD" clId="Web-{3ECC4705-7501-7DC2-2DF3-B8D4903F8D33}" dt="2022-10-28T11:01:22.780" v="13"/>
        <pc:sldMkLst>
          <pc:docMk/>
          <pc:sldMk cId="1259135517" sldId="260"/>
        </pc:sldMkLst>
        <pc:grpChg chg="add">
          <ac:chgData name="Chadwick, Stephanie" userId="S::chadwis@ousedale.org.uk::f6eeafa6-9244-4caf-a96f-b6dd8ca13004" providerId="AD" clId="Web-{3ECC4705-7501-7DC2-2DF3-B8D4903F8D33}" dt="2022-10-28T11:01:22.780" v="13"/>
          <ac:grpSpMkLst>
            <pc:docMk/>
            <pc:sldMk cId="1259135517" sldId="260"/>
            <ac:grpSpMk id="15" creationId="{2EE4F881-1D2C-5B39-5DF5-1F3C796D1541}"/>
          </ac:grpSpMkLst>
        </pc:grpChg>
        <pc:grpChg chg="del">
          <ac:chgData name="Chadwick, Stephanie" userId="S::chadwis@ousedale.org.uk::f6eeafa6-9244-4caf-a96f-b6dd8ca13004" providerId="AD" clId="Web-{3ECC4705-7501-7DC2-2DF3-B8D4903F8D33}" dt="2022-10-28T11:01:21.905" v="12"/>
          <ac:grpSpMkLst>
            <pc:docMk/>
            <pc:sldMk cId="1259135517" sldId="260"/>
            <ac:grpSpMk id="20" creationId="{00000000-0000-0000-0000-000000000000}"/>
          </ac:grpSpMkLst>
        </pc:grpChg>
      </pc:sldChg>
      <pc:sldChg chg="addSp delSp del">
        <pc:chgData name="Chadwick, Stephanie" userId="S::chadwis@ousedale.org.uk::f6eeafa6-9244-4caf-a96f-b6dd8ca13004" providerId="AD" clId="Web-{3ECC4705-7501-7DC2-2DF3-B8D4903F8D33}" dt="2022-10-28T11:01:41.593" v="16"/>
        <pc:sldMkLst>
          <pc:docMk/>
          <pc:sldMk cId="270303481" sldId="261"/>
        </pc:sldMkLst>
        <pc:grpChg chg="add">
          <ac:chgData name="Chadwick, Stephanie" userId="S::chadwis@ousedale.org.uk::f6eeafa6-9244-4caf-a96f-b6dd8ca13004" providerId="AD" clId="Web-{3ECC4705-7501-7DC2-2DF3-B8D4903F8D33}" dt="2022-10-28T11:01:30.327" v="15"/>
          <ac:grpSpMkLst>
            <pc:docMk/>
            <pc:sldMk cId="270303481" sldId="261"/>
            <ac:grpSpMk id="15" creationId="{533F1CD7-F92A-24A4-3940-9660D7944BA8}"/>
          </ac:grpSpMkLst>
        </pc:grpChg>
        <pc:grpChg chg="del">
          <ac:chgData name="Chadwick, Stephanie" userId="S::chadwis@ousedale.org.uk::f6eeafa6-9244-4caf-a96f-b6dd8ca13004" providerId="AD" clId="Web-{3ECC4705-7501-7DC2-2DF3-B8D4903F8D33}" dt="2022-10-28T11:01:29.046" v="14"/>
          <ac:grpSpMkLst>
            <pc:docMk/>
            <pc:sldMk cId="270303481" sldId="261"/>
            <ac:grpSpMk id="20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2951-3907-468A-8D14-7D262C2C44D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5FCD-F006-4FCE-A409-1A9B5B9FB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8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22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70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5B2030A-BF4C-4F6D-911B-B9F1CA4C5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4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597" y="198422"/>
            <a:ext cx="7200799" cy="1964593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4000" b="1" u="sng" dirty="0">
                <a:latin typeface="Arial Rounded MT Bold" pitchFamily="34" charset="0"/>
              </a:rPr>
              <a:t>What do we learn about the value of earth from creation stories?</a:t>
            </a:r>
          </a:p>
        </p:txBody>
      </p:sp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34" y="16625"/>
            <a:ext cx="1988906" cy="6841375"/>
            <a:chOff x="7679778" y="884492"/>
            <a:chExt cx="1455927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9" y="2213747"/>
              <a:ext cx="1455926" cy="250062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latin typeface="Calibri"/>
                </a:rPr>
                <a:t>- </a:t>
              </a:r>
              <a:r>
                <a:rPr lang="en-GB" b="1" dirty="0">
                  <a:latin typeface="Calibri"/>
                </a:rPr>
                <a:t>Think deeply about </a:t>
              </a:r>
              <a:r>
                <a:rPr lang="en-GB" dirty="0">
                  <a:latin typeface="Calibri"/>
                </a:rPr>
                <a:t>the Christian and scientific accounts of creation.</a:t>
              </a:r>
              <a:endParaRPr lang="en-GB" dirty="0">
                <a:latin typeface="Calibri"/>
                <a:cs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Explain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the link between these and the value of the earth.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71243" y="4759731"/>
              <a:ext cx="1216488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Genesis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 Bang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11068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b="1" u="sng" dirty="0">
                  <a:latin typeface="Arial Rounded MT Bold" pitchFamily="34" charset="0"/>
                </a:rPr>
                <a:t>What do we learn about the value of earth from creation stories?</a:t>
              </a:r>
              <a:endParaRPr lang="en-GB" sz="20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1" name="Picture 2" descr="Six Key Questions to Ask a Financial Planner - CDSP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6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5572" r="29108" b="3566"/>
          <a:stretch/>
        </p:blipFill>
        <p:spPr bwMode="auto">
          <a:xfrm>
            <a:off x="164829" y="194808"/>
            <a:ext cx="1409713" cy="129030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50800" dir="5400000" sx="1000" sy="1000" algn="ctr" rotWithShape="0">
              <a:schemeClr val="accent3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370" y="2467816"/>
            <a:ext cx="7966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Complete this sentence with your view:</a:t>
            </a:r>
          </a:p>
          <a:p>
            <a:endParaRPr lang="en-GB" sz="4000" dirty="0"/>
          </a:p>
          <a:p>
            <a:r>
              <a:rPr lang="en-GB" sz="4000" dirty="0"/>
              <a:t>In the beginning…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91" y="2548629"/>
            <a:ext cx="1921864" cy="19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Outline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 the Christian and scientific accounts of creation.</a:t>
              </a: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Explain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the link between these and the value of the earth.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71243" y="4759731"/>
              <a:ext cx="1216488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Genesis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 Bang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11068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b="1" u="sng" dirty="0">
                  <a:latin typeface="Arial Rounded MT Bold" pitchFamily="34" charset="0"/>
                </a:rPr>
                <a:t>What do we learn about the value of earth from creation stories?</a:t>
              </a:r>
              <a:endParaRPr lang="en-GB" sz="20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22465" y="617538"/>
            <a:ext cx="839585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are going to try something a bit different today – called </a:t>
            </a:r>
            <a:r>
              <a:rPr lang="en-GB" sz="2800" b="1" u="sng" dirty="0"/>
              <a:t>Scriptural Reasoning.</a:t>
            </a:r>
            <a:endParaRPr lang="en-GB" sz="2800" dirty="0"/>
          </a:p>
          <a:p>
            <a:endParaRPr lang="en-GB" sz="2000" dirty="0"/>
          </a:p>
          <a:p>
            <a:r>
              <a:rPr lang="en-GB" sz="2000" dirty="0"/>
              <a:t>We need to have a few ground rules:</a:t>
            </a:r>
          </a:p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Don’t worry about whether you ‘believe’ these stories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We’re not all aiming to agree with each other, just explore the text together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There is no wrong answer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Listen to what others have to say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Contribute when you can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Try to let the text ‘speak to you’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81A8-7D04-3F05-4C1A-C9277EB18BF9}"/>
              </a:ext>
            </a:extLst>
          </p:cNvPr>
          <p:cNvGrpSpPr/>
          <p:nvPr/>
        </p:nvGrpSpPr>
        <p:grpSpPr>
          <a:xfrm>
            <a:off x="10208034" y="16625"/>
            <a:ext cx="1988906" cy="6841375"/>
            <a:chOff x="7679778" y="884492"/>
            <a:chExt cx="1455927" cy="5143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458029-1599-2015-C897-68692463CEDE}"/>
                </a:ext>
              </a:extLst>
            </p:cNvPr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ounded Rectangle 27">
              <a:extLst>
                <a:ext uri="{FF2B5EF4-FFF2-40B4-BE49-F238E27FC236}">
                  <a16:creationId xmlns:a16="http://schemas.microsoft.com/office/drawing/2014/main" id="{FBD71806-1B19-283D-3D5C-C77336AA8B61}"/>
                </a:ext>
              </a:extLst>
            </p:cNvPr>
            <p:cNvSpPr/>
            <p:nvPr/>
          </p:nvSpPr>
          <p:spPr>
            <a:xfrm>
              <a:off x="7679779" y="2213747"/>
              <a:ext cx="1455926" cy="250062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latin typeface="Calibri"/>
                </a:rPr>
                <a:t>- </a:t>
              </a:r>
              <a:r>
                <a:rPr lang="en-GB" b="1" dirty="0">
                  <a:latin typeface="Calibri"/>
                </a:rPr>
                <a:t>Think deeply about </a:t>
              </a:r>
              <a:r>
                <a:rPr lang="en-GB" dirty="0">
                  <a:latin typeface="Calibri"/>
                </a:rPr>
                <a:t>the Christian and scientific accounts of creation.</a:t>
              </a:r>
              <a:endParaRPr lang="en-GB" dirty="0">
                <a:latin typeface="Calibri"/>
                <a:cs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Explain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the link between these and the value of the earth.</a:t>
              </a:r>
            </a:p>
          </p:txBody>
        </p:sp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B27E862F-BCFE-F1E5-DC96-B7551281A8AD}"/>
                </a:ext>
              </a:extLst>
            </p:cNvPr>
            <p:cNvSpPr/>
            <p:nvPr/>
          </p:nvSpPr>
          <p:spPr>
            <a:xfrm>
              <a:off x="7771243" y="4759731"/>
              <a:ext cx="1216488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Genesis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 Bang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</a:p>
          </p:txBody>
        </p:sp>
        <p:pic>
          <p:nvPicPr>
            <p:cNvPr id="12" name="Picture 2" descr="Six Key Questions to Ask a Financial Planner - CDSPI">
              <a:extLst>
                <a:ext uri="{FF2B5EF4-FFF2-40B4-BE49-F238E27FC236}">
                  <a16:creationId xmlns:a16="http://schemas.microsoft.com/office/drawing/2014/main" id="{9A4E81BB-AD24-0BB5-647F-ACB5EB1029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E7209-3630-167B-A0DE-04180D2591C9}"/>
                </a:ext>
              </a:extLst>
            </p:cNvPr>
            <p:cNvSpPr txBox="1"/>
            <p:nvPr/>
          </p:nvSpPr>
          <p:spPr>
            <a:xfrm>
              <a:off x="7690207" y="1020802"/>
              <a:ext cx="1378561" cy="111068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b="1" u="sng" dirty="0">
                  <a:latin typeface="Arial Rounded MT Bold" pitchFamily="34" charset="0"/>
                </a:rPr>
                <a:t>What do we learn about the value of earth from creation stories?</a:t>
              </a:r>
              <a:endParaRPr lang="en-GB" sz="20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4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575" y="617538"/>
            <a:ext cx="773874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Share a word or phrase that stands out to you or makes you wonder.</a:t>
            </a:r>
          </a:p>
          <a:p>
            <a:endParaRPr lang="en-GB" sz="3200" dirty="0"/>
          </a:p>
          <a:p>
            <a:r>
              <a:rPr lang="en-GB" sz="3200" dirty="0"/>
              <a:t>Explain why you chose that word or phrase – what do you think about it?</a:t>
            </a:r>
          </a:p>
          <a:p>
            <a:r>
              <a:rPr lang="en-GB" sz="3200" dirty="0"/>
              <a:t>	‘I wonder if…’</a:t>
            </a:r>
          </a:p>
          <a:p>
            <a:r>
              <a:rPr lang="en-GB" sz="3200" dirty="0"/>
              <a:t>	‘I notice that…’</a:t>
            </a:r>
          </a:p>
          <a:p>
            <a:endParaRPr lang="en-GB" sz="3200" dirty="0"/>
          </a:p>
          <a:p>
            <a:r>
              <a:rPr lang="en-GB" sz="3200" dirty="0"/>
              <a:t>How does that fit with valuing the earth and issues around climate change?</a:t>
            </a:r>
          </a:p>
          <a:p>
            <a:pPr marL="285750" indent="-285750">
              <a:buFontTx/>
              <a:buChar char="-"/>
            </a:pP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" y="769939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320" y="2324419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26" y="4524754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034A6-7B28-6115-4B55-8737EF3A16C4}"/>
              </a:ext>
            </a:extLst>
          </p:cNvPr>
          <p:cNvGrpSpPr/>
          <p:nvPr/>
        </p:nvGrpSpPr>
        <p:grpSpPr>
          <a:xfrm>
            <a:off x="10208034" y="16625"/>
            <a:ext cx="1988906" cy="6841375"/>
            <a:chOff x="7679778" y="884492"/>
            <a:chExt cx="1455927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265648-6145-2BB0-115A-4D7FC35DED63}"/>
                </a:ext>
              </a:extLst>
            </p:cNvPr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268F5AA7-A13F-0D35-D153-FF167695A0B5}"/>
                </a:ext>
              </a:extLst>
            </p:cNvPr>
            <p:cNvSpPr/>
            <p:nvPr/>
          </p:nvSpPr>
          <p:spPr>
            <a:xfrm>
              <a:off x="7679779" y="2213747"/>
              <a:ext cx="1455926" cy="250062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latin typeface="Calibri"/>
                </a:rPr>
                <a:t>- </a:t>
              </a:r>
              <a:r>
                <a:rPr lang="en-GB" b="1" dirty="0">
                  <a:latin typeface="Calibri"/>
                </a:rPr>
                <a:t>Think deeply about </a:t>
              </a:r>
              <a:r>
                <a:rPr lang="en-GB" dirty="0">
                  <a:latin typeface="Calibri"/>
                </a:rPr>
                <a:t>the Christian and scientific accounts of creation.</a:t>
              </a:r>
              <a:endParaRPr lang="en-GB" dirty="0">
                <a:latin typeface="Calibri"/>
                <a:cs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Explain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the link between these and the value of the earth.</a:t>
              </a:r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332F7F16-5217-27CC-1441-8A49DBCACDB6}"/>
                </a:ext>
              </a:extLst>
            </p:cNvPr>
            <p:cNvSpPr/>
            <p:nvPr/>
          </p:nvSpPr>
          <p:spPr>
            <a:xfrm>
              <a:off x="7771243" y="4759731"/>
              <a:ext cx="1216488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Genesis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 Bang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</a:p>
          </p:txBody>
        </p:sp>
        <p:pic>
          <p:nvPicPr>
            <p:cNvPr id="13" name="Picture 2" descr="Six Key Questions to Ask a Financial Planner - CDSPI">
              <a:extLst>
                <a:ext uri="{FF2B5EF4-FFF2-40B4-BE49-F238E27FC236}">
                  <a16:creationId xmlns:a16="http://schemas.microsoft.com/office/drawing/2014/main" id="{A21DBA49-8272-ED66-4F1B-BECDD999A8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AE7CE-A016-0241-6584-E8F1BEA69A66}"/>
                </a:ext>
              </a:extLst>
            </p:cNvPr>
            <p:cNvSpPr txBox="1"/>
            <p:nvPr/>
          </p:nvSpPr>
          <p:spPr>
            <a:xfrm>
              <a:off x="7690207" y="1020802"/>
              <a:ext cx="1378561" cy="111068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b="1" u="sng" dirty="0">
                  <a:latin typeface="Arial Rounded MT Bold" pitchFamily="34" charset="0"/>
                </a:rPr>
                <a:t>What do we learn about the value of earth from creation stories?</a:t>
              </a:r>
              <a:endParaRPr lang="en-GB" sz="20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465" y="432436"/>
            <a:ext cx="8395855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Does the beginning story of Christians or scientists lead to a greater valuing of the earth?</a:t>
            </a:r>
          </a:p>
          <a:p>
            <a:endParaRPr lang="en-GB" sz="2800" dirty="0"/>
          </a:p>
          <a:p>
            <a:r>
              <a:rPr lang="en-GB" sz="2800" dirty="0"/>
              <a:t>Explain your answer.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" y="2631440"/>
            <a:ext cx="9306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I think that the ______ story gives more value to the earth because it says…. </a:t>
            </a:r>
            <a:r>
              <a:rPr lang="en-GB" sz="2800" dirty="0">
                <a:solidFill>
                  <a:srgbClr val="7030A0"/>
                </a:solidFill>
              </a:rPr>
              <a:t>This means…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</a:rPr>
              <a:t>This story also says… </a:t>
            </a:r>
            <a:r>
              <a:rPr lang="en-GB" sz="2800" dirty="0">
                <a:solidFill>
                  <a:srgbClr val="7030A0"/>
                </a:solidFill>
              </a:rPr>
              <a:t>This means…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E4F881-1D2C-5B39-5DF5-1F3C796D1541}"/>
              </a:ext>
            </a:extLst>
          </p:cNvPr>
          <p:cNvGrpSpPr/>
          <p:nvPr/>
        </p:nvGrpSpPr>
        <p:grpSpPr>
          <a:xfrm>
            <a:off x="10208034" y="16625"/>
            <a:ext cx="1988906" cy="6841375"/>
            <a:chOff x="7679778" y="884492"/>
            <a:chExt cx="1455927" cy="5143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3119F4-856F-F9B3-CC93-8EF93C14F6F0}"/>
                </a:ext>
              </a:extLst>
            </p:cNvPr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0F6E681A-272B-A7CD-4E92-A9C627E0CDC0}"/>
                </a:ext>
              </a:extLst>
            </p:cNvPr>
            <p:cNvSpPr/>
            <p:nvPr/>
          </p:nvSpPr>
          <p:spPr>
            <a:xfrm>
              <a:off x="7679779" y="2213747"/>
              <a:ext cx="1455926" cy="250062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latin typeface="Calibri"/>
                </a:rPr>
                <a:t>- </a:t>
              </a:r>
              <a:r>
                <a:rPr lang="en-GB" b="1" dirty="0">
                  <a:latin typeface="Calibri"/>
                </a:rPr>
                <a:t>Think deeply about </a:t>
              </a:r>
              <a:r>
                <a:rPr lang="en-GB" dirty="0">
                  <a:latin typeface="Calibri"/>
                </a:rPr>
                <a:t>the Christian and scientific accounts of creation.</a:t>
              </a:r>
              <a:endParaRPr lang="en-GB" dirty="0">
                <a:latin typeface="Calibri"/>
                <a:cs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Explain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the link between these and the value of the earth.</a:t>
              </a:r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C71294E1-834A-D285-B389-BC3A368AB06D}"/>
                </a:ext>
              </a:extLst>
            </p:cNvPr>
            <p:cNvSpPr/>
            <p:nvPr/>
          </p:nvSpPr>
          <p:spPr>
            <a:xfrm>
              <a:off x="7771243" y="4759731"/>
              <a:ext cx="1216488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Genesis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 Bang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</a:p>
          </p:txBody>
        </p:sp>
        <p:pic>
          <p:nvPicPr>
            <p:cNvPr id="13" name="Picture 2" descr="Six Key Questions to Ask a Financial Planner - CDSPI">
              <a:extLst>
                <a:ext uri="{FF2B5EF4-FFF2-40B4-BE49-F238E27FC236}">
                  <a16:creationId xmlns:a16="http://schemas.microsoft.com/office/drawing/2014/main" id="{17CB6904-4817-D8A2-118B-4D90C0DFE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D95896-3698-117C-E3A7-B6B89E45886E}"/>
                </a:ext>
              </a:extLst>
            </p:cNvPr>
            <p:cNvSpPr txBox="1"/>
            <p:nvPr/>
          </p:nvSpPr>
          <p:spPr>
            <a:xfrm>
              <a:off x="7690207" y="1020802"/>
              <a:ext cx="1378561" cy="111068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b="1" u="sng" dirty="0">
                  <a:latin typeface="Arial Rounded MT Bold" pitchFamily="34" charset="0"/>
                </a:rPr>
                <a:t>What do we learn about the value of earth from creation stories?</a:t>
              </a:r>
              <a:endParaRPr lang="en-GB" sz="20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1355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18E2FC244CC48BE94751C064C22E5" ma:contentTypeVersion="23" ma:contentTypeDescription="Create a new document." ma:contentTypeScope="" ma:versionID="79e94826d8e30342848c0b4019abb6dd">
  <xsd:schema xmlns:xsd="http://www.w3.org/2001/XMLSchema" xmlns:xs="http://www.w3.org/2001/XMLSchema" xmlns:p="http://schemas.microsoft.com/office/2006/metadata/properties" xmlns:ns2="00b7e05c-8318-466b-8191-edee44cdf25c" xmlns:ns3="c5aae1f7-341a-4369-a4bf-b8183f84145f" targetNamespace="http://schemas.microsoft.com/office/2006/metadata/properties" ma:root="true" ma:fieldsID="d85d68a8c9b78aa60d447a20eee594ce" ns2:_="" ns3:_="">
    <xsd:import namespace="00b7e05c-8318-466b-8191-edee44cdf25c"/>
    <xsd:import namespace="c5aae1f7-341a-4369-a4bf-b8183f84145f"/>
    <xsd:element name="properties">
      <xsd:complexType>
        <xsd:sequence>
          <xsd:element name="documentManagement">
            <xsd:complexType>
              <xsd:all>
                <xsd:element ref="ns2:pd52ccae7ba34473b0b19b2b44daff89" minOccurs="0"/>
                <xsd:element ref="ns2:TaxCatchAll" minOccurs="0"/>
                <xsd:element ref="ns2:k545ee15943b4812a138797a0251998b" minOccurs="0"/>
                <xsd:element ref="ns2:c8c7b199712b4ae69b897e00f0a25ee6" minOccurs="0"/>
                <xsd:element ref="ns2:he19196335cc4639bb43498366053662" minOccurs="0"/>
                <xsd:element ref="ns2:g430d41c3ca848d99f59c689afa3f4a8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e05c-8318-466b-8191-edee44cdf25c" elementFormDefault="qualified">
    <xsd:import namespace="http://schemas.microsoft.com/office/2006/documentManagement/types"/>
    <xsd:import namespace="http://schemas.microsoft.com/office/infopath/2007/PartnerControls"/>
    <xsd:element name="pd52ccae7ba34473b0b19b2b44daff89" ma:index="9" nillable="true" ma:taxonomy="true" ma:internalName="pd52ccae7ba34473b0b19b2b44daff89" ma:taxonomyFieldName="Topic" ma:displayName="Topic" ma:fieldId="{9d52ccae-7ba3-4473-b0b1-9b2b44daff89}" ma:sspId="de3e1963-7d46-4e0b-89a8-a048b91a3ade" ma:termSetId="0a06bbed-f101-4c3f-88bf-e857e41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305daf6c-af87-461d-8dca-e8147d6c448a}" ma:internalName="TaxCatchAll" ma:showField="CatchAllData" ma:web="00b7e05c-8318-466b-8191-edee44cdf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545ee15943b4812a138797a0251998b" ma:index="12" nillable="true" ma:taxonomy="true" ma:internalName="k545ee15943b4812a138797a0251998b" ma:taxonomyFieldName="Staff_x0020_Category" ma:displayName="Staff Category" ma:fieldId="{4545ee15-943b-4812-a138-797a0251998b}" ma:sspId="de3e1963-7d46-4e0b-89a8-a048b91a3ade" ma:termSetId="15823c29-7b5b-4221-89a2-26cf75f574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c7b199712b4ae69b897e00f0a25ee6" ma:index="14" nillable="true" ma:taxonomy="true" ma:internalName="c8c7b199712b4ae69b897e00f0a25ee6" ma:taxonomyFieldName="Exam_x0020_Board" ma:displayName="Exam Board" ma:fieldId="{c8c7b199-712b-4ae6-9b89-7e00f0a25ee6}" ma:sspId="de3e1963-7d46-4e0b-89a8-a048b91a3ade" ma:termSetId="20eab5ac-746c-4e9a-948b-97224313b9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19196335cc4639bb43498366053662" ma:index="16" nillable="true" ma:taxonomy="true" ma:internalName="he19196335cc4639bb43498366053662" ma:taxonomyFieldName="Week" ma:displayName="Week" ma:fieldId="{1e191963-35cc-4639-bb43-498366053662}" ma:sspId="de3e1963-7d46-4e0b-89a8-a048b91a3ade" ma:termSetId="2b093e1f-1d4f-4adb-8a31-d6d2bfaaca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30d41c3ca848d99f59c689afa3f4a8" ma:index="18" nillable="true" ma:taxonomy="true" ma:internalName="g430d41c3ca848d99f59c689afa3f4a8" ma:taxonomyFieldName="Term" ma:displayName="Term" ma:fieldId="{0430d41c-3ca8-48d9-9f59-c689afa3f4a8}" ma:sspId="de3e1963-7d46-4e0b-89a8-a048b91a3ade" ma:termSetId="43d16ac4-8edb-4428-be9f-f8ee53aa65d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PER" ma:internalName="Curriculum_x0020_Subject">
      <xsd:simpleType>
        <xsd:restriction base="dms:Text"/>
      </xsd:simple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ae1f7-341a-4369-a4bf-b8183f841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0b7e05c-8318-466b-8191-edee44cdf25c" xsi:nil="true"/>
    <he19196335cc4639bb43498366053662 xmlns="00b7e05c-8318-466b-8191-edee44cdf25c">
      <Terms xmlns="http://schemas.microsoft.com/office/infopath/2007/PartnerControls"/>
    </he19196335cc4639bb43498366053662>
    <Lesson xmlns="00b7e05c-8318-466b-8191-edee44cdf25c" xsi:nil="true"/>
    <CustomTags xmlns="00b7e05c-8318-466b-8191-edee44cdf25c" xsi:nil="true"/>
    <c8c7b199712b4ae69b897e00f0a25ee6 xmlns="00b7e05c-8318-466b-8191-edee44cdf25c">
      <Terms xmlns="http://schemas.microsoft.com/office/infopath/2007/PartnerControls"/>
    </c8c7b199712b4ae69b897e00f0a25ee6>
    <pd52ccae7ba34473b0b19b2b44daff89 xmlns="00b7e05c-8318-466b-8191-edee44cdf25c">
      <Terms xmlns="http://schemas.microsoft.com/office/infopath/2007/PartnerControls"/>
    </pd52ccae7ba34473b0b19b2b44daff89>
    <Year xmlns="00b7e05c-8318-466b-8191-edee44cdf25c" xsi:nil="true"/>
    <KeyStage xmlns="00b7e05c-8318-466b-8191-edee44cdf25c" xsi:nil="true"/>
    <PersonalIdentificationData xmlns="00b7e05c-8318-466b-8191-edee44cdf25c" xsi:nil="true"/>
    <CurriculumSubject xmlns="00b7e05c-8318-466b-8191-edee44cdf25c">PER</CurriculumSubject>
    <k545ee15943b4812a138797a0251998b xmlns="00b7e05c-8318-466b-8191-edee44cdf25c">
      <Terms xmlns="http://schemas.microsoft.com/office/infopath/2007/PartnerControls"/>
    </k545ee15943b4812a138797a0251998b>
    <g430d41c3ca848d99f59c689afa3f4a8 xmlns="00b7e05c-8318-466b-8191-edee44cdf25c">
      <Terms xmlns="http://schemas.microsoft.com/office/infopath/2007/PartnerControls"/>
    </g430d41c3ca848d99f59c689afa3f4a8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1199A-B8A2-4561-8AF5-B419ECC31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7e05c-8318-466b-8191-edee44cdf25c"/>
    <ds:schemaRef ds:uri="c5aae1f7-341a-4369-a4bf-b8183f8414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5267A-3363-49E1-83F1-5A47C167AF56}">
  <ds:schemaRefs>
    <ds:schemaRef ds:uri="http://schemas.microsoft.com/office/2006/metadata/properties"/>
    <ds:schemaRef ds:uri="http://schemas.microsoft.com/office/infopath/2007/PartnerControls"/>
    <ds:schemaRef ds:uri="00b7e05c-8318-466b-8191-edee44cdf25c"/>
  </ds:schemaRefs>
</ds:datastoreItem>
</file>

<file path=customXml/itemProps3.xml><?xml version="1.0" encoding="utf-8"?>
<ds:datastoreItem xmlns:ds="http://schemas.openxmlformats.org/officeDocument/2006/customXml" ds:itemID="{29E29480-1A1E-48EF-960A-FFA8F9CA8E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454</Words>
  <Application>Microsoft Office PowerPoint</Application>
  <PresentationFormat>Widescreen</PresentationFormat>
  <Paragraphs>83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What do we learn about the value of earth from creation stories?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https://www.youtube.com/watch?v=H2_6cqa2cP4&amp;t=99s</dc:title>
  <dc:creator>Chadwick, Stephanie</dc:creator>
  <cp:lastModifiedBy>Chadwick, Stephanie</cp:lastModifiedBy>
  <cp:revision>27</cp:revision>
  <dcterms:created xsi:type="dcterms:W3CDTF">2022-06-09T19:51:26Z</dcterms:created>
  <dcterms:modified xsi:type="dcterms:W3CDTF">2022-10-28T11:01:44Z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0x01010023F18E2FC244CC48BE94751C064C22E5</vt:lpwstr>
  </property>
  <property fmtid="{D5CDD505-2E9C-101B-9397-08002B2CF9AE}" pid="3" name="Order">
    <vt:r8>647800</vt:r8>
  </property>
  <property fmtid="{D5CDD505-2E9C-101B-9397-08002B2CF9AE}" pid="4" name="Staff Category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Topic">
    <vt:lpwstr/>
  </property>
  <property fmtid="{D5CDD505-2E9C-101B-9397-08002B2CF9AE}" pid="14" name="Term">
    <vt:lpwstr/>
  </property>
  <property fmtid="{D5CDD505-2E9C-101B-9397-08002B2CF9AE}" pid="15" name="Exam Board">
    <vt:lpwstr/>
  </property>
  <property fmtid="{D5CDD505-2E9C-101B-9397-08002B2CF9AE}" pid="16" name="Week">
    <vt:lpwstr/>
  </property>
</Properties>
</file>