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omforta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mforta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854b07ae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854b07ae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b15a459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b15a459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854b07ae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854b07ae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89cc02c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89cc02c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854b07a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854b07a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you are feeling super woo-woo. You could even have some sacred objects (from Rm 12) and place </a:t>
            </a:r>
            <a:r>
              <a:rPr lang="en-GB"/>
              <a:t>them</a:t>
            </a:r>
            <a:r>
              <a:rPr lang="en-GB"/>
              <a:t> around the classroom. </a:t>
            </a:r>
            <a:r>
              <a:rPr lang="en-GB"/>
              <a:t>Pupils</a:t>
            </a:r>
            <a:r>
              <a:rPr lang="en-GB"/>
              <a:t> could look at the objects (even pass them around) and consider </a:t>
            </a:r>
            <a:r>
              <a:rPr lang="en-GB"/>
              <a:t>what makes them sacred.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854b07ae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854b07ae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9a4c227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9a4c227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9a4c227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9a4c227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9a4c227e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9a4c227e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854b07ae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854b07ae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854b07ae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854b07ae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Humanist view - UN declaration of human rights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854b07ae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854b07ae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45240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280">
                <a:latin typeface="Calibri"/>
                <a:ea typeface="Calibri"/>
                <a:cs typeface="Calibri"/>
                <a:sym typeface="Calibri"/>
              </a:rPr>
              <a:t>Title: </a:t>
            </a:r>
            <a:r>
              <a:rPr lang="en-GB" sz="3280" u="sng">
                <a:latin typeface="Calibri"/>
                <a:ea typeface="Calibri"/>
                <a:cs typeface="Calibri"/>
                <a:sym typeface="Calibri"/>
              </a:rPr>
              <a:t>The Sanctity of life</a:t>
            </a:r>
            <a:endParaRPr sz="3280" u="sng">
              <a:latin typeface="Calibri"/>
              <a:ea typeface="Calibri"/>
              <a:cs typeface="Calibri"/>
              <a:sym typeface="Calibri"/>
            </a:endParaRPr>
          </a:p>
        </p:txBody>
      </p:sp>
      <p:sp>
        <p:nvSpPr>
          <p:cNvPr id="55" name="Google Shape;55;p13"/>
          <p:cNvSpPr/>
          <p:nvPr/>
        </p:nvSpPr>
        <p:spPr>
          <a:xfrm>
            <a:off x="446150" y="3646050"/>
            <a:ext cx="2074800" cy="1090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latin typeface="Calibri"/>
                <a:ea typeface="Calibri"/>
                <a:cs typeface="Calibri"/>
                <a:sym typeface="Calibri"/>
              </a:rPr>
              <a:t>1) Name one Aristotelian virtue</a:t>
            </a:r>
            <a:r>
              <a:rPr lang="en-GB" sz="1800">
                <a:latin typeface="Calibri"/>
                <a:ea typeface="Calibri"/>
                <a:cs typeface="Calibri"/>
                <a:sym typeface="Calibri"/>
              </a:rPr>
              <a:t> </a:t>
            </a:r>
            <a:endParaRPr sz="1800">
              <a:latin typeface="Calibri"/>
              <a:ea typeface="Calibri"/>
              <a:cs typeface="Calibri"/>
              <a:sym typeface="Calibri"/>
            </a:endParaRPr>
          </a:p>
        </p:txBody>
      </p:sp>
      <p:sp>
        <p:nvSpPr>
          <p:cNvPr id="56" name="Google Shape;56;p13"/>
          <p:cNvSpPr/>
          <p:nvPr/>
        </p:nvSpPr>
        <p:spPr>
          <a:xfrm>
            <a:off x="2773725" y="3646050"/>
            <a:ext cx="1551900" cy="1090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1) </a:t>
            </a:r>
            <a:r>
              <a:rPr lang="en-GB" sz="1800">
                <a:latin typeface="Calibri"/>
                <a:ea typeface="Calibri"/>
                <a:cs typeface="Calibri"/>
                <a:sym typeface="Calibri"/>
              </a:rPr>
              <a:t>Where was Aristotle born?</a:t>
            </a:r>
            <a:endParaRPr sz="1800">
              <a:latin typeface="Calibri"/>
              <a:ea typeface="Calibri"/>
              <a:cs typeface="Calibri"/>
              <a:sym typeface="Calibri"/>
            </a:endParaRPr>
          </a:p>
        </p:txBody>
      </p:sp>
      <p:sp>
        <p:nvSpPr>
          <p:cNvPr id="57" name="Google Shape;57;p13"/>
          <p:cNvSpPr/>
          <p:nvPr/>
        </p:nvSpPr>
        <p:spPr>
          <a:xfrm>
            <a:off x="6870875" y="3646050"/>
            <a:ext cx="2074800" cy="1090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1) </a:t>
            </a:r>
            <a:r>
              <a:rPr lang="en-GB" sz="1800">
                <a:latin typeface="Calibri"/>
                <a:ea typeface="Calibri"/>
                <a:cs typeface="Calibri"/>
                <a:sym typeface="Calibri"/>
              </a:rPr>
              <a:t>What is the </a:t>
            </a:r>
            <a:r>
              <a:rPr lang="en-GB" sz="1800">
                <a:latin typeface="Calibri"/>
                <a:ea typeface="Calibri"/>
                <a:cs typeface="Calibri"/>
                <a:sym typeface="Calibri"/>
              </a:rPr>
              <a:t>Nicomachean</a:t>
            </a:r>
            <a:r>
              <a:rPr lang="en-GB" sz="1800">
                <a:latin typeface="Calibri"/>
                <a:ea typeface="Calibri"/>
                <a:cs typeface="Calibri"/>
                <a:sym typeface="Calibri"/>
              </a:rPr>
              <a:t> ethics? </a:t>
            </a:r>
            <a:endParaRPr sz="1800">
              <a:latin typeface="Calibri"/>
              <a:ea typeface="Calibri"/>
              <a:cs typeface="Calibri"/>
              <a:sym typeface="Calibri"/>
            </a:endParaRPr>
          </a:p>
        </p:txBody>
      </p:sp>
      <p:sp>
        <p:nvSpPr>
          <p:cNvPr id="58" name="Google Shape;58;p13"/>
          <p:cNvSpPr/>
          <p:nvPr/>
        </p:nvSpPr>
        <p:spPr>
          <a:xfrm>
            <a:off x="810525" y="2322863"/>
            <a:ext cx="2466300" cy="1090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Calibri"/>
                <a:ea typeface="Calibri"/>
                <a:cs typeface="Calibri"/>
                <a:sym typeface="Calibri"/>
              </a:rPr>
              <a:t>2) name one </a:t>
            </a:r>
            <a:r>
              <a:rPr lang="en-GB" sz="1600">
                <a:latin typeface="Calibri"/>
                <a:ea typeface="Calibri"/>
                <a:cs typeface="Calibri"/>
                <a:sym typeface="Calibri"/>
              </a:rPr>
              <a:t>Aristotelian</a:t>
            </a:r>
            <a:r>
              <a:rPr lang="en-GB" sz="1600">
                <a:latin typeface="Calibri"/>
                <a:ea typeface="Calibri"/>
                <a:cs typeface="Calibri"/>
                <a:sym typeface="Calibri"/>
              </a:rPr>
              <a:t> virtue and that virtue’s vice of excess and </a:t>
            </a:r>
            <a:r>
              <a:rPr lang="en-GB" sz="1600">
                <a:latin typeface="Calibri"/>
                <a:ea typeface="Calibri"/>
                <a:cs typeface="Calibri"/>
                <a:sym typeface="Calibri"/>
              </a:rPr>
              <a:t>deficiency</a:t>
            </a:r>
            <a:r>
              <a:rPr lang="en-GB" sz="1600">
                <a:latin typeface="Calibri"/>
                <a:ea typeface="Calibri"/>
                <a:cs typeface="Calibri"/>
                <a:sym typeface="Calibri"/>
              </a:rPr>
              <a:t> </a:t>
            </a:r>
            <a:endParaRPr sz="1600">
              <a:latin typeface="Calibri"/>
              <a:ea typeface="Calibri"/>
              <a:cs typeface="Calibri"/>
              <a:sym typeface="Calibri"/>
            </a:endParaRPr>
          </a:p>
        </p:txBody>
      </p:sp>
      <p:sp>
        <p:nvSpPr>
          <p:cNvPr id="59" name="Google Shape;59;p13"/>
          <p:cNvSpPr/>
          <p:nvPr/>
        </p:nvSpPr>
        <p:spPr>
          <a:xfrm>
            <a:off x="3440450" y="2322838"/>
            <a:ext cx="2466300" cy="1090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Calibri"/>
                <a:ea typeface="Calibri"/>
                <a:cs typeface="Calibri"/>
                <a:sym typeface="Calibri"/>
              </a:rPr>
              <a:t>2) What does Aristotle believe about the </a:t>
            </a:r>
            <a:r>
              <a:rPr lang="en-GB" sz="1600">
                <a:latin typeface="Calibri"/>
                <a:ea typeface="Calibri"/>
                <a:cs typeface="Calibri"/>
                <a:sym typeface="Calibri"/>
              </a:rPr>
              <a:t>purpose (telos) of human beings?</a:t>
            </a:r>
            <a:r>
              <a:rPr lang="en-GB" sz="1600">
                <a:latin typeface="Calibri"/>
                <a:ea typeface="Calibri"/>
                <a:cs typeface="Calibri"/>
                <a:sym typeface="Calibri"/>
              </a:rPr>
              <a:t> </a:t>
            </a:r>
            <a:endParaRPr sz="1600">
              <a:latin typeface="Calibri"/>
              <a:ea typeface="Calibri"/>
              <a:cs typeface="Calibri"/>
              <a:sym typeface="Calibri"/>
            </a:endParaRPr>
          </a:p>
        </p:txBody>
      </p:sp>
      <p:sp>
        <p:nvSpPr>
          <p:cNvPr id="60" name="Google Shape;60;p13"/>
          <p:cNvSpPr/>
          <p:nvPr/>
        </p:nvSpPr>
        <p:spPr>
          <a:xfrm>
            <a:off x="6070375" y="2322863"/>
            <a:ext cx="2466300" cy="1090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300">
                <a:latin typeface="Calibri"/>
                <a:ea typeface="Calibri"/>
                <a:cs typeface="Calibri"/>
                <a:sym typeface="Calibri"/>
              </a:rPr>
              <a:t>2) How are virtues cultivated?</a:t>
            </a:r>
            <a:endParaRPr sz="2300">
              <a:latin typeface="Calibri"/>
              <a:ea typeface="Calibri"/>
              <a:cs typeface="Calibri"/>
              <a:sym typeface="Calibri"/>
            </a:endParaRPr>
          </a:p>
        </p:txBody>
      </p:sp>
      <p:sp>
        <p:nvSpPr>
          <p:cNvPr id="61" name="Google Shape;61;p13"/>
          <p:cNvSpPr/>
          <p:nvPr/>
        </p:nvSpPr>
        <p:spPr>
          <a:xfrm>
            <a:off x="4523988" y="3646050"/>
            <a:ext cx="2074800" cy="1090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1) What is the name of the school founded by Aristotle? </a:t>
            </a:r>
            <a:endParaRPr sz="1800">
              <a:latin typeface="Calibri"/>
              <a:ea typeface="Calibri"/>
              <a:cs typeface="Calibri"/>
              <a:sym typeface="Calibri"/>
            </a:endParaRPr>
          </a:p>
        </p:txBody>
      </p:sp>
      <p:sp>
        <p:nvSpPr>
          <p:cNvPr id="62" name="Google Shape;62;p13"/>
          <p:cNvSpPr/>
          <p:nvPr/>
        </p:nvSpPr>
        <p:spPr>
          <a:xfrm>
            <a:off x="5030575" y="999650"/>
            <a:ext cx="2466300" cy="10905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Calibri"/>
                <a:ea typeface="Calibri"/>
                <a:cs typeface="Calibri"/>
                <a:sym typeface="Calibri"/>
              </a:rPr>
              <a:t>3) How successful is Aristotle’s virtue ethics at helping someone lead the good life? </a:t>
            </a:r>
            <a:endParaRPr sz="1600">
              <a:latin typeface="Calibri"/>
              <a:ea typeface="Calibri"/>
              <a:cs typeface="Calibri"/>
              <a:sym typeface="Calibri"/>
            </a:endParaRPr>
          </a:p>
        </p:txBody>
      </p:sp>
      <p:sp>
        <p:nvSpPr>
          <p:cNvPr id="63" name="Google Shape;63;p13"/>
          <p:cNvSpPr/>
          <p:nvPr/>
        </p:nvSpPr>
        <p:spPr>
          <a:xfrm>
            <a:off x="2369525" y="999650"/>
            <a:ext cx="2466300" cy="10905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Calibri"/>
                <a:ea typeface="Calibri"/>
                <a:cs typeface="Calibri"/>
                <a:sym typeface="Calibri"/>
              </a:rPr>
              <a:t>3) How reasonable is ‘</a:t>
            </a:r>
            <a:r>
              <a:rPr lang="en-GB" sz="1600">
                <a:latin typeface="Calibri"/>
                <a:ea typeface="Calibri"/>
                <a:cs typeface="Calibri"/>
                <a:sym typeface="Calibri"/>
              </a:rPr>
              <a:t>eudaimonia</a:t>
            </a:r>
            <a:r>
              <a:rPr lang="en-GB" sz="1600">
                <a:latin typeface="Calibri"/>
                <a:ea typeface="Calibri"/>
                <a:cs typeface="Calibri"/>
                <a:sym typeface="Calibri"/>
              </a:rPr>
              <a:t>’ as an </a:t>
            </a:r>
            <a:r>
              <a:rPr lang="en-GB" sz="1600">
                <a:latin typeface="Calibri"/>
                <a:ea typeface="Calibri"/>
                <a:cs typeface="Calibri"/>
                <a:sym typeface="Calibri"/>
              </a:rPr>
              <a:t>ethical goal? Refer to Aristotle’s VE in your response</a:t>
            </a:r>
            <a:r>
              <a:rPr lang="en-GB" sz="1600">
                <a:latin typeface="Calibri"/>
                <a:ea typeface="Calibri"/>
                <a:cs typeface="Calibri"/>
                <a:sym typeface="Calibri"/>
              </a:rPr>
              <a:t> </a:t>
            </a:r>
            <a:endParaRPr sz="1600">
              <a:latin typeface="Calibri"/>
              <a:ea typeface="Calibri"/>
              <a:cs typeface="Calibri"/>
              <a:sym typeface="Calibri"/>
            </a:endParaRPr>
          </a:p>
        </p:txBody>
      </p:sp>
      <p:sp>
        <p:nvSpPr>
          <p:cNvPr id="64" name="Google Shape;64;p13"/>
          <p:cNvSpPr txBox="1"/>
          <p:nvPr/>
        </p:nvSpPr>
        <p:spPr>
          <a:xfrm>
            <a:off x="166875" y="792600"/>
            <a:ext cx="2007900" cy="1046700"/>
          </a:xfrm>
          <a:prstGeom prst="rect">
            <a:avLst/>
          </a:prstGeom>
          <a:solidFill>
            <a:srgbClr val="D0E0E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Calibri"/>
                <a:ea typeface="Calibri"/>
                <a:cs typeface="Calibri"/>
                <a:sym typeface="Calibri"/>
              </a:rPr>
              <a:t>Try to answer as many questions as possible. The aim is to score the most amount of points. </a:t>
            </a:r>
            <a:endParaRPr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98100"/>
            <a:ext cx="8520600" cy="132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Calibri"/>
                <a:ea typeface="Calibri"/>
                <a:cs typeface="Calibri"/>
                <a:sym typeface="Calibri"/>
              </a:rPr>
              <a:t>Write </a:t>
            </a:r>
            <a:r>
              <a:rPr b="1" lang="en-GB" u="sng">
                <a:latin typeface="Calibri"/>
                <a:ea typeface="Calibri"/>
                <a:cs typeface="Calibri"/>
                <a:sym typeface="Calibri"/>
              </a:rPr>
              <a:t>one</a:t>
            </a:r>
            <a:r>
              <a:rPr b="1" lang="en-GB">
                <a:latin typeface="Calibri"/>
                <a:ea typeface="Calibri"/>
                <a:cs typeface="Calibri"/>
                <a:sym typeface="Calibri"/>
              </a:rPr>
              <a:t> paragraph explaining religious and non-religious beliefs about the sanctity of life. Use the quotes we have looked at to help you and include the keywords. </a:t>
            </a:r>
            <a:r>
              <a:rPr b="1" lang="en-GB"/>
              <a:t>  </a:t>
            </a:r>
            <a:endParaRPr b="1"/>
          </a:p>
        </p:txBody>
      </p:sp>
      <p:sp>
        <p:nvSpPr>
          <p:cNvPr id="134" name="Google Shape;134;p22"/>
          <p:cNvSpPr txBox="1"/>
          <p:nvPr>
            <p:ph idx="1" type="body"/>
          </p:nvPr>
        </p:nvSpPr>
        <p:spPr>
          <a:xfrm>
            <a:off x="311700" y="2863000"/>
            <a:ext cx="4348500" cy="1747500"/>
          </a:xfrm>
          <a:prstGeom prst="rect">
            <a:avLst/>
          </a:prstGeom>
          <a:ln cap="flat" cmpd="sng" w="2857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b="1" i="1" lang="en-GB" sz="1850">
                <a:solidFill>
                  <a:schemeClr val="dk1"/>
                </a:solidFill>
                <a:highlight>
                  <a:srgbClr val="FFFFFF"/>
                </a:highlight>
                <a:latin typeface="Calibri"/>
                <a:ea typeface="Calibri"/>
                <a:cs typeface="Calibri"/>
                <a:sym typeface="Calibri"/>
              </a:rPr>
              <a:t>Humanist manifesto III ‘</a:t>
            </a:r>
            <a:r>
              <a:rPr lang="en-GB" sz="1850">
                <a:solidFill>
                  <a:schemeClr val="dk1"/>
                </a:solidFill>
                <a:highlight>
                  <a:srgbClr val="FFFFFF"/>
                </a:highlight>
                <a:latin typeface="Calibri"/>
                <a:ea typeface="Calibri"/>
                <a:cs typeface="Calibri"/>
                <a:sym typeface="Calibri"/>
              </a:rPr>
              <a:t> We are committed to treating each person as having inherent worth and dignity, and to making informed choices in a context of freedom and responsibility.’ </a:t>
            </a:r>
            <a:endParaRPr sz="2300">
              <a:solidFill>
                <a:schemeClr val="dk1"/>
              </a:solidFill>
              <a:latin typeface="Calibri"/>
              <a:ea typeface="Calibri"/>
              <a:cs typeface="Calibri"/>
              <a:sym typeface="Calibri"/>
            </a:endParaRPr>
          </a:p>
        </p:txBody>
      </p:sp>
      <p:sp>
        <p:nvSpPr>
          <p:cNvPr id="135" name="Google Shape;135;p22"/>
          <p:cNvSpPr txBox="1"/>
          <p:nvPr/>
        </p:nvSpPr>
        <p:spPr>
          <a:xfrm>
            <a:off x="5354200" y="1425300"/>
            <a:ext cx="3478200" cy="195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6" name="Google Shape;136;p22"/>
          <p:cNvSpPr txBox="1"/>
          <p:nvPr>
            <p:ph idx="1" type="body"/>
          </p:nvPr>
        </p:nvSpPr>
        <p:spPr>
          <a:xfrm>
            <a:off x="5825175" y="1623600"/>
            <a:ext cx="3183600" cy="30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solidFill>
                  <a:srgbClr val="000000"/>
                </a:solidFill>
              </a:rPr>
              <a:t>Connecting words</a:t>
            </a:r>
            <a:endParaRPr b="1" u="sng">
              <a:solidFill>
                <a:srgbClr val="000000"/>
              </a:solidFill>
            </a:endParaRPr>
          </a:p>
          <a:p>
            <a:pPr indent="0" lvl="0" marL="0" rtl="0" algn="l">
              <a:spcBef>
                <a:spcPts val="1200"/>
              </a:spcBef>
              <a:spcAft>
                <a:spcPts val="0"/>
              </a:spcAft>
              <a:buNone/>
            </a:pPr>
            <a:r>
              <a:rPr lang="en-GB">
                <a:solidFill>
                  <a:srgbClr val="000000"/>
                </a:solidFill>
              </a:rPr>
              <a:t>Because</a:t>
            </a:r>
            <a:endParaRPr>
              <a:solidFill>
                <a:srgbClr val="000000"/>
              </a:solidFill>
            </a:endParaRPr>
          </a:p>
          <a:p>
            <a:pPr indent="0" lvl="0" marL="0" rtl="0" algn="l">
              <a:spcBef>
                <a:spcPts val="1200"/>
              </a:spcBef>
              <a:spcAft>
                <a:spcPts val="0"/>
              </a:spcAft>
              <a:buNone/>
            </a:pPr>
            <a:r>
              <a:rPr lang="en-GB">
                <a:solidFill>
                  <a:srgbClr val="000000"/>
                </a:solidFill>
              </a:rPr>
              <a:t>But</a:t>
            </a:r>
            <a:endParaRPr>
              <a:solidFill>
                <a:srgbClr val="000000"/>
              </a:solidFill>
            </a:endParaRPr>
          </a:p>
          <a:p>
            <a:pPr indent="0" lvl="0" marL="0" rtl="0" algn="l">
              <a:spcBef>
                <a:spcPts val="1200"/>
              </a:spcBef>
              <a:spcAft>
                <a:spcPts val="1200"/>
              </a:spcAft>
              <a:buNone/>
            </a:pPr>
            <a:r>
              <a:rPr lang="en-GB">
                <a:solidFill>
                  <a:srgbClr val="000000"/>
                </a:solidFill>
              </a:rPr>
              <a:t>So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13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Discuss: What are the implications of belief in the sanctity of life?</a:t>
            </a:r>
            <a:endParaRPr b="1"/>
          </a:p>
        </p:txBody>
      </p:sp>
      <p:sp>
        <p:nvSpPr>
          <p:cNvPr id="142" name="Google Shape;142;p23"/>
          <p:cNvSpPr txBox="1"/>
          <p:nvPr>
            <p:ph idx="1" type="body"/>
          </p:nvPr>
        </p:nvSpPr>
        <p:spPr>
          <a:xfrm>
            <a:off x="311700" y="1586425"/>
            <a:ext cx="8520600" cy="29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nvSpPr>
        <p:spPr>
          <a:xfrm>
            <a:off x="107875" y="258300"/>
            <a:ext cx="2829600" cy="47793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latin typeface="Comfortaa"/>
                <a:ea typeface="Comfortaa"/>
                <a:cs typeface="Comfortaa"/>
                <a:sym typeface="Comfortaa"/>
              </a:rPr>
              <a:t>‘</a:t>
            </a:r>
            <a:r>
              <a:rPr lang="en-GB" sz="1000">
                <a:solidFill>
                  <a:schemeClr val="dk1"/>
                </a:solidFill>
                <a:highlight>
                  <a:srgbClr val="FFFFFF"/>
                </a:highlight>
                <a:latin typeface="Comfortaa"/>
                <a:ea typeface="Comfortaa"/>
                <a:cs typeface="Comfortaa"/>
                <a:sym typeface="Comfortaa"/>
              </a:rPr>
              <a:t>So </a:t>
            </a:r>
            <a:r>
              <a:rPr lang="en-GB" sz="1000" u="sng">
                <a:solidFill>
                  <a:schemeClr val="dk1"/>
                </a:solidFill>
                <a:highlight>
                  <a:srgbClr val="FFFFFF"/>
                </a:highlight>
                <a:latin typeface="Comfortaa"/>
                <a:ea typeface="Comfortaa"/>
                <a:cs typeface="Comfortaa"/>
                <a:sym typeface="Comfortaa"/>
              </a:rPr>
              <a:t>God</a:t>
            </a:r>
            <a:r>
              <a:rPr lang="en-GB" sz="1000">
                <a:solidFill>
                  <a:schemeClr val="dk1"/>
                </a:solidFill>
                <a:highlight>
                  <a:srgbClr val="FFFFFF"/>
                </a:highlight>
                <a:latin typeface="Comfortaa"/>
                <a:ea typeface="Comfortaa"/>
                <a:cs typeface="Comfortaa"/>
                <a:sym typeface="Comfortaa"/>
              </a:rPr>
              <a:t> created </a:t>
            </a:r>
            <a:r>
              <a:rPr lang="en-GB" sz="1000" u="sng">
                <a:solidFill>
                  <a:schemeClr val="dk1"/>
                </a:solidFill>
                <a:highlight>
                  <a:srgbClr val="FFFFFF"/>
                </a:highlight>
                <a:latin typeface="Comfortaa"/>
                <a:ea typeface="Comfortaa"/>
                <a:cs typeface="Comfortaa"/>
                <a:sym typeface="Comfortaa"/>
              </a:rPr>
              <a:t>mankind</a:t>
            </a:r>
            <a:r>
              <a:rPr lang="en-GB" sz="1000">
                <a:solidFill>
                  <a:schemeClr val="dk1"/>
                </a:solidFill>
                <a:highlight>
                  <a:srgbClr val="FFFFFF"/>
                </a:highlight>
                <a:latin typeface="Comfortaa"/>
                <a:ea typeface="Comfortaa"/>
                <a:cs typeface="Comfortaa"/>
                <a:sym typeface="Comfortaa"/>
              </a:rPr>
              <a:t> in </a:t>
            </a:r>
            <a:r>
              <a:rPr lang="en-GB" sz="1000" u="sng">
                <a:solidFill>
                  <a:schemeClr val="dk1"/>
                </a:solidFill>
                <a:highlight>
                  <a:srgbClr val="FFFFFF"/>
                </a:highlight>
                <a:latin typeface="Comfortaa"/>
                <a:ea typeface="Comfortaa"/>
                <a:cs typeface="Comfortaa"/>
                <a:sym typeface="Comfortaa"/>
              </a:rPr>
              <a:t>his own image</a:t>
            </a:r>
            <a:r>
              <a:rPr lang="en-GB" sz="1000">
                <a:solidFill>
                  <a:schemeClr val="dk1"/>
                </a:solidFill>
                <a:highlight>
                  <a:srgbClr val="FFFFFF"/>
                </a:highlight>
                <a:latin typeface="Comfortaa"/>
                <a:ea typeface="Comfortaa"/>
                <a:cs typeface="Comfortaa"/>
                <a:sym typeface="Comfortaa"/>
              </a:rPr>
              <a:t>, in the image of God he created them; male and female he created them.</a:t>
            </a:r>
            <a:endParaRPr sz="10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rPr b="1" lang="en-GB" sz="1000">
                <a:latin typeface="Comfortaa"/>
                <a:ea typeface="Comfortaa"/>
                <a:cs typeface="Comfortaa"/>
                <a:sym typeface="Comfortaa"/>
              </a:rPr>
              <a:t>(Genesis 1.27)</a:t>
            </a:r>
            <a:endParaRPr b="1" sz="1000">
              <a:latin typeface="Comfortaa"/>
              <a:ea typeface="Comfortaa"/>
              <a:cs typeface="Comfortaa"/>
              <a:sym typeface="Comfortaa"/>
            </a:endParaRPr>
          </a:p>
          <a:p>
            <a:pPr indent="0" lvl="0" marL="0" rtl="0" algn="l">
              <a:spcBef>
                <a:spcPts val="0"/>
              </a:spcBef>
              <a:spcAft>
                <a:spcPts val="0"/>
              </a:spcAft>
              <a:buNone/>
            </a:pPr>
            <a:r>
              <a:t/>
            </a:r>
            <a:endParaRPr b="1" sz="1000">
              <a:latin typeface="Comfortaa"/>
              <a:ea typeface="Comfortaa"/>
              <a:cs typeface="Comfortaa"/>
              <a:sym typeface="Comfortaa"/>
            </a:endParaRPr>
          </a:p>
          <a:p>
            <a:pPr indent="0" lvl="0" marL="0" rtl="0" algn="l">
              <a:lnSpc>
                <a:spcPct val="115000"/>
              </a:lnSpc>
              <a:spcBef>
                <a:spcPts val="1200"/>
              </a:spcBef>
              <a:spcAft>
                <a:spcPts val="0"/>
              </a:spcAft>
              <a:buNone/>
            </a:pPr>
            <a:r>
              <a:rPr lang="en-GB" sz="1000">
                <a:solidFill>
                  <a:schemeClr val="dk1"/>
                </a:solidFill>
                <a:highlight>
                  <a:srgbClr val="FFFFFF"/>
                </a:highlight>
                <a:latin typeface="Comfortaa"/>
                <a:ea typeface="Comfortaa"/>
                <a:cs typeface="Comfortaa"/>
                <a:sym typeface="Comfortaa"/>
              </a:rPr>
              <a:t>The word of the Lord came to me [Jeremiah], saying, “Before I formed you in the womb I knew you, before you were born I set you apart; I appointed you as a prophet to the nations’ (Jeremiah 1.3-5) </a:t>
            </a:r>
            <a:endParaRPr sz="1000">
              <a:solidFill>
                <a:schemeClr val="dk1"/>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1200"/>
              </a:spcAft>
              <a:buNone/>
            </a:pPr>
            <a:r>
              <a:rPr lang="en-GB" sz="1000">
                <a:solidFill>
                  <a:schemeClr val="dk1"/>
                </a:solidFill>
                <a:highlight>
                  <a:srgbClr val="FFFFFF"/>
                </a:highlight>
                <a:latin typeface="Comfortaa"/>
                <a:ea typeface="Comfortaa"/>
                <a:cs typeface="Comfortaa"/>
                <a:sym typeface="Comfortaa"/>
              </a:rPr>
              <a:t>One of the teachers of the law came and heard them debating. Noticing that Jesus had given them a good answer, he asked him, “Of all the commandments, which is the most important? “The most important one,” answered Jesus, “is this: ‘Hear, O Israel: The Lord our God, the Lord is one.Love the Lord your God with all your heart and with all your soul and with all your mind and with all your strength. The second is this: ‘Love your neighbor as yourself. There is no commandment greater than these.” (Mark 12.28-31)</a:t>
            </a:r>
            <a:endParaRPr sz="1000">
              <a:solidFill>
                <a:schemeClr val="dk1"/>
              </a:solidFill>
              <a:highlight>
                <a:srgbClr val="FFFFFF"/>
              </a:highlight>
              <a:latin typeface="Comfortaa"/>
              <a:ea typeface="Comfortaa"/>
              <a:cs typeface="Comfortaa"/>
              <a:sym typeface="Comfortaa"/>
            </a:endParaRPr>
          </a:p>
        </p:txBody>
      </p:sp>
      <p:sp>
        <p:nvSpPr>
          <p:cNvPr id="148" name="Google Shape;148;p24"/>
          <p:cNvSpPr txBox="1"/>
          <p:nvPr/>
        </p:nvSpPr>
        <p:spPr>
          <a:xfrm>
            <a:off x="3120525" y="258300"/>
            <a:ext cx="2829600" cy="47793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latin typeface="Comfortaa"/>
                <a:ea typeface="Comfortaa"/>
                <a:cs typeface="Comfortaa"/>
                <a:sym typeface="Comfortaa"/>
              </a:rPr>
              <a:t>‘</a:t>
            </a:r>
            <a:r>
              <a:rPr lang="en-GB" sz="1000">
                <a:solidFill>
                  <a:schemeClr val="dk1"/>
                </a:solidFill>
                <a:highlight>
                  <a:srgbClr val="FFFFFF"/>
                </a:highlight>
                <a:latin typeface="Comfortaa"/>
                <a:ea typeface="Comfortaa"/>
                <a:cs typeface="Comfortaa"/>
                <a:sym typeface="Comfortaa"/>
              </a:rPr>
              <a:t>So </a:t>
            </a:r>
            <a:r>
              <a:rPr lang="en-GB" sz="1000" u="sng">
                <a:solidFill>
                  <a:schemeClr val="dk1"/>
                </a:solidFill>
                <a:highlight>
                  <a:srgbClr val="FFFFFF"/>
                </a:highlight>
                <a:latin typeface="Comfortaa"/>
                <a:ea typeface="Comfortaa"/>
                <a:cs typeface="Comfortaa"/>
                <a:sym typeface="Comfortaa"/>
              </a:rPr>
              <a:t>God</a:t>
            </a:r>
            <a:r>
              <a:rPr lang="en-GB" sz="1000">
                <a:solidFill>
                  <a:schemeClr val="dk1"/>
                </a:solidFill>
                <a:highlight>
                  <a:srgbClr val="FFFFFF"/>
                </a:highlight>
                <a:latin typeface="Comfortaa"/>
                <a:ea typeface="Comfortaa"/>
                <a:cs typeface="Comfortaa"/>
                <a:sym typeface="Comfortaa"/>
              </a:rPr>
              <a:t> created </a:t>
            </a:r>
            <a:r>
              <a:rPr lang="en-GB" sz="1000" u="sng">
                <a:solidFill>
                  <a:schemeClr val="dk1"/>
                </a:solidFill>
                <a:highlight>
                  <a:srgbClr val="FFFFFF"/>
                </a:highlight>
                <a:latin typeface="Comfortaa"/>
                <a:ea typeface="Comfortaa"/>
                <a:cs typeface="Comfortaa"/>
                <a:sym typeface="Comfortaa"/>
              </a:rPr>
              <a:t>mankind</a:t>
            </a:r>
            <a:r>
              <a:rPr lang="en-GB" sz="1000">
                <a:solidFill>
                  <a:schemeClr val="dk1"/>
                </a:solidFill>
                <a:highlight>
                  <a:srgbClr val="FFFFFF"/>
                </a:highlight>
                <a:latin typeface="Comfortaa"/>
                <a:ea typeface="Comfortaa"/>
                <a:cs typeface="Comfortaa"/>
                <a:sym typeface="Comfortaa"/>
              </a:rPr>
              <a:t> in </a:t>
            </a:r>
            <a:r>
              <a:rPr lang="en-GB" sz="1000" u="sng">
                <a:solidFill>
                  <a:schemeClr val="dk1"/>
                </a:solidFill>
                <a:highlight>
                  <a:srgbClr val="FFFFFF"/>
                </a:highlight>
                <a:latin typeface="Comfortaa"/>
                <a:ea typeface="Comfortaa"/>
                <a:cs typeface="Comfortaa"/>
                <a:sym typeface="Comfortaa"/>
              </a:rPr>
              <a:t>his own image</a:t>
            </a:r>
            <a:r>
              <a:rPr lang="en-GB" sz="1000">
                <a:solidFill>
                  <a:schemeClr val="dk1"/>
                </a:solidFill>
                <a:highlight>
                  <a:srgbClr val="FFFFFF"/>
                </a:highlight>
                <a:latin typeface="Comfortaa"/>
                <a:ea typeface="Comfortaa"/>
                <a:cs typeface="Comfortaa"/>
                <a:sym typeface="Comfortaa"/>
              </a:rPr>
              <a:t>, in the image of God he created them; male and female he created them.</a:t>
            </a:r>
            <a:endParaRPr sz="10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rPr b="1" lang="en-GB" sz="1000">
                <a:latin typeface="Comfortaa"/>
                <a:ea typeface="Comfortaa"/>
                <a:cs typeface="Comfortaa"/>
                <a:sym typeface="Comfortaa"/>
              </a:rPr>
              <a:t>(Genesis 1.27)</a:t>
            </a:r>
            <a:endParaRPr b="1" sz="1000">
              <a:latin typeface="Comfortaa"/>
              <a:ea typeface="Comfortaa"/>
              <a:cs typeface="Comfortaa"/>
              <a:sym typeface="Comfortaa"/>
            </a:endParaRPr>
          </a:p>
          <a:p>
            <a:pPr indent="0" lvl="0" marL="0" rtl="0" algn="l">
              <a:spcBef>
                <a:spcPts val="0"/>
              </a:spcBef>
              <a:spcAft>
                <a:spcPts val="0"/>
              </a:spcAft>
              <a:buNone/>
            </a:pPr>
            <a:r>
              <a:t/>
            </a:r>
            <a:endParaRPr b="1" sz="1000">
              <a:latin typeface="Comfortaa"/>
              <a:ea typeface="Comfortaa"/>
              <a:cs typeface="Comfortaa"/>
              <a:sym typeface="Comfortaa"/>
            </a:endParaRPr>
          </a:p>
          <a:p>
            <a:pPr indent="0" lvl="0" marL="0" rtl="0" algn="l">
              <a:lnSpc>
                <a:spcPct val="115000"/>
              </a:lnSpc>
              <a:spcBef>
                <a:spcPts val="1200"/>
              </a:spcBef>
              <a:spcAft>
                <a:spcPts val="0"/>
              </a:spcAft>
              <a:buNone/>
            </a:pPr>
            <a:r>
              <a:rPr lang="en-GB" sz="1000">
                <a:solidFill>
                  <a:schemeClr val="dk1"/>
                </a:solidFill>
                <a:highlight>
                  <a:srgbClr val="FFFFFF"/>
                </a:highlight>
                <a:latin typeface="Comfortaa"/>
                <a:ea typeface="Comfortaa"/>
                <a:cs typeface="Comfortaa"/>
                <a:sym typeface="Comfortaa"/>
              </a:rPr>
              <a:t>The word of the Lord came to me [Jeremiah], saying, “Before I formed you in the womb I knew you, before you were born I set you apart; I appointed you as a prophet to the nations’ (Jeremiah 1.3-5) </a:t>
            </a:r>
            <a:endParaRPr sz="1000">
              <a:solidFill>
                <a:schemeClr val="dk1"/>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1200"/>
              </a:spcAft>
              <a:buNone/>
            </a:pPr>
            <a:r>
              <a:rPr b="1" lang="en-GB" sz="1000">
                <a:solidFill>
                  <a:schemeClr val="dk1"/>
                </a:solidFill>
                <a:highlight>
                  <a:srgbClr val="FFFFFF"/>
                </a:highlight>
                <a:latin typeface="Comfortaa"/>
                <a:ea typeface="Comfortaa"/>
                <a:cs typeface="Comfortaa"/>
                <a:sym typeface="Comfortaa"/>
              </a:rPr>
              <a:t> </a:t>
            </a:r>
            <a:r>
              <a:rPr lang="en-GB" sz="1000">
                <a:solidFill>
                  <a:schemeClr val="dk1"/>
                </a:solidFill>
                <a:highlight>
                  <a:srgbClr val="FFFFFF"/>
                </a:highlight>
                <a:latin typeface="Comfortaa"/>
                <a:ea typeface="Comfortaa"/>
                <a:cs typeface="Comfortaa"/>
                <a:sym typeface="Comfortaa"/>
              </a:rPr>
              <a:t>One of the teachers of the law came and heard them debating. Noticing that Jesus had given them a good answer, he asked him, “Of all the commandments, which is the most important? “The most important one,” answered Jesus, “is this: ‘Hear, O Israel: The Lord our God, the Lord is one.Love the Lord your God with all your heart and with all your soul and with all your mind and with all your strength. The second is this: ‘Love your neighbor as yourself. There is no commandment greater than these.” (Mark 12.28-31)</a:t>
            </a:r>
            <a:endParaRPr sz="1000">
              <a:solidFill>
                <a:schemeClr val="dk1"/>
              </a:solidFill>
              <a:highlight>
                <a:srgbClr val="FFFFFF"/>
              </a:highlight>
              <a:latin typeface="Comfortaa"/>
              <a:ea typeface="Comfortaa"/>
              <a:cs typeface="Comfortaa"/>
              <a:sym typeface="Comfortaa"/>
            </a:endParaRPr>
          </a:p>
        </p:txBody>
      </p:sp>
      <p:sp>
        <p:nvSpPr>
          <p:cNvPr id="149" name="Google Shape;149;p24"/>
          <p:cNvSpPr txBox="1"/>
          <p:nvPr/>
        </p:nvSpPr>
        <p:spPr>
          <a:xfrm>
            <a:off x="6127675" y="258300"/>
            <a:ext cx="2829600" cy="47793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latin typeface="Comfortaa"/>
                <a:ea typeface="Comfortaa"/>
                <a:cs typeface="Comfortaa"/>
                <a:sym typeface="Comfortaa"/>
              </a:rPr>
              <a:t>‘</a:t>
            </a:r>
            <a:r>
              <a:rPr lang="en-GB" sz="1000">
                <a:solidFill>
                  <a:schemeClr val="dk1"/>
                </a:solidFill>
                <a:highlight>
                  <a:srgbClr val="FFFFFF"/>
                </a:highlight>
                <a:latin typeface="Comfortaa"/>
                <a:ea typeface="Comfortaa"/>
                <a:cs typeface="Comfortaa"/>
                <a:sym typeface="Comfortaa"/>
              </a:rPr>
              <a:t>So </a:t>
            </a:r>
            <a:r>
              <a:rPr lang="en-GB" sz="1000" u="sng">
                <a:solidFill>
                  <a:schemeClr val="dk1"/>
                </a:solidFill>
                <a:highlight>
                  <a:srgbClr val="FFFFFF"/>
                </a:highlight>
                <a:latin typeface="Comfortaa"/>
                <a:ea typeface="Comfortaa"/>
                <a:cs typeface="Comfortaa"/>
                <a:sym typeface="Comfortaa"/>
              </a:rPr>
              <a:t>God</a:t>
            </a:r>
            <a:r>
              <a:rPr lang="en-GB" sz="1000">
                <a:solidFill>
                  <a:schemeClr val="dk1"/>
                </a:solidFill>
                <a:highlight>
                  <a:srgbClr val="FFFFFF"/>
                </a:highlight>
                <a:latin typeface="Comfortaa"/>
                <a:ea typeface="Comfortaa"/>
                <a:cs typeface="Comfortaa"/>
                <a:sym typeface="Comfortaa"/>
              </a:rPr>
              <a:t> created </a:t>
            </a:r>
            <a:r>
              <a:rPr lang="en-GB" sz="1000" u="sng">
                <a:solidFill>
                  <a:schemeClr val="dk1"/>
                </a:solidFill>
                <a:highlight>
                  <a:srgbClr val="FFFFFF"/>
                </a:highlight>
                <a:latin typeface="Comfortaa"/>
                <a:ea typeface="Comfortaa"/>
                <a:cs typeface="Comfortaa"/>
                <a:sym typeface="Comfortaa"/>
              </a:rPr>
              <a:t>mankind</a:t>
            </a:r>
            <a:r>
              <a:rPr lang="en-GB" sz="1000">
                <a:solidFill>
                  <a:schemeClr val="dk1"/>
                </a:solidFill>
                <a:highlight>
                  <a:srgbClr val="FFFFFF"/>
                </a:highlight>
                <a:latin typeface="Comfortaa"/>
                <a:ea typeface="Comfortaa"/>
                <a:cs typeface="Comfortaa"/>
                <a:sym typeface="Comfortaa"/>
              </a:rPr>
              <a:t> in </a:t>
            </a:r>
            <a:r>
              <a:rPr lang="en-GB" sz="1000" u="sng">
                <a:solidFill>
                  <a:schemeClr val="dk1"/>
                </a:solidFill>
                <a:highlight>
                  <a:srgbClr val="FFFFFF"/>
                </a:highlight>
                <a:latin typeface="Comfortaa"/>
                <a:ea typeface="Comfortaa"/>
                <a:cs typeface="Comfortaa"/>
                <a:sym typeface="Comfortaa"/>
              </a:rPr>
              <a:t>his own image</a:t>
            </a:r>
            <a:r>
              <a:rPr lang="en-GB" sz="1000">
                <a:solidFill>
                  <a:schemeClr val="dk1"/>
                </a:solidFill>
                <a:highlight>
                  <a:srgbClr val="FFFFFF"/>
                </a:highlight>
                <a:latin typeface="Comfortaa"/>
                <a:ea typeface="Comfortaa"/>
                <a:cs typeface="Comfortaa"/>
                <a:sym typeface="Comfortaa"/>
              </a:rPr>
              <a:t>, in the image of God he created them; male and female he created them.</a:t>
            </a:r>
            <a:endParaRPr sz="10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rPr b="1" lang="en-GB" sz="1000">
                <a:latin typeface="Comfortaa"/>
                <a:ea typeface="Comfortaa"/>
                <a:cs typeface="Comfortaa"/>
                <a:sym typeface="Comfortaa"/>
              </a:rPr>
              <a:t>(Genesis 1.27)</a:t>
            </a:r>
            <a:endParaRPr b="1" sz="1000">
              <a:latin typeface="Comfortaa"/>
              <a:ea typeface="Comfortaa"/>
              <a:cs typeface="Comfortaa"/>
              <a:sym typeface="Comfortaa"/>
            </a:endParaRPr>
          </a:p>
          <a:p>
            <a:pPr indent="0" lvl="0" marL="0" rtl="0" algn="l">
              <a:spcBef>
                <a:spcPts val="0"/>
              </a:spcBef>
              <a:spcAft>
                <a:spcPts val="0"/>
              </a:spcAft>
              <a:buNone/>
            </a:pPr>
            <a:r>
              <a:t/>
            </a:r>
            <a:endParaRPr b="1" sz="1000">
              <a:latin typeface="Comfortaa"/>
              <a:ea typeface="Comfortaa"/>
              <a:cs typeface="Comfortaa"/>
              <a:sym typeface="Comfortaa"/>
            </a:endParaRPr>
          </a:p>
          <a:p>
            <a:pPr indent="0" lvl="0" marL="0" rtl="0" algn="l">
              <a:lnSpc>
                <a:spcPct val="115000"/>
              </a:lnSpc>
              <a:spcBef>
                <a:spcPts val="1200"/>
              </a:spcBef>
              <a:spcAft>
                <a:spcPts val="0"/>
              </a:spcAft>
              <a:buNone/>
            </a:pPr>
            <a:r>
              <a:rPr lang="en-GB" sz="1000">
                <a:solidFill>
                  <a:schemeClr val="dk1"/>
                </a:solidFill>
                <a:highlight>
                  <a:srgbClr val="FFFFFF"/>
                </a:highlight>
                <a:latin typeface="Comfortaa"/>
                <a:ea typeface="Comfortaa"/>
                <a:cs typeface="Comfortaa"/>
                <a:sym typeface="Comfortaa"/>
              </a:rPr>
              <a:t>The word of the Lord came to me [Jeremiah], saying, “Before I formed you in the womb I knew you, before you were born I set you apart; I appointed you as a prophet to the nations’ (Jeremiah 1.3-5) </a:t>
            </a:r>
            <a:endParaRPr sz="1000">
              <a:solidFill>
                <a:schemeClr val="dk1"/>
              </a:solidFill>
              <a:highlight>
                <a:srgbClr val="FFFFFF"/>
              </a:highlight>
              <a:latin typeface="Comfortaa"/>
              <a:ea typeface="Comfortaa"/>
              <a:cs typeface="Comfortaa"/>
              <a:sym typeface="Comfortaa"/>
            </a:endParaRPr>
          </a:p>
          <a:p>
            <a:pPr indent="0" lvl="0" marL="0" rtl="0" algn="l">
              <a:lnSpc>
                <a:spcPct val="115000"/>
              </a:lnSpc>
              <a:spcBef>
                <a:spcPts val="1200"/>
              </a:spcBef>
              <a:spcAft>
                <a:spcPts val="1200"/>
              </a:spcAft>
              <a:buNone/>
            </a:pPr>
            <a:r>
              <a:rPr b="1" lang="en-GB" sz="1000">
                <a:solidFill>
                  <a:schemeClr val="dk1"/>
                </a:solidFill>
                <a:highlight>
                  <a:srgbClr val="FFFFFF"/>
                </a:highlight>
                <a:latin typeface="Comfortaa"/>
                <a:ea typeface="Comfortaa"/>
                <a:cs typeface="Comfortaa"/>
                <a:sym typeface="Comfortaa"/>
              </a:rPr>
              <a:t> </a:t>
            </a:r>
            <a:r>
              <a:rPr lang="en-GB" sz="1000">
                <a:solidFill>
                  <a:schemeClr val="dk1"/>
                </a:solidFill>
                <a:highlight>
                  <a:srgbClr val="FFFFFF"/>
                </a:highlight>
                <a:latin typeface="Comfortaa"/>
                <a:ea typeface="Comfortaa"/>
                <a:cs typeface="Comfortaa"/>
                <a:sym typeface="Comfortaa"/>
              </a:rPr>
              <a:t>One of the teachers of the law came and heard them debating. Noticing that Jesus had given them a good answer, he asked him, “Of all the commandments, which is the most important? “The most important one,” answered Jesus, “is this: ‘Hear, O Israel: The Lord our God, the Lord is one.Love the Lord your God with all your heart and with all your soul and with all your mind and with all your strength. The second is this: ‘Love your neighbor as yourself. There is no commandment greater than these.” (Mark 12.28-31)</a:t>
            </a:r>
            <a:endParaRPr sz="1000">
              <a:solidFill>
                <a:schemeClr val="dk1"/>
              </a:solidFill>
              <a:highlight>
                <a:srgbClr val="FFFFFF"/>
              </a:highlight>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nvSpPr>
        <p:spPr>
          <a:xfrm>
            <a:off x="322250" y="653225"/>
            <a:ext cx="4249800" cy="43869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1800"/>
              </a:spcBef>
              <a:spcAft>
                <a:spcPts val="0"/>
              </a:spcAft>
              <a:buNone/>
            </a:pPr>
            <a:r>
              <a:rPr b="1" lang="en-GB" sz="1100">
                <a:solidFill>
                  <a:schemeClr val="dk1"/>
                </a:solidFill>
                <a:highlight>
                  <a:srgbClr val="FFFFFF"/>
                </a:highlight>
                <a:latin typeface="Calibri"/>
                <a:ea typeface="Calibri"/>
                <a:cs typeface="Calibri"/>
                <a:sym typeface="Calibri"/>
              </a:rPr>
              <a:t>Article 1  </a:t>
            </a:r>
            <a:r>
              <a:rPr lang="en-GB" sz="1100">
                <a:solidFill>
                  <a:srgbClr val="454545"/>
                </a:solidFill>
                <a:highlight>
                  <a:srgbClr val="FFFFFF"/>
                </a:highlight>
                <a:latin typeface="Calibri"/>
                <a:ea typeface="Calibri"/>
                <a:cs typeface="Calibri"/>
                <a:sym typeface="Calibri"/>
              </a:rPr>
              <a:t>All human beings are born free and equal in dignity and rights. They are endowed with reason and conscience and should act towards one another in a spirit of brotherhood.</a:t>
            </a:r>
            <a:endParaRPr sz="1100">
              <a:solidFill>
                <a:srgbClr val="454545"/>
              </a:solidFill>
              <a:highlight>
                <a:srgbClr val="FFFFFF"/>
              </a:highlight>
              <a:latin typeface="Calibri"/>
              <a:ea typeface="Calibri"/>
              <a:cs typeface="Calibri"/>
              <a:sym typeface="Calibri"/>
            </a:endParaRPr>
          </a:p>
          <a:p>
            <a:pPr indent="0" lvl="0" marL="0" rtl="0" algn="l">
              <a:lnSpc>
                <a:spcPct val="100000"/>
              </a:lnSpc>
              <a:spcBef>
                <a:spcPts val="1800"/>
              </a:spcBef>
              <a:spcAft>
                <a:spcPts val="0"/>
              </a:spcAft>
              <a:buNone/>
            </a:pPr>
            <a:r>
              <a:rPr b="1" lang="en-GB" sz="1100">
                <a:solidFill>
                  <a:schemeClr val="dk1"/>
                </a:solidFill>
                <a:highlight>
                  <a:srgbClr val="FFFFFF"/>
                </a:highlight>
                <a:latin typeface="Calibri"/>
                <a:ea typeface="Calibri"/>
                <a:cs typeface="Calibri"/>
                <a:sym typeface="Calibri"/>
              </a:rPr>
              <a:t>Article 2 </a:t>
            </a:r>
            <a:r>
              <a:rPr lang="en-GB" sz="1100">
                <a:solidFill>
                  <a:srgbClr val="454545"/>
                </a:solidFill>
                <a:highlight>
                  <a:srgbClr val="FFFFFF"/>
                </a:highlight>
                <a:latin typeface="Calibri"/>
                <a:ea typeface="Calibri"/>
                <a:cs typeface="Calibri"/>
                <a:sym typeface="Calibri"/>
              </a:rPr>
              <a:t>Everyone is entitled to all the rights and freedoms set forth in this Declaration, without distinction of any kind, such as race, colour, sex, language, religion, political or other opinion, national or social origin, property, birth or other status. Furthermore, no distinction shall be made on the basis of the political, jurisdictional or international status of the country or territory to which a person belongs, whether it be independent, trust, non-self-governing or under any other limitation of sovereignty. </a:t>
            </a:r>
            <a:endParaRPr sz="1100">
              <a:solidFill>
                <a:srgbClr val="454545"/>
              </a:solidFill>
              <a:highlight>
                <a:srgbClr val="FFFFFF"/>
              </a:highlight>
              <a:latin typeface="Calibri"/>
              <a:ea typeface="Calibri"/>
              <a:cs typeface="Calibri"/>
              <a:sym typeface="Calibri"/>
            </a:endParaRPr>
          </a:p>
          <a:p>
            <a:pPr indent="0" lvl="0" marL="0" rtl="0" algn="l">
              <a:lnSpc>
                <a:spcPct val="100000"/>
              </a:lnSpc>
              <a:spcBef>
                <a:spcPts val="1800"/>
              </a:spcBef>
              <a:spcAft>
                <a:spcPts val="0"/>
              </a:spcAft>
              <a:buNone/>
            </a:pPr>
            <a:r>
              <a:rPr b="1" lang="en-GB" sz="1100">
                <a:solidFill>
                  <a:schemeClr val="dk1"/>
                </a:solidFill>
                <a:highlight>
                  <a:srgbClr val="FFFFFF"/>
                </a:highlight>
                <a:latin typeface="Calibri"/>
                <a:ea typeface="Calibri"/>
                <a:cs typeface="Calibri"/>
                <a:sym typeface="Calibri"/>
              </a:rPr>
              <a:t>Article 3 </a:t>
            </a:r>
            <a:r>
              <a:rPr lang="en-GB" sz="1100">
                <a:solidFill>
                  <a:srgbClr val="454545"/>
                </a:solidFill>
                <a:highlight>
                  <a:srgbClr val="FFFFFF"/>
                </a:highlight>
                <a:latin typeface="Calibri"/>
                <a:ea typeface="Calibri"/>
                <a:cs typeface="Calibri"/>
                <a:sym typeface="Calibri"/>
              </a:rPr>
              <a:t>Everyone has the right to life, liberty and security of person.</a:t>
            </a:r>
            <a:endParaRPr sz="1100">
              <a:solidFill>
                <a:srgbClr val="454545"/>
              </a:solidFill>
              <a:highlight>
                <a:srgbClr val="FFFFFF"/>
              </a:highlight>
              <a:latin typeface="Calibri"/>
              <a:ea typeface="Calibri"/>
              <a:cs typeface="Calibri"/>
              <a:sym typeface="Calibri"/>
            </a:endParaRPr>
          </a:p>
          <a:p>
            <a:pPr indent="0" lvl="0" marL="0" rtl="0" algn="l">
              <a:lnSpc>
                <a:spcPct val="100000"/>
              </a:lnSpc>
              <a:spcBef>
                <a:spcPts val="1800"/>
              </a:spcBef>
              <a:spcAft>
                <a:spcPts val="0"/>
              </a:spcAft>
              <a:buNone/>
            </a:pPr>
            <a:r>
              <a:rPr b="1" lang="en-GB" sz="1100">
                <a:solidFill>
                  <a:schemeClr val="dk1"/>
                </a:solidFill>
                <a:highlight>
                  <a:srgbClr val="FFFFFF"/>
                </a:highlight>
                <a:latin typeface="Calibri"/>
                <a:ea typeface="Calibri"/>
                <a:cs typeface="Calibri"/>
                <a:sym typeface="Calibri"/>
              </a:rPr>
              <a:t>Article 4 </a:t>
            </a:r>
            <a:r>
              <a:rPr lang="en-GB" sz="1100">
                <a:solidFill>
                  <a:srgbClr val="454545"/>
                </a:solidFill>
                <a:highlight>
                  <a:srgbClr val="FFFFFF"/>
                </a:highlight>
                <a:latin typeface="Calibri"/>
                <a:ea typeface="Calibri"/>
                <a:cs typeface="Calibri"/>
                <a:sym typeface="Calibri"/>
              </a:rPr>
              <a:t>No one shall be held in slavery or servitude; slavery and the slave trade shall be prohibited in all their forms.</a:t>
            </a:r>
            <a:endParaRPr sz="1100">
              <a:solidFill>
                <a:srgbClr val="454545"/>
              </a:solidFill>
              <a:highlight>
                <a:srgbClr val="FFFFFF"/>
              </a:highlight>
              <a:latin typeface="Calibri"/>
              <a:ea typeface="Calibri"/>
              <a:cs typeface="Calibri"/>
              <a:sym typeface="Calibri"/>
            </a:endParaRPr>
          </a:p>
          <a:p>
            <a:pPr indent="0" lvl="0" marL="0" rtl="0" algn="l">
              <a:lnSpc>
                <a:spcPct val="100000"/>
              </a:lnSpc>
              <a:spcBef>
                <a:spcPts val="1800"/>
              </a:spcBef>
              <a:spcAft>
                <a:spcPts val="0"/>
              </a:spcAft>
              <a:buNone/>
            </a:pPr>
            <a:r>
              <a:rPr b="1" lang="en-GB" sz="1100">
                <a:solidFill>
                  <a:schemeClr val="dk1"/>
                </a:solidFill>
                <a:highlight>
                  <a:srgbClr val="FFFFFF"/>
                </a:highlight>
                <a:latin typeface="Calibri"/>
                <a:ea typeface="Calibri"/>
                <a:cs typeface="Calibri"/>
                <a:sym typeface="Calibri"/>
              </a:rPr>
              <a:t>Article 5 </a:t>
            </a:r>
            <a:r>
              <a:rPr lang="en-GB" sz="1100">
                <a:solidFill>
                  <a:srgbClr val="454545"/>
                </a:solidFill>
                <a:highlight>
                  <a:srgbClr val="FFFFFF"/>
                </a:highlight>
                <a:latin typeface="Calibri"/>
                <a:ea typeface="Calibri"/>
                <a:cs typeface="Calibri"/>
                <a:sym typeface="Calibri"/>
              </a:rPr>
              <a:t>No one shall be subjected to torture or to cruel, inhuman or degrading treatment or punishment.</a:t>
            </a:r>
            <a:endParaRPr sz="1100">
              <a:solidFill>
                <a:srgbClr val="454545"/>
              </a:solidFill>
              <a:highlight>
                <a:srgbClr val="FFFFFF"/>
              </a:highlight>
              <a:latin typeface="Calibri"/>
              <a:ea typeface="Calibri"/>
              <a:cs typeface="Calibri"/>
              <a:sym typeface="Calibri"/>
            </a:endParaRPr>
          </a:p>
          <a:p>
            <a:pPr indent="0" lvl="0" marL="0" rtl="0" algn="l">
              <a:lnSpc>
                <a:spcPct val="100000"/>
              </a:lnSpc>
              <a:spcBef>
                <a:spcPts val="1800"/>
              </a:spcBef>
              <a:spcAft>
                <a:spcPts val="400"/>
              </a:spcAft>
              <a:buNone/>
            </a:pPr>
            <a:r>
              <a:rPr b="1" lang="en-GB" sz="1100">
                <a:solidFill>
                  <a:schemeClr val="dk1"/>
                </a:solidFill>
                <a:highlight>
                  <a:srgbClr val="FFFFFF"/>
                </a:highlight>
                <a:latin typeface="Calibri"/>
                <a:ea typeface="Calibri"/>
                <a:cs typeface="Calibri"/>
                <a:sym typeface="Calibri"/>
              </a:rPr>
              <a:t>Article 6 </a:t>
            </a:r>
            <a:r>
              <a:rPr lang="en-GB" sz="1100">
                <a:solidFill>
                  <a:srgbClr val="454545"/>
                </a:solidFill>
                <a:highlight>
                  <a:srgbClr val="FFFFFF"/>
                </a:highlight>
                <a:latin typeface="Calibri"/>
                <a:ea typeface="Calibri"/>
                <a:cs typeface="Calibri"/>
                <a:sym typeface="Calibri"/>
              </a:rPr>
              <a:t>Everyone has the right to recognition everywhere as a person before the law</a:t>
            </a:r>
            <a:endParaRPr sz="1100">
              <a:solidFill>
                <a:srgbClr val="454545"/>
              </a:solidFill>
              <a:highlight>
                <a:srgbClr val="FFFFFF"/>
              </a:highlight>
              <a:latin typeface="Calibri"/>
              <a:ea typeface="Calibri"/>
              <a:cs typeface="Calibri"/>
              <a:sym typeface="Calibri"/>
            </a:endParaRPr>
          </a:p>
        </p:txBody>
      </p:sp>
      <p:sp>
        <p:nvSpPr>
          <p:cNvPr id="155" name="Google Shape;155;p25"/>
          <p:cNvSpPr txBox="1"/>
          <p:nvPr/>
        </p:nvSpPr>
        <p:spPr>
          <a:xfrm>
            <a:off x="281475" y="96175"/>
            <a:ext cx="4290600" cy="4155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Calibri"/>
                <a:ea typeface="Calibri"/>
                <a:cs typeface="Calibri"/>
                <a:sym typeface="Calibri"/>
              </a:rPr>
              <a:t>UN Declaration of Human Rights (some of them).</a:t>
            </a:r>
            <a:endParaRPr b="1" sz="1500">
              <a:latin typeface="Calibri"/>
              <a:ea typeface="Calibri"/>
              <a:cs typeface="Calibri"/>
              <a:sym typeface="Calibri"/>
            </a:endParaRPr>
          </a:p>
        </p:txBody>
      </p:sp>
      <p:sp>
        <p:nvSpPr>
          <p:cNvPr id="156" name="Google Shape;156;p25"/>
          <p:cNvSpPr txBox="1"/>
          <p:nvPr/>
        </p:nvSpPr>
        <p:spPr>
          <a:xfrm>
            <a:off x="4803925" y="656825"/>
            <a:ext cx="4249800" cy="43869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1800"/>
              </a:spcBef>
              <a:spcAft>
                <a:spcPts val="0"/>
              </a:spcAft>
              <a:buNone/>
            </a:pPr>
            <a:r>
              <a:rPr b="1" lang="en-GB" sz="1100">
                <a:solidFill>
                  <a:schemeClr val="dk1"/>
                </a:solidFill>
                <a:highlight>
                  <a:srgbClr val="FFFFFF"/>
                </a:highlight>
                <a:latin typeface="Calibri"/>
                <a:ea typeface="Calibri"/>
                <a:cs typeface="Calibri"/>
                <a:sym typeface="Calibri"/>
              </a:rPr>
              <a:t>Article 1  </a:t>
            </a:r>
            <a:r>
              <a:rPr lang="en-GB" sz="1100">
                <a:solidFill>
                  <a:srgbClr val="454545"/>
                </a:solidFill>
                <a:highlight>
                  <a:srgbClr val="FFFFFF"/>
                </a:highlight>
                <a:latin typeface="Calibri"/>
                <a:ea typeface="Calibri"/>
                <a:cs typeface="Calibri"/>
                <a:sym typeface="Calibri"/>
              </a:rPr>
              <a:t>All human beings are born free and equal in dignity and rights. They are endowed with reason and conscience and should act towards one another in a spirit of brotherhood.</a:t>
            </a:r>
            <a:endParaRPr sz="1100">
              <a:solidFill>
                <a:srgbClr val="454545"/>
              </a:solidFill>
              <a:highlight>
                <a:srgbClr val="FFFFFF"/>
              </a:highlight>
              <a:latin typeface="Calibri"/>
              <a:ea typeface="Calibri"/>
              <a:cs typeface="Calibri"/>
              <a:sym typeface="Calibri"/>
            </a:endParaRPr>
          </a:p>
          <a:p>
            <a:pPr indent="0" lvl="0" marL="0" rtl="0" algn="l">
              <a:lnSpc>
                <a:spcPct val="100000"/>
              </a:lnSpc>
              <a:spcBef>
                <a:spcPts val="1800"/>
              </a:spcBef>
              <a:spcAft>
                <a:spcPts val="0"/>
              </a:spcAft>
              <a:buNone/>
            </a:pPr>
            <a:r>
              <a:rPr b="1" lang="en-GB" sz="1100">
                <a:solidFill>
                  <a:schemeClr val="dk1"/>
                </a:solidFill>
                <a:highlight>
                  <a:srgbClr val="FFFFFF"/>
                </a:highlight>
                <a:latin typeface="Calibri"/>
                <a:ea typeface="Calibri"/>
                <a:cs typeface="Calibri"/>
                <a:sym typeface="Calibri"/>
              </a:rPr>
              <a:t>Article 2 </a:t>
            </a:r>
            <a:r>
              <a:rPr lang="en-GB" sz="1100">
                <a:solidFill>
                  <a:srgbClr val="454545"/>
                </a:solidFill>
                <a:highlight>
                  <a:srgbClr val="FFFFFF"/>
                </a:highlight>
                <a:latin typeface="Calibri"/>
                <a:ea typeface="Calibri"/>
                <a:cs typeface="Calibri"/>
                <a:sym typeface="Calibri"/>
              </a:rPr>
              <a:t>Everyone is entitled to all the rights and freedoms set forth in this Declaration, without distinction of any kind, such as race, colour, sex, language, religion, political or other opinion, national or social origin, property, birth or other status. Furthermore, no distinction shall be made on the basis of the political, jurisdictional or international status of the country or territory to which a person belongs, whether it be independent, trust, non-self-governing or under any other limitation of sovereignty. </a:t>
            </a:r>
            <a:endParaRPr sz="1100">
              <a:solidFill>
                <a:srgbClr val="454545"/>
              </a:solidFill>
              <a:highlight>
                <a:srgbClr val="FFFFFF"/>
              </a:highlight>
              <a:latin typeface="Calibri"/>
              <a:ea typeface="Calibri"/>
              <a:cs typeface="Calibri"/>
              <a:sym typeface="Calibri"/>
            </a:endParaRPr>
          </a:p>
          <a:p>
            <a:pPr indent="0" lvl="0" marL="0" rtl="0" algn="l">
              <a:lnSpc>
                <a:spcPct val="100000"/>
              </a:lnSpc>
              <a:spcBef>
                <a:spcPts val="1800"/>
              </a:spcBef>
              <a:spcAft>
                <a:spcPts val="0"/>
              </a:spcAft>
              <a:buNone/>
            </a:pPr>
            <a:r>
              <a:rPr b="1" lang="en-GB" sz="1100">
                <a:solidFill>
                  <a:schemeClr val="dk1"/>
                </a:solidFill>
                <a:highlight>
                  <a:srgbClr val="FFFFFF"/>
                </a:highlight>
                <a:latin typeface="Calibri"/>
                <a:ea typeface="Calibri"/>
                <a:cs typeface="Calibri"/>
                <a:sym typeface="Calibri"/>
              </a:rPr>
              <a:t>Article 3 </a:t>
            </a:r>
            <a:r>
              <a:rPr lang="en-GB" sz="1100">
                <a:solidFill>
                  <a:srgbClr val="454545"/>
                </a:solidFill>
                <a:highlight>
                  <a:srgbClr val="FFFFFF"/>
                </a:highlight>
                <a:latin typeface="Calibri"/>
                <a:ea typeface="Calibri"/>
                <a:cs typeface="Calibri"/>
                <a:sym typeface="Calibri"/>
              </a:rPr>
              <a:t>Everyone has the right to life, liberty and security of person.</a:t>
            </a:r>
            <a:endParaRPr sz="1100">
              <a:solidFill>
                <a:srgbClr val="454545"/>
              </a:solidFill>
              <a:highlight>
                <a:srgbClr val="FFFFFF"/>
              </a:highlight>
              <a:latin typeface="Calibri"/>
              <a:ea typeface="Calibri"/>
              <a:cs typeface="Calibri"/>
              <a:sym typeface="Calibri"/>
            </a:endParaRPr>
          </a:p>
          <a:p>
            <a:pPr indent="0" lvl="0" marL="0" rtl="0" algn="l">
              <a:lnSpc>
                <a:spcPct val="100000"/>
              </a:lnSpc>
              <a:spcBef>
                <a:spcPts val="1800"/>
              </a:spcBef>
              <a:spcAft>
                <a:spcPts val="0"/>
              </a:spcAft>
              <a:buNone/>
            </a:pPr>
            <a:r>
              <a:rPr b="1" lang="en-GB" sz="1100">
                <a:solidFill>
                  <a:schemeClr val="dk1"/>
                </a:solidFill>
                <a:highlight>
                  <a:srgbClr val="FFFFFF"/>
                </a:highlight>
                <a:latin typeface="Calibri"/>
                <a:ea typeface="Calibri"/>
                <a:cs typeface="Calibri"/>
                <a:sym typeface="Calibri"/>
              </a:rPr>
              <a:t>Article 4 </a:t>
            </a:r>
            <a:r>
              <a:rPr lang="en-GB" sz="1100">
                <a:solidFill>
                  <a:srgbClr val="454545"/>
                </a:solidFill>
                <a:highlight>
                  <a:srgbClr val="FFFFFF"/>
                </a:highlight>
                <a:latin typeface="Calibri"/>
                <a:ea typeface="Calibri"/>
                <a:cs typeface="Calibri"/>
                <a:sym typeface="Calibri"/>
              </a:rPr>
              <a:t>No one shall be held in slavery or servitude; slavery and the slave trade shall be prohibited in all their forms.</a:t>
            </a:r>
            <a:endParaRPr sz="1100">
              <a:solidFill>
                <a:srgbClr val="454545"/>
              </a:solidFill>
              <a:highlight>
                <a:srgbClr val="FFFFFF"/>
              </a:highlight>
              <a:latin typeface="Calibri"/>
              <a:ea typeface="Calibri"/>
              <a:cs typeface="Calibri"/>
              <a:sym typeface="Calibri"/>
            </a:endParaRPr>
          </a:p>
          <a:p>
            <a:pPr indent="0" lvl="0" marL="0" rtl="0" algn="l">
              <a:lnSpc>
                <a:spcPct val="100000"/>
              </a:lnSpc>
              <a:spcBef>
                <a:spcPts val="1800"/>
              </a:spcBef>
              <a:spcAft>
                <a:spcPts val="0"/>
              </a:spcAft>
              <a:buNone/>
            </a:pPr>
            <a:r>
              <a:rPr b="1" lang="en-GB" sz="1100">
                <a:solidFill>
                  <a:schemeClr val="dk1"/>
                </a:solidFill>
                <a:highlight>
                  <a:srgbClr val="FFFFFF"/>
                </a:highlight>
                <a:latin typeface="Calibri"/>
                <a:ea typeface="Calibri"/>
                <a:cs typeface="Calibri"/>
                <a:sym typeface="Calibri"/>
              </a:rPr>
              <a:t>Article 5 </a:t>
            </a:r>
            <a:r>
              <a:rPr lang="en-GB" sz="1100">
                <a:solidFill>
                  <a:srgbClr val="454545"/>
                </a:solidFill>
                <a:highlight>
                  <a:srgbClr val="FFFFFF"/>
                </a:highlight>
                <a:latin typeface="Calibri"/>
                <a:ea typeface="Calibri"/>
                <a:cs typeface="Calibri"/>
                <a:sym typeface="Calibri"/>
              </a:rPr>
              <a:t>No one shall be subjected to torture or to cruel, inhuman or degrading treatment or punishment.</a:t>
            </a:r>
            <a:endParaRPr sz="1100">
              <a:solidFill>
                <a:srgbClr val="454545"/>
              </a:solidFill>
              <a:highlight>
                <a:srgbClr val="FFFFFF"/>
              </a:highlight>
              <a:latin typeface="Calibri"/>
              <a:ea typeface="Calibri"/>
              <a:cs typeface="Calibri"/>
              <a:sym typeface="Calibri"/>
            </a:endParaRPr>
          </a:p>
          <a:p>
            <a:pPr indent="0" lvl="0" marL="0" rtl="0" algn="l">
              <a:lnSpc>
                <a:spcPct val="100000"/>
              </a:lnSpc>
              <a:spcBef>
                <a:spcPts val="1800"/>
              </a:spcBef>
              <a:spcAft>
                <a:spcPts val="400"/>
              </a:spcAft>
              <a:buNone/>
            </a:pPr>
            <a:r>
              <a:rPr b="1" lang="en-GB" sz="1100">
                <a:solidFill>
                  <a:schemeClr val="dk1"/>
                </a:solidFill>
                <a:highlight>
                  <a:srgbClr val="FFFFFF"/>
                </a:highlight>
                <a:latin typeface="Calibri"/>
                <a:ea typeface="Calibri"/>
                <a:cs typeface="Calibri"/>
                <a:sym typeface="Calibri"/>
              </a:rPr>
              <a:t>Article 6 </a:t>
            </a:r>
            <a:r>
              <a:rPr lang="en-GB" sz="1100">
                <a:solidFill>
                  <a:srgbClr val="454545"/>
                </a:solidFill>
                <a:highlight>
                  <a:srgbClr val="FFFFFF"/>
                </a:highlight>
                <a:latin typeface="Calibri"/>
                <a:ea typeface="Calibri"/>
                <a:cs typeface="Calibri"/>
                <a:sym typeface="Calibri"/>
              </a:rPr>
              <a:t>Everyone has the right to recognition everywhere as a person before the law</a:t>
            </a:r>
            <a:endParaRPr sz="1100">
              <a:solidFill>
                <a:srgbClr val="454545"/>
              </a:solidFill>
              <a:highlight>
                <a:srgbClr val="FFFFFF"/>
              </a:highlight>
              <a:latin typeface="Calibri"/>
              <a:ea typeface="Calibri"/>
              <a:cs typeface="Calibri"/>
              <a:sym typeface="Calibri"/>
            </a:endParaRPr>
          </a:p>
        </p:txBody>
      </p:sp>
      <p:sp>
        <p:nvSpPr>
          <p:cNvPr id="157" name="Google Shape;157;p25"/>
          <p:cNvSpPr txBox="1"/>
          <p:nvPr/>
        </p:nvSpPr>
        <p:spPr>
          <a:xfrm>
            <a:off x="4763150" y="99775"/>
            <a:ext cx="4290600" cy="4155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Calibri"/>
                <a:ea typeface="Calibri"/>
                <a:cs typeface="Calibri"/>
                <a:sym typeface="Calibri"/>
              </a:rPr>
              <a:t>UN Declaration of Human Rights (some of them).</a:t>
            </a:r>
            <a:endParaRPr b="1" sz="15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Sanctity of life </a:t>
            </a:r>
            <a:endParaRPr/>
          </a:p>
        </p:txBody>
      </p:sp>
      <p:sp>
        <p:nvSpPr>
          <p:cNvPr id="70" name="Google Shape;70;p14"/>
          <p:cNvSpPr txBox="1"/>
          <p:nvPr>
            <p:ph idx="1" type="body"/>
          </p:nvPr>
        </p:nvSpPr>
        <p:spPr>
          <a:xfrm>
            <a:off x="311700" y="1400350"/>
            <a:ext cx="8520600" cy="18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Calibri"/>
                <a:ea typeface="Calibri"/>
                <a:cs typeface="Calibri"/>
                <a:sym typeface="Calibri"/>
              </a:rPr>
              <a:t>What does it mean to say that something or someone is ‘sacred?’ </a:t>
            </a:r>
            <a:endParaRPr sz="2400">
              <a:latin typeface="Calibri"/>
              <a:ea typeface="Calibri"/>
              <a:cs typeface="Calibri"/>
              <a:sym typeface="Calibri"/>
            </a:endParaRPr>
          </a:p>
          <a:p>
            <a:pPr indent="0" lvl="0" marL="0" rtl="0" algn="l">
              <a:spcBef>
                <a:spcPts val="1200"/>
              </a:spcBef>
              <a:spcAft>
                <a:spcPts val="0"/>
              </a:spcAft>
              <a:buNone/>
            </a:pPr>
            <a:r>
              <a:t/>
            </a:r>
            <a:endParaRPr sz="2400">
              <a:latin typeface="Calibri"/>
              <a:ea typeface="Calibri"/>
              <a:cs typeface="Calibri"/>
              <a:sym typeface="Calibri"/>
            </a:endParaRPr>
          </a:p>
          <a:p>
            <a:pPr indent="0" lvl="0" marL="0" rtl="0" algn="l">
              <a:spcBef>
                <a:spcPts val="1200"/>
              </a:spcBef>
              <a:spcAft>
                <a:spcPts val="1200"/>
              </a:spcAft>
              <a:buNone/>
            </a:pPr>
            <a:r>
              <a:rPr lang="en-GB" sz="2400">
                <a:latin typeface="Calibri"/>
                <a:ea typeface="Calibri"/>
                <a:cs typeface="Calibri"/>
                <a:sym typeface="Calibri"/>
              </a:rPr>
              <a:t>Can you think of an example of a sacred object? </a:t>
            </a:r>
            <a:endParaRPr sz="2400">
              <a:latin typeface="Calibri"/>
              <a:ea typeface="Calibri"/>
              <a:cs typeface="Calibri"/>
              <a:sym typeface="Calibri"/>
            </a:endParaRPr>
          </a:p>
        </p:txBody>
      </p:sp>
      <p:sp>
        <p:nvSpPr>
          <p:cNvPr id="71" name="Google Shape;71;p14"/>
          <p:cNvSpPr txBox="1"/>
          <p:nvPr/>
        </p:nvSpPr>
        <p:spPr>
          <a:xfrm>
            <a:off x="557700" y="3395975"/>
            <a:ext cx="3532200" cy="13161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50">
                <a:latin typeface="Calibri"/>
                <a:ea typeface="Calibri"/>
                <a:cs typeface="Calibri"/>
                <a:sym typeface="Calibri"/>
              </a:rPr>
              <a:t>Sanctity </a:t>
            </a:r>
            <a:r>
              <a:rPr lang="en-GB" sz="2450">
                <a:latin typeface="Calibri"/>
                <a:ea typeface="Calibri"/>
                <a:cs typeface="Calibri"/>
                <a:sym typeface="Calibri"/>
              </a:rPr>
              <a:t>means ‘the quality of being sacred or holy.’</a:t>
            </a:r>
            <a:endParaRPr sz="2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97975"/>
            <a:ext cx="8520600" cy="98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Now have a look at your quotation, stick it in your book, we are going to annotate it together. </a:t>
            </a:r>
            <a:endParaRPr>
              <a:latin typeface="Calibri"/>
              <a:ea typeface="Calibri"/>
              <a:cs typeface="Calibri"/>
              <a:sym typeface="Calibri"/>
            </a:endParaRPr>
          </a:p>
        </p:txBody>
      </p:sp>
      <p:sp>
        <p:nvSpPr>
          <p:cNvPr id="77" name="Google Shape;77;p15"/>
          <p:cNvSpPr txBox="1"/>
          <p:nvPr/>
        </p:nvSpPr>
        <p:spPr>
          <a:xfrm>
            <a:off x="2974550" y="1214575"/>
            <a:ext cx="3433200" cy="360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latin typeface="Comfortaa"/>
                <a:ea typeface="Comfortaa"/>
                <a:cs typeface="Comfortaa"/>
                <a:sym typeface="Comfortaa"/>
              </a:rPr>
              <a:t>‘</a:t>
            </a:r>
            <a:r>
              <a:rPr lang="en-GB" sz="2800">
                <a:solidFill>
                  <a:schemeClr val="dk1"/>
                </a:solidFill>
                <a:highlight>
                  <a:srgbClr val="FFFFFF"/>
                </a:highlight>
                <a:latin typeface="Comfortaa"/>
                <a:ea typeface="Comfortaa"/>
                <a:cs typeface="Comfortaa"/>
                <a:sym typeface="Comfortaa"/>
              </a:rPr>
              <a:t>So </a:t>
            </a:r>
            <a:r>
              <a:rPr lang="en-GB" sz="2800" u="sng">
                <a:solidFill>
                  <a:schemeClr val="dk1"/>
                </a:solidFill>
                <a:highlight>
                  <a:srgbClr val="FFFFFF"/>
                </a:highlight>
                <a:latin typeface="Comfortaa"/>
                <a:ea typeface="Comfortaa"/>
                <a:cs typeface="Comfortaa"/>
                <a:sym typeface="Comfortaa"/>
              </a:rPr>
              <a:t>God</a:t>
            </a:r>
            <a:r>
              <a:rPr lang="en-GB" sz="2800">
                <a:solidFill>
                  <a:schemeClr val="dk1"/>
                </a:solidFill>
                <a:highlight>
                  <a:srgbClr val="FFFFFF"/>
                </a:highlight>
                <a:latin typeface="Comfortaa"/>
                <a:ea typeface="Comfortaa"/>
                <a:cs typeface="Comfortaa"/>
                <a:sym typeface="Comfortaa"/>
              </a:rPr>
              <a:t> created </a:t>
            </a:r>
            <a:r>
              <a:rPr lang="en-GB" sz="2800" u="sng">
                <a:solidFill>
                  <a:schemeClr val="dk1"/>
                </a:solidFill>
                <a:highlight>
                  <a:srgbClr val="FFFFFF"/>
                </a:highlight>
                <a:latin typeface="Comfortaa"/>
                <a:ea typeface="Comfortaa"/>
                <a:cs typeface="Comfortaa"/>
                <a:sym typeface="Comfortaa"/>
              </a:rPr>
              <a:t>mankind</a:t>
            </a:r>
            <a:r>
              <a:rPr lang="en-GB" sz="2800">
                <a:solidFill>
                  <a:schemeClr val="dk1"/>
                </a:solidFill>
                <a:highlight>
                  <a:srgbClr val="FFFFFF"/>
                </a:highlight>
                <a:latin typeface="Comfortaa"/>
                <a:ea typeface="Comfortaa"/>
                <a:cs typeface="Comfortaa"/>
                <a:sym typeface="Comfortaa"/>
              </a:rPr>
              <a:t> in </a:t>
            </a:r>
            <a:r>
              <a:rPr lang="en-GB" sz="2800" u="sng">
                <a:solidFill>
                  <a:schemeClr val="dk1"/>
                </a:solidFill>
                <a:highlight>
                  <a:srgbClr val="FFFFFF"/>
                </a:highlight>
                <a:latin typeface="Comfortaa"/>
                <a:ea typeface="Comfortaa"/>
                <a:cs typeface="Comfortaa"/>
                <a:sym typeface="Comfortaa"/>
              </a:rPr>
              <a:t>his own image</a:t>
            </a:r>
            <a:r>
              <a:rPr lang="en-GB" sz="2800">
                <a:solidFill>
                  <a:schemeClr val="dk1"/>
                </a:solidFill>
                <a:highlight>
                  <a:srgbClr val="FFFFFF"/>
                </a:highlight>
                <a:latin typeface="Comfortaa"/>
                <a:ea typeface="Comfortaa"/>
                <a:cs typeface="Comfortaa"/>
                <a:sym typeface="Comfortaa"/>
              </a:rPr>
              <a:t>, in the image of God he created them; male and female he created them.</a:t>
            </a:r>
            <a:endParaRPr sz="2800">
              <a:solidFill>
                <a:schemeClr val="dk1"/>
              </a:solidFill>
              <a:highlight>
                <a:srgbClr val="FFFFFF"/>
              </a:highlight>
              <a:latin typeface="Comfortaa"/>
              <a:ea typeface="Comfortaa"/>
              <a:cs typeface="Comfortaa"/>
              <a:sym typeface="Comfortaa"/>
            </a:endParaRPr>
          </a:p>
          <a:p>
            <a:pPr indent="0" lvl="0" marL="0" rtl="0" algn="l">
              <a:spcBef>
                <a:spcPts val="0"/>
              </a:spcBef>
              <a:spcAft>
                <a:spcPts val="0"/>
              </a:spcAft>
              <a:buNone/>
            </a:pPr>
            <a:r>
              <a:rPr b="1" lang="en-GB" sz="2600">
                <a:latin typeface="Comfortaa"/>
                <a:ea typeface="Comfortaa"/>
                <a:cs typeface="Comfortaa"/>
                <a:sym typeface="Comfortaa"/>
              </a:rPr>
              <a:t>(Genesis 1.27)</a:t>
            </a:r>
            <a:endParaRPr b="1" sz="2600">
              <a:latin typeface="Comfortaa"/>
              <a:ea typeface="Comfortaa"/>
              <a:cs typeface="Comfortaa"/>
              <a:sym typeface="Comfortaa"/>
            </a:endParaRPr>
          </a:p>
        </p:txBody>
      </p:sp>
      <p:cxnSp>
        <p:nvCxnSpPr>
          <p:cNvPr id="78" name="Google Shape;78;p15"/>
          <p:cNvCxnSpPr/>
          <p:nvPr/>
        </p:nvCxnSpPr>
        <p:spPr>
          <a:xfrm flipH="1">
            <a:off x="2342450" y="1648400"/>
            <a:ext cx="1462500" cy="173400"/>
          </a:xfrm>
          <a:prstGeom prst="straightConnector1">
            <a:avLst/>
          </a:prstGeom>
          <a:noFill/>
          <a:ln cap="flat" cmpd="sng" w="9525">
            <a:solidFill>
              <a:srgbClr val="000000"/>
            </a:solidFill>
            <a:prstDash val="solid"/>
            <a:round/>
            <a:headEnd len="med" w="med" type="none"/>
            <a:tailEnd len="med" w="med" type="triangle"/>
          </a:ln>
        </p:spPr>
      </p:cxnSp>
      <p:sp>
        <p:nvSpPr>
          <p:cNvPr id="79" name="Google Shape;79;p15"/>
          <p:cNvSpPr txBox="1"/>
          <p:nvPr/>
        </p:nvSpPr>
        <p:spPr>
          <a:xfrm>
            <a:off x="185900" y="1375725"/>
            <a:ext cx="2156700" cy="1647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900">
                <a:latin typeface="Calibri"/>
                <a:ea typeface="Calibri"/>
                <a:cs typeface="Calibri"/>
                <a:sym typeface="Calibri"/>
              </a:rPr>
              <a:t>1. </a:t>
            </a:r>
            <a:r>
              <a:rPr lang="en-GB" sz="1900">
                <a:latin typeface="Calibri"/>
                <a:ea typeface="Calibri"/>
                <a:cs typeface="Calibri"/>
                <a:sym typeface="Calibri"/>
              </a:rPr>
              <a:t>Think back to year 7. What do Christians </a:t>
            </a:r>
            <a:r>
              <a:rPr lang="en-GB" sz="1900">
                <a:latin typeface="Calibri"/>
                <a:ea typeface="Calibri"/>
                <a:cs typeface="Calibri"/>
                <a:sym typeface="Calibri"/>
              </a:rPr>
              <a:t>believe</a:t>
            </a:r>
            <a:r>
              <a:rPr lang="en-GB" sz="1900">
                <a:latin typeface="Calibri"/>
                <a:ea typeface="Calibri"/>
                <a:cs typeface="Calibri"/>
                <a:sym typeface="Calibri"/>
              </a:rPr>
              <a:t> about God? What is God like?</a:t>
            </a:r>
            <a:endParaRPr sz="1900">
              <a:latin typeface="Calibri"/>
              <a:ea typeface="Calibri"/>
              <a:cs typeface="Calibri"/>
              <a:sym typeface="Calibri"/>
            </a:endParaRPr>
          </a:p>
        </p:txBody>
      </p:sp>
      <p:cxnSp>
        <p:nvCxnSpPr>
          <p:cNvPr id="80" name="Google Shape;80;p15"/>
          <p:cNvCxnSpPr/>
          <p:nvPr/>
        </p:nvCxnSpPr>
        <p:spPr>
          <a:xfrm flipH="1">
            <a:off x="2193825" y="1995425"/>
            <a:ext cx="842700" cy="1388100"/>
          </a:xfrm>
          <a:prstGeom prst="straightConnector1">
            <a:avLst/>
          </a:prstGeom>
          <a:noFill/>
          <a:ln cap="flat" cmpd="sng" w="9525">
            <a:solidFill>
              <a:srgbClr val="000000"/>
            </a:solidFill>
            <a:prstDash val="solid"/>
            <a:round/>
            <a:headEnd len="med" w="med" type="none"/>
            <a:tailEnd len="med" w="med" type="triangle"/>
          </a:ln>
        </p:spPr>
      </p:cxnSp>
      <p:sp>
        <p:nvSpPr>
          <p:cNvPr id="81" name="Google Shape;81;p15"/>
          <p:cNvSpPr txBox="1"/>
          <p:nvPr/>
        </p:nvSpPr>
        <p:spPr>
          <a:xfrm>
            <a:off x="311700" y="3383525"/>
            <a:ext cx="2501700" cy="1339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Calibri"/>
                <a:ea typeface="Calibri"/>
                <a:cs typeface="Calibri"/>
                <a:sym typeface="Calibri"/>
              </a:rPr>
              <a:t>2. In some translations this is translated as ‘people’. How does the different translations affect the meaning of the passage?</a:t>
            </a:r>
            <a:endParaRPr sz="1500">
              <a:latin typeface="Calibri"/>
              <a:ea typeface="Calibri"/>
              <a:cs typeface="Calibri"/>
              <a:sym typeface="Calibri"/>
            </a:endParaRPr>
          </a:p>
        </p:txBody>
      </p:sp>
      <p:cxnSp>
        <p:nvCxnSpPr>
          <p:cNvPr id="82" name="Google Shape;82;p15"/>
          <p:cNvCxnSpPr/>
          <p:nvPr/>
        </p:nvCxnSpPr>
        <p:spPr>
          <a:xfrm flipH="1" rot="10800000">
            <a:off x="5887150" y="1735025"/>
            <a:ext cx="966900" cy="260400"/>
          </a:xfrm>
          <a:prstGeom prst="straightConnector1">
            <a:avLst/>
          </a:prstGeom>
          <a:noFill/>
          <a:ln cap="flat" cmpd="sng" w="9525">
            <a:solidFill>
              <a:srgbClr val="000000"/>
            </a:solidFill>
            <a:prstDash val="solid"/>
            <a:round/>
            <a:headEnd len="med" w="med" type="none"/>
            <a:tailEnd len="med" w="med" type="triangle"/>
          </a:ln>
        </p:spPr>
      </p:cxnSp>
      <p:sp>
        <p:nvSpPr>
          <p:cNvPr id="83" name="Google Shape;83;p15"/>
          <p:cNvSpPr txBox="1"/>
          <p:nvPr/>
        </p:nvSpPr>
        <p:spPr>
          <a:xfrm>
            <a:off x="6919325" y="883600"/>
            <a:ext cx="2156700" cy="1339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500">
                <a:latin typeface="Calibri"/>
                <a:ea typeface="Calibri"/>
                <a:cs typeface="Calibri"/>
                <a:sym typeface="Calibri"/>
              </a:rPr>
              <a:t>3. What does this mean? What might be odd about this phrase? How could it be interpreted in different ways?</a:t>
            </a:r>
            <a:endParaRPr sz="1500">
              <a:latin typeface="Calibri"/>
              <a:ea typeface="Calibri"/>
              <a:cs typeface="Calibri"/>
              <a:sym typeface="Calibri"/>
            </a:endParaRPr>
          </a:p>
        </p:txBody>
      </p:sp>
      <p:sp>
        <p:nvSpPr>
          <p:cNvPr id="84" name="Google Shape;84;p15"/>
          <p:cNvSpPr/>
          <p:nvPr/>
        </p:nvSpPr>
        <p:spPr>
          <a:xfrm>
            <a:off x="6630775" y="2571750"/>
            <a:ext cx="2392200" cy="21489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600">
                <a:latin typeface="Calibri"/>
                <a:ea typeface="Calibri"/>
                <a:cs typeface="Calibri"/>
                <a:sym typeface="Calibri"/>
              </a:rPr>
              <a:t>1. </a:t>
            </a:r>
            <a:r>
              <a:rPr b="1" lang="en-GB" sz="1600">
                <a:latin typeface="Calibri"/>
                <a:ea typeface="Calibri"/>
                <a:cs typeface="Calibri"/>
                <a:sym typeface="Calibri"/>
              </a:rPr>
              <a:t>W</a:t>
            </a:r>
            <a:r>
              <a:rPr b="1" lang="en-GB" sz="1600">
                <a:latin typeface="Calibri"/>
                <a:ea typeface="Calibri"/>
                <a:cs typeface="Calibri"/>
                <a:sym typeface="Calibri"/>
              </a:rPr>
              <a:t>hat does this passage suggest about human beings?</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0" lvl="0" marL="0" rtl="0" algn="l">
              <a:spcBef>
                <a:spcPts val="0"/>
              </a:spcBef>
              <a:spcAft>
                <a:spcPts val="0"/>
              </a:spcAft>
              <a:buNone/>
            </a:pPr>
            <a:r>
              <a:rPr b="1" lang="en-GB" sz="1600">
                <a:latin typeface="Calibri"/>
                <a:ea typeface="Calibri"/>
                <a:cs typeface="Calibri"/>
                <a:sym typeface="Calibri"/>
              </a:rPr>
              <a:t>2. What the implications of this passage? How might it make Christians feel, think and act? </a:t>
            </a:r>
            <a:endParaRPr b="1" sz="1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Now read the two other quotes from the sanctity of life</a:t>
            </a:r>
            <a:endParaRPr>
              <a:latin typeface="Calibri"/>
              <a:ea typeface="Calibri"/>
              <a:cs typeface="Calibri"/>
              <a:sym typeface="Calibri"/>
            </a:endParaRPr>
          </a:p>
        </p:txBody>
      </p:sp>
      <p:sp>
        <p:nvSpPr>
          <p:cNvPr id="90" name="Google Shape;90;p16"/>
          <p:cNvSpPr/>
          <p:nvPr/>
        </p:nvSpPr>
        <p:spPr>
          <a:xfrm>
            <a:off x="371825" y="1134050"/>
            <a:ext cx="2392200" cy="37368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2100">
                <a:latin typeface="Calibri"/>
                <a:ea typeface="Calibri"/>
                <a:cs typeface="Calibri"/>
                <a:sym typeface="Calibri"/>
              </a:rPr>
              <a:t>1. What do the passages suggest about human beings?</a:t>
            </a:r>
            <a:endParaRPr b="1" sz="2100">
              <a:latin typeface="Calibri"/>
              <a:ea typeface="Calibri"/>
              <a:cs typeface="Calibri"/>
              <a:sym typeface="Calibri"/>
            </a:endParaRPr>
          </a:p>
          <a:p>
            <a:pPr indent="0" lvl="0" marL="0" rtl="0" algn="l">
              <a:spcBef>
                <a:spcPts val="0"/>
              </a:spcBef>
              <a:spcAft>
                <a:spcPts val="0"/>
              </a:spcAft>
              <a:buNone/>
            </a:pPr>
            <a:r>
              <a:t/>
            </a:r>
            <a:endParaRPr b="1" sz="2100">
              <a:latin typeface="Calibri"/>
              <a:ea typeface="Calibri"/>
              <a:cs typeface="Calibri"/>
              <a:sym typeface="Calibri"/>
            </a:endParaRPr>
          </a:p>
          <a:p>
            <a:pPr indent="0" lvl="0" marL="0" rtl="0" algn="l">
              <a:spcBef>
                <a:spcPts val="0"/>
              </a:spcBef>
              <a:spcAft>
                <a:spcPts val="0"/>
              </a:spcAft>
              <a:buNone/>
            </a:pPr>
            <a:r>
              <a:rPr b="1" lang="en-GB" sz="2100">
                <a:latin typeface="Calibri"/>
                <a:ea typeface="Calibri"/>
                <a:cs typeface="Calibri"/>
                <a:sym typeface="Calibri"/>
              </a:rPr>
              <a:t>2. What the implications of these passages? How might it make Christians feel, think and act? </a:t>
            </a:r>
            <a:endParaRPr b="1" sz="2100">
              <a:latin typeface="Calibri"/>
              <a:ea typeface="Calibri"/>
              <a:cs typeface="Calibri"/>
              <a:sym typeface="Calibri"/>
            </a:endParaRPr>
          </a:p>
        </p:txBody>
      </p:sp>
      <p:sp>
        <p:nvSpPr>
          <p:cNvPr id="91" name="Google Shape;91;p16"/>
          <p:cNvSpPr txBox="1"/>
          <p:nvPr/>
        </p:nvSpPr>
        <p:spPr>
          <a:xfrm>
            <a:off x="3470300" y="1134050"/>
            <a:ext cx="3000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latin typeface="Calibri"/>
                <a:ea typeface="Calibri"/>
                <a:cs typeface="Calibri"/>
                <a:sym typeface="Calibri"/>
              </a:rPr>
              <a:t>Now annotate this passage. Zooming in on the keywords and explaining what they mean.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nvSpPr>
        <p:spPr>
          <a:xfrm>
            <a:off x="483375" y="743625"/>
            <a:ext cx="4226400" cy="3795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GB" sz="2300">
                <a:solidFill>
                  <a:schemeClr val="dk1"/>
                </a:solidFill>
                <a:highlight>
                  <a:srgbClr val="FFFFFF"/>
                </a:highlight>
                <a:latin typeface="Comfortaa"/>
                <a:ea typeface="Comfortaa"/>
                <a:cs typeface="Comfortaa"/>
                <a:sym typeface="Comfortaa"/>
              </a:rPr>
              <a:t>The word of the Lord came to me [Jeremiah], saying, “Before I formed you in the womb I knew you, before you were born I set you apart; I appointed you as a prophet to the nations’ (Jeremiah 1.3-5) </a:t>
            </a:r>
            <a:endParaRPr sz="2700"/>
          </a:p>
        </p:txBody>
      </p:sp>
      <p:sp>
        <p:nvSpPr>
          <p:cNvPr id="97" name="Google Shape;97;p17"/>
          <p:cNvSpPr/>
          <p:nvPr/>
        </p:nvSpPr>
        <p:spPr>
          <a:xfrm>
            <a:off x="6630775" y="2571750"/>
            <a:ext cx="2392200" cy="21489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600">
                <a:latin typeface="Calibri"/>
                <a:ea typeface="Calibri"/>
                <a:cs typeface="Calibri"/>
                <a:sym typeface="Calibri"/>
              </a:rPr>
              <a:t>1. What does this passage suggest about human beings?</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0" lvl="0" marL="0" rtl="0" algn="l">
              <a:spcBef>
                <a:spcPts val="0"/>
              </a:spcBef>
              <a:spcAft>
                <a:spcPts val="0"/>
              </a:spcAft>
              <a:buNone/>
            </a:pPr>
            <a:r>
              <a:rPr b="1" lang="en-GB" sz="1600">
                <a:latin typeface="Calibri"/>
                <a:ea typeface="Calibri"/>
                <a:cs typeface="Calibri"/>
                <a:sym typeface="Calibri"/>
              </a:rPr>
              <a:t>2. What the implications of this passage? How might it make Christians feel, think and act? </a:t>
            </a:r>
            <a:endParaRPr b="1" sz="1600">
              <a:latin typeface="Calibri"/>
              <a:ea typeface="Calibri"/>
              <a:cs typeface="Calibri"/>
              <a:sym typeface="Calibri"/>
            </a:endParaRPr>
          </a:p>
        </p:txBody>
      </p:sp>
      <p:sp>
        <p:nvSpPr>
          <p:cNvPr id="98" name="Google Shape;98;p17"/>
          <p:cNvSpPr txBox="1"/>
          <p:nvPr/>
        </p:nvSpPr>
        <p:spPr>
          <a:xfrm>
            <a:off x="6519475" y="343425"/>
            <a:ext cx="2503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alibri"/>
                <a:ea typeface="Calibri"/>
                <a:cs typeface="Calibri"/>
                <a:sym typeface="Calibri"/>
              </a:rPr>
              <a:t>Now annotate this passage. Zooming in on the keywords and explaining what they mean.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260275" y="147150"/>
            <a:ext cx="5292300" cy="4849200"/>
          </a:xfrm>
          <a:prstGeom prst="rect">
            <a:avLst/>
          </a:prstGeom>
          <a:noFill/>
          <a:ln cap="flat" cmpd="sng" w="9525">
            <a:solidFill>
              <a:srgbClr val="454545"/>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GB" sz="1900">
                <a:solidFill>
                  <a:schemeClr val="dk1"/>
                </a:solidFill>
                <a:highlight>
                  <a:srgbClr val="FFFFFF"/>
                </a:highlight>
                <a:latin typeface="Comfortaa"/>
                <a:ea typeface="Comfortaa"/>
                <a:cs typeface="Comfortaa"/>
                <a:sym typeface="Comfortaa"/>
              </a:rPr>
              <a:t>One of the teachers of the law came and heard them debating. Noticing that Jesus had given them a good answer, he asked him, “Of all the commandments, which is the most important? “The most important one,” answered Jesus, “is this: ‘Hear, O Israel: The Lord our God, the Lord is one.Love the Lord your God with all your heart and with all your soul and with all your mind and with all your strength. The second is this: ‘Love your neighbor as yourself. There is no commandment greater than these.” (Mark 12.28-31)</a:t>
            </a:r>
            <a:endParaRPr sz="2300"/>
          </a:p>
        </p:txBody>
      </p:sp>
      <p:sp>
        <p:nvSpPr>
          <p:cNvPr id="104" name="Google Shape;104;p18"/>
          <p:cNvSpPr/>
          <p:nvPr/>
        </p:nvSpPr>
        <p:spPr>
          <a:xfrm>
            <a:off x="6630775" y="2571750"/>
            <a:ext cx="2392200" cy="21489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600">
                <a:latin typeface="Calibri"/>
                <a:ea typeface="Calibri"/>
                <a:cs typeface="Calibri"/>
                <a:sym typeface="Calibri"/>
              </a:rPr>
              <a:t>1. What does this passage suggest about human beings?</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0" lvl="0" marL="0" rtl="0" algn="l">
              <a:spcBef>
                <a:spcPts val="0"/>
              </a:spcBef>
              <a:spcAft>
                <a:spcPts val="0"/>
              </a:spcAft>
              <a:buNone/>
            </a:pPr>
            <a:r>
              <a:rPr b="1" lang="en-GB" sz="1600">
                <a:latin typeface="Calibri"/>
                <a:ea typeface="Calibri"/>
                <a:cs typeface="Calibri"/>
                <a:sym typeface="Calibri"/>
              </a:rPr>
              <a:t>2. What the implications of this passage? How might it make Christians feel, think and act? </a:t>
            </a:r>
            <a:endParaRPr b="1" sz="1600">
              <a:latin typeface="Calibri"/>
              <a:ea typeface="Calibri"/>
              <a:cs typeface="Calibri"/>
              <a:sym typeface="Calibri"/>
            </a:endParaRPr>
          </a:p>
        </p:txBody>
      </p:sp>
      <p:sp>
        <p:nvSpPr>
          <p:cNvPr id="105" name="Google Shape;105;p18"/>
          <p:cNvSpPr txBox="1"/>
          <p:nvPr/>
        </p:nvSpPr>
        <p:spPr>
          <a:xfrm>
            <a:off x="6519475" y="343425"/>
            <a:ext cx="2503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alibri"/>
                <a:ea typeface="Calibri"/>
                <a:cs typeface="Calibri"/>
                <a:sym typeface="Calibri"/>
              </a:rPr>
              <a:t>Now annotate this passage. Zooming in on the </a:t>
            </a:r>
            <a:r>
              <a:rPr lang="en-GB" sz="1800">
                <a:latin typeface="Calibri"/>
                <a:ea typeface="Calibri"/>
                <a:cs typeface="Calibri"/>
                <a:sym typeface="Calibri"/>
              </a:rPr>
              <a:t>keywords and explaining what they mean. </a:t>
            </a:r>
            <a:r>
              <a:rPr lang="en-GB" sz="1800">
                <a:latin typeface="Calibri"/>
                <a:ea typeface="Calibri"/>
                <a:cs typeface="Calibri"/>
                <a:sym typeface="Calibri"/>
              </a:rPr>
              <a:t>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Calibri"/>
                <a:ea typeface="Calibri"/>
                <a:cs typeface="Calibri"/>
                <a:sym typeface="Calibri"/>
              </a:rPr>
              <a:t>Discuss: </a:t>
            </a:r>
            <a:r>
              <a:rPr b="1" lang="en-GB">
                <a:latin typeface="Calibri"/>
                <a:ea typeface="Calibri"/>
                <a:cs typeface="Calibri"/>
                <a:sym typeface="Calibri"/>
              </a:rPr>
              <a:t>Can you believe in the sanctity of life without God?</a:t>
            </a:r>
            <a:endParaRPr b="1">
              <a:latin typeface="Calibri"/>
              <a:ea typeface="Calibri"/>
              <a:cs typeface="Calibri"/>
              <a:sym typeface="Calibri"/>
            </a:endParaRPr>
          </a:p>
        </p:txBody>
      </p:sp>
      <p:pic>
        <p:nvPicPr>
          <p:cNvPr id="111" name="Google Shape;111;p19"/>
          <p:cNvPicPr preferRelativeResize="0"/>
          <p:nvPr/>
        </p:nvPicPr>
        <p:blipFill rotWithShape="1">
          <a:blip r:embed="rId3">
            <a:alphaModFix/>
          </a:blip>
          <a:srcRect b="19041" l="9796" r="9376" t="11869"/>
          <a:stretch/>
        </p:blipFill>
        <p:spPr>
          <a:xfrm>
            <a:off x="1826738" y="1611225"/>
            <a:ext cx="5490524" cy="263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73075"/>
            <a:ext cx="8520600" cy="127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Calibri"/>
                <a:ea typeface="Calibri"/>
                <a:cs typeface="Calibri"/>
                <a:sym typeface="Calibri"/>
              </a:rPr>
              <a:t>What are human rights?</a:t>
            </a:r>
            <a:r>
              <a:rPr lang="en-GB">
                <a:latin typeface="Calibri"/>
                <a:ea typeface="Calibri"/>
                <a:cs typeface="Calibri"/>
                <a:sym typeface="Calibri"/>
              </a:rPr>
              <a:t> What rights would Christians and Humanists agree upon  - </a:t>
            </a:r>
            <a:r>
              <a:rPr b="1" lang="en-GB">
                <a:latin typeface="Calibri"/>
                <a:ea typeface="Calibri"/>
                <a:cs typeface="Calibri"/>
                <a:sym typeface="Calibri"/>
              </a:rPr>
              <a:t>would</a:t>
            </a:r>
            <a:r>
              <a:rPr lang="en-GB">
                <a:latin typeface="Calibri"/>
                <a:ea typeface="Calibri"/>
                <a:cs typeface="Calibri"/>
                <a:sym typeface="Calibri"/>
              </a:rPr>
              <a:t> they agree upon these human rights for the </a:t>
            </a:r>
            <a:r>
              <a:rPr lang="en-GB" u="sng">
                <a:latin typeface="Calibri"/>
                <a:ea typeface="Calibri"/>
                <a:cs typeface="Calibri"/>
                <a:sym typeface="Calibri"/>
              </a:rPr>
              <a:t>same</a:t>
            </a:r>
            <a:r>
              <a:rPr lang="en-GB">
                <a:latin typeface="Calibri"/>
                <a:ea typeface="Calibri"/>
                <a:cs typeface="Calibri"/>
                <a:sym typeface="Calibri"/>
              </a:rPr>
              <a:t> reason? </a:t>
            </a:r>
            <a:r>
              <a:rPr lang="en-GB"/>
              <a:t>  </a:t>
            </a:r>
            <a:endParaRPr/>
          </a:p>
        </p:txBody>
      </p:sp>
      <p:sp>
        <p:nvSpPr>
          <p:cNvPr id="117" name="Google Shape;117;p20"/>
          <p:cNvSpPr txBox="1"/>
          <p:nvPr>
            <p:ph idx="1" type="body"/>
          </p:nvPr>
        </p:nvSpPr>
        <p:spPr>
          <a:xfrm>
            <a:off x="311700" y="1457150"/>
            <a:ext cx="3999900" cy="3549900"/>
          </a:xfrm>
          <a:prstGeom prst="rect">
            <a:avLst/>
          </a:prstGeom>
          <a:solidFill>
            <a:srgbClr val="FCE5CD"/>
          </a:solidFill>
          <a:ln cap="flat" cmpd="sng" w="2857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000">
                <a:solidFill>
                  <a:srgbClr val="000000"/>
                </a:solidFill>
                <a:latin typeface="Calibri"/>
                <a:ea typeface="Calibri"/>
                <a:cs typeface="Calibri"/>
                <a:sym typeface="Calibri"/>
              </a:rPr>
              <a:t>Christianity</a:t>
            </a:r>
            <a:endParaRPr b="1" sz="2000">
              <a:solidFill>
                <a:srgbClr val="000000"/>
              </a:solidFill>
              <a:latin typeface="Calibri"/>
              <a:ea typeface="Calibri"/>
              <a:cs typeface="Calibri"/>
              <a:sym typeface="Calibri"/>
            </a:endParaRPr>
          </a:p>
          <a:p>
            <a:pPr indent="0" lvl="0" marL="0" rtl="0" algn="l">
              <a:lnSpc>
                <a:spcPct val="100000"/>
              </a:lnSpc>
              <a:spcBef>
                <a:spcPts val="1200"/>
              </a:spcBef>
              <a:spcAft>
                <a:spcPts val="0"/>
              </a:spcAft>
              <a:buClr>
                <a:schemeClr val="dk1"/>
              </a:buClr>
              <a:buSzPts val="1100"/>
              <a:buFont typeface="Arial"/>
              <a:buNone/>
            </a:pPr>
            <a:r>
              <a:rPr b="1" lang="en-GB" sz="2800">
                <a:solidFill>
                  <a:schemeClr val="dk1"/>
                </a:solidFill>
                <a:latin typeface="Comfortaa"/>
                <a:ea typeface="Comfortaa"/>
                <a:cs typeface="Comfortaa"/>
                <a:sym typeface="Comfortaa"/>
              </a:rPr>
              <a:t>‘So God created </a:t>
            </a:r>
            <a:r>
              <a:rPr b="1" lang="en-GB" sz="2800">
                <a:solidFill>
                  <a:schemeClr val="dk1"/>
                </a:solidFill>
                <a:latin typeface="Comfortaa"/>
                <a:ea typeface="Comfortaa"/>
                <a:cs typeface="Comfortaa"/>
                <a:sym typeface="Comfortaa"/>
              </a:rPr>
              <a:t>mankind</a:t>
            </a:r>
            <a:r>
              <a:rPr b="1" lang="en-GB" sz="2800">
                <a:solidFill>
                  <a:schemeClr val="dk1"/>
                </a:solidFill>
                <a:latin typeface="Comfortaa"/>
                <a:ea typeface="Comfortaa"/>
                <a:cs typeface="Comfortaa"/>
                <a:sym typeface="Comfortaa"/>
              </a:rPr>
              <a:t> in his own image, in the image of God he created them; male and female he created them’</a:t>
            </a:r>
            <a:r>
              <a:rPr b="1" lang="en-GB" sz="2800">
                <a:solidFill>
                  <a:schemeClr val="dk1"/>
                </a:solidFill>
                <a:latin typeface="Comfortaa"/>
                <a:ea typeface="Comfortaa"/>
                <a:cs typeface="Comfortaa"/>
                <a:sym typeface="Comfortaa"/>
              </a:rPr>
              <a:t>‘</a:t>
            </a:r>
            <a:endParaRPr sz="2800">
              <a:solidFill>
                <a:schemeClr val="dk1"/>
              </a:solidFill>
              <a:highlight>
                <a:srgbClr val="FFFFFF"/>
              </a:highlight>
              <a:latin typeface="Comfortaa"/>
              <a:ea typeface="Comfortaa"/>
              <a:cs typeface="Comfortaa"/>
              <a:sym typeface="Comfortaa"/>
            </a:endParaRPr>
          </a:p>
          <a:p>
            <a:pPr indent="0" lvl="0" marL="0" rtl="0" algn="l">
              <a:spcBef>
                <a:spcPts val="0"/>
              </a:spcBef>
              <a:spcAft>
                <a:spcPts val="1200"/>
              </a:spcAft>
              <a:buNone/>
            </a:pPr>
            <a:r>
              <a:rPr b="1" lang="en-GB" sz="2600">
                <a:solidFill>
                  <a:schemeClr val="dk1"/>
                </a:solidFill>
                <a:latin typeface="Comfortaa"/>
                <a:ea typeface="Comfortaa"/>
                <a:cs typeface="Comfortaa"/>
                <a:sym typeface="Comfortaa"/>
              </a:rPr>
              <a:t>(Genesis 1.27)</a:t>
            </a:r>
            <a:r>
              <a:rPr b="1" lang="en-GB" sz="2000">
                <a:solidFill>
                  <a:srgbClr val="000000"/>
                </a:solidFill>
                <a:latin typeface="Calibri"/>
                <a:ea typeface="Calibri"/>
                <a:cs typeface="Calibri"/>
                <a:sym typeface="Calibri"/>
              </a:rPr>
              <a:t> </a:t>
            </a:r>
            <a:endParaRPr>
              <a:solidFill>
                <a:srgbClr val="000000"/>
              </a:solidFill>
              <a:latin typeface="Calibri"/>
              <a:ea typeface="Calibri"/>
              <a:cs typeface="Calibri"/>
              <a:sym typeface="Calibri"/>
            </a:endParaRPr>
          </a:p>
        </p:txBody>
      </p:sp>
      <p:sp>
        <p:nvSpPr>
          <p:cNvPr id="118" name="Google Shape;118;p20"/>
          <p:cNvSpPr txBox="1"/>
          <p:nvPr>
            <p:ph idx="2" type="body"/>
          </p:nvPr>
        </p:nvSpPr>
        <p:spPr>
          <a:xfrm>
            <a:off x="4572000" y="1009250"/>
            <a:ext cx="4260300" cy="4134300"/>
          </a:xfrm>
          <a:prstGeom prst="rect">
            <a:avLst/>
          </a:prstGeom>
          <a:solidFill>
            <a:srgbClr val="D9EAD3"/>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97">
                <a:solidFill>
                  <a:srgbClr val="000000"/>
                </a:solidFill>
                <a:latin typeface="Calibri"/>
                <a:ea typeface="Calibri"/>
                <a:cs typeface="Calibri"/>
                <a:sym typeface="Calibri"/>
              </a:rPr>
              <a:t>Humanism -</a:t>
            </a:r>
            <a:r>
              <a:rPr b="1" lang="en-GB" sz="1897">
                <a:solidFill>
                  <a:srgbClr val="702F8A"/>
                </a:solidFill>
                <a:latin typeface="Calibri"/>
                <a:ea typeface="Calibri"/>
                <a:cs typeface="Calibri"/>
                <a:sym typeface="Calibri"/>
              </a:rPr>
              <a:t>Human rights and equality</a:t>
            </a:r>
            <a:endParaRPr b="1" sz="1897">
              <a:solidFill>
                <a:srgbClr val="702F8A"/>
              </a:solidFill>
              <a:latin typeface="Calibri"/>
              <a:ea typeface="Calibri"/>
              <a:cs typeface="Calibri"/>
              <a:sym typeface="Calibri"/>
            </a:endParaRPr>
          </a:p>
          <a:p>
            <a:pPr indent="0" lvl="0" marL="0" rtl="0" algn="l">
              <a:spcBef>
                <a:spcPts val="1200"/>
              </a:spcBef>
              <a:spcAft>
                <a:spcPts val="0"/>
              </a:spcAft>
              <a:buNone/>
            </a:pPr>
            <a:r>
              <a:rPr lang="en-GB" sz="1500">
                <a:solidFill>
                  <a:srgbClr val="212529"/>
                </a:solidFill>
                <a:latin typeface="Calibri"/>
                <a:ea typeface="Calibri"/>
                <a:cs typeface="Calibri"/>
                <a:sym typeface="Calibri"/>
              </a:rPr>
              <a:t>Humanism is not a religion, but a worldview. </a:t>
            </a:r>
            <a:endParaRPr sz="1500">
              <a:solidFill>
                <a:srgbClr val="212529"/>
              </a:solidFill>
              <a:latin typeface="Calibri"/>
              <a:ea typeface="Calibri"/>
              <a:cs typeface="Calibri"/>
              <a:sym typeface="Calibri"/>
            </a:endParaRPr>
          </a:p>
          <a:p>
            <a:pPr indent="0" lvl="0" marL="0" rtl="0" algn="l">
              <a:spcBef>
                <a:spcPts val="1200"/>
              </a:spcBef>
              <a:spcAft>
                <a:spcPts val="0"/>
              </a:spcAft>
              <a:buNone/>
            </a:pPr>
            <a:r>
              <a:rPr lang="en-GB" sz="1500">
                <a:solidFill>
                  <a:srgbClr val="212529"/>
                </a:solidFill>
                <a:latin typeface="Calibri"/>
                <a:ea typeface="Calibri"/>
                <a:cs typeface="Calibri"/>
                <a:sym typeface="Calibri"/>
              </a:rPr>
              <a:t>Humanists do not believe in God because they argue that there is not </a:t>
            </a:r>
            <a:r>
              <a:rPr b="1" lang="en-GB" sz="1500">
                <a:solidFill>
                  <a:srgbClr val="212529"/>
                </a:solidFill>
                <a:latin typeface="Calibri"/>
                <a:ea typeface="Calibri"/>
                <a:cs typeface="Calibri"/>
                <a:sym typeface="Calibri"/>
              </a:rPr>
              <a:t>valid evidence </a:t>
            </a:r>
            <a:r>
              <a:rPr lang="en-GB" sz="1500">
                <a:solidFill>
                  <a:srgbClr val="212529"/>
                </a:solidFill>
                <a:latin typeface="Calibri"/>
                <a:ea typeface="Calibri"/>
                <a:cs typeface="Calibri"/>
                <a:sym typeface="Calibri"/>
              </a:rPr>
              <a:t>for the existence of God. </a:t>
            </a:r>
            <a:endParaRPr sz="1500">
              <a:solidFill>
                <a:srgbClr val="212529"/>
              </a:solidFill>
              <a:latin typeface="Calibri"/>
              <a:ea typeface="Calibri"/>
              <a:cs typeface="Calibri"/>
              <a:sym typeface="Calibri"/>
            </a:endParaRPr>
          </a:p>
          <a:p>
            <a:pPr indent="0" lvl="0" marL="0" rtl="0" algn="l">
              <a:spcBef>
                <a:spcPts val="1200"/>
              </a:spcBef>
              <a:spcAft>
                <a:spcPts val="0"/>
              </a:spcAft>
              <a:buNone/>
            </a:pPr>
            <a:r>
              <a:rPr lang="en-GB" sz="1500">
                <a:solidFill>
                  <a:srgbClr val="212529"/>
                </a:solidFill>
                <a:latin typeface="Calibri"/>
                <a:ea typeface="Calibri"/>
                <a:cs typeface="Calibri"/>
                <a:sym typeface="Calibri"/>
              </a:rPr>
              <a:t>Humanists </a:t>
            </a:r>
            <a:r>
              <a:rPr lang="en-GB" sz="1500" u="sng">
                <a:solidFill>
                  <a:srgbClr val="212529"/>
                </a:solidFill>
                <a:latin typeface="Calibri"/>
                <a:ea typeface="Calibri"/>
                <a:cs typeface="Calibri"/>
                <a:sym typeface="Calibri"/>
              </a:rPr>
              <a:t>do not</a:t>
            </a:r>
            <a:r>
              <a:rPr lang="en-GB" sz="1500">
                <a:solidFill>
                  <a:srgbClr val="212529"/>
                </a:solidFill>
                <a:latin typeface="Calibri"/>
                <a:ea typeface="Calibri"/>
                <a:cs typeface="Calibri"/>
                <a:sym typeface="Calibri"/>
              </a:rPr>
              <a:t> believe that Humans were created by God. </a:t>
            </a:r>
            <a:endParaRPr sz="1500">
              <a:solidFill>
                <a:srgbClr val="212529"/>
              </a:solidFill>
              <a:latin typeface="Calibri"/>
              <a:ea typeface="Calibri"/>
              <a:cs typeface="Calibri"/>
              <a:sym typeface="Calibri"/>
            </a:endParaRPr>
          </a:p>
          <a:p>
            <a:pPr indent="0" lvl="0" marL="0" rtl="0" algn="l">
              <a:spcBef>
                <a:spcPts val="1200"/>
              </a:spcBef>
              <a:spcAft>
                <a:spcPts val="1200"/>
              </a:spcAft>
              <a:buNone/>
            </a:pPr>
            <a:r>
              <a:rPr lang="en-GB" sz="1500">
                <a:solidFill>
                  <a:srgbClr val="212529"/>
                </a:solidFill>
                <a:latin typeface="Calibri"/>
                <a:ea typeface="Calibri"/>
                <a:cs typeface="Calibri"/>
                <a:sym typeface="Calibri"/>
              </a:rPr>
              <a:t>This does not mean that human life is not important. Humanists are Utilitarian in their philosophy. They believe that humans should look after each other because it is better for the happiness of the majority of people. </a:t>
            </a:r>
            <a:endParaRPr sz="1500">
              <a:solidFill>
                <a:srgbClr val="21252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73075"/>
            <a:ext cx="8520600" cy="127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Calibri"/>
                <a:ea typeface="Calibri"/>
                <a:cs typeface="Calibri"/>
                <a:sym typeface="Calibri"/>
              </a:rPr>
              <a:t>What are human rights?</a:t>
            </a:r>
            <a:r>
              <a:rPr lang="en-GB">
                <a:latin typeface="Calibri"/>
                <a:ea typeface="Calibri"/>
                <a:cs typeface="Calibri"/>
                <a:sym typeface="Calibri"/>
              </a:rPr>
              <a:t> What rights would Christians and Humans agree upon  - </a:t>
            </a:r>
            <a:r>
              <a:rPr b="1" lang="en-GB">
                <a:solidFill>
                  <a:srgbClr val="FF0000"/>
                </a:solidFill>
                <a:latin typeface="Calibri"/>
                <a:ea typeface="Calibri"/>
                <a:cs typeface="Calibri"/>
                <a:sym typeface="Calibri"/>
              </a:rPr>
              <a:t>would</a:t>
            </a:r>
            <a:r>
              <a:rPr lang="en-GB">
                <a:solidFill>
                  <a:srgbClr val="FF0000"/>
                </a:solidFill>
                <a:latin typeface="Calibri"/>
                <a:ea typeface="Calibri"/>
                <a:cs typeface="Calibri"/>
                <a:sym typeface="Calibri"/>
              </a:rPr>
              <a:t> they agree upon these human rights for the </a:t>
            </a:r>
            <a:r>
              <a:rPr lang="en-GB" u="sng">
                <a:solidFill>
                  <a:srgbClr val="FF0000"/>
                </a:solidFill>
                <a:latin typeface="Calibri"/>
                <a:ea typeface="Calibri"/>
                <a:cs typeface="Calibri"/>
                <a:sym typeface="Calibri"/>
              </a:rPr>
              <a:t>same</a:t>
            </a:r>
            <a:r>
              <a:rPr lang="en-GB">
                <a:solidFill>
                  <a:srgbClr val="FF0000"/>
                </a:solidFill>
                <a:latin typeface="Calibri"/>
                <a:ea typeface="Calibri"/>
                <a:cs typeface="Calibri"/>
                <a:sym typeface="Calibri"/>
              </a:rPr>
              <a:t> reason? </a:t>
            </a:r>
            <a:r>
              <a:rPr lang="en-GB">
                <a:solidFill>
                  <a:srgbClr val="FF0000"/>
                </a:solidFill>
              </a:rPr>
              <a:t> </a:t>
            </a:r>
            <a:r>
              <a:rPr lang="en-GB"/>
              <a:t> </a:t>
            </a:r>
            <a:endParaRPr/>
          </a:p>
        </p:txBody>
      </p:sp>
      <p:sp>
        <p:nvSpPr>
          <p:cNvPr id="124" name="Google Shape;124;p21"/>
          <p:cNvSpPr txBox="1"/>
          <p:nvPr>
            <p:ph idx="1" type="body"/>
          </p:nvPr>
        </p:nvSpPr>
        <p:spPr>
          <a:xfrm>
            <a:off x="311700" y="1457150"/>
            <a:ext cx="2861100" cy="1278000"/>
          </a:xfrm>
          <a:prstGeom prst="rect">
            <a:avLst/>
          </a:prstGeom>
          <a:solidFill>
            <a:srgbClr val="FCE5CD"/>
          </a:solidFill>
          <a:ln cap="flat" cmpd="sng" w="2857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sz="2000">
                <a:solidFill>
                  <a:srgbClr val="000000"/>
                </a:solidFill>
                <a:latin typeface="Calibri"/>
                <a:ea typeface="Calibri"/>
                <a:cs typeface="Calibri"/>
                <a:sym typeface="Calibri"/>
              </a:rPr>
              <a:t>Christianity</a:t>
            </a:r>
            <a:endParaRPr b="1" sz="2000">
              <a:solidFill>
                <a:srgbClr val="000000"/>
              </a:solidFill>
              <a:latin typeface="Calibri"/>
              <a:ea typeface="Calibri"/>
              <a:cs typeface="Calibri"/>
              <a:sym typeface="Calibri"/>
            </a:endParaRPr>
          </a:p>
          <a:p>
            <a:pPr indent="0" lvl="0" marL="0" rtl="0" algn="l">
              <a:spcBef>
                <a:spcPts val="1200"/>
              </a:spcBef>
              <a:spcAft>
                <a:spcPts val="1200"/>
              </a:spcAft>
              <a:buNone/>
            </a:pPr>
            <a:r>
              <a:rPr b="1" lang="en-GB" sz="2800">
                <a:solidFill>
                  <a:schemeClr val="dk1"/>
                </a:solidFill>
                <a:latin typeface="Comfortaa"/>
                <a:ea typeface="Comfortaa"/>
                <a:cs typeface="Comfortaa"/>
                <a:sym typeface="Comfortaa"/>
              </a:rPr>
              <a:t>Sanctity of life</a:t>
            </a:r>
            <a:endParaRPr>
              <a:solidFill>
                <a:srgbClr val="000000"/>
              </a:solidFill>
              <a:latin typeface="Calibri"/>
              <a:ea typeface="Calibri"/>
              <a:cs typeface="Calibri"/>
              <a:sym typeface="Calibri"/>
            </a:endParaRPr>
          </a:p>
        </p:txBody>
      </p:sp>
      <p:sp>
        <p:nvSpPr>
          <p:cNvPr id="125" name="Google Shape;125;p21"/>
          <p:cNvSpPr txBox="1"/>
          <p:nvPr>
            <p:ph idx="2" type="body"/>
          </p:nvPr>
        </p:nvSpPr>
        <p:spPr>
          <a:xfrm>
            <a:off x="4201550" y="1071225"/>
            <a:ext cx="4804200" cy="3526800"/>
          </a:xfrm>
          <a:prstGeom prst="rect">
            <a:avLst/>
          </a:prstGeom>
          <a:solidFill>
            <a:srgbClr val="D9EAD3"/>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97">
                <a:solidFill>
                  <a:srgbClr val="000000"/>
                </a:solidFill>
                <a:latin typeface="Calibri"/>
                <a:ea typeface="Calibri"/>
                <a:cs typeface="Calibri"/>
                <a:sym typeface="Calibri"/>
              </a:rPr>
              <a:t>Humanism -</a:t>
            </a:r>
            <a:r>
              <a:rPr b="1" lang="en-GB" sz="1897">
                <a:solidFill>
                  <a:srgbClr val="702F8A"/>
                </a:solidFill>
                <a:latin typeface="Calibri"/>
                <a:ea typeface="Calibri"/>
                <a:cs typeface="Calibri"/>
                <a:sym typeface="Calibri"/>
              </a:rPr>
              <a:t>Human rights and equality</a:t>
            </a:r>
            <a:endParaRPr b="1" sz="1897">
              <a:solidFill>
                <a:srgbClr val="702F8A"/>
              </a:solidFill>
              <a:latin typeface="Calibri"/>
              <a:ea typeface="Calibri"/>
              <a:cs typeface="Calibri"/>
              <a:sym typeface="Calibri"/>
            </a:endParaRPr>
          </a:p>
          <a:p>
            <a:pPr indent="0" lvl="0" marL="0" rtl="0" algn="l">
              <a:spcBef>
                <a:spcPts val="1200"/>
              </a:spcBef>
              <a:spcAft>
                <a:spcPts val="0"/>
              </a:spcAft>
              <a:buNone/>
            </a:pPr>
            <a:r>
              <a:rPr lang="en-GB" sz="1500">
                <a:solidFill>
                  <a:srgbClr val="212529"/>
                </a:solidFill>
                <a:latin typeface="Calibri"/>
                <a:ea typeface="Calibri"/>
                <a:cs typeface="Calibri"/>
                <a:sym typeface="Calibri"/>
              </a:rPr>
              <a:t>Humanism is not a religion, but a worldview. </a:t>
            </a:r>
            <a:endParaRPr sz="1500">
              <a:solidFill>
                <a:srgbClr val="212529"/>
              </a:solidFill>
              <a:latin typeface="Calibri"/>
              <a:ea typeface="Calibri"/>
              <a:cs typeface="Calibri"/>
              <a:sym typeface="Calibri"/>
            </a:endParaRPr>
          </a:p>
          <a:p>
            <a:pPr indent="0" lvl="0" marL="0" rtl="0" algn="l">
              <a:spcBef>
                <a:spcPts val="1200"/>
              </a:spcBef>
              <a:spcAft>
                <a:spcPts val="0"/>
              </a:spcAft>
              <a:buNone/>
            </a:pPr>
            <a:r>
              <a:rPr lang="en-GB" sz="1500">
                <a:solidFill>
                  <a:srgbClr val="212529"/>
                </a:solidFill>
                <a:latin typeface="Calibri"/>
                <a:ea typeface="Calibri"/>
                <a:cs typeface="Calibri"/>
                <a:sym typeface="Calibri"/>
              </a:rPr>
              <a:t>Humanists do not believe in God because they argue that there is not </a:t>
            </a:r>
            <a:r>
              <a:rPr b="1" lang="en-GB" sz="1500">
                <a:solidFill>
                  <a:srgbClr val="212529"/>
                </a:solidFill>
                <a:latin typeface="Calibri"/>
                <a:ea typeface="Calibri"/>
                <a:cs typeface="Calibri"/>
                <a:sym typeface="Calibri"/>
              </a:rPr>
              <a:t>valid evidence </a:t>
            </a:r>
            <a:r>
              <a:rPr lang="en-GB" sz="1500">
                <a:solidFill>
                  <a:srgbClr val="212529"/>
                </a:solidFill>
                <a:latin typeface="Calibri"/>
                <a:ea typeface="Calibri"/>
                <a:cs typeface="Calibri"/>
                <a:sym typeface="Calibri"/>
              </a:rPr>
              <a:t>for the existence of God. </a:t>
            </a:r>
            <a:endParaRPr sz="1500">
              <a:solidFill>
                <a:srgbClr val="212529"/>
              </a:solidFill>
              <a:latin typeface="Calibri"/>
              <a:ea typeface="Calibri"/>
              <a:cs typeface="Calibri"/>
              <a:sym typeface="Calibri"/>
            </a:endParaRPr>
          </a:p>
          <a:p>
            <a:pPr indent="0" lvl="0" marL="0" rtl="0" algn="l">
              <a:spcBef>
                <a:spcPts val="1200"/>
              </a:spcBef>
              <a:spcAft>
                <a:spcPts val="0"/>
              </a:spcAft>
              <a:buNone/>
            </a:pPr>
            <a:r>
              <a:rPr lang="en-GB" sz="1500">
                <a:solidFill>
                  <a:srgbClr val="212529"/>
                </a:solidFill>
                <a:latin typeface="Calibri"/>
                <a:ea typeface="Calibri"/>
                <a:cs typeface="Calibri"/>
                <a:sym typeface="Calibri"/>
              </a:rPr>
              <a:t>Humanists </a:t>
            </a:r>
            <a:r>
              <a:rPr lang="en-GB" sz="1500" u="sng">
                <a:solidFill>
                  <a:srgbClr val="212529"/>
                </a:solidFill>
                <a:latin typeface="Calibri"/>
                <a:ea typeface="Calibri"/>
                <a:cs typeface="Calibri"/>
                <a:sym typeface="Calibri"/>
              </a:rPr>
              <a:t>do not</a:t>
            </a:r>
            <a:r>
              <a:rPr lang="en-GB" sz="1500">
                <a:solidFill>
                  <a:srgbClr val="212529"/>
                </a:solidFill>
                <a:latin typeface="Calibri"/>
                <a:ea typeface="Calibri"/>
                <a:cs typeface="Calibri"/>
                <a:sym typeface="Calibri"/>
              </a:rPr>
              <a:t> believe that Humans were created by God. </a:t>
            </a:r>
            <a:endParaRPr sz="1500">
              <a:solidFill>
                <a:srgbClr val="212529"/>
              </a:solidFill>
              <a:latin typeface="Calibri"/>
              <a:ea typeface="Calibri"/>
              <a:cs typeface="Calibri"/>
              <a:sym typeface="Calibri"/>
            </a:endParaRPr>
          </a:p>
          <a:p>
            <a:pPr indent="0" lvl="0" marL="0" rtl="0" algn="l">
              <a:spcBef>
                <a:spcPts val="1200"/>
              </a:spcBef>
              <a:spcAft>
                <a:spcPts val="1200"/>
              </a:spcAft>
              <a:buNone/>
            </a:pPr>
            <a:r>
              <a:rPr lang="en-GB" sz="1500">
                <a:solidFill>
                  <a:srgbClr val="212529"/>
                </a:solidFill>
                <a:latin typeface="Calibri"/>
                <a:ea typeface="Calibri"/>
                <a:cs typeface="Calibri"/>
                <a:sym typeface="Calibri"/>
              </a:rPr>
              <a:t>This does not mean that human life is not important. Humanists are Utilitarian in their philosophy. They believe that humans should look after each other because it is better for the happiness of the majority of people. </a:t>
            </a:r>
            <a:endParaRPr sz="1500">
              <a:solidFill>
                <a:srgbClr val="212529"/>
              </a:solidFill>
              <a:latin typeface="Calibri"/>
              <a:ea typeface="Calibri"/>
              <a:cs typeface="Calibri"/>
              <a:sym typeface="Calibri"/>
            </a:endParaRPr>
          </a:p>
        </p:txBody>
      </p:sp>
      <p:cxnSp>
        <p:nvCxnSpPr>
          <p:cNvPr id="126" name="Google Shape;126;p21"/>
          <p:cNvCxnSpPr/>
          <p:nvPr/>
        </p:nvCxnSpPr>
        <p:spPr>
          <a:xfrm>
            <a:off x="1983025" y="2813425"/>
            <a:ext cx="86700" cy="805500"/>
          </a:xfrm>
          <a:prstGeom prst="straightConnector1">
            <a:avLst/>
          </a:prstGeom>
          <a:noFill/>
          <a:ln cap="flat" cmpd="sng" w="76200">
            <a:solidFill>
              <a:schemeClr val="dk2"/>
            </a:solidFill>
            <a:prstDash val="solid"/>
            <a:round/>
            <a:headEnd len="med" w="med" type="none"/>
            <a:tailEnd len="med" w="med" type="triangle"/>
          </a:ln>
        </p:spPr>
      </p:cxnSp>
      <p:cxnSp>
        <p:nvCxnSpPr>
          <p:cNvPr id="127" name="Google Shape;127;p21"/>
          <p:cNvCxnSpPr/>
          <p:nvPr/>
        </p:nvCxnSpPr>
        <p:spPr>
          <a:xfrm flipH="1">
            <a:off x="2639825" y="3631425"/>
            <a:ext cx="1413000" cy="99000"/>
          </a:xfrm>
          <a:prstGeom prst="straightConnector1">
            <a:avLst/>
          </a:prstGeom>
          <a:noFill/>
          <a:ln cap="flat" cmpd="sng" w="76200">
            <a:solidFill>
              <a:schemeClr val="dk2"/>
            </a:solidFill>
            <a:prstDash val="solid"/>
            <a:round/>
            <a:headEnd len="med" w="med" type="none"/>
            <a:tailEnd len="med" w="med" type="triangle"/>
          </a:ln>
        </p:spPr>
      </p:cxnSp>
      <p:sp>
        <p:nvSpPr>
          <p:cNvPr id="128" name="Google Shape;128;p21"/>
          <p:cNvSpPr txBox="1"/>
          <p:nvPr/>
        </p:nvSpPr>
        <p:spPr>
          <a:xfrm>
            <a:off x="159300" y="3730425"/>
            <a:ext cx="2354700" cy="1200600"/>
          </a:xfrm>
          <a:prstGeom prst="rect">
            <a:avLst/>
          </a:prstGeom>
          <a:solidFill>
            <a:srgbClr val="FFF2C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2200">
                <a:latin typeface="Calibri"/>
                <a:ea typeface="Calibri"/>
                <a:cs typeface="Calibri"/>
                <a:sym typeface="Calibri"/>
              </a:rPr>
              <a:t>Rights a Christian and Humanist would agree upon</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