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A0230-ADB9-DE70-6E92-EF2B46B62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4027E4-FFA0-AFB3-74D9-30C8ED4B9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2481F-FC3B-2F58-6F8E-A47E55F8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1EA1-5019-44C8-AC8E-B16A45EBEA6B}" type="datetimeFigureOut">
              <a:rPr lang="ko-KR" altLang="en-US" smtClean="0"/>
              <a:t>2024. 4. 24.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EE9BB8-A2F8-7F1A-757F-0256EA147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2159AD-91E4-DA31-EC75-1D467A42A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9BCB-95B6-4B8D-BEF0-7A94D257B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96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5A01D-FED5-285F-E2F4-D21243D6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7926D3-DA5F-DB74-5DD4-E01B069D3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9EAA12-A2B7-A8E2-8699-E606DBC2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1EA1-5019-44C8-AC8E-B16A45EBEA6B}" type="datetimeFigureOut">
              <a:rPr lang="ko-KR" altLang="en-US" smtClean="0"/>
              <a:t>2024. 4. 24.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CDA8C-E7B1-FACF-5C50-E3F2D430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246EA-B741-58F9-F5FF-7CF5FE129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9BCB-95B6-4B8D-BEF0-7A94D257B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50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4B70F7-EE2E-02A6-D1EC-F62FF246E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DCB33-BFFC-DCBF-53CC-6D367B989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44511-B02A-CBFE-6034-878D9819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1EA1-5019-44C8-AC8E-B16A45EBEA6B}" type="datetimeFigureOut">
              <a:rPr lang="ko-KR" altLang="en-US" smtClean="0"/>
              <a:t>2024. 4. 24.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0FA05-1D25-667F-D858-76DE163B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0EE531-D4FF-2B62-49A3-E49E9B48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9BCB-95B6-4B8D-BEF0-7A94D257B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09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21602-AD4A-278F-1FF3-E65CD8BA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4E5661-2EDF-B0CB-27ED-3BC3909DC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3C249-E966-DDEC-9363-BF1F8298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1EA1-5019-44C8-AC8E-B16A45EBEA6B}" type="datetimeFigureOut">
              <a:rPr lang="ko-KR" altLang="en-US" smtClean="0"/>
              <a:t>2024. 4. 24.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4CABE-2A11-8CA4-9B54-9F4361842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364DF-5642-D624-3E48-52256C60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9BCB-95B6-4B8D-BEF0-7A94D257B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7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44AF1-E29E-AA55-47C0-045DE88F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327928-7D8A-3A11-E74C-F2F5FD186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539FF8-846A-C94F-8F7E-7B20486C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1EA1-5019-44C8-AC8E-B16A45EBEA6B}" type="datetimeFigureOut">
              <a:rPr lang="ko-KR" altLang="en-US" smtClean="0"/>
              <a:t>2024. 4. 24.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7E3CE2-8CD6-B5BD-F57A-99A5776A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5C594-79E6-E678-6B39-D843C15F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9BCB-95B6-4B8D-BEF0-7A94D257B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2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E97A0-62F0-126E-4275-4A95508B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4B5A5F-B367-2810-66A3-541C78F06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91DCE4-C386-E552-4A26-49F969AB7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6D5D2A-1CE6-088B-5779-4FA83A5E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1EA1-5019-44C8-AC8E-B16A45EBEA6B}" type="datetimeFigureOut">
              <a:rPr lang="ko-KR" altLang="en-US" smtClean="0"/>
              <a:t>2024. 4. 24.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2A0141-EC02-EF1E-73A8-A60EA29C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E21A31-C76C-43DF-A4FE-2C6C6C7A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9BCB-95B6-4B8D-BEF0-7A94D257B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50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A5454-04D7-93B2-0890-1680FBF5C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00630-E3C5-5B4E-739A-31C2554DA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222334-B739-E308-6178-B6AC0F7C5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D0D225-8A97-D52F-1214-39D10767C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B15D2C-5014-C9BD-8BC0-0D93B8638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F7D868-7D59-0330-6BBC-199B9E614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1EA1-5019-44C8-AC8E-B16A45EBEA6B}" type="datetimeFigureOut">
              <a:rPr lang="ko-KR" altLang="en-US" smtClean="0"/>
              <a:t>2024. 4. 24.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29809-F255-4F35-AE2D-A8EDD137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DB6173-B673-522A-9F86-7B32B548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9BCB-95B6-4B8D-BEF0-7A94D257B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20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31C56-690A-807F-610C-2580227E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D4BB5F-FA02-E811-3A3B-0C899E22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1EA1-5019-44C8-AC8E-B16A45EBEA6B}" type="datetimeFigureOut">
              <a:rPr lang="ko-KR" altLang="en-US" smtClean="0"/>
              <a:t>2024. 4. 24.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19BA86-F735-FDBD-E91F-A27067F0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E67997-982E-814C-CE84-2B79196B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9BCB-95B6-4B8D-BEF0-7A94D257B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05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707F9B-40B0-F835-6567-E79B63878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1EA1-5019-44C8-AC8E-B16A45EBEA6B}" type="datetimeFigureOut">
              <a:rPr lang="ko-KR" altLang="en-US" smtClean="0"/>
              <a:t>2024. 4. 24.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655AED-7C4C-9D7A-9B0B-A86B7D5F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B05DFD-4CFC-7519-B018-DC3FE1FBA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9BCB-95B6-4B8D-BEF0-7A94D257B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71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97EBA-E73E-084E-4AAF-3B384010B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DE2B3D-1B61-3F59-50F6-59BCABDF7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C9D733-2748-7993-979E-D58FA6274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3D587-4A14-1692-F9BB-205820F24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1EA1-5019-44C8-AC8E-B16A45EBEA6B}" type="datetimeFigureOut">
              <a:rPr lang="ko-KR" altLang="en-US" smtClean="0"/>
              <a:t>2024. 4. 24.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220233-E7FC-12C9-5742-94CE5F3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B2CA46-46A1-D115-5E14-0CC40127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9BCB-95B6-4B8D-BEF0-7A94D257B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58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7E57F-5E8F-5F44-EB0B-FADB02CDA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ADB8BB-E1AA-9A29-7B21-A8E02AA2C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CED2E1-30F9-D7AF-385A-0C0C759C9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8EAADE-2017-922F-D6D3-1C3B07C7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1EA1-5019-44C8-AC8E-B16A45EBEA6B}" type="datetimeFigureOut">
              <a:rPr lang="ko-KR" altLang="en-US" smtClean="0"/>
              <a:t>2024. 4. 24.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37CDC5-88A5-B12C-D2D6-B085E317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083766-35C1-A3DE-DE0A-46F7F82B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9BCB-95B6-4B8D-BEF0-7A94D257B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07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B21236-F297-2BFB-C9FA-C164B84F6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701283-7FAE-B6B9-EE09-B6F75000E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A2819-819F-23FB-6AD0-F2439C071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21EA1-5019-44C8-AC8E-B16A45EBEA6B}" type="datetimeFigureOut">
              <a:rPr lang="ko-KR" altLang="en-US" smtClean="0"/>
              <a:t>2024. 4. 24.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54189-E1F8-3866-5366-8574A0C7B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A2F50A-DA52-8DC8-2D4B-4D14FAA69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D9BCB-95B6-4B8D-BEF0-7A94D257B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28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CAC15-59A9-3016-A170-F493D38A3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Neural Machine Translation for Mathematical Formulae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3A0276-83E1-77CE-E958-C12C55786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ACL 2023</a:t>
            </a:r>
          </a:p>
          <a:p>
            <a:endParaRPr lang="en-US" altLang="ko-KR" dirty="0"/>
          </a:p>
          <a:p>
            <a:r>
              <a:rPr lang="de-DE" altLang="ko-KR" dirty="0"/>
              <a:t>Felix Petersen, Moritz Schubotz, André Greiner-Petter, Bela Gipp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975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ABB9931-785F-67F5-58FD-FB9FA9D098B9}"/>
              </a:ext>
            </a:extLst>
          </p:cNvPr>
          <p:cNvSpPr txBox="1">
            <a:spLocks/>
          </p:cNvSpPr>
          <p:nvPr/>
        </p:nvSpPr>
        <p:spPr>
          <a:xfrm>
            <a:off x="411079" y="39604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Qualitative Analysis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802C0-4008-7909-8600-40ABBD329665}"/>
              </a:ext>
            </a:extLst>
          </p:cNvPr>
          <p:cNvSpPr txBox="1"/>
          <p:nvPr/>
        </p:nvSpPr>
        <p:spPr>
          <a:xfrm>
            <a:off x="840828" y="1526038"/>
            <a:ext cx="334899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• Equation B.1</a:t>
            </a:r>
          </a:p>
          <a:p>
            <a:r>
              <a:rPr kumimoji="1" lang="en" altLang="ko-Kore-KR" dirty="0"/>
              <a:t>	</a:t>
            </a:r>
            <a:r>
              <a:rPr lang="el-GR" altLang="ko-Kore-KR" sz="1800" dirty="0">
                <a:effectLst/>
                <a:latin typeface="CMMI10"/>
              </a:rPr>
              <a:t> σ</a:t>
            </a:r>
            <a:r>
              <a:rPr lang="en" altLang="ko-Kore-KR" sz="1800" dirty="0">
                <a:effectLst/>
                <a:latin typeface="CMMI8"/>
              </a:rPr>
              <a:t>k</a:t>
            </a:r>
            <a:r>
              <a:rPr lang="en" altLang="ko-Kore-KR" sz="1800" dirty="0">
                <a:effectLst/>
                <a:latin typeface="CMR10"/>
              </a:rPr>
              <a:t>(</a:t>
            </a:r>
            <a:r>
              <a:rPr lang="en" altLang="ko-Kore-KR" sz="1800" dirty="0">
                <a:effectLst/>
                <a:latin typeface="CMMI10"/>
              </a:rPr>
              <a:t>n</a:t>
            </a:r>
            <a:r>
              <a:rPr lang="en" altLang="ko-Kore-KR" sz="1800" dirty="0">
                <a:effectLst/>
                <a:latin typeface="CMR10"/>
              </a:rPr>
              <a:t>) </a:t>
            </a:r>
            <a:r>
              <a:rPr lang="ko-KR" altLang="en-US" sz="1800" dirty="0">
                <a:effectLst/>
                <a:latin typeface="CMR10"/>
              </a:rPr>
              <a:t>번역 성공</a:t>
            </a:r>
            <a:endParaRPr lang="en" altLang="ko-Kore-KR" dirty="0"/>
          </a:p>
          <a:p>
            <a:endParaRPr kumimoji="1" lang="en-US" altLang="ko-Kore-KR" dirty="0"/>
          </a:p>
          <a:p>
            <a:r>
              <a:rPr lang="en" altLang="ko-Kore-KR" dirty="0"/>
              <a:t>• </a:t>
            </a:r>
            <a:r>
              <a:rPr kumimoji="1" lang="en-US" altLang="ko-Kore-KR" dirty="0"/>
              <a:t>Equation B.2</a:t>
            </a:r>
          </a:p>
          <a:p>
            <a:r>
              <a:rPr kumimoji="1" lang="en-US" altLang="ko-Kore-KR" sz="1800" dirty="0">
                <a:effectLst/>
                <a:latin typeface="CMMI10"/>
              </a:rPr>
              <a:t>	</a:t>
            </a:r>
            <a:r>
              <a:rPr lang="en" altLang="ko-Kore-KR" sz="1800" dirty="0">
                <a:effectLst/>
                <a:latin typeface="CMMI10"/>
              </a:rPr>
              <a:t>℘ </a:t>
            </a:r>
            <a:r>
              <a:rPr lang="en" altLang="ko-Kore-KR" sz="1800" dirty="0">
                <a:effectLst/>
                <a:latin typeface="NimbusRomNo9L"/>
              </a:rPr>
              <a:t>(</a:t>
            </a:r>
            <a:r>
              <a:rPr lang="en" altLang="ko-Kore-KR" sz="1800" dirty="0">
                <a:effectLst/>
                <a:latin typeface="LMMono10"/>
              </a:rPr>
              <a:t>\wp</a:t>
            </a:r>
            <a:r>
              <a:rPr lang="en" altLang="ko-Kore-KR" sz="1800" dirty="0">
                <a:effectLst/>
                <a:latin typeface="NimbusRomNo9L"/>
              </a:rPr>
              <a:t>) </a:t>
            </a:r>
            <a:endParaRPr kumimoji="1" lang="en-US" altLang="ko-Kore-KR" dirty="0">
              <a:latin typeface="NimbusRomNo9L"/>
            </a:endParaRPr>
          </a:p>
          <a:p>
            <a:r>
              <a:rPr kumimoji="1" lang="en-US" altLang="ko-Kore-KR" dirty="0">
                <a:latin typeface="NimbusRomNo9L"/>
              </a:rPr>
              <a:t>	</a:t>
            </a:r>
            <a:r>
              <a:rPr lang="ko-Kore-KR" altLang="en-US" sz="1800" dirty="0">
                <a:effectLst/>
                <a:latin typeface="CMMI10"/>
              </a:rPr>
              <a:t> ℘</a:t>
            </a:r>
            <a:r>
              <a:rPr lang="ko-Kore-KR" altLang="en-US" sz="1800" dirty="0">
                <a:effectLst/>
                <a:latin typeface="CMSY8"/>
              </a:rPr>
              <a:t>−</a:t>
            </a:r>
            <a:r>
              <a:rPr lang="en-US" altLang="ko-Kore-KR" sz="1800" dirty="0">
                <a:effectLst/>
                <a:latin typeface="CMR8"/>
              </a:rPr>
              <a:t>1 </a:t>
            </a:r>
            <a:r>
              <a:rPr lang="ko-KR" altLang="en-US" sz="1800" dirty="0" err="1">
                <a:effectLst/>
                <a:latin typeface="CMR8"/>
              </a:rPr>
              <a:t>를</a:t>
            </a:r>
            <a:r>
              <a:rPr lang="ko-KR" altLang="en-US" sz="1800" dirty="0">
                <a:effectLst/>
                <a:latin typeface="CMR8"/>
              </a:rPr>
              <a:t> 제대로 해석</a:t>
            </a:r>
            <a:endParaRPr lang="en-US" altLang="ko-KR" sz="1800" dirty="0">
              <a:effectLst/>
              <a:latin typeface="CMR8"/>
            </a:endParaRPr>
          </a:p>
          <a:p>
            <a:endParaRPr lang="en-US" altLang="ko-Kore-KR" dirty="0">
              <a:latin typeface="CMR8"/>
            </a:endParaRPr>
          </a:p>
          <a:p>
            <a:r>
              <a:rPr lang="en" altLang="ko-Kore-KR" dirty="0"/>
              <a:t>• Equation B.7</a:t>
            </a:r>
          </a:p>
          <a:p>
            <a:r>
              <a:rPr lang="en" altLang="ko-Kore-KR" dirty="0"/>
              <a:t>	</a:t>
            </a:r>
            <a:r>
              <a:rPr lang="ko-KR" altLang="en-US" dirty="0"/>
              <a:t>적분기호 정확히 변환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A68BA-305C-238E-670C-36E21D67B13D}"/>
              </a:ext>
            </a:extLst>
          </p:cNvPr>
          <p:cNvSpPr txBox="1"/>
          <p:nvPr/>
        </p:nvSpPr>
        <p:spPr>
          <a:xfrm>
            <a:off x="7083972" y="1526037"/>
            <a:ext cx="42672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/>
              <a:t>• </a:t>
            </a:r>
            <a:r>
              <a:rPr lang="ko-KR" altLang="en-US" dirty="0"/>
              <a:t>브라켓</a:t>
            </a:r>
            <a:r>
              <a:rPr lang="en-US" altLang="ko-KR" dirty="0"/>
              <a:t>(bracket)</a:t>
            </a:r>
            <a:r>
              <a:rPr lang="ko-KR" altLang="en-US" dirty="0"/>
              <a:t> 불일치 사례</a:t>
            </a:r>
            <a:endParaRPr lang="en" altLang="ko-Kore-KR" dirty="0"/>
          </a:p>
          <a:p>
            <a:endParaRPr kumimoji="1" lang="en-US" altLang="ko-Kore-KR" dirty="0"/>
          </a:p>
          <a:p>
            <a:r>
              <a:rPr lang="en" altLang="ko-Kore-KR" dirty="0"/>
              <a:t>• ∧ (\land)</a:t>
            </a:r>
            <a:r>
              <a:rPr lang="ko-KR" altLang="en-US" dirty="0"/>
              <a:t>등의 기호 변환오류</a:t>
            </a:r>
            <a:endParaRPr lang="en-US" altLang="ko-KR" dirty="0"/>
          </a:p>
          <a:p>
            <a:endParaRPr lang="en-US" altLang="ko-Kore-KR" dirty="0">
              <a:latin typeface="CMR8"/>
            </a:endParaRPr>
          </a:p>
          <a:p>
            <a:r>
              <a:rPr lang="en" altLang="ko-Kore-KR" dirty="0"/>
              <a:t>• </a:t>
            </a:r>
            <a:r>
              <a:rPr lang="en-US" altLang="ko-Kore-KR" dirty="0"/>
              <a:t>DLMF</a:t>
            </a:r>
            <a:r>
              <a:rPr lang="ko-KR" altLang="en-US" dirty="0"/>
              <a:t>에서 일부 기호가 </a:t>
            </a:r>
            <a:r>
              <a:rPr lang="en" altLang="ko-Kore-KR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noto"/>
              </a:rPr>
              <a:t>Mathematica-export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noto"/>
              </a:rPr>
              <a:t>어휘에 없는 토큰이 포함되어 있으므로 모델은 이를 해석할 수 없는 사례</a:t>
            </a:r>
            <a:endParaRPr lang="en-US" altLang="ko-KR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noto"/>
            </a:endParaRPr>
          </a:p>
          <a:p>
            <a:endParaRPr lang="en-US" altLang="ko-Kore-KR" dirty="0">
              <a:solidFill>
                <a:srgbClr val="000000"/>
              </a:solidFill>
              <a:highlight>
                <a:srgbClr val="FDFDFD"/>
              </a:highlight>
              <a:latin typeface="noto"/>
            </a:endParaRPr>
          </a:p>
          <a:p>
            <a:r>
              <a:rPr lang="en" altLang="ko-Kore-KR" dirty="0"/>
              <a:t>•</a:t>
            </a:r>
            <a:r>
              <a:rPr lang="ko-KR" altLang="en-US" dirty="0"/>
              <a:t> 하지만 </a:t>
            </a:r>
            <a:r>
              <a:rPr lang="en-US" altLang="ko-KR" dirty="0"/>
              <a:t>vocab</a:t>
            </a:r>
            <a:r>
              <a:rPr lang="ko-KR" altLang="en-US" dirty="0"/>
              <a:t>제한 상황에서도 일부의 사례에서 감마 함수와 </a:t>
            </a:r>
            <a:r>
              <a:rPr lang="ko-KR" altLang="en-US" dirty="0" err="1"/>
              <a:t>오일러</a:t>
            </a:r>
            <a:r>
              <a:rPr lang="ko-KR" altLang="en-US" dirty="0"/>
              <a:t> </a:t>
            </a:r>
            <a:r>
              <a:rPr lang="en-US" altLang="ko-KR" dirty="0"/>
              <a:t>e</a:t>
            </a:r>
            <a:r>
              <a:rPr lang="ko-KR" altLang="en-US" dirty="0" err="1"/>
              <a:t>를</a:t>
            </a:r>
            <a:r>
              <a:rPr lang="ko-KR" altLang="en-US" dirty="0"/>
              <a:t> 정확히 예측하였음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09905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B1C3B2D-646D-CB3C-DB47-0714F7DD3D68}"/>
              </a:ext>
            </a:extLst>
          </p:cNvPr>
          <p:cNvSpPr txBox="1">
            <a:spLocks/>
          </p:cNvSpPr>
          <p:nvPr/>
        </p:nvSpPr>
        <p:spPr>
          <a:xfrm>
            <a:off x="411079" y="39604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Limitations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31C84B-9B82-C65C-2496-F8F76777E68E}"/>
              </a:ext>
            </a:extLst>
          </p:cNvPr>
          <p:cNvSpPr txBox="1"/>
          <p:nvPr/>
        </p:nvSpPr>
        <p:spPr>
          <a:xfrm>
            <a:off x="840828" y="1526038"/>
            <a:ext cx="24545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• </a:t>
            </a:r>
            <a:r>
              <a:rPr lang="ko-KR" altLang="en-US" dirty="0"/>
              <a:t>학습데이터 편향</a:t>
            </a:r>
            <a:endParaRPr lang="en-US" altLang="ko-KR" dirty="0"/>
          </a:p>
          <a:p>
            <a:endParaRPr kumimoji="1" lang="en-US" altLang="ko-Kore-KR" dirty="0"/>
          </a:p>
          <a:p>
            <a:r>
              <a:rPr lang="en" altLang="ko-Kore-KR" dirty="0"/>
              <a:t>• </a:t>
            </a:r>
            <a:r>
              <a:rPr kumimoji="1" lang="ko-KR" altLang="en-US" dirty="0"/>
              <a:t>도메인 특화 문제</a:t>
            </a:r>
            <a:endParaRPr lang="en-US" altLang="ko-KR" sz="1800" dirty="0">
              <a:effectLst/>
              <a:latin typeface="CMR8"/>
            </a:endParaRPr>
          </a:p>
          <a:p>
            <a:endParaRPr lang="en-US" altLang="ko-Kore-KR" dirty="0">
              <a:latin typeface="CMR8"/>
            </a:endParaRPr>
          </a:p>
          <a:p>
            <a:r>
              <a:rPr lang="en" altLang="ko-Kore-KR" dirty="0"/>
              <a:t>• </a:t>
            </a:r>
            <a:r>
              <a:rPr lang="ko-KR" altLang="en-US" dirty="0"/>
              <a:t>데이터셋 확장 문제</a:t>
            </a:r>
            <a:endParaRPr lang="en-US" altLang="ko-KR" dirty="0"/>
          </a:p>
          <a:p>
            <a:endParaRPr lang="en-US" altLang="ko-Kore-KR" dirty="0"/>
          </a:p>
          <a:p>
            <a:r>
              <a:rPr lang="en" altLang="ko-Kore-KR" dirty="0"/>
              <a:t>•</a:t>
            </a:r>
            <a:r>
              <a:rPr lang="ko-KR" altLang="en-US" dirty="0"/>
              <a:t> 문맥 정보 활용 문제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6876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259D1-78D5-9C78-6C50-E301D530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0464D-0F14-A00B-D444-B5A087BB1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</a:p>
          <a:p>
            <a:r>
              <a:rPr lang="en-US" altLang="ko-KR" dirty="0"/>
              <a:t>Related Work</a:t>
            </a:r>
          </a:p>
          <a:p>
            <a:r>
              <a:rPr lang="en-US" altLang="ko-KR" dirty="0"/>
              <a:t>Training Data Sets &amp; Preprocessing</a:t>
            </a:r>
          </a:p>
          <a:p>
            <a:r>
              <a:rPr lang="en-US" altLang="ko-KR" dirty="0"/>
              <a:t>Methods</a:t>
            </a:r>
          </a:p>
          <a:p>
            <a:r>
              <a:rPr lang="en-US" altLang="ko-KR" dirty="0"/>
              <a:t>Evaluation of the Convolutional Network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267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DF51B9-A547-1F69-2BDC-7EBCA821E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79" y="396041"/>
            <a:ext cx="10515600" cy="4351338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DD80AB-E3DD-B659-7214-00AF03BFB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723" y="1842946"/>
            <a:ext cx="5201376" cy="14575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EA3A82-9047-44F1-12FE-E4C05F5FF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672" y="3635947"/>
            <a:ext cx="4496427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7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C8EA9D3-1318-9C5D-910D-B44D46B95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607" y="1825625"/>
            <a:ext cx="8219291" cy="2741971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AC3CC9B-8153-D499-8952-BFE66D4E5949}"/>
              </a:ext>
            </a:extLst>
          </p:cNvPr>
          <p:cNvSpPr txBox="1">
            <a:spLocks/>
          </p:cNvSpPr>
          <p:nvPr/>
        </p:nvSpPr>
        <p:spPr>
          <a:xfrm>
            <a:off x="411079" y="39604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Related Work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40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53653C6-7118-D179-77CD-9F713A6B3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335" y="5023946"/>
            <a:ext cx="8058305" cy="1438014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38F4FA2-EBEE-1511-D06A-25268E10A6BC}"/>
              </a:ext>
            </a:extLst>
          </p:cNvPr>
          <p:cNvSpPr txBox="1">
            <a:spLocks/>
          </p:cNvSpPr>
          <p:nvPr/>
        </p:nvSpPr>
        <p:spPr>
          <a:xfrm>
            <a:off x="411079" y="39604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Training Data Sets &amp; Preprocessing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83EA0-00B6-93F0-FCF6-B5CBB3AED174}"/>
              </a:ext>
            </a:extLst>
          </p:cNvPr>
          <p:cNvSpPr txBox="1"/>
          <p:nvPr/>
        </p:nvSpPr>
        <p:spPr>
          <a:xfrm>
            <a:off x="817992" y="1660635"/>
            <a:ext cx="42720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• Mathematical Functions Site Data set</a:t>
            </a:r>
          </a:p>
          <a:p>
            <a:endParaRPr kumimoji="1" lang="en" altLang="ko-Kore-KR" dirty="0"/>
          </a:p>
          <a:p>
            <a:r>
              <a:rPr lang="en" altLang="ko-Kore-KR" dirty="0"/>
              <a:t>•</a:t>
            </a:r>
            <a:r>
              <a:rPr kumimoji="1" lang="en" altLang="ko-Kore-KR" dirty="0"/>
              <a:t> Semantic LATEX Data Set</a:t>
            </a:r>
          </a:p>
          <a:p>
            <a:endParaRPr kumimoji="1" lang="en" altLang="ko-Kore-KR" dirty="0"/>
          </a:p>
          <a:p>
            <a:r>
              <a:rPr lang="en" altLang="ko-Kore-KR" dirty="0"/>
              <a:t>•</a:t>
            </a:r>
            <a:r>
              <a:rPr lang="ko-KR" altLang="en-US" dirty="0"/>
              <a:t> </a:t>
            </a:r>
            <a:r>
              <a:rPr lang="en-US" altLang="ko-KR" dirty="0"/>
              <a:t>Preprocessing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4231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B559F8E-34CD-B9E5-FADC-6EDADF760641}"/>
              </a:ext>
            </a:extLst>
          </p:cNvPr>
          <p:cNvSpPr txBox="1">
            <a:spLocks/>
          </p:cNvSpPr>
          <p:nvPr/>
        </p:nvSpPr>
        <p:spPr>
          <a:xfrm>
            <a:off x="411079" y="39604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Methods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79FAC-1902-2FCB-BCD0-E316EF987BBD}"/>
              </a:ext>
            </a:extLst>
          </p:cNvPr>
          <p:cNvSpPr txBox="1"/>
          <p:nvPr/>
        </p:nvSpPr>
        <p:spPr>
          <a:xfrm>
            <a:off x="817992" y="1660635"/>
            <a:ext cx="41303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• RNN</a:t>
            </a:r>
          </a:p>
          <a:p>
            <a:endParaRPr kumimoji="1" lang="en" altLang="ko-Kore-KR" dirty="0"/>
          </a:p>
          <a:p>
            <a:r>
              <a:rPr lang="en" altLang="ko-Kore-KR" dirty="0"/>
              <a:t>•</a:t>
            </a:r>
            <a:r>
              <a:rPr kumimoji="1" lang="en" altLang="ko-Kore-KR" dirty="0"/>
              <a:t> Recursive NN</a:t>
            </a:r>
          </a:p>
          <a:p>
            <a:endParaRPr kumimoji="1" lang="en" altLang="ko-Kore-KR" dirty="0"/>
          </a:p>
          <a:p>
            <a:r>
              <a:rPr lang="en" altLang="ko-Kore-KR" dirty="0"/>
              <a:t>•</a:t>
            </a:r>
            <a:r>
              <a:rPr lang="ko-KR" altLang="en-US" dirty="0"/>
              <a:t> </a:t>
            </a:r>
            <a:r>
              <a:rPr lang="en-US" altLang="ko-KR" dirty="0"/>
              <a:t>Transformer</a:t>
            </a:r>
          </a:p>
          <a:p>
            <a:endParaRPr kumimoji="1" lang="en-US" altLang="ko-Kore-KR" dirty="0"/>
          </a:p>
          <a:p>
            <a:r>
              <a:rPr lang="en" altLang="ko-Kore-KR" dirty="0"/>
              <a:t>•</a:t>
            </a:r>
            <a:r>
              <a:rPr kumimoji="1" lang="en-US" altLang="ko-Kore-KR" dirty="0"/>
              <a:t> Convolutional Seq-to-Seq Networks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9278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EE147C-D42B-695B-9A59-F08A79415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92" y="3076526"/>
            <a:ext cx="4525006" cy="704948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252AE3F-25BB-589B-9BDF-B3E6EB1FF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79" y="396041"/>
            <a:ext cx="10515600" cy="4351338"/>
          </a:xfrm>
        </p:spPr>
        <p:txBody>
          <a:bodyPr/>
          <a:lstStyle/>
          <a:p>
            <a:r>
              <a:rPr lang="en-US" altLang="ko-KR" dirty="0"/>
              <a:t>Evaluation of the Convolutional Network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1159D1-DC80-6363-725B-A7C3D023C1EE}"/>
              </a:ext>
            </a:extLst>
          </p:cNvPr>
          <p:cNvSpPr txBox="1"/>
          <p:nvPr/>
        </p:nvSpPr>
        <p:spPr>
          <a:xfrm>
            <a:off x="817992" y="1660635"/>
            <a:ext cx="31934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• </a:t>
            </a:r>
            <a:r>
              <a:rPr kumimoji="1" lang="en-US" altLang="ko-Kore-KR" dirty="0"/>
              <a:t>Exact Match (EM) Accuracy</a:t>
            </a:r>
          </a:p>
          <a:p>
            <a:r>
              <a:rPr lang="en" altLang="ko-Kore-KR" dirty="0"/>
              <a:t>• </a:t>
            </a:r>
            <a:r>
              <a:rPr kumimoji="1" lang="en-US" altLang="ko-Kore-KR" dirty="0" err="1"/>
              <a:t>Levenshtein</a:t>
            </a:r>
            <a:r>
              <a:rPr kumimoji="1" lang="en-US" altLang="ko-Kore-KR" dirty="0"/>
              <a:t> Distance (LD)</a:t>
            </a:r>
          </a:p>
          <a:p>
            <a:r>
              <a:rPr lang="en" altLang="ko-Kore-KR" dirty="0"/>
              <a:t>• </a:t>
            </a:r>
            <a:r>
              <a:rPr kumimoji="1" lang="en-US" altLang="ko-Kore-KR" dirty="0"/>
              <a:t>BLEU</a:t>
            </a:r>
          </a:p>
          <a:p>
            <a:r>
              <a:rPr lang="en" altLang="ko-Kore-KR" dirty="0"/>
              <a:t>• </a:t>
            </a:r>
            <a:r>
              <a:rPr kumimoji="1" lang="en-US" altLang="ko-Kore-KR" dirty="0"/>
              <a:t>Perplexity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C852C-F728-BAD9-6373-5176B6887D2A}"/>
              </a:ext>
            </a:extLst>
          </p:cNvPr>
          <p:cNvSpPr txBox="1"/>
          <p:nvPr/>
        </p:nvSpPr>
        <p:spPr>
          <a:xfrm>
            <a:off x="6368094" y="3993930"/>
            <a:ext cx="54128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Perplexity</a:t>
            </a:r>
            <a:r>
              <a:rPr kumimoji="1" lang="ko-KR" altLang="en-US" dirty="0"/>
              <a:t>의 경우 수학공식 변역에서 실 번역 성능간 불일치 발생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일반적으로 </a:t>
            </a:r>
            <a:r>
              <a:rPr kumimoji="1" lang="en-US" altLang="ko-KR" dirty="0" err="1"/>
              <a:t>perlexity</a:t>
            </a:r>
            <a:r>
              <a:rPr kumimoji="1" lang="ko-KR" altLang="en-US" dirty="0"/>
              <a:t>가 낮을 수록 성능이 잘 나오는 것으로 해석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그러나 </a:t>
            </a:r>
            <a:r>
              <a:rPr kumimoji="1" lang="en-US" altLang="ko-KR" dirty="0"/>
              <a:t>Validation set</a:t>
            </a:r>
            <a:r>
              <a:rPr kumimoji="1" lang="ko-KR" altLang="en-US" dirty="0"/>
              <a:t>에 대한 </a:t>
            </a:r>
            <a:r>
              <a:rPr kumimoji="1" lang="en-US" altLang="ko-KR" dirty="0"/>
              <a:t>perplexity</a:t>
            </a:r>
            <a:r>
              <a:rPr kumimoji="1" lang="ko-KR" altLang="en-US" dirty="0"/>
              <a:t>가 학습 진행에 따라 오히려 증가함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이는 </a:t>
            </a:r>
            <a:r>
              <a:rPr kumimoji="1" lang="en-US" altLang="ko-KR" dirty="0"/>
              <a:t>perplexity</a:t>
            </a:r>
            <a:r>
              <a:rPr kumimoji="1" lang="ko-KR" altLang="en-US" dirty="0"/>
              <a:t>가 모델 번역 정확도 보다는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예측의 확신도를 반영하기 때문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90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CCEB713-DA93-34E9-FBF0-D6A412C24DD4}"/>
              </a:ext>
            </a:extLst>
          </p:cNvPr>
          <p:cNvSpPr txBox="1">
            <a:spLocks/>
          </p:cNvSpPr>
          <p:nvPr/>
        </p:nvSpPr>
        <p:spPr>
          <a:xfrm>
            <a:off x="411079" y="39604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Evaluation </a:t>
            </a:r>
            <a:r>
              <a:rPr lang="en-US" altLang="ko-KR" dirty="0" err="1"/>
              <a:t>Teechniques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6E4018-0003-758B-AD45-DDB28D816BC5}"/>
              </a:ext>
            </a:extLst>
          </p:cNvPr>
          <p:cNvSpPr txBox="1"/>
          <p:nvPr/>
        </p:nvSpPr>
        <p:spPr>
          <a:xfrm>
            <a:off x="840828" y="1526038"/>
            <a:ext cx="55185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• </a:t>
            </a:r>
            <a:r>
              <a:rPr kumimoji="1" lang="en-US" altLang="ko-Kore-KR" dirty="0"/>
              <a:t>Evaluation Techniques</a:t>
            </a:r>
          </a:p>
          <a:p>
            <a:endParaRPr kumimoji="1" lang="en-US" altLang="ko-Kore-KR" dirty="0"/>
          </a:p>
          <a:p>
            <a:r>
              <a:rPr lang="en" altLang="ko-Kore-KR" dirty="0"/>
              <a:t>• </a:t>
            </a:r>
            <a:r>
              <a:rPr kumimoji="1" lang="en-US" altLang="ko-Kore-KR" dirty="0"/>
              <a:t>Round trip experiments</a:t>
            </a:r>
          </a:p>
          <a:p>
            <a:endParaRPr kumimoji="1" lang="en-US" altLang="ko-Kore-KR" dirty="0"/>
          </a:p>
          <a:p>
            <a:r>
              <a:rPr lang="en" altLang="ko-Kore-KR" dirty="0"/>
              <a:t>• DLMF (Digital Library of Mathematical Functions)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99590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35CE766-4FEE-9CE1-7C21-3F699DC3D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072" y="1526038"/>
            <a:ext cx="5118100" cy="4991100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3988B13-6EBC-E403-530A-F8C9AEEF6EEB}"/>
              </a:ext>
            </a:extLst>
          </p:cNvPr>
          <p:cNvSpPr txBox="1">
            <a:spLocks/>
          </p:cNvSpPr>
          <p:nvPr/>
        </p:nvSpPr>
        <p:spPr>
          <a:xfrm>
            <a:off x="411079" y="39604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Evaluation </a:t>
            </a:r>
            <a:r>
              <a:rPr lang="en-US" altLang="ko-KR" dirty="0" err="1"/>
              <a:t>Teechniques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A5BF23-49C2-9EB6-7317-A18010E27D42}"/>
              </a:ext>
            </a:extLst>
          </p:cNvPr>
          <p:cNvSpPr txBox="1"/>
          <p:nvPr/>
        </p:nvSpPr>
        <p:spPr>
          <a:xfrm>
            <a:off x="840828" y="1526038"/>
            <a:ext cx="475162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• Mathematica ↔ LaTeX </a:t>
            </a:r>
            <a:r>
              <a:rPr lang="ko-KR" altLang="en-US" dirty="0"/>
              <a:t>변환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	95.1% </a:t>
            </a:r>
            <a:r>
              <a:rPr lang="en" altLang="ko-Kore-KR" dirty="0"/>
              <a:t>EM, 99.68 BLEU </a:t>
            </a:r>
            <a:r>
              <a:rPr lang="en-US" altLang="ko-KR" dirty="0"/>
              <a:t>(</a:t>
            </a:r>
            <a:r>
              <a:rPr lang="ko-KR" altLang="en-US" dirty="0"/>
              <a:t>논문 모델</a:t>
            </a:r>
            <a:r>
              <a:rPr lang="en-US" altLang="ko-KR" dirty="0"/>
              <a:t>) </a:t>
            </a:r>
          </a:p>
          <a:p>
            <a:r>
              <a:rPr lang="en-US" altLang="ko-Kore-KR" dirty="0"/>
              <a:t>	</a:t>
            </a:r>
            <a:r>
              <a:rPr lang="en" altLang="ko-Kore-KR" dirty="0"/>
              <a:t>vs. 2.7% EM (Mathematica) </a:t>
            </a:r>
          </a:p>
          <a:p>
            <a:endParaRPr lang="en" altLang="ko-Kore-KR" dirty="0"/>
          </a:p>
          <a:p>
            <a:r>
              <a:rPr lang="en" altLang="ko-Kore-KR" dirty="0"/>
              <a:t>• LaTeX → </a:t>
            </a:r>
            <a:r>
              <a:rPr lang="en" altLang="ko-Kore-KR" dirty="0" err="1"/>
              <a:t>sLaTeX</a:t>
            </a:r>
            <a:r>
              <a:rPr lang="en" altLang="ko-Kore-KR" dirty="0"/>
              <a:t> </a:t>
            </a:r>
            <a:r>
              <a:rPr lang="ko-KR" altLang="en-US" dirty="0"/>
              <a:t>변환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	90.7% </a:t>
            </a:r>
            <a:r>
              <a:rPr lang="en" altLang="ko-Kore-KR" dirty="0"/>
              <a:t>EM, 96.79 BLEU (</a:t>
            </a:r>
            <a:r>
              <a:rPr lang="ko-KR" altLang="en-US" dirty="0"/>
              <a:t>논문 모델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en" altLang="ko-Kore-KR" dirty="0"/>
              <a:t>• im2latex-100k round-trip </a:t>
            </a:r>
            <a:r>
              <a:rPr lang="ko-KR" altLang="en-US" dirty="0"/>
              <a:t>평가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	0.698% </a:t>
            </a:r>
            <a:r>
              <a:rPr lang="en" altLang="ko-Kore-KR" dirty="0"/>
              <a:t>EM (</a:t>
            </a:r>
            <a:r>
              <a:rPr lang="ko-KR" altLang="en-US" dirty="0"/>
              <a:t>논문 모델</a:t>
            </a:r>
            <a:r>
              <a:rPr lang="en-US" altLang="ko-KR" dirty="0"/>
              <a:t>) </a:t>
            </a:r>
          </a:p>
          <a:p>
            <a:r>
              <a:rPr lang="en-US" altLang="ko-Kore-KR" dirty="0"/>
              <a:t>	</a:t>
            </a:r>
            <a:r>
              <a:rPr lang="en" altLang="ko-Kore-KR" dirty="0"/>
              <a:t>vs. 0.153% EM (Mathematica)</a:t>
            </a:r>
            <a:endParaRPr kumimoji="1" lang="ko-Kore-KR" altLang="en-US" dirty="0"/>
          </a:p>
        </p:txBody>
      </p:sp>
      <p:pic>
        <p:nvPicPr>
          <p:cNvPr id="8" name="그림 7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B70EE901-6196-7898-EBC9-84817C390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29" y="5249256"/>
            <a:ext cx="4953000" cy="1092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93BA8E-4022-9FD0-006A-AC8887AE423D}"/>
              </a:ext>
            </a:extLst>
          </p:cNvPr>
          <p:cNvSpPr txBox="1"/>
          <p:nvPr/>
        </p:nvSpPr>
        <p:spPr>
          <a:xfrm>
            <a:off x="1005929" y="6341456"/>
            <a:ext cx="927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Table 4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1044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329</Words>
  <Application>Microsoft Macintosh PowerPoint</Application>
  <PresentationFormat>와이드스크린</PresentationFormat>
  <Paragraphs>75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CMMI10</vt:lpstr>
      <vt:lpstr>CMMI8</vt:lpstr>
      <vt:lpstr>CMR10</vt:lpstr>
      <vt:lpstr>CMR8</vt:lpstr>
      <vt:lpstr>CMSY8</vt:lpstr>
      <vt:lpstr>LMMono10</vt:lpstr>
      <vt:lpstr>맑은 고딕</vt:lpstr>
      <vt:lpstr>NimbusRomNo9L</vt:lpstr>
      <vt:lpstr>noto</vt:lpstr>
      <vt:lpstr>Arial</vt:lpstr>
      <vt:lpstr>Office 테마</vt:lpstr>
      <vt:lpstr>Neural Machine Translation for Mathematical Formulae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Machine Translation for Mathematical Formulae</dc:title>
  <dc:creator>최 갑주</dc:creator>
  <cp:lastModifiedBy>최갑주</cp:lastModifiedBy>
  <cp:revision>5</cp:revision>
  <dcterms:created xsi:type="dcterms:W3CDTF">2024-04-23T11:44:36Z</dcterms:created>
  <dcterms:modified xsi:type="dcterms:W3CDTF">2024-04-24T11:48:23Z</dcterms:modified>
</cp:coreProperties>
</file>