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9.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0.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7" r:id="rId2"/>
    <p:sldId id="478" r:id="rId3"/>
    <p:sldId id="479" r:id="rId4"/>
    <p:sldId id="491" r:id="rId5"/>
    <p:sldId id="489" r:id="rId6"/>
    <p:sldId id="506" r:id="rId7"/>
    <p:sldId id="490" r:id="rId8"/>
    <p:sldId id="481" r:id="rId9"/>
    <p:sldId id="487" r:id="rId10"/>
    <p:sldId id="492" r:id="rId11"/>
    <p:sldId id="483" r:id="rId12"/>
    <p:sldId id="507" r:id="rId13"/>
    <p:sldId id="482" r:id="rId14"/>
    <p:sldId id="508" r:id="rId15"/>
    <p:sldId id="484" r:id="rId16"/>
    <p:sldId id="501" r:id="rId17"/>
    <p:sldId id="505" r:id="rId18"/>
    <p:sldId id="509" r:id="rId19"/>
    <p:sldId id="485"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B7F"/>
    <a:srgbClr val="7F7F7F"/>
    <a:srgbClr val="335C80"/>
    <a:srgbClr val="395E7F"/>
    <a:srgbClr val="3B5F80"/>
    <a:srgbClr val="385D7F"/>
    <a:srgbClr val="235480"/>
    <a:srgbClr val="FFFFFF"/>
    <a:srgbClr val="255580"/>
    <a:srgbClr val="0E4A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55" autoAdjust="0"/>
    <p:restoredTop sz="94660"/>
  </p:normalViewPr>
  <p:slideViewPr>
    <p:cSldViewPr snapToGrid="0" showGuides="1">
      <p:cViewPr varScale="1">
        <p:scale>
          <a:sx n="86" d="100"/>
          <a:sy n="86" d="100"/>
        </p:scale>
        <p:origin x="72" y="1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7106C-D5AE-420C-BEF8-088D4D6B8388}" type="datetimeFigureOut">
              <a:rPr lang="zh-CN" altLang="en-US" smtClean="0"/>
              <a:t>2020/10/18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3391C1-445D-4244-8928-569776DA9122}" type="slidenum">
              <a:rPr lang="zh-CN" altLang="en-US" smtClean="0"/>
              <a:t>‹#›</a:t>
            </a:fld>
            <a:endParaRPr lang="zh-CN" altLang="en-US"/>
          </a:p>
        </p:txBody>
      </p:sp>
    </p:spTree>
    <p:extLst>
      <p:ext uri="{BB962C8B-B14F-4D97-AF65-F5344CB8AC3E}">
        <p14:creationId xmlns:p14="http://schemas.microsoft.com/office/powerpoint/2010/main" val="32328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t>1</a:t>
            </a:fld>
            <a:endParaRPr lang="zh-CN" altLang="en-US"/>
          </a:p>
        </p:txBody>
      </p:sp>
    </p:spTree>
    <p:extLst>
      <p:ext uri="{BB962C8B-B14F-4D97-AF65-F5344CB8AC3E}">
        <p14:creationId xmlns:p14="http://schemas.microsoft.com/office/powerpoint/2010/main" val="2678157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t>10</a:t>
            </a:fld>
            <a:endParaRPr lang="zh-CN" altLang="en-US"/>
          </a:p>
        </p:txBody>
      </p:sp>
    </p:spTree>
    <p:extLst>
      <p:ext uri="{BB962C8B-B14F-4D97-AF65-F5344CB8AC3E}">
        <p14:creationId xmlns:p14="http://schemas.microsoft.com/office/powerpoint/2010/main" val="1821524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t>11</a:t>
            </a:fld>
            <a:endParaRPr lang="zh-CN" altLang="en-US"/>
          </a:p>
        </p:txBody>
      </p:sp>
    </p:spTree>
    <p:extLst>
      <p:ext uri="{BB962C8B-B14F-4D97-AF65-F5344CB8AC3E}">
        <p14:creationId xmlns:p14="http://schemas.microsoft.com/office/powerpoint/2010/main" val="4025547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t>12</a:t>
            </a:fld>
            <a:endParaRPr lang="zh-CN" altLang="en-US"/>
          </a:p>
        </p:txBody>
      </p:sp>
    </p:spTree>
    <p:extLst>
      <p:ext uri="{BB962C8B-B14F-4D97-AF65-F5344CB8AC3E}">
        <p14:creationId xmlns:p14="http://schemas.microsoft.com/office/powerpoint/2010/main" val="3498986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t>13</a:t>
            </a:fld>
            <a:endParaRPr lang="zh-CN" altLang="en-US"/>
          </a:p>
        </p:txBody>
      </p:sp>
    </p:spTree>
    <p:extLst>
      <p:ext uri="{BB962C8B-B14F-4D97-AF65-F5344CB8AC3E}">
        <p14:creationId xmlns:p14="http://schemas.microsoft.com/office/powerpoint/2010/main" val="3795567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t>14</a:t>
            </a:fld>
            <a:endParaRPr lang="zh-CN" altLang="en-US"/>
          </a:p>
        </p:txBody>
      </p:sp>
    </p:spTree>
    <p:extLst>
      <p:ext uri="{BB962C8B-B14F-4D97-AF65-F5344CB8AC3E}">
        <p14:creationId xmlns:p14="http://schemas.microsoft.com/office/powerpoint/2010/main" val="38903187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t>15</a:t>
            </a:fld>
            <a:endParaRPr lang="zh-CN" altLang="en-US"/>
          </a:p>
        </p:txBody>
      </p:sp>
    </p:spTree>
    <p:extLst>
      <p:ext uri="{BB962C8B-B14F-4D97-AF65-F5344CB8AC3E}">
        <p14:creationId xmlns:p14="http://schemas.microsoft.com/office/powerpoint/2010/main" val="22943752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t>16</a:t>
            </a:fld>
            <a:endParaRPr lang="zh-CN" altLang="en-US"/>
          </a:p>
        </p:txBody>
      </p:sp>
    </p:spTree>
    <p:extLst>
      <p:ext uri="{BB962C8B-B14F-4D97-AF65-F5344CB8AC3E}">
        <p14:creationId xmlns:p14="http://schemas.microsoft.com/office/powerpoint/2010/main" val="1471893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t>17</a:t>
            </a:fld>
            <a:endParaRPr lang="zh-CN" altLang="en-US"/>
          </a:p>
        </p:txBody>
      </p:sp>
    </p:spTree>
    <p:extLst>
      <p:ext uri="{BB962C8B-B14F-4D97-AF65-F5344CB8AC3E}">
        <p14:creationId xmlns:p14="http://schemas.microsoft.com/office/powerpoint/2010/main" val="1156745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t>18</a:t>
            </a:fld>
            <a:endParaRPr lang="zh-CN" altLang="en-US"/>
          </a:p>
        </p:txBody>
      </p:sp>
    </p:spTree>
    <p:extLst>
      <p:ext uri="{BB962C8B-B14F-4D97-AF65-F5344CB8AC3E}">
        <p14:creationId xmlns:p14="http://schemas.microsoft.com/office/powerpoint/2010/main" val="42598400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t>19</a:t>
            </a:fld>
            <a:endParaRPr lang="zh-CN" altLang="en-US"/>
          </a:p>
        </p:txBody>
      </p:sp>
    </p:spTree>
    <p:extLst>
      <p:ext uri="{BB962C8B-B14F-4D97-AF65-F5344CB8AC3E}">
        <p14:creationId xmlns:p14="http://schemas.microsoft.com/office/powerpoint/2010/main" val="1990738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t>2</a:t>
            </a:fld>
            <a:endParaRPr lang="zh-CN" altLang="en-US"/>
          </a:p>
        </p:txBody>
      </p:sp>
    </p:spTree>
    <p:extLst>
      <p:ext uri="{BB962C8B-B14F-4D97-AF65-F5344CB8AC3E}">
        <p14:creationId xmlns:p14="http://schemas.microsoft.com/office/powerpoint/2010/main" val="897793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t>3</a:t>
            </a:fld>
            <a:endParaRPr lang="zh-CN" altLang="en-US"/>
          </a:p>
        </p:txBody>
      </p:sp>
    </p:spTree>
    <p:extLst>
      <p:ext uri="{BB962C8B-B14F-4D97-AF65-F5344CB8AC3E}">
        <p14:creationId xmlns:p14="http://schemas.microsoft.com/office/powerpoint/2010/main" val="3195031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t>4</a:t>
            </a:fld>
            <a:endParaRPr lang="zh-CN" altLang="en-US"/>
          </a:p>
        </p:txBody>
      </p:sp>
    </p:spTree>
    <p:extLst>
      <p:ext uri="{BB962C8B-B14F-4D97-AF65-F5344CB8AC3E}">
        <p14:creationId xmlns:p14="http://schemas.microsoft.com/office/powerpoint/2010/main" val="3225557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t>5</a:t>
            </a:fld>
            <a:endParaRPr lang="zh-CN" altLang="en-US"/>
          </a:p>
        </p:txBody>
      </p:sp>
    </p:spTree>
    <p:extLst>
      <p:ext uri="{BB962C8B-B14F-4D97-AF65-F5344CB8AC3E}">
        <p14:creationId xmlns:p14="http://schemas.microsoft.com/office/powerpoint/2010/main" val="1747327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t>6</a:t>
            </a:fld>
            <a:endParaRPr lang="zh-CN" altLang="en-US"/>
          </a:p>
        </p:txBody>
      </p:sp>
    </p:spTree>
    <p:extLst>
      <p:ext uri="{BB962C8B-B14F-4D97-AF65-F5344CB8AC3E}">
        <p14:creationId xmlns:p14="http://schemas.microsoft.com/office/powerpoint/2010/main" val="1738306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t>7</a:t>
            </a:fld>
            <a:endParaRPr lang="zh-CN" altLang="en-US"/>
          </a:p>
        </p:txBody>
      </p:sp>
    </p:spTree>
    <p:extLst>
      <p:ext uri="{BB962C8B-B14F-4D97-AF65-F5344CB8AC3E}">
        <p14:creationId xmlns:p14="http://schemas.microsoft.com/office/powerpoint/2010/main" val="1495213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t>8</a:t>
            </a:fld>
            <a:endParaRPr lang="zh-CN" altLang="en-US"/>
          </a:p>
        </p:txBody>
      </p:sp>
    </p:spTree>
    <p:extLst>
      <p:ext uri="{BB962C8B-B14F-4D97-AF65-F5344CB8AC3E}">
        <p14:creationId xmlns:p14="http://schemas.microsoft.com/office/powerpoint/2010/main" val="1478448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t>9</a:t>
            </a:fld>
            <a:endParaRPr lang="zh-CN" altLang="en-US"/>
          </a:p>
        </p:txBody>
      </p:sp>
    </p:spTree>
    <p:extLst>
      <p:ext uri="{BB962C8B-B14F-4D97-AF65-F5344CB8AC3E}">
        <p14:creationId xmlns:p14="http://schemas.microsoft.com/office/powerpoint/2010/main" val="2589368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1976373"/>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1_空白">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10849147" y="6382534"/>
            <a:ext cx="1093711" cy="369332"/>
          </a:xfrm>
          <a:prstGeom prst="rect">
            <a:avLst/>
          </a:prstGeom>
        </p:spPr>
        <p:txBody>
          <a:bodyPr lIns="91440" tIns="45720" rIns="91440" bIns="45720"/>
          <a:lstStyle/>
          <a:p>
            <a:pPr algn="ctr">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第 </a:t>
            </a:r>
            <a:fld id="{2EEF1883-7A0E-4F66-9932-E581691AD397}" type="slidenum">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fld>
            <a:r>
              <a:rPr lang="zh-CN" altLang="en-US" sz="1600" dirty="0">
                <a:solidFill>
                  <a:schemeClr val="tx1">
                    <a:lumMod val="65000"/>
                    <a:lumOff val="35000"/>
                  </a:schemeClr>
                </a:solidFill>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页</a:t>
            </a:r>
          </a:p>
        </p:txBody>
      </p:sp>
    </p:spTree>
    <p:extLst>
      <p:ext uri="{BB962C8B-B14F-4D97-AF65-F5344CB8AC3E}">
        <p14:creationId xmlns:p14="http://schemas.microsoft.com/office/powerpoint/2010/main" val="251931380"/>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310257"/>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比较">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1D8601B-7A82-45B9-986B-3C23F668E2A5}"/>
              </a:ext>
            </a:extLst>
          </p:cNvPr>
          <p:cNvSpPr/>
          <p:nvPr userDrawn="1"/>
        </p:nvSpPr>
        <p:spPr>
          <a:xfrm>
            <a:off x="0" y="0"/>
            <a:ext cx="12192000" cy="6858000"/>
          </a:xfrm>
          <a:prstGeom prst="rect">
            <a:avLst/>
          </a:prstGeom>
          <a:solidFill>
            <a:srgbClr val="BDDC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A19540A6-8EEF-4591-93B7-D5156C287841}"/>
              </a:ext>
            </a:extLst>
          </p:cNvPr>
          <p:cNvPicPr>
            <a:picLocks noChangeAspect="1"/>
          </p:cNvPicPr>
          <p:nvPr userDrawn="1"/>
        </p:nvPicPr>
        <p:blipFill>
          <a:blip r:embed="rId2"/>
          <a:stretch>
            <a:fillRect/>
          </a:stretch>
        </p:blipFill>
        <p:spPr>
          <a:xfrm>
            <a:off x="0" y="0"/>
            <a:ext cx="12192000" cy="6857999"/>
          </a:xfrm>
          <a:prstGeom prst="rect">
            <a:avLst/>
          </a:prstGeom>
        </p:spPr>
      </p:pic>
      <p:sp>
        <p:nvSpPr>
          <p:cNvPr id="5" name="矩形: 圆角 4">
            <a:extLst>
              <a:ext uri="{FF2B5EF4-FFF2-40B4-BE49-F238E27FC236}">
                <a16:creationId xmlns:a16="http://schemas.microsoft.com/office/drawing/2014/main" id="{CD795C65-151D-4792-BC4F-D6C69213672A}"/>
              </a:ext>
            </a:extLst>
          </p:cNvPr>
          <p:cNvSpPr/>
          <p:nvPr userDrawn="1"/>
        </p:nvSpPr>
        <p:spPr>
          <a:xfrm>
            <a:off x="163286" y="179614"/>
            <a:ext cx="11846379" cy="6474279"/>
          </a:xfrm>
          <a:prstGeom prst="roundRect">
            <a:avLst>
              <a:gd name="adj" fmla="val 4292"/>
            </a:avLst>
          </a:prstGeom>
          <a:solidFill>
            <a:schemeClr val="bg1"/>
          </a:solidFill>
          <a:ln>
            <a:noFill/>
          </a:ln>
          <a:effectLst>
            <a:outerShdw blurRad="635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3328662463"/>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250319"/>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7954036"/>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0245910"/>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9723228"/>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成果应用">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6817713"/>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42144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56" r:id="rId5"/>
    <p:sldLayoutId id="2147483657" r:id="rId6"/>
    <p:sldLayoutId id="2147483658" r:id="rId7"/>
    <p:sldLayoutId id="2147483659" r:id="rId8"/>
    <p:sldLayoutId id="2147483670" r:id="rId9"/>
  </p:sldLayoutIdLst>
  <p:transition spd="slow">
    <p:wipe/>
  </p:transition>
  <p:hf hdr="0" dt="0"/>
  <p:txStyles>
    <p:titleStyle>
      <a:lvl1pPr algn="l" defTabSz="914377" rtl="0" eaLnBrk="1" latinLnBrk="0" hangingPunct="1">
        <a:lnSpc>
          <a:spcPct val="90000"/>
        </a:lnSpc>
        <a:spcBef>
          <a:spcPct val="0"/>
        </a:spcBef>
        <a:buNone/>
        <a:defRPr sz="32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357284" indent="-357284" algn="just" defTabSz="914377" rtl="0" eaLnBrk="1" latinLnBrk="0" hangingPunct="1">
        <a:lnSpc>
          <a:spcPct val="110000"/>
        </a:lnSpc>
        <a:spcBef>
          <a:spcPts val="1800"/>
        </a:spcBef>
        <a:spcAft>
          <a:spcPts val="0"/>
        </a:spcAft>
        <a:buClr>
          <a:schemeClr val="accent2">
            <a:lumMod val="75000"/>
          </a:schemeClr>
        </a:buClr>
        <a:buSzPct val="70000"/>
        <a:buFont typeface="Wingdings 2" panose="05020102010507070707" pitchFamily="18" charset="2"/>
        <a:buChar char=""/>
        <a:defRPr sz="2000" kern="1200" baseline="0">
          <a:solidFill>
            <a:srgbClr val="071F65"/>
          </a:solidFill>
          <a:latin typeface="Arial" panose="020B0604020202020204" pitchFamily="34" charset="0"/>
          <a:ea typeface="微软雅黑" panose="020B0503020204020204" pitchFamily="34" charset="-122"/>
          <a:cs typeface="+mn-cs"/>
        </a:defRPr>
      </a:lvl1pPr>
      <a:lvl2pPr marL="357284" indent="-357284" algn="just" defTabSz="914377"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071F65"/>
          </a:solidFill>
          <a:latin typeface="幼圆" panose="02010509060101010101" pitchFamily="49" charset="-122"/>
          <a:ea typeface="幼圆" panose="02010509060101010101" pitchFamily="49" charset="-122"/>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notesSlide" Target="../notesSlides/notesSlide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4.xml"/><Relationship Id="rId5" Type="http://schemas.openxmlformats.org/officeDocument/2006/relationships/tags" Target="../tags/tag6.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notesSlide" Target="../notesSlides/notesSlide19.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Layout" Target="../slideLayouts/slideLayout4.xml"/><Relationship Id="rId5" Type="http://schemas.openxmlformats.org/officeDocument/2006/relationships/tags" Target="../tags/tag15.xml"/><Relationship Id="rId4"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7.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8.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文本框 24"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C5BC77DC-388C-4B71-9909-C907EE83C80D}"/>
              </a:ext>
            </a:extLst>
          </p:cNvPr>
          <p:cNvSpPr txBox="1"/>
          <p:nvPr>
            <p:custDataLst>
              <p:tags r:id="rId1"/>
            </p:custDataLst>
          </p:nvPr>
        </p:nvSpPr>
        <p:spPr>
          <a:xfrm>
            <a:off x="182003" y="1940875"/>
            <a:ext cx="11827994" cy="1394036"/>
          </a:xfrm>
          <a:prstGeom prst="rect">
            <a:avLst/>
          </a:prstGeom>
          <a:noFill/>
        </p:spPr>
        <p:txBody>
          <a:bodyPr wrap="square" rtlCol="0">
            <a:spAutoFit/>
          </a:bodyPr>
          <a:lstStyle>
            <a:defPPr>
              <a:defRPr lang="zh-CN"/>
            </a:defPPr>
            <a:lvl1pPr algn="ctr">
              <a:lnSpc>
                <a:spcPct val="130000"/>
              </a:lnSpc>
              <a:defRPr sz="5400">
                <a:solidFill>
                  <a:srgbClr val="255580"/>
                </a:solidFill>
                <a:latin typeface="迷你简菱心" panose="02010609000101010101" pitchFamily="49" charset="-122"/>
                <a:ea typeface="迷你简菱心" panose="02010609000101010101" pitchFamily="49" charset="-122"/>
              </a:defRPr>
            </a:lvl1pPr>
          </a:lstStyle>
          <a:p>
            <a:r>
              <a:rPr lang="en-US" altLang="zh-CN" sz="7200" dirty="0">
                <a:solidFill>
                  <a:srgbClr val="3B5F80"/>
                </a:solidFill>
                <a:latin typeface="+mn-lt"/>
                <a:ea typeface="+mn-ea"/>
                <a:cs typeface="+mn-ea"/>
                <a:sym typeface="+mn-lt"/>
              </a:rPr>
              <a:t>Just</a:t>
            </a:r>
            <a:r>
              <a:rPr lang="zh-CN" altLang="en-US" sz="7200" dirty="0">
                <a:solidFill>
                  <a:srgbClr val="3B5F80"/>
                </a:solidFill>
                <a:latin typeface="+mn-lt"/>
                <a:ea typeface="+mn-ea"/>
                <a:cs typeface="+mn-ea"/>
                <a:sym typeface="+mn-lt"/>
              </a:rPr>
              <a:t>搜搜策划答辩</a:t>
            </a:r>
          </a:p>
        </p:txBody>
      </p:sp>
      <p:sp>
        <p:nvSpPr>
          <p:cNvPr id="9" name="PA_文本框 29"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9E096D2E-0FC0-42BE-9DEA-1A06CCE0A19D}"/>
              </a:ext>
            </a:extLst>
          </p:cNvPr>
          <p:cNvSpPr txBox="1"/>
          <p:nvPr>
            <p:custDataLst>
              <p:tags r:id="rId2"/>
            </p:custDataLst>
          </p:nvPr>
        </p:nvSpPr>
        <p:spPr>
          <a:xfrm>
            <a:off x="7093161" y="5680964"/>
            <a:ext cx="3054016" cy="338554"/>
          </a:xfrm>
          <a:prstGeom prst="rect">
            <a:avLst/>
          </a:prstGeom>
          <a:noFill/>
        </p:spPr>
        <p:txBody>
          <a:bodyPr vert="horz" wrap="square" rtlCol="0">
            <a:spAutoFit/>
          </a:bodyPr>
          <a:lstStyle/>
          <a:p>
            <a:r>
              <a:rPr lang="zh-CN" altLang="en-US" sz="1600" dirty="0">
                <a:solidFill>
                  <a:schemeClr val="tx1">
                    <a:lumMod val="65000"/>
                    <a:lumOff val="35000"/>
                  </a:schemeClr>
                </a:solidFill>
                <a:cs typeface="+mn-ea"/>
                <a:sym typeface="+mn-lt"/>
              </a:rPr>
              <a:t>答 辩 组 ：第六组 日夜兼程组</a:t>
            </a:r>
            <a:endParaRPr lang="en-US" altLang="zh-CN" sz="1600" dirty="0">
              <a:solidFill>
                <a:schemeClr val="tx1">
                  <a:lumMod val="65000"/>
                  <a:lumOff val="35000"/>
                </a:schemeClr>
              </a:solidFill>
              <a:cs typeface="+mn-ea"/>
              <a:sym typeface="+mn-lt"/>
            </a:endParaRPr>
          </a:p>
        </p:txBody>
      </p:sp>
      <p:grpSp>
        <p:nvGrpSpPr>
          <p:cNvPr id="13" name="组合 12">
            <a:extLst>
              <a:ext uri="{FF2B5EF4-FFF2-40B4-BE49-F238E27FC236}">
                <a16:creationId xmlns:a16="http://schemas.microsoft.com/office/drawing/2014/main" id="{E036E557-095B-4040-A776-92F3FD2D7A48}"/>
              </a:ext>
            </a:extLst>
          </p:cNvPr>
          <p:cNvGrpSpPr/>
          <p:nvPr/>
        </p:nvGrpSpPr>
        <p:grpSpPr>
          <a:xfrm>
            <a:off x="3470554" y="4861623"/>
            <a:ext cx="5250889" cy="382068"/>
            <a:chOff x="3548596" y="4873761"/>
            <a:chExt cx="5250889" cy="382068"/>
          </a:xfrm>
        </p:grpSpPr>
        <p:sp>
          <p:nvSpPr>
            <p:cNvPr id="5" name="PA_任意多边形 30"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4D53AA61-2C55-4524-936A-3966A3AFCEA4}"/>
                </a:ext>
              </a:extLst>
            </p:cNvPr>
            <p:cNvSpPr/>
            <p:nvPr>
              <p:custDataLst>
                <p:tags r:id="rId4"/>
              </p:custDataLst>
            </p:nvPr>
          </p:nvSpPr>
          <p:spPr>
            <a:xfrm>
              <a:off x="3548596" y="5059717"/>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rgbClr val="32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0220F"/>
                </a:solidFill>
                <a:cs typeface="+mn-ea"/>
                <a:sym typeface="+mn-lt"/>
              </a:endParaRPr>
            </a:p>
          </p:txBody>
        </p:sp>
        <p:sp>
          <p:nvSpPr>
            <p:cNvPr id="6" name="PA_任意多边形 31"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E951AE31-B98C-4079-BF57-2ABB6AE94545}"/>
                </a:ext>
              </a:extLst>
            </p:cNvPr>
            <p:cNvSpPr/>
            <p:nvPr>
              <p:custDataLst>
                <p:tags r:id="rId5"/>
              </p:custDataLst>
            </p:nvPr>
          </p:nvSpPr>
          <p:spPr>
            <a:xfrm>
              <a:off x="7669932" y="5059717"/>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rgbClr val="32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0220F"/>
                </a:solidFill>
                <a:cs typeface="+mn-ea"/>
                <a:sym typeface="+mn-lt"/>
              </a:endParaRPr>
            </a:p>
          </p:txBody>
        </p:sp>
        <p:sp>
          <p:nvSpPr>
            <p:cNvPr id="12" name="矩形: 圆角 11">
              <a:extLst>
                <a:ext uri="{FF2B5EF4-FFF2-40B4-BE49-F238E27FC236}">
                  <a16:creationId xmlns:a16="http://schemas.microsoft.com/office/drawing/2014/main" id="{D7F3319C-F12D-40BD-82A2-5F41F56ACF53}"/>
                </a:ext>
              </a:extLst>
            </p:cNvPr>
            <p:cNvSpPr/>
            <p:nvPr/>
          </p:nvSpPr>
          <p:spPr>
            <a:xfrm>
              <a:off x="4314713" y="4873761"/>
              <a:ext cx="3401042" cy="382068"/>
            </a:xfrm>
            <a:prstGeom prst="roundRect">
              <a:avLst>
                <a:gd name="adj" fmla="val 32163"/>
              </a:avLst>
            </a:prstGeom>
            <a:solidFill>
              <a:srgbClr val="335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cs typeface="+mn-ea"/>
                  <a:sym typeface="+mn-lt"/>
                </a:rPr>
                <a:t>上海大学计算机学院</a:t>
              </a:r>
            </a:p>
          </p:txBody>
        </p:sp>
      </p:grpSp>
      <p:sp>
        <p:nvSpPr>
          <p:cNvPr id="8" name="PA_文本框 29"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8A25999E-8A2E-47D9-880E-2DAA6B1B4051}"/>
              </a:ext>
            </a:extLst>
          </p:cNvPr>
          <p:cNvSpPr txBox="1"/>
          <p:nvPr>
            <p:custDataLst>
              <p:tags r:id="rId3"/>
            </p:custDataLst>
          </p:nvPr>
        </p:nvSpPr>
        <p:spPr>
          <a:xfrm>
            <a:off x="2211922" y="5680964"/>
            <a:ext cx="3054016" cy="338554"/>
          </a:xfrm>
          <a:prstGeom prst="rect">
            <a:avLst/>
          </a:prstGeom>
          <a:noFill/>
        </p:spPr>
        <p:txBody>
          <a:bodyPr vert="horz" wrap="square" rtlCol="0">
            <a:spAutoFit/>
          </a:bodyPr>
          <a:lstStyle/>
          <a:p>
            <a:r>
              <a:rPr lang="zh-CN" altLang="en-US" sz="1600" dirty="0">
                <a:solidFill>
                  <a:schemeClr val="tx1">
                    <a:lumMod val="65000"/>
                    <a:lumOff val="35000"/>
                  </a:schemeClr>
                </a:solidFill>
                <a:cs typeface="+mn-ea"/>
                <a:sym typeface="+mn-lt"/>
              </a:rPr>
              <a:t>主 持 人：张典</a:t>
            </a:r>
            <a:endParaRPr lang="en-US" altLang="zh-CN" sz="1600" dirty="0">
              <a:solidFill>
                <a:schemeClr val="tx1">
                  <a:lumMod val="65000"/>
                  <a:lumOff val="35000"/>
                </a:schemeClr>
              </a:solidFill>
              <a:cs typeface="+mn-ea"/>
              <a:sym typeface="+mn-lt"/>
            </a:endParaRPr>
          </a:p>
        </p:txBody>
      </p:sp>
    </p:spTree>
    <p:extLst>
      <p:ext uri="{BB962C8B-B14F-4D97-AF65-F5344CB8AC3E}">
        <p14:creationId xmlns:p14="http://schemas.microsoft.com/office/powerpoint/2010/main" val="178881481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arn(inVertical)">
                                      <p:cBhvr>
                                        <p:cTn id="13" dur="500"/>
                                        <p:tgtEl>
                                          <p:spTgt spid="13"/>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a:extLst>
              <a:ext uri="{FF2B5EF4-FFF2-40B4-BE49-F238E27FC236}">
                <a16:creationId xmlns:a16="http://schemas.microsoft.com/office/drawing/2014/main" id="{9DF45B23-B763-42E4-8E9E-593573844FD6}"/>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latin typeface="+mn-lt"/>
                <a:ea typeface="+mn-ea"/>
                <a:cs typeface="+mn-ea"/>
                <a:sym typeface="+mn-lt"/>
              </a:rPr>
              <a:t>前期准备</a:t>
            </a:r>
          </a:p>
        </p:txBody>
      </p:sp>
      <p:grpSp>
        <p:nvGrpSpPr>
          <p:cNvPr id="9" name="组合 8">
            <a:extLst>
              <a:ext uri="{FF2B5EF4-FFF2-40B4-BE49-F238E27FC236}">
                <a16:creationId xmlns:a16="http://schemas.microsoft.com/office/drawing/2014/main" id="{706B1516-F77E-4D15-8886-4EAE6E96C81E}"/>
              </a:ext>
            </a:extLst>
          </p:cNvPr>
          <p:cNvGrpSpPr/>
          <p:nvPr/>
        </p:nvGrpSpPr>
        <p:grpSpPr>
          <a:xfrm>
            <a:off x="451502" y="346319"/>
            <a:ext cx="467216" cy="468245"/>
            <a:chOff x="3437020" y="2074814"/>
            <a:chExt cx="863676" cy="865577"/>
          </a:xfrm>
        </p:grpSpPr>
        <p:sp>
          <p:nvSpPr>
            <p:cNvPr id="10" name="椭圆 19">
              <a:extLst>
                <a:ext uri="{FF2B5EF4-FFF2-40B4-BE49-F238E27FC236}">
                  <a16:creationId xmlns:a16="http://schemas.microsoft.com/office/drawing/2014/main" id="{744EA4C9-5A59-4E2F-8F96-985B3159F1FE}"/>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latin typeface="+mn-lt"/>
                <a:ea typeface="+mn-ea"/>
                <a:cs typeface="+mn-ea"/>
                <a:sym typeface="+mn-lt"/>
              </a:endParaRPr>
            </a:p>
          </p:txBody>
        </p:sp>
        <p:pic>
          <p:nvPicPr>
            <p:cNvPr id="11" name="图片 10">
              <a:extLst>
                <a:ext uri="{FF2B5EF4-FFF2-40B4-BE49-F238E27FC236}">
                  <a16:creationId xmlns:a16="http://schemas.microsoft.com/office/drawing/2014/main" id="{EF8EA5AB-3F78-4A62-92F8-09DE945CA681}"/>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sp>
        <p:nvSpPr>
          <p:cNvPr id="22" name="椭圆 21">
            <a:extLst>
              <a:ext uri="{FF2B5EF4-FFF2-40B4-BE49-F238E27FC236}">
                <a16:creationId xmlns:a16="http://schemas.microsoft.com/office/drawing/2014/main" id="{FFD13F01-B0AD-46EC-9659-50FBEADEE3D8}"/>
              </a:ext>
            </a:extLst>
          </p:cNvPr>
          <p:cNvSpPr/>
          <p:nvPr/>
        </p:nvSpPr>
        <p:spPr>
          <a:xfrm>
            <a:off x="4652165" y="5762085"/>
            <a:ext cx="2809892" cy="425092"/>
          </a:xfrm>
          <a:prstGeom prst="ellipse">
            <a:avLst/>
          </a:prstGeom>
          <a:gradFill flip="none" rotWithShape="1">
            <a:gsLst>
              <a:gs pos="0">
                <a:sysClr val="windowText" lastClr="000000">
                  <a:alpha val="62000"/>
                </a:sysClr>
              </a:gs>
              <a:gs pos="100000">
                <a:srgbClr val="FFFFFF">
                  <a:alpha val="0"/>
                </a:srgbClr>
              </a:gs>
            </a:gsLst>
            <a:path path="shape">
              <a:fillToRect l="50000" t="50000" r="50000" b="50000"/>
            </a:path>
            <a:tileRect/>
          </a:gradFill>
          <a:ln w="25400" cap="flat" cmpd="sng" algn="ctr">
            <a:noFill/>
            <a:prstDash val="solid"/>
          </a:ln>
          <a:effectLst/>
        </p:spPr>
        <p:txBody>
          <a:bodyPr lIns="146272" tIns="73135" rIns="146272" bIns="73135" rtlCol="0" anchor="ctr"/>
          <a:lstStyle/>
          <a:p>
            <a:pPr algn="ctr" defTabSz="1462278" fontAlgn="base">
              <a:spcBef>
                <a:spcPct val="0"/>
              </a:spcBef>
              <a:spcAft>
                <a:spcPct val="0"/>
              </a:spcAft>
              <a:defRPr/>
            </a:pPr>
            <a:endParaRPr lang="zh-CN" altLang="en-US" sz="2160" kern="0">
              <a:solidFill>
                <a:prstClr val="white"/>
              </a:solidFill>
              <a:cs typeface="+mn-ea"/>
              <a:sym typeface="+mn-lt"/>
            </a:endParaRPr>
          </a:p>
        </p:txBody>
      </p:sp>
      <p:grpSp>
        <p:nvGrpSpPr>
          <p:cNvPr id="23" name="组合 22">
            <a:extLst>
              <a:ext uri="{FF2B5EF4-FFF2-40B4-BE49-F238E27FC236}">
                <a16:creationId xmlns:a16="http://schemas.microsoft.com/office/drawing/2014/main" id="{ADBE60EE-30B7-4631-88D9-A9E4BB7FDE46}"/>
              </a:ext>
            </a:extLst>
          </p:cNvPr>
          <p:cNvGrpSpPr/>
          <p:nvPr/>
        </p:nvGrpSpPr>
        <p:grpSpPr>
          <a:xfrm>
            <a:off x="4754993" y="1642948"/>
            <a:ext cx="2586211" cy="4335678"/>
            <a:chOff x="3546995" y="2016281"/>
            <a:chExt cx="1616382" cy="2709799"/>
          </a:xfrm>
        </p:grpSpPr>
        <p:sp>
          <p:nvSpPr>
            <p:cNvPr id="24" name="Freeform 33">
              <a:extLst>
                <a:ext uri="{FF2B5EF4-FFF2-40B4-BE49-F238E27FC236}">
                  <a16:creationId xmlns:a16="http://schemas.microsoft.com/office/drawing/2014/main" id="{AF841D7D-0A09-490D-90BF-6EF0408A2A06}"/>
                </a:ext>
              </a:extLst>
            </p:cNvPr>
            <p:cNvSpPr/>
            <p:nvPr/>
          </p:nvSpPr>
          <p:spPr bwMode="auto">
            <a:xfrm>
              <a:off x="3546995" y="2016281"/>
              <a:ext cx="1616382" cy="2028724"/>
            </a:xfrm>
            <a:custGeom>
              <a:avLst/>
              <a:gdLst>
                <a:gd name="T0" fmla="*/ 249 w 498"/>
                <a:gd name="T1" fmla="*/ 0 h 625"/>
                <a:gd name="T2" fmla="*/ 0 w 498"/>
                <a:gd name="T3" fmla="*/ 240 h 625"/>
                <a:gd name="T4" fmla="*/ 17 w 498"/>
                <a:gd name="T5" fmla="*/ 328 h 625"/>
                <a:gd name="T6" fmla="*/ 17 w 498"/>
                <a:gd name="T7" fmla="*/ 328 h 625"/>
                <a:gd name="T8" fmla="*/ 31 w 498"/>
                <a:gd name="T9" fmla="*/ 356 h 625"/>
                <a:gd name="T10" fmla="*/ 95 w 498"/>
                <a:gd name="T11" fmla="*/ 488 h 625"/>
                <a:gd name="T12" fmla="*/ 108 w 498"/>
                <a:gd name="T13" fmla="*/ 539 h 625"/>
                <a:gd name="T14" fmla="*/ 115 w 498"/>
                <a:gd name="T15" fmla="*/ 588 h 625"/>
                <a:gd name="T16" fmla="*/ 153 w 498"/>
                <a:gd name="T17" fmla="*/ 625 h 625"/>
                <a:gd name="T18" fmla="*/ 249 w 498"/>
                <a:gd name="T19" fmla="*/ 625 h 625"/>
                <a:gd name="T20" fmla="*/ 344 w 498"/>
                <a:gd name="T21" fmla="*/ 625 h 625"/>
                <a:gd name="T22" fmla="*/ 382 w 498"/>
                <a:gd name="T23" fmla="*/ 588 h 625"/>
                <a:gd name="T24" fmla="*/ 390 w 498"/>
                <a:gd name="T25" fmla="*/ 539 h 625"/>
                <a:gd name="T26" fmla="*/ 403 w 498"/>
                <a:gd name="T27" fmla="*/ 488 h 625"/>
                <a:gd name="T28" fmla="*/ 467 w 498"/>
                <a:gd name="T29" fmla="*/ 356 h 625"/>
                <a:gd name="T30" fmla="*/ 480 w 498"/>
                <a:gd name="T31" fmla="*/ 328 h 625"/>
                <a:gd name="T32" fmla="*/ 480 w 498"/>
                <a:gd name="T33" fmla="*/ 328 h 625"/>
                <a:gd name="T34" fmla="*/ 498 w 498"/>
                <a:gd name="T35" fmla="*/ 240 h 625"/>
                <a:gd name="T36" fmla="*/ 249 w 498"/>
                <a:gd name="T37" fmla="*/ 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8" h="625">
                  <a:moveTo>
                    <a:pt x="249" y="0"/>
                  </a:moveTo>
                  <a:cubicBezTo>
                    <a:pt x="113" y="0"/>
                    <a:pt x="0" y="107"/>
                    <a:pt x="0" y="240"/>
                  </a:cubicBezTo>
                  <a:cubicBezTo>
                    <a:pt x="0" y="271"/>
                    <a:pt x="6" y="301"/>
                    <a:pt x="17" y="328"/>
                  </a:cubicBezTo>
                  <a:cubicBezTo>
                    <a:pt x="17" y="328"/>
                    <a:pt x="17" y="328"/>
                    <a:pt x="17" y="328"/>
                  </a:cubicBezTo>
                  <a:cubicBezTo>
                    <a:pt x="21" y="338"/>
                    <a:pt x="26" y="347"/>
                    <a:pt x="31" y="356"/>
                  </a:cubicBezTo>
                  <a:cubicBezTo>
                    <a:pt x="48" y="391"/>
                    <a:pt x="77" y="451"/>
                    <a:pt x="95" y="488"/>
                  </a:cubicBezTo>
                  <a:cubicBezTo>
                    <a:pt x="95" y="488"/>
                    <a:pt x="108" y="525"/>
                    <a:pt x="108" y="539"/>
                  </a:cubicBezTo>
                  <a:cubicBezTo>
                    <a:pt x="108" y="554"/>
                    <a:pt x="109" y="576"/>
                    <a:pt x="115" y="588"/>
                  </a:cubicBezTo>
                  <a:cubicBezTo>
                    <a:pt x="119" y="595"/>
                    <a:pt x="129" y="612"/>
                    <a:pt x="153" y="625"/>
                  </a:cubicBezTo>
                  <a:cubicBezTo>
                    <a:pt x="249" y="625"/>
                    <a:pt x="249" y="625"/>
                    <a:pt x="249" y="625"/>
                  </a:cubicBezTo>
                  <a:cubicBezTo>
                    <a:pt x="344" y="625"/>
                    <a:pt x="344" y="625"/>
                    <a:pt x="344" y="625"/>
                  </a:cubicBezTo>
                  <a:cubicBezTo>
                    <a:pt x="368" y="612"/>
                    <a:pt x="379" y="595"/>
                    <a:pt x="382" y="588"/>
                  </a:cubicBezTo>
                  <a:cubicBezTo>
                    <a:pt x="388" y="576"/>
                    <a:pt x="390" y="554"/>
                    <a:pt x="390" y="539"/>
                  </a:cubicBezTo>
                  <a:cubicBezTo>
                    <a:pt x="390" y="525"/>
                    <a:pt x="403" y="488"/>
                    <a:pt x="403" y="488"/>
                  </a:cubicBezTo>
                  <a:cubicBezTo>
                    <a:pt x="420" y="451"/>
                    <a:pt x="450" y="391"/>
                    <a:pt x="467" y="356"/>
                  </a:cubicBezTo>
                  <a:cubicBezTo>
                    <a:pt x="472" y="347"/>
                    <a:pt x="476" y="338"/>
                    <a:pt x="480" y="328"/>
                  </a:cubicBezTo>
                  <a:cubicBezTo>
                    <a:pt x="480" y="328"/>
                    <a:pt x="480" y="328"/>
                    <a:pt x="480" y="328"/>
                  </a:cubicBezTo>
                  <a:cubicBezTo>
                    <a:pt x="492" y="301"/>
                    <a:pt x="498" y="271"/>
                    <a:pt x="498" y="240"/>
                  </a:cubicBezTo>
                  <a:cubicBezTo>
                    <a:pt x="498" y="107"/>
                    <a:pt x="385" y="0"/>
                    <a:pt x="249" y="0"/>
                  </a:cubicBezTo>
                  <a:close/>
                </a:path>
              </a:pathLst>
            </a:custGeom>
            <a:solidFill>
              <a:sysClr val="window" lastClr="FFFFFF">
                <a:lumMod val="85000"/>
              </a:sysClr>
            </a:solidFill>
            <a:ln>
              <a:noFill/>
            </a:ln>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25" name="Freeform 33">
              <a:extLst>
                <a:ext uri="{FF2B5EF4-FFF2-40B4-BE49-F238E27FC236}">
                  <a16:creationId xmlns:a16="http://schemas.microsoft.com/office/drawing/2014/main" id="{C70A72DF-A10F-4D57-9A86-4AB6A6C4FD1A}"/>
                </a:ext>
              </a:extLst>
            </p:cNvPr>
            <p:cNvSpPr/>
            <p:nvPr/>
          </p:nvSpPr>
          <p:spPr bwMode="auto">
            <a:xfrm>
              <a:off x="3587885" y="2067602"/>
              <a:ext cx="1534601" cy="1926082"/>
            </a:xfrm>
            <a:custGeom>
              <a:avLst/>
              <a:gdLst>
                <a:gd name="T0" fmla="*/ 249 w 498"/>
                <a:gd name="T1" fmla="*/ 0 h 625"/>
                <a:gd name="T2" fmla="*/ 0 w 498"/>
                <a:gd name="T3" fmla="*/ 240 h 625"/>
                <a:gd name="T4" fmla="*/ 17 w 498"/>
                <a:gd name="T5" fmla="*/ 328 h 625"/>
                <a:gd name="T6" fmla="*/ 17 w 498"/>
                <a:gd name="T7" fmla="*/ 328 h 625"/>
                <a:gd name="T8" fmla="*/ 31 w 498"/>
                <a:gd name="T9" fmla="*/ 356 h 625"/>
                <a:gd name="T10" fmla="*/ 95 w 498"/>
                <a:gd name="T11" fmla="*/ 488 h 625"/>
                <a:gd name="T12" fmla="*/ 108 w 498"/>
                <a:gd name="T13" fmla="*/ 539 h 625"/>
                <a:gd name="T14" fmla="*/ 115 w 498"/>
                <a:gd name="T15" fmla="*/ 588 h 625"/>
                <a:gd name="T16" fmla="*/ 153 w 498"/>
                <a:gd name="T17" fmla="*/ 625 h 625"/>
                <a:gd name="T18" fmla="*/ 249 w 498"/>
                <a:gd name="T19" fmla="*/ 625 h 625"/>
                <a:gd name="T20" fmla="*/ 344 w 498"/>
                <a:gd name="T21" fmla="*/ 625 h 625"/>
                <a:gd name="T22" fmla="*/ 382 w 498"/>
                <a:gd name="T23" fmla="*/ 588 h 625"/>
                <a:gd name="T24" fmla="*/ 390 w 498"/>
                <a:gd name="T25" fmla="*/ 539 h 625"/>
                <a:gd name="T26" fmla="*/ 403 w 498"/>
                <a:gd name="T27" fmla="*/ 488 h 625"/>
                <a:gd name="T28" fmla="*/ 467 w 498"/>
                <a:gd name="T29" fmla="*/ 356 h 625"/>
                <a:gd name="T30" fmla="*/ 480 w 498"/>
                <a:gd name="T31" fmla="*/ 328 h 625"/>
                <a:gd name="T32" fmla="*/ 480 w 498"/>
                <a:gd name="T33" fmla="*/ 328 h 625"/>
                <a:gd name="T34" fmla="*/ 498 w 498"/>
                <a:gd name="T35" fmla="*/ 240 h 625"/>
                <a:gd name="T36" fmla="*/ 249 w 498"/>
                <a:gd name="T37" fmla="*/ 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8" h="625">
                  <a:moveTo>
                    <a:pt x="249" y="0"/>
                  </a:moveTo>
                  <a:cubicBezTo>
                    <a:pt x="113" y="0"/>
                    <a:pt x="0" y="107"/>
                    <a:pt x="0" y="240"/>
                  </a:cubicBezTo>
                  <a:cubicBezTo>
                    <a:pt x="0" y="271"/>
                    <a:pt x="6" y="301"/>
                    <a:pt x="17" y="328"/>
                  </a:cubicBezTo>
                  <a:cubicBezTo>
                    <a:pt x="17" y="328"/>
                    <a:pt x="17" y="328"/>
                    <a:pt x="17" y="328"/>
                  </a:cubicBezTo>
                  <a:cubicBezTo>
                    <a:pt x="21" y="338"/>
                    <a:pt x="26" y="347"/>
                    <a:pt x="31" y="356"/>
                  </a:cubicBezTo>
                  <a:cubicBezTo>
                    <a:pt x="48" y="391"/>
                    <a:pt x="77" y="451"/>
                    <a:pt x="95" y="488"/>
                  </a:cubicBezTo>
                  <a:cubicBezTo>
                    <a:pt x="95" y="488"/>
                    <a:pt x="108" y="525"/>
                    <a:pt x="108" y="539"/>
                  </a:cubicBezTo>
                  <a:cubicBezTo>
                    <a:pt x="108" y="554"/>
                    <a:pt x="109" y="576"/>
                    <a:pt x="115" y="588"/>
                  </a:cubicBezTo>
                  <a:cubicBezTo>
                    <a:pt x="119" y="595"/>
                    <a:pt x="129" y="612"/>
                    <a:pt x="153" y="625"/>
                  </a:cubicBezTo>
                  <a:cubicBezTo>
                    <a:pt x="249" y="625"/>
                    <a:pt x="249" y="625"/>
                    <a:pt x="249" y="625"/>
                  </a:cubicBezTo>
                  <a:cubicBezTo>
                    <a:pt x="344" y="625"/>
                    <a:pt x="344" y="625"/>
                    <a:pt x="344" y="625"/>
                  </a:cubicBezTo>
                  <a:cubicBezTo>
                    <a:pt x="368" y="612"/>
                    <a:pt x="379" y="595"/>
                    <a:pt x="382" y="588"/>
                  </a:cubicBezTo>
                  <a:cubicBezTo>
                    <a:pt x="388" y="576"/>
                    <a:pt x="390" y="554"/>
                    <a:pt x="390" y="539"/>
                  </a:cubicBezTo>
                  <a:cubicBezTo>
                    <a:pt x="390" y="525"/>
                    <a:pt x="403" y="488"/>
                    <a:pt x="403" y="488"/>
                  </a:cubicBezTo>
                  <a:cubicBezTo>
                    <a:pt x="420" y="451"/>
                    <a:pt x="450" y="391"/>
                    <a:pt x="467" y="356"/>
                  </a:cubicBezTo>
                  <a:cubicBezTo>
                    <a:pt x="472" y="347"/>
                    <a:pt x="476" y="338"/>
                    <a:pt x="480" y="328"/>
                  </a:cubicBezTo>
                  <a:cubicBezTo>
                    <a:pt x="480" y="328"/>
                    <a:pt x="480" y="328"/>
                    <a:pt x="480" y="328"/>
                  </a:cubicBezTo>
                  <a:cubicBezTo>
                    <a:pt x="492" y="301"/>
                    <a:pt x="498" y="271"/>
                    <a:pt x="498" y="240"/>
                  </a:cubicBezTo>
                  <a:cubicBezTo>
                    <a:pt x="498" y="107"/>
                    <a:pt x="385" y="0"/>
                    <a:pt x="249" y="0"/>
                  </a:cubicBezTo>
                  <a:close/>
                </a:path>
              </a:pathLst>
            </a:custGeom>
            <a:solidFill>
              <a:sysClr val="window" lastClr="FFFFFF">
                <a:lumMod val="95000"/>
              </a:sysClr>
            </a:solidFill>
            <a:ln>
              <a:noFill/>
            </a:ln>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grpSp>
          <p:nvGrpSpPr>
            <p:cNvPr id="26" name="组合 25">
              <a:extLst>
                <a:ext uri="{FF2B5EF4-FFF2-40B4-BE49-F238E27FC236}">
                  <a16:creationId xmlns:a16="http://schemas.microsoft.com/office/drawing/2014/main" id="{71A7B467-F1B5-40DE-8637-D20C1C8A0C8E}"/>
                </a:ext>
              </a:extLst>
            </p:cNvPr>
            <p:cNvGrpSpPr/>
            <p:nvPr/>
          </p:nvGrpSpPr>
          <p:grpSpPr>
            <a:xfrm>
              <a:off x="3999883" y="4025097"/>
              <a:ext cx="716912" cy="700983"/>
              <a:chOff x="3759201" y="3508375"/>
              <a:chExt cx="828024" cy="809626"/>
            </a:xfrm>
          </p:grpSpPr>
          <p:sp>
            <p:nvSpPr>
              <p:cNvPr id="27" name="Freeform 6">
                <a:extLst>
                  <a:ext uri="{FF2B5EF4-FFF2-40B4-BE49-F238E27FC236}">
                    <a16:creationId xmlns:a16="http://schemas.microsoft.com/office/drawing/2014/main" id="{2BDFB721-B2D8-40E8-B1EB-86006DF56754}"/>
                  </a:ext>
                </a:extLst>
              </p:cNvPr>
              <p:cNvSpPr/>
              <p:nvPr/>
            </p:nvSpPr>
            <p:spPr bwMode="auto">
              <a:xfrm>
                <a:off x="3764900" y="3508375"/>
                <a:ext cx="822325" cy="757238"/>
              </a:xfrm>
              <a:custGeom>
                <a:avLst/>
                <a:gdLst>
                  <a:gd name="T0" fmla="*/ 216 w 220"/>
                  <a:gd name="T1" fmla="*/ 0 h 202"/>
                  <a:gd name="T2" fmla="*/ 213 w 220"/>
                  <a:gd name="T3" fmla="*/ 3 h 202"/>
                  <a:gd name="T4" fmla="*/ 213 w 220"/>
                  <a:gd name="T5" fmla="*/ 14 h 202"/>
                  <a:gd name="T6" fmla="*/ 211 w 220"/>
                  <a:gd name="T7" fmla="*/ 16 h 202"/>
                  <a:gd name="T8" fmla="*/ 218 w 220"/>
                  <a:gd name="T9" fmla="*/ 24 h 202"/>
                  <a:gd name="T10" fmla="*/ 217 w 220"/>
                  <a:gd name="T11" fmla="*/ 35 h 202"/>
                  <a:gd name="T12" fmla="*/ 210 w 220"/>
                  <a:gd name="T13" fmla="*/ 42 h 202"/>
                  <a:gd name="T14" fmla="*/ 209 w 220"/>
                  <a:gd name="T15" fmla="*/ 48 h 202"/>
                  <a:gd name="T16" fmla="*/ 217 w 220"/>
                  <a:gd name="T17" fmla="*/ 55 h 202"/>
                  <a:gd name="T18" fmla="*/ 216 w 220"/>
                  <a:gd name="T19" fmla="*/ 66 h 202"/>
                  <a:gd name="T20" fmla="*/ 210 w 220"/>
                  <a:gd name="T21" fmla="*/ 71 h 202"/>
                  <a:gd name="T22" fmla="*/ 210 w 220"/>
                  <a:gd name="T23" fmla="*/ 80 h 202"/>
                  <a:gd name="T24" fmla="*/ 218 w 220"/>
                  <a:gd name="T25" fmla="*/ 89 h 202"/>
                  <a:gd name="T26" fmla="*/ 214 w 220"/>
                  <a:gd name="T27" fmla="*/ 97 h 202"/>
                  <a:gd name="T28" fmla="*/ 209 w 220"/>
                  <a:gd name="T29" fmla="*/ 102 h 202"/>
                  <a:gd name="T30" fmla="*/ 210 w 220"/>
                  <a:gd name="T31" fmla="*/ 108 h 202"/>
                  <a:gd name="T32" fmla="*/ 217 w 220"/>
                  <a:gd name="T33" fmla="*/ 116 h 202"/>
                  <a:gd name="T34" fmla="*/ 215 w 220"/>
                  <a:gd name="T35" fmla="*/ 125 h 202"/>
                  <a:gd name="T36" fmla="*/ 209 w 220"/>
                  <a:gd name="T37" fmla="*/ 131 h 202"/>
                  <a:gd name="T38" fmla="*/ 209 w 220"/>
                  <a:gd name="T39" fmla="*/ 138 h 202"/>
                  <a:gd name="T40" fmla="*/ 214 w 220"/>
                  <a:gd name="T41" fmla="*/ 145 h 202"/>
                  <a:gd name="T42" fmla="*/ 206 w 220"/>
                  <a:gd name="T43" fmla="*/ 161 h 202"/>
                  <a:gd name="T44" fmla="*/ 159 w 220"/>
                  <a:gd name="T45" fmla="*/ 202 h 202"/>
                  <a:gd name="T46" fmla="*/ 61 w 220"/>
                  <a:gd name="T47" fmla="*/ 202 h 202"/>
                  <a:gd name="T48" fmla="*/ 13 w 220"/>
                  <a:gd name="T49" fmla="*/ 161 h 202"/>
                  <a:gd name="T50" fmla="*/ 12 w 220"/>
                  <a:gd name="T51" fmla="*/ 152 h 202"/>
                  <a:gd name="T52" fmla="*/ 9 w 220"/>
                  <a:gd name="T53" fmla="*/ 142 h 202"/>
                  <a:gd name="T54" fmla="*/ 2 w 220"/>
                  <a:gd name="T55" fmla="*/ 135 h 202"/>
                  <a:gd name="T56" fmla="*/ 5 w 220"/>
                  <a:gd name="T57" fmla="*/ 126 h 202"/>
                  <a:gd name="T58" fmla="*/ 8 w 220"/>
                  <a:gd name="T59" fmla="*/ 119 h 202"/>
                  <a:gd name="T60" fmla="*/ 4 w 220"/>
                  <a:gd name="T61" fmla="*/ 108 h 202"/>
                  <a:gd name="T62" fmla="*/ 3 w 220"/>
                  <a:gd name="T63" fmla="*/ 97 h 202"/>
                  <a:gd name="T64" fmla="*/ 8 w 220"/>
                  <a:gd name="T65" fmla="*/ 91 h 202"/>
                  <a:gd name="T66" fmla="*/ 8 w 220"/>
                  <a:gd name="T67" fmla="*/ 85 h 202"/>
                  <a:gd name="T68" fmla="*/ 2 w 220"/>
                  <a:gd name="T69" fmla="*/ 76 h 202"/>
                  <a:gd name="T70" fmla="*/ 5 w 220"/>
                  <a:gd name="T71" fmla="*/ 66 h 202"/>
                  <a:gd name="T72" fmla="*/ 9 w 220"/>
                  <a:gd name="T73" fmla="*/ 61 h 202"/>
                  <a:gd name="T74" fmla="*/ 8 w 220"/>
                  <a:gd name="T75" fmla="*/ 54 h 202"/>
                  <a:gd name="T76" fmla="*/ 2 w 220"/>
                  <a:gd name="T77" fmla="*/ 44 h 202"/>
                  <a:gd name="T78" fmla="*/ 2 w 220"/>
                  <a:gd name="T79" fmla="*/ 16 h 202"/>
                  <a:gd name="T80" fmla="*/ 2 w 220"/>
                  <a:gd name="T81" fmla="*/ 11 h 202"/>
                  <a:gd name="T82" fmla="*/ 2 w 220"/>
                  <a:gd name="T83" fmla="*/ 1 h 202"/>
                  <a:gd name="T84" fmla="*/ 0 w 220"/>
                  <a:gd name="T85" fmla="*/ 0 h 202"/>
                  <a:gd name="T86" fmla="*/ 216 w 220"/>
                  <a:gd name="T87"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20" h="202">
                    <a:moveTo>
                      <a:pt x="216" y="0"/>
                    </a:moveTo>
                    <a:cubicBezTo>
                      <a:pt x="213" y="3"/>
                      <a:pt x="213" y="3"/>
                      <a:pt x="213" y="3"/>
                    </a:cubicBezTo>
                    <a:cubicBezTo>
                      <a:pt x="213" y="14"/>
                      <a:pt x="213" y="14"/>
                      <a:pt x="213" y="14"/>
                    </a:cubicBezTo>
                    <a:cubicBezTo>
                      <a:pt x="211" y="16"/>
                      <a:pt x="211" y="16"/>
                      <a:pt x="211" y="16"/>
                    </a:cubicBezTo>
                    <a:cubicBezTo>
                      <a:pt x="211" y="16"/>
                      <a:pt x="216" y="20"/>
                      <a:pt x="218" y="24"/>
                    </a:cubicBezTo>
                    <a:cubicBezTo>
                      <a:pt x="220" y="28"/>
                      <a:pt x="220" y="33"/>
                      <a:pt x="217" y="35"/>
                    </a:cubicBezTo>
                    <a:cubicBezTo>
                      <a:pt x="214" y="38"/>
                      <a:pt x="210" y="39"/>
                      <a:pt x="210" y="42"/>
                    </a:cubicBezTo>
                    <a:cubicBezTo>
                      <a:pt x="210" y="44"/>
                      <a:pt x="209" y="48"/>
                      <a:pt x="209" y="48"/>
                    </a:cubicBezTo>
                    <a:cubicBezTo>
                      <a:pt x="209" y="48"/>
                      <a:pt x="216" y="51"/>
                      <a:pt x="217" y="55"/>
                    </a:cubicBezTo>
                    <a:cubicBezTo>
                      <a:pt x="219" y="60"/>
                      <a:pt x="218" y="64"/>
                      <a:pt x="216" y="66"/>
                    </a:cubicBezTo>
                    <a:cubicBezTo>
                      <a:pt x="213" y="67"/>
                      <a:pt x="210" y="71"/>
                      <a:pt x="210" y="71"/>
                    </a:cubicBezTo>
                    <a:cubicBezTo>
                      <a:pt x="210" y="80"/>
                      <a:pt x="210" y="80"/>
                      <a:pt x="210" y="80"/>
                    </a:cubicBezTo>
                    <a:cubicBezTo>
                      <a:pt x="210" y="80"/>
                      <a:pt x="218" y="85"/>
                      <a:pt x="218" y="89"/>
                    </a:cubicBezTo>
                    <a:cubicBezTo>
                      <a:pt x="218" y="94"/>
                      <a:pt x="214" y="97"/>
                      <a:pt x="214" y="97"/>
                    </a:cubicBezTo>
                    <a:cubicBezTo>
                      <a:pt x="209" y="102"/>
                      <a:pt x="209" y="102"/>
                      <a:pt x="209" y="102"/>
                    </a:cubicBezTo>
                    <a:cubicBezTo>
                      <a:pt x="210" y="108"/>
                      <a:pt x="210" y="108"/>
                      <a:pt x="210" y="108"/>
                    </a:cubicBezTo>
                    <a:cubicBezTo>
                      <a:pt x="210" y="108"/>
                      <a:pt x="216" y="112"/>
                      <a:pt x="217" y="116"/>
                    </a:cubicBezTo>
                    <a:cubicBezTo>
                      <a:pt x="218" y="120"/>
                      <a:pt x="217" y="123"/>
                      <a:pt x="215" y="125"/>
                    </a:cubicBezTo>
                    <a:cubicBezTo>
                      <a:pt x="213" y="127"/>
                      <a:pt x="209" y="131"/>
                      <a:pt x="209" y="131"/>
                    </a:cubicBezTo>
                    <a:cubicBezTo>
                      <a:pt x="209" y="138"/>
                      <a:pt x="209" y="138"/>
                      <a:pt x="209" y="138"/>
                    </a:cubicBezTo>
                    <a:cubicBezTo>
                      <a:pt x="209" y="138"/>
                      <a:pt x="213" y="141"/>
                      <a:pt x="214" y="145"/>
                    </a:cubicBezTo>
                    <a:cubicBezTo>
                      <a:pt x="214" y="148"/>
                      <a:pt x="209" y="158"/>
                      <a:pt x="206" y="161"/>
                    </a:cubicBezTo>
                    <a:cubicBezTo>
                      <a:pt x="203" y="163"/>
                      <a:pt x="159" y="202"/>
                      <a:pt x="159" y="202"/>
                    </a:cubicBezTo>
                    <a:cubicBezTo>
                      <a:pt x="61" y="202"/>
                      <a:pt x="61" y="202"/>
                      <a:pt x="61" y="202"/>
                    </a:cubicBezTo>
                    <a:cubicBezTo>
                      <a:pt x="13" y="161"/>
                      <a:pt x="13" y="161"/>
                      <a:pt x="13" y="161"/>
                    </a:cubicBezTo>
                    <a:cubicBezTo>
                      <a:pt x="13" y="161"/>
                      <a:pt x="12" y="155"/>
                      <a:pt x="12" y="152"/>
                    </a:cubicBezTo>
                    <a:cubicBezTo>
                      <a:pt x="11" y="149"/>
                      <a:pt x="12" y="144"/>
                      <a:pt x="9" y="142"/>
                    </a:cubicBezTo>
                    <a:cubicBezTo>
                      <a:pt x="7" y="140"/>
                      <a:pt x="2" y="139"/>
                      <a:pt x="2" y="135"/>
                    </a:cubicBezTo>
                    <a:cubicBezTo>
                      <a:pt x="2" y="130"/>
                      <a:pt x="3" y="127"/>
                      <a:pt x="5" y="126"/>
                    </a:cubicBezTo>
                    <a:cubicBezTo>
                      <a:pt x="7" y="125"/>
                      <a:pt x="9" y="122"/>
                      <a:pt x="8" y="119"/>
                    </a:cubicBezTo>
                    <a:cubicBezTo>
                      <a:pt x="8" y="116"/>
                      <a:pt x="6" y="112"/>
                      <a:pt x="4" y="108"/>
                    </a:cubicBezTo>
                    <a:cubicBezTo>
                      <a:pt x="2" y="104"/>
                      <a:pt x="2" y="100"/>
                      <a:pt x="3" y="97"/>
                    </a:cubicBezTo>
                    <a:cubicBezTo>
                      <a:pt x="5" y="94"/>
                      <a:pt x="8" y="91"/>
                      <a:pt x="8" y="91"/>
                    </a:cubicBezTo>
                    <a:cubicBezTo>
                      <a:pt x="8" y="85"/>
                      <a:pt x="8" y="85"/>
                      <a:pt x="8" y="85"/>
                    </a:cubicBezTo>
                    <a:cubicBezTo>
                      <a:pt x="8" y="85"/>
                      <a:pt x="2" y="81"/>
                      <a:pt x="2" y="76"/>
                    </a:cubicBezTo>
                    <a:cubicBezTo>
                      <a:pt x="2" y="70"/>
                      <a:pt x="3" y="67"/>
                      <a:pt x="5" y="66"/>
                    </a:cubicBezTo>
                    <a:cubicBezTo>
                      <a:pt x="7" y="64"/>
                      <a:pt x="9" y="61"/>
                      <a:pt x="9" y="61"/>
                    </a:cubicBezTo>
                    <a:cubicBezTo>
                      <a:pt x="9" y="61"/>
                      <a:pt x="10" y="57"/>
                      <a:pt x="8" y="54"/>
                    </a:cubicBezTo>
                    <a:cubicBezTo>
                      <a:pt x="7" y="52"/>
                      <a:pt x="3" y="48"/>
                      <a:pt x="2" y="44"/>
                    </a:cubicBezTo>
                    <a:cubicBezTo>
                      <a:pt x="2" y="16"/>
                      <a:pt x="2" y="16"/>
                      <a:pt x="2" y="16"/>
                    </a:cubicBezTo>
                    <a:cubicBezTo>
                      <a:pt x="2" y="16"/>
                      <a:pt x="2" y="14"/>
                      <a:pt x="2" y="11"/>
                    </a:cubicBezTo>
                    <a:cubicBezTo>
                      <a:pt x="2" y="8"/>
                      <a:pt x="2" y="1"/>
                      <a:pt x="2" y="1"/>
                    </a:cubicBezTo>
                    <a:cubicBezTo>
                      <a:pt x="0" y="0"/>
                      <a:pt x="0" y="0"/>
                      <a:pt x="0" y="0"/>
                    </a:cubicBezTo>
                    <a:lnTo>
                      <a:pt x="216" y="0"/>
                    </a:lnTo>
                    <a:close/>
                  </a:path>
                </a:pathLst>
              </a:custGeom>
              <a:solidFill>
                <a:srgbClr val="325B7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28" name="Freeform 7">
                <a:extLst>
                  <a:ext uri="{FF2B5EF4-FFF2-40B4-BE49-F238E27FC236}">
                    <a16:creationId xmlns:a16="http://schemas.microsoft.com/office/drawing/2014/main" id="{EF6B0D37-E075-4FC2-A147-791ECB005BCF}"/>
                  </a:ext>
                </a:extLst>
              </p:cNvPr>
              <p:cNvSpPr/>
              <p:nvPr/>
            </p:nvSpPr>
            <p:spPr bwMode="auto">
              <a:xfrm>
                <a:off x="3996676" y="4268788"/>
                <a:ext cx="350838" cy="49213"/>
              </a:xfrm>
              <a:custGeom>
                <a:avLst/>
                <a:gdLst>
                  <a:gd name="T0" fmla="*/ 0 w 94"/>
                  <a:gd name="T1" fmla="*/ 0 h 13"/>
                  <a:gd name="T2" fmla="*/ 94 w 94"/>
                  <a:gd name="T3" fmla="*/ 0 h 13"/>
                  <a:gd name="T4" fmla="*/ 85 w 94"/>
                  <a:gd name="T5" fmla="*/ 9 h 13"/>
                  <a:gd name="T6" fmla="*/ 74 w 94"/>
                  <a:gd name="T7" fmla="*/ 13 h 13"/>
                  <a:gd name="T8" fmla="*/ 19 w 94"/>
                  <a:gd name="T9" fmla="*/ 13 h 13"/>
                  <a:gd name="T10" fmla="*/ 8 w 94"/>
                  <a:gd name="T11" fmla="*/ 9 h 13"/>
                  <a:gd name="T12" fmla="*/ 0 w 94"/>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94" h="13">
                    <a:moveTo>
                      <a:pt x="0" y="0"/>
                    </a:moveTo>
                    <a:cubicBezTo>
                      <a:pt x="94" y="0"/>
                      <a:pt x="94" y="0"/>
                      <a:pt x="94" y="0"/>
                    </a:cubicBezTo>
                    <a:cubicBezTo>
                      <a:pt x="94" y="0"/>
                      <a:pt x="88" y="6"/>
                      <a:pt x="85" y="9"/>
                    </a:cubicBezTo>
                    <a:cubicBezTo>
                      <a:pt x="82" y="11"/>
                      <a:pt x="77" y="13"/>
                      <a:pt x="74" y="13"/>
                    </a:cubicBezTo>
                    <a:cubicBezTo>
                      <a:pt x="71" y="13"/>
                      <a:pt x="19" y="13"/>
                      <a:pt x="19" y="13"/>
                    </a:cubicBezTo>
                    <a:cubicBezTo>
                      <a:pt x="19" y="13"/>
                      <a:pt x="11" y="13"/>
                      <a:pt x="8" y="9"/>
                    </a:cubicBezTo>
                    <a:cubicBezTo>
                      <a:pt x="5" y="6"/>
                      <a:pt x="0" y="0"/>
                      <a:pt x="0" y="0"/>
                    </a:cubicBezTo>
                    <a:close/>
                  </a:path>
                </a:pathLst>
              </a:custGeom>
              <a:solidFill>
                <a:srgbClr val="002060"/>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29" name="Freeform 8">
                <a:extLst>
                  <a:ext uri="{FF2B5EF4-FFF2-40B4-BE49-F238E27FC236}">
                    <a16:creationId xmlns:a16="http://schemas.microsoft.com/office/drawing/2014/main" id="{669EC3A0-9C5C-4F12-A285-6FE0E90EB125}"/>
                  </a:ext>
                </a:extLst>
              </p:cNvPr>
              <p:cNvSpPr/>
              <p:nvPr/>
            </p:nvSpPr>
            <p:spPr bwMode="auto">
              <a:xfrm>
                <a:off x="4173538" y="3527425"/>
                <a:ext cx="247650" cy="33338"/>
              </a:xfrm>
              <a:custGeom>
                <a:avLst/>
                <a:gdLst>
                  <a:gd name="T0" fmla="*/ 4 w 66"/>
                  <a:gd name="T1" fmla="*/ 1 h 9"/>
                  <a:gd name="T2" fmla="*/ 64 w 66"/>
                  <a:gd name="T3" fmla="*/ 1 h 9"/>
                  <a:gd name="T4" fmla="*/ 62 w 66"/>
                  <a:gd name="T5" fmla="*/ 7 h 9"/>
                  <a:gd name="T6" fmla="*/ 0 w 66"/>
                  <a:gd name="T7" fmla="*/ 9 h 9"/>
                  <a:gd name="T8" fmla="*/ 20 w 66"/>
                  <a:gd name="T9" fmla="*/ 5 h 9"/>
                  <a:gd name="T10" fmla="*/ 17 w 66"/>
                  <a:gd name="T11" fmla="*/ 3 h 9"/>
                  <a:gd name="T12" fmla="*/ 4 w 66"/>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66" h="9">
                    <a:moveTo>
                      <a:pt x="4" y="1"/>
                    </a:moveTo>
                    <a:cubicBezTo>
                      <a:pt x="4" y="1"/>
                      <a:pt x="62" y="0"/>
                      <a:pt x="64" y="1"/>
                    </a:cubicBezTo>
                    <a:cubicBezTo>
                      <a:pt x="66" y="3"/>
                      <a:pt x="66" y="5"/>
                      <a:pt x="62" y="7"/>
                    </a:cubicBezTo>
                    <a:cubicBezTo>
                      <a:pt x="58" y="8"/>
                      <a:pt x="0" y="9"/>
                      <a:pt x="0" y="9"/>
                    </a:cubicBezTo>
                    <a:cubicBezTo>
                      <a:pt x="0" y="9"/>
                      <a:pt x="20" y="7"/>
                      <a:pt x="20" y="5"/>
                    </a:cubicBezTo>
                    <a:cubicBezTo>
                      <a:pt x="20" y="3"/>
                      <a:pt x="21" y="4"/>
                      <a:pt x="17" y="3"/>
                    </a:cubicBezTo>
                    <a:cubicBezTo>
                      <a:pt x="13" y="3"/>
                      <a:pt x="4" y="1"/>
                      <a:pt x="4"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30" name="Freeform 9">
                <a:extLst>
                  <a:ext uri="{FF2B5EF4-FFF2-40B4-BE49-F238E27FC236}">
                    <a16:creationId xmlns:a16="http://schemas.microsoft.com/office/drawing/2014/main" id="{5E945BE1-0E6C-46AB-81DB-7EA51DE85261}"/>
                  </a:ext>
                </a:extLst>
              </p:cNvPr>
              <p:cNvSpPr/>
              <p:nvPr/>
            </p:nvSpPr>
            <p:spPr bwMode="auto">
              <a:xfrm>
                <a:off x="4173538" y="3571875"/>
                <a:ext cx="242888" cy="93663"/>
              </a:xfrm>
              <a:custGeom>
                <a:avLst/>
                <a:gdLst>
                  <a:gd name="T0" fmla="*/ 11 w 65"/>
                  <a:gd name="T1" fmla="*/ 0 h 25"/>
                  <a:gd name="T2" fmla="*/ 60 w 65"/>
                  <a:gd name="T3" fmla="*/ 1 h 25"/>
                  <a:gd name="T4" fmla="*/ 65 w 65"/>
                  <a:gd name="T5" fmla="*/ 10 h 25"/>
                  <a:gd name="T6" fmla="*/ 57 w 65"/>
                  <a:gd name="T7" fmla="*/ 21 h 25"/>
                  <a:gd name="T8" fmla="*/ 0 w 65"/>
                  <a:gd name="T9" fmla="*/ 25 h 25"/>
                  <a:gd name="T10" fmla="*/ 21 w 65"/>
                  <a:gd name="T11" fmla="*/ 20 h 25"/>
                  <a:gd name="T12" fmla="*/ 22 w 65"/>
                  <a:gd name="T13" fmla="*/ 12 h 25"/>
                  <a:gd name="T14" fmla="*/ 23 w 65"/>
                  <a:gd name="T15" fmla="*/ 6 h 25"/>
                  <a:gd name="T16" fmla="*/ 23 w 65"/>
                  <a:gd name="T17" fmla="*/ 3 h 25"/>
                  <a:gd name="T18" fmla="*/ 11 w 6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25">
                    <a:moveTo>
                      <a:pt x="11" y="0"/>
                    </a:moveTo>
                    <a:cubicBezTo>
                      <a:pt x="11" y="0"/>
                      <a:pt x="58" y="0"/>
                      <a:pt x="60" y="1"/>
                    </a:cubicBezTo>
                    <a:cubicBezTo>
                      <a:pt x="63" y="2"/>
                      <a:pt x="65" y="7"/>
                      <a:pt x="65" y="10"/>
                    </a:cubicBezTo>
                    <a:cubicBezTo>
                      <a:pt x="65" y="14"/>
                      <a:pt x="65" y="19"/>
                      <a:pt x="57" y="21"/>
                    </a:cubicBezTo>
                    <a:cubicBezTo>
                      <a:pt x="49" y="23"/>
                      <a:pt x="0" y="25"/>
                      <a:pt x="0" y="25"/>
                    </a:cubicBezTo>
                    <a:cubicBezTo>
                      <a:pt x="0" y="25"/>
                      <a:pt x="20" y="22"/>
                      <a:pt x="21" y="20"/>
                    </a:cubicBezTo>
                    <a:cubicBezTo>
                      <a:pt x="23" y="18"/>
                      <a:pt x="21" y="14"/>
                      <a:pt x="22" y="12"/>
                    </a:cubicBezTo>
                    <a:cubicBezTo>
                      <a:pt x="23" y="10"/>
                      <a:pt x="24" y="10"/>
                      <a:pt x="23" y="6"/>
                    </a:cubicBezTo>
                    <a:cubicBezTo>
                      <a:pt x="23" y="3"/>
                      <a:pt x="23" y="3"/>
                      <a:pt x="23" y="3"/>
                    </a:cubicBezTo>
                    <a:lnTo>
                      <a:pt x="1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31" name="Freeform 10">
                <a:extLst>
                  <a:ext uri="{FF2B5EF4-FFF2-40B4-BE49-F238E27FC236}">
                    <a16:creationId xmlns:a16="http://schemas.microsoft.com/office/drawing/2014/main" id="{EFE42E3C-19E1-4F57-A910-CDA029F74C10}"/>
                  </a:ext>
                </a:extLst>
              </p:cNvPr>
              <p:cNvSpPr/>
              <p:nvPr/>
            </p:nvSpPr>
            <p:spPr bwMode="auto">
              <a:xfrm>
                <a:off x="4106863" y="3698875"/>
                <a:ext cx="303213" cy="34925"/>
              </a:xfrm>
              <a:custGeom>
                <a:avLst/>
                <a:gdLst>
                  <a:gd name="T0" fmla="*/ 20 w 81"/>
                  <a:gd name="T1" fmla="*/ 1 h 9"/>
                  <a:gd name="T2" fmla="*/ 73 w 81"/>
                  <a:gd name="T3" fmla="*/ 0 h 9"/>
                  <a:gd name="T4" fmla="*/ 80 w 81"/>
                  <a:gd name="T5" fmla="*/ 3 h 9"/>
                  <a:gd name="T6" fmla="*/ 3 w 81"/>
                  <a:gd name="T7" fmla="*/ 9 h 9"/>
                  <a:gd name="T8" fmla="*/ 24 w 81"/>
                  <a:gd name="T9" fmla="*/ 5 h 9"/>
                  <a:gd name="T10" fmla="*/ 20 w 81"/>
                  <a:gd name="T11" fmla="*/ 1 h 9"/>
                </a:gdLst>
                <a:ahLst/>
                <a:cxnLst>
                  <a:cxn ang="0">
                    <a:pos x="T0" y="T1"/>
                  </a:cxn>
                  <a:cxn ang="0">
                    <a:pos x="T2" y="T3"/>
                  </a:cxn>
                  <a:cxn ang="0">
                    <a:pos x="T4" y="T5"/>
                  </a:cxn>
                  <a:cxn ang="0">
                    <a:pos x="T6" y="T7"/>
                  </a:cxn>
                  <a:cxn ang="0">
                    <a:pos x="T8" y="T9"/>
                  </a:cxn>
                  <a:cxn ang="0">
                    <a:pos x="T10" y="T11"/>
                  </a:cxn>
                </a:cxnLst>
                <a:rect l="0" t="0" r="r" b="b"/>
                <a:pathLst>
                  <a:path w="81" h="9">
                    <a:moveTo>
                      <a:pt x="20" y="1"/>
                    </a:moveTo>
                    <a:cubicBezTo>
                      <a:pt x="20" y="1"/>
                      <a:pt x="66" y="0"/>
                      <a:pt x="73" y="0"/>
                    </a:cubicBezTo>
                    <a:cubicBezTo>
                      <a:pt x="81" y="0"/>
                      <a:pt x="81" y="3"/>
                      <a:pt x="80" y="3"/>
                    </a:cubicBezTo>
                    <a:cubicBezTo>
                      <a:pt x="78" y="4"/>
                      <a:pt x="5" y="9"/>
                      <a:pt x="3" y="9"/>
                    </a:cubicBezTo>
                    <a:cubicBezTo>
                      <a:pt x="0" y="9"/>
                      <a:pt x="21" y="6"/>
                      <a:pt x="24" y="5"/>
                    </a:cubicBezTo>
                    <a:cubicBezTo>
                      <a:pt x="27" y="4"/>
                      <a:pt x="26" y="2"/>
                      <a:pt x="2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32" name="Freeform 11">
                <a:extLst>
                  <a:ext uri="{FF2B5EF4-FFF2-40B4-BE49-F238E27FC236}">
                    <a16:creationId xmlns:a16="http://schemas.microsoft.com/office/drawing/2014/main" id="{54A00627-D702-406F-B228-BFB3CC79A422}"/>
                  </a:ext>
                </a:extLst>
              </p:cNvPr>
              <p:cNvSpPr/>
              <p:nvPr/>
            </p:nvSpPr>
            <p:spPr bwMode="auto">
              <a:xfrm>
                <a:off x="4140201" y="3756025"/>
                <a:ext cx="269875" cy="25400"/>
              </a:xfrm>
              <a:custGeom>
                <a:avLst/>
                <a:gdLst>
                  <a:gd name="T0" fmla="*/ 26 w 72"/>
                  <a:gd name="T1" fmla="*/ 1 h 7"/>
                  <a:gd name="T2" fmla="*/ 72 w 72"/>
                  <a:gd name="T3" fmla="*/ 0 h 7"/>
                  <a:gd name="T4" fmla="*/ 49 w 72"/>
                  <a:gd name="T5" fmla="*/ 5 h 7"/>
                  <a:gd name="T6" fmla="*/ 4 w 72"/>
                  <a:gd name="T7" fmla="*/ 7 h 7"/>
                  <a:gd name="T8" fmla="*/ 26 w 72"/>
                  <a:gd name="T9" fmla="*/ 1 h 7"/>
                </a:gdLst>
                <a:ahLst/>
                <a:cxnLst>
                  <a:cxn ang="0">
                    <a:pos x="T0" y="T1"/>
                  </a:cxn>
                  <a:cxn ang="0">
                    <a:pos x="T2" y="T3"/>
                  </a:cxn>
                  <a:cxn ang="0">
                    <a:pos x="T4" y="T5"/>
                  </a:cxn>
                  <a:cxn ang="0">
                    <a:pos x="T6" y="T7"/>
                  </a:cxn>
                  <a:cxn ang="0">
                    <a:pos x="T8" y="T9"/>
                  </a:cxn>
                </a:cxnLst>
                <a:rect l="0" t="0" r="r" b="b"/>
                <a:pathLst>
                  <a:path w="72" h="7">
                    <a:moveTo>
                      <a:pt x="26" y="1"/>
                    </a:moveTo>
                    <a:cubicBezTo>
                      <a:pt x="72" y="0"/>
                      <a:pt x="72" y="0"/>
                      <a:pt x="72" y="0"/>
                    </a:cubicBezTo>
                    <a:cubicBezTo>
                      <a:pt x="72" y="0"/>
                      <a:pt x="51" y="5"/>
                      <a:pt x="49" y="5"/>
                    </a:cubicBezTo>
                    <a:cubicBezTo>
                      <a:pt x="47" y="5"/>
                      <a:pt x="9" y="7"/>
                      <a:pt x="4" y="7"/>
                    </a:cubicBezTo>
                    <a:cubicBezTo>
                      <a:pt x="0" y="7"/>
                      <a:pt x="35" y="3"/>
                      <a:pt x="26"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33" name="Freeform 12">
                <a:extLst>
                  <a:ext uri="{FF2B5EF4-FFF2-40B4-BE49-F238E27FC236}">
                    <a16:creationId xmlns:a16="http://schemas.microsoft.com/office/drawing/2014/main" id="{8583813C-1B30-4A5D-A933-8DA5FB2B7839}"/>
                  </a:ext>
                </a:extLst>
              </p:cNvPr>
              <p:cNvSpPr/>
              <p:nvPr/>
            </p:nvSpPr>
            <p:spPr bwMode="auto">
              <a:xfrm>
                <a:off x="4125913" y="3811588"/>
                <a:ext cx="287338" cy="38100"/>
              </a:xfrm>
              <a:custGeom>
                <a:avLst/>
                <a:gdLst>
                  <a:gd name="T0" fmla="*/ 15 w 77"/>
                  <a:gd name="T1" fmla="*/ 2 h 10"/>
                  <a:gd name="T2" fmla="*/ 73 w 77"/>
                  <a:gd name="T3" fmla="*/ 0 h 10"/>
                  <a:gd name="T4" fmla="*/ 72 w 77"/>
                  <a:gd name="T5" fmla="*/ 5 h 10"/>
                  <a:gd name="T6" fmla="*/ 0 w 77"/>
                  <a:gd name="T7" fmla="*/ 10 h 10"/>
                  <a:gd name="T8" fmla="*/ 31 w 77"/>
                  <a:gd name="T9" fmla="*/ 5 h 10"/>
                  <a:gd name="T10" fmla="*/ 15 w 77"/>
                  <a:gd name="T11" fmla="*/ 2 h 10"/>
                </a:gdLst>
                <a:ahLst/>
                <a:cxnLst>
                  <a:cxn ang="0">
                    <a:pos x="T0" y="T1"/>
                  </a:cxn>
                  <a:cxn ang="0">
                    <a:pos x="T2" y="T3"/>
                  </a:cxn>
                  <a:cxn ang="0">
                    <a:pos x="T4" y="T5"/>
                  </a:cxn>
                  <a:cxn ang="0">
                    <a:pos x="T6" y="T7"/>
                  </a:cxn>
                  <a:cxn ang="0">
                    <a:pos x="T8" y="T9"/>
                  </a:cxn>
                  <a:cxn ang="0">
                    <a:pos x="T10" y="T11"/>
                  </a:cxn>
                </a:cxnLst>
                <a:rect l="0" t="0" r="r" b="b"/>
                <a:pathLst>
                  <a:path w="77" h="10">
                    <a:moveTo>
                      <a:pt x="15" y="2"/>
                    </a:moveTo>
                    <a:cubicBezTo>
                      <a:pt x="15" y="2"/>
                      <a:pt x="69" y="0"/>
                      <a:pt x="73" y="0"/>
                    </a:cubicBezTo>
                    <a:cubicBezTo>
                      <a:pt x="77" y="0"/>
                      <a:pt x="75" y="4"/>
                      <a:pt x="72" y="5"/>
                    </a:cubicBezTo>
                    <a:cubicBezTo>
                      <a:pt x="68" y="6"/>
                      <a:pt x="0" y="10"/>
                      <a:pt x="0" y="10"/>
                    </a:cubicBezTo>
                    <a:cubicBezTo>
                      <a:pt x="0" y="10"/>
                      <a:pt x="29" y="6"/>
                      <a:pt x="31" y="5"/>
                    </a:cubicBezTo>
                    <a:cubicBezTo>
                      <a:pt x="32" y="4"/>
                      <a:pt x="15" y="2"/>
                      <a:pt x="15"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34" name="Freeform 13">
                <a:extLst>
                  <a:ext uri="{FF2B5EF4-FFF2-40B4-BE49-F238E27FC236}">
                    <a16:creationId xmlns:a16="http://schemas.microsoft.com/office/drawing/2014/main" id="{CA64619E-0A28-407D-A10B-36BFF5F4C6B9}"/>
                  </a:ext>
                </a:extLst>
              </p:cNvPr>
              <p:cNvSpPr/>
              <p:nvPr/>
            </p:nvSpPr>
            <p:spPr bwMode="auto">
              <a:xfrm>
                <a:off x="4195763" y="3868738"/>
                <a:ext cx="217488" cy="33338"/>
              </a:xfrm>
              <a:custGeom>
                <a:avLst/>
                <a:gdLst>
                  <a:gd name="T0" fmla="*/ 0 w 58"/>
                  <a:gd name="T1" fmla="*/ 4 h 9"/>
                  <a:gd name="T2" fmla="*/ 56 w 58"/>
                  <a:gd name="T3" fmla="*/ 0 h 9"/>
                  <a:gd name="T4" fmla="*/ 0 w 58"/>
                  <a:gd name="T5" fmla="*/ 4 h 9"/>
                </a:gdLst>
                <a:ahLst/>
                <a:cxnLst>
                  <a:cxn ang="0">
                    <a:pos x="T0" y="T1"/>
                  </a:cxn>
                  <a:cxn ang="0">
                    <a:pos x="T2" y="T3"/>
                  </a:cxn>
                  <a:cxn ang="0">
                    <a:pos x="T4" y="T5"/>
                  </a:cxn>
                </a:cxnLst>
                <a:rect l="0" t="0" r="r" b="b"/>
                <a:pathLst>
                  <a:path w="58" h="9">
                    <a:moveTo>
                      <a:pt x="0" y="4"/>
                    </a:moveTo>
                    <a:cubicBezTo>
                      <a:pt x="0" y="4"/>
                      <a:pt x="55" y="0"/>
                      <a:pt x="56" y="0"/>
                    </a:cubicBezTo>
                    <a:cubicBezTo>
                      <a:pt x="58" y="0"/>
                      <a:pt x="22" y="9"/>
                      <a:pt x="0"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35" name="Freeform 14">
                <a:extLst>
                  <a:ext uri="{FF2B5EF4-FFF2-40B4-BE49-F238E27FC236}">
                    <a16:creationId xmlns:a16="http://schemas.microsoft.com/office/drawing/2014/main" id="{85C194FB-4CE5-4D3B-8935-803804AFDCC6}"/>
                  </a:ext>
                </a:extLst>
              </p:cNvPr>
              <p:cNvSpPr/>
              <p:nvPr/>
            </p:nvSpPr>
            <p:spPr bwMode="auto">
              <a:xfrm>
                <a:off x="4117976" y="3935413"/>
                <a:ext cx="280988" cy="30163"/>
              </a:xfrm>
              <a:custGeom>
                <a:avLst/>
                <a:gdLst>
                  <a:gd name="T0" fmla="*/ 23 w 75"/>
                  <a:gd name="T1" fmla="*/ 0 h 8"/>
                  <a:gd name="T2" fmla="*/ 71 w 75"/>
                  <a:gd name="T3" fmla="*/ 0 h 8"/>
                  <a:gd name="T4" fmla="*/ 65 w 75"/>
                  <a:gd name="T5" fmla="*/ 4 h 8"/>
                  <a:gd name="T6" fmla="*/ 0 w 75"/>
                  <a:gd name="T7" fmla="*/ 8 h 8"/>
                  <a:gd name="T8" fmla="*/ 31 w 75"/>
                  <a:gd name="T9" fmla="*/ 3 h 8"/>
                  <a:gd name="T10" fmla="*/ 23 w 75"/>
                  <a:gd name="T11" fmla="*/ 0 h 8"/>
                </a:gdLst>
                <a:ahLst/>
                <a:cxnLst>
                  <a:cxn ang="0">
                    <a:pos x="T0" y="T1"/>
                  </a:cxn>
                  <a:cxn ang="0">
                    <a:pos x="T2" y="T3"/>
                  </a:cxn>
                  <a:cxn ang="0">
                    <a:pos x="T4" y="T5"/>
                  </a:cxn>
                  <a:cxn ang="0">
                    <a:pos x="T6" y="T7"/>
                  </a:cxn>
                  <a:cxn ang="0">
                    <a:pos x="T8" y="T9"/>
                  </a:cxn>
                  <a:cxn ang="0">
                    <a:pos x="T10" y="T11"/>
                  </a:cxn>
                </a:cxnLst>
                <a:rect l="0" t="0" r="r" b="b"/>
                <a:pathLst>
                  <a:path w="75" h="8">
                    <a:moveTo>
                      <a:pt x="23" y="0"/>
                    </a:moveTo>
                    <a:cubicBezTo>
                      <a:pt x="23" y="0"/>
                      <a:pt x="67" y="0"/>
                      <a:pt x="71" y="0"/>
                    </a:cubicBezTo>
                    <a:cubicBezTo>
                      <a:pt x="75" y="1"/>
                      <a:pt x="68" y="3"/>
                      <a:pt x="65" y="4"/>
                    </a:cubicBezTo>
                    <a:cubicBezTo>
                      <a:pt x="62" y="5"/>
                      <a:pt x="0" y="8"/>
                      <a:pt x="0" y="8"/>
                    </a:cubicBezTo>
                    <a:cubicBezTo>
                      <a:pt x="0" y="8"/>
                      <a:pt x="28" y="4"/>
                      <a:pt x="31" y="3"/>
                    </a:cubicBezTo>
                    <a:cubicBezTo>
                      <a:pt x="33" y="3"/>
                      <a:pt x="33" y="3"/>
                      <a:pt x="2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36" name="Freeform 15">
                <a:extLst>
                  <a:ext uri="{FF2B5EF4-FFF2-40B4-BE49-F238E27FC236}">
                    <a16:creationId xmlns:a16="http://schemas.microsoft.com/office/drawing/2014/main" id="{C3105824-D4A5-4FE5-88E1-49E262A4D3CE}"/>
                  </a:ext>
                </a:extLst>
              </p:cNvPr>
              <p:cNvSpPr/>
              <p:nvPr/>
            </p:nvSpPr>
            <p:spPr bwMode="auto">
              <a:xfrm>
                <a:off x="4206876" y="3984625"/>
                <a:ext cx="206375" cy="25400"/>
              </a:xfrm>
              <a:custGeom>
                <a:avLst/>
                <a:gdLst>
                  <a:gd name="T0" fmla="*/ 0 w 55"/>
                  <a:gd name="T1" fmla="*/ 3 h 7"/>
                  <a:gd name="T2" fmla="*/ 53 w 55"/>
                  <a:gd name="T3" fmla="*/ 0 h 7"/>
                  <a:gd name="T4" fmla="*/ 0 w 55"/>
                  <a:gd name="T5" fmla="*/ 3 h 7"/>
                </a:gdLst>
                <a:ahLst/>
                <a:cxnLst>
                  <a:cxn ang="0">
                    <a:pos x="T0" y="T1"/>
                  </a:cxn>
                  <a:cxn ang="0">
                    <a:pos x="T2" y="T3"/>
                  </a:cxn>
                  <a:cxn ang="0">
                    <a:pos x="T4" y="T5"/>
                  </a:cxn>
                </a:cxnLst>
                <a:rect l="0" t="0" r="r" b="b"/>
                <a:pathLst>
                  <a:path w="55" h="7">
                    <a:moveTo>
                      <a:pt x="0" y="3"/>
                    </a:moveTo>
                    <a:cubicBezTo>
                      <a:pt x="0" y="3"/>
                      <a:pt x="51" y="0"/>
                      <a:pt x="53" y="0"/>
                    </a:cubicBezTo>
                    <a:cubicBezTo>
                      <a:pt x="55" y="0"/>
                      <a:pt x="28" y="7"/>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37" name="Freeform 16">
                <a:extLst>
                  <a:ext uri="{FF2B5EF4-FFF2-40B4-BE49-F238E27FC236}">
                    <a16:creationId xmlns:a16="http://schemas.microsoft.com/office/drawing/2014/main" id="{4BD27F32-A823-422F-93FD-013F007C7B16}"/>
                  </a:ext>
                </a:extLst>
              </p:cNvPr>
              <p:cNvSpPr/>
              <p:nvPr/>
            </p:nvSpPr>
            <p:spPr bwMode="auto">
              <a:xfrm>
                <a:off x="4222751" y="4044949"/>
                <a:ext cx="160338" cy="28576"/>
              </a:xfrm>
              <a:custGeom>
                <a:avLst/>
                <a:gdLst>
                  <a:gd name="T0" fmla="*/ 0 w 43"/>
                  <a:gd name="T1" fmla="*/ 2 h 8"/>
                  <a:gd name="T2" fmla="*/ 41 w 43"/>
                  <a:gd name="T3" fmla="*/ 1 h 8"/>
                  <a:gd name="T4" fmla="*/ 26 w 43"/>
                  <a:gd name="T5" fmla="*/ 7 h 8"/>
                  <a:gd name="T6" fmla="*/ 0 w 43"/>
                  <a:gd name="T7" fmla="*/ 2 h 8"/>
                </a:gdLst>
                <a:ahLst/>
                <a:cxnLst>
                  <a:cxn ang="0">
                    <a:pos x="T0" y="T1"/>
                  </a:cxn>
                  <a:cxn ang="0">
                    <a:pos x="T2" y="T3"/>
                  </a:cxn>
                  <a:cxn ang="0">
                    <a:pos x="T4" y="T5"/>
                  </a:cxn>
                  <a:cxn ang="0">
                    <a:pos x="T6" y="T7"/>
                  </a:cxn>
                </a:cxnLst>
                <a:rect l="0" t="0" r="r" b="b"/>
                <a:pathLst>
                  <a:path w="43" h="8">
                    <a:moveTo>
                      <a:pt x="0" y="2"/>
                    </a:moveTo>
                    <a:cubicBezTo>
                      <a:pt x="0" y="2"/>
                      <a:pt x="38" y="0"/>
                      <a:pt x="41" y="1"/>
                    </a:cubicBezTo>
                    <a:cubicBezTo>
                      <a:pt x="43" y="1"/>
                      <a:pt x="31" y="5"/>
                      <a:pt x="26" y="7"/>
                    </a:cubicBezTo>
                    <a:cubicBezTo>
                      <a:pt x="20" y="8"/>
                      <a:pt x="12" y="7"/>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38" name="Freeform 17">
                <a:extLst>
                  <a:ext uri="{FF2B5EF4-FFF2-40B4-BE49-F238E27FC236}">
                    <a16:creationId xmlns:a16="http://schemas.microsoft.com/office/drawing/2014/main" id="{F697F1CB-887B-4F06-8CE6-F8B3A060F601}"/>
                  </a:ext>
                </a:extLst>
              </p:cNvPr>
              <p:cNvSpPr/>
              <p:nvPr/>
            </p:nvSpPr>
            <p:spPr bwMode="auto">
              <a:xfrm>
                <a:off x="4151313" y="4070350"/>
                <a:ext cx="314325" cy="30163"/>
              </a:xfrm>
              <a:custGeom>
                <a:avLst/>
                <a:gdLst>
                  <a:gd name="T0" fmla="*/ 0 w 84"/>
                  <a:gd name="T1" fmla="*/ 5 h 8"/>
                  <a:gd name="T2" fmla="*/ 84 w 84"/>
                  <a:gd name="T3" fmla="*/ 0 h 8"/>
                  <a:gd name="T4" fmla="*/ 32 w 84"/>
                  <a:gd name="T5" fmla="*/ 8 h 8"/>
                  <a:gd name="T6" fmla="*/ 0 w 84"/>
                  <a:gd name="T7" fmla="*/ 5 h 8"/>
                </a:gdLst>
                <a:ahLst/>
                <a:cxnLst>
                  <a:cxn ang="0">
                    <a:pos x="T0" y="T1"/>
                  </a:cxn>
                  <a:cxn ang="0">
                    <a:pos x="T2" y="T3"/>
                  </a:cxn>
                  <a:cxn ang="0">
                    <a:pos x="T4" y="T5"/>
                  </a:cxn>
                  <a:cxn ang="0">
                    <a:pos x="T6" y="T7"/>
                  </a:cxn>
                </a:cxnLst>
                <a:rect l="0" t="0" r="r" b="b"/>
                <a:pathLst>
                  <a:path w="84" h="8">
                    <a:moveTo>
                      <a:pt x="0" y="5"/>
                    </a:moveTo>
                    <a:cubicBezTo>
                      <a:pt x="0" y="5"/>
                      <a:pt x="76" y="2"/>
                      <a:pt x="84" y="0"/>
                    </a:cubicBezTo>
                    <a:cubicBezTo>
                      <a:pt x="84" y="0"/>
                      <a:pt x="75" y="6"/>
                      <a:pt x="32" y="8"/>
                    </a:cubicBezTo>
                    <a:cubicBezTo>
                      <a:pt x="32" y="8"/>
                      <a:pt x="9" y="7"/>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39" name="Freeform 18">
                <a:extLst>
                  <a:ext uri="{FF2B5EF4-FFF2-40B4-BE49-F238E27FC236}">
                    <a16:creationId xmlns:a16="http://schemas.microsoft.com/office/drawing/2014/main" id="{F49D05D3-53DD-4FA2-823A-7841A0C241D6}"/>
                  </a:ext>
                </a:extLst>
              </p:cNvPr>
              <p:cNvSpPr/>
              <p:nvPr/>
            </p:nvSpPr>
            <p:spPr bwMode="auto">
              <a:xfrm>
                <a:off x="4514851" y="3703638"/>
                <a:ext cx="36513" cy="22225"/>
              </a:xfrm>
              <a:custGeom>
                <a:avLst/>
                <a:gdLst>
                  <a:gd name="T0" fmla="*/ 7 w 10"/>
                  <a:gd name="T1" fmla="*/ 0 h 6"/>
                  <a:gd name="T2" fmla="*/ 0 w 10"/>
                  <a:gd name="T3" fmla="*/ 6 h 6"/>
                  <a:gd name="T4" fmla="*/ 7 w 10"/>
                  <a:gd name="T5" fmla="*/ 0 h 6"/>
                </a:gdLst>
                <a:ahLst/>
                <a:cxnLst>
                  <a:cxn ang="0">
                    <a:pos x="T0" y="T1"/>
                  </a:cxn>
                  <a:cxn ang="0">
                    <a:pos x="T2" y="T3"/>
                  </a:cxn>
                  <a:cxn ang="0">
                    <a:pos x="T4" y="T5"/>
                  </a:cxn>
                </a:cxnLst>
                <a:rect l="0" t="0" r="r" b="b"/>
                <a:pathLst>
                  <a:path w="10" h="6">
                    <a:moveTo>
                      <a:pt x="7" y="0"/>
                    </a:moveTo>
                    <a:cubicBezTo>
                      <a:pt x="7" y="0"/>
                      <a:pt x="10" y="5"/>
                      <a:pt x="0" y="6"/>
                    </a:cubicBez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40" name="Freeform 19">
                <a:extLst>
                  <a:ext uri="{FF2B5EF4-FFF2-40B4-BE49-F238E27FC236}">
                    <a16:creationId xmlns:a16="http://schemas.microsoft.com/office/drawing/2014/main" id="{58DA89D8-DFA0-4710-9B4C-43ED8402502A}"/>
                  </a:ext>
                </a:extLst>
              </p:cNvPr>
              <p:cNvSpPr/>
              <p:nvPr/>
            </p:nvSpPr>
            <p:spPr bwMode="auto">
              <a:xfrm>
                <a:off x="4510088" y="3579813"/>
                <a:ext cx="41275" cy="19050"/>
              </a:xfrm>
              <a:custGeom>
                <a:avLst/>
                <a:gdLst>
                  <a:gd name="T0" fmla="*/ 8 w 11"/>
                  <a:gd name="T1" fmla="*/ 0 h 5"/>
                  <a:gd name="T2" fmla="*/ 0 w 11"/>
                  <a:gd name="T3" fmla="*/ 5 h 5"/>
                  <a:gd name="T4" fmla="*/ 8 w 11"/>
                  <a:gd name="T5" fmla="*/ 0 h 5"/>
                </a:gdLst>
                <a:ahLst/>
                <a:cxnLst>
                  <a:cxn ang="0">
                    <a:pos x="T0" y="T1"/>
                  </a:cxn>
                  <a:cxn ang="0">
                    <a:pos x="T2" y="T3"/>
                  </a:cxn>
                  <a:cxn ang="0">
                    <a:pos x="T4" y="T5"/>
                  </a:cxn>
                </a:cxnLst>
                <a:rect l="0" t="0" r="r" b="b"/>
                <a:pathLst>
                  <a:path w="11" h="5">
                    <a:moveTo>
                      <a:pt x="8" y="0"/>
                    </a:moveTo>
                    <a:cubicBezTo>
                      <a:pt x="8" y="0"/>
                      <a:pt x="11" y="4"/>
                      <a:pt x="0" y="5"/>
                    </a:cubicBez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41" name="Freeform 20">
                <a:extLst>
                  <a:ext uri="{FF2B5EF4-FFF2-40B4-BE49-F238E27FC236}">
                    <a16:creationId xmlns:a16="http://schemas.microsoft.com/office/drawing/2014/main" id="{AF64BACB-9409-4E84-A774-DD7A36864E77}"/>
                  </a:ext>
                </a:extLst>
              </p:cNvPr>
              <p:cNvSpPr/>
              <p:nvPr/>
            </p:nvSpPr>
            <p:spPr bwMode="auto">
              <a:xfrm>
                <a:off x="4495801" y="3819525"/>
                <a:ext cx="55563" cy="19050"/>
              </a:xfrm>
              <a:custGeom>
                <a:avLst/>
                <a:gdLst>
                  <a:gd name="T0" fmla="*/ 11 w 15"/>
                  <a:gd name="T1" fmla="*/ 0 h 5"/>
                  <a:gd name="T2" fmla="*/ 0 w 15"/>
                  <a:gd name="T3" fmla="*/ 5 h 5"/>
                  <a:gd name="T4" fmla="*/ 11 w 15"/>
                  <a:gd name="T5" fmla="*/ 0 h 5"/>
                </a:gdLst>
                <a:ahLst/>
                <a:cxnLst>
                  <a:cxn ang="0">
                    <a:pos x="T0" y="T1"/>
                  </a:cxn>
                  <a:cxn ang="0">
                    <a:pos x="T2" y="T3"/>
                  </a:cxn>
                  <a:cxn ang="0">
                    <a:pos x="T4" y="T5"/>
                  </a:cxn>
                </a:cxnLst>
                <a:rect l="0" t="0" r="r" b="b"/>
                <a:pathLst>
                  <a:path w="15" h="5">
                    <a:moveTo>
                      <a:pt x="11" y="0"/>
                    </a:moveTo>
                    <a:cubicBezTo>
                      <a:pt x="11" y="0"/>
                      <a:pt x="15" y="4"/>
                      <a:pt x="0" y="5"/>
                    </a:cubicBezTo>
                    <a:lnTo>
                      <a:pt x="1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42" name="Freeform 21">
                <a:extLst>
                  <a:ext uri="{FF2B5EF4-FFF2-40B4-BE49-F238E27FC236}">
                    <a16:creationId xmlns:a16="http://schemas.microsoft.com/office/drawing/2014/main" id="{E4805B79-A00B-44BD-B832-37BAF107FFF5}"/>
                  </a:ext>
                </a:extLst>
              </p:cNvPr>
              <p:cNvSpPr/>
              <p:nvPr/>
            </p:nvSpPr>
            <p:spPr bwMode="auto">
              <a:xfrm>
                <a:off x="4498976" y="3894138"/>
                <a:ext cx="46038" cy="57150"/>
              </a:xfrm>
              <a:custGeom>
                <a:avLst/>
                <a:gdLst>
                  <a:gd name="T0" fmla="*/ 6 w 12"/>
                  <a:gd name="T1" fmla="*/ 0 h 15"/>
                  <a:gd name="T2" fmla="*/ 7 w 12"/>
                  <a:gd name="T3" fmla="*/ 6 h 15"/>
                  <a:gd name="T4" fmla="*/ 12 w 12"/>
                  <a:gd name="T5" fmla="*/ 12 h 15"/>
                  <a:gd name="T6" fmla="*/ 0 w 12"/>
                  <a:gd name="T7" fmla="*/ 14 h 15"/>
                  <a:gd name="T8" fmla="*/ 6 w 12"/>
                  <a:gd name="T9" fmla="*/ 10 h 15"/>
                  <a:gd name="T10" fmla="*/ 6 w 12"/>
                  <a:gd name="T11" fmla="*/ 0 h 15"/>
                </a:gdLst>
                <a:ahLst/>
                <a:cxnLst>
                  <a:cxn ang="0">
                    <a:pos x="T0" y="T1"/>
                  </a:cxn>
                  <a:cxn ang="0">
                    <a:pos x="T2" y="T3"/>
                  </a:cxn>
                  <a:cxn ang="0">
                    <a:pos x="T4" y="T5"/>
                  </a:cxn>
                  <a:cxn ang="0">
                    <a:pos x="T6" y="T7"/>
                  </a:cxn>
                  <a:cxn ang="0">
                    <a:pos x="T8" y="T9"/>
                  </a:cxn>
                  <a:cxn ang="0">
                    <a:pos x="T10" y="T11"/>
                  </a:cxn>
                </a:cxnLst>
                <a:rect l="0" t="0" r="r" b="b"/>
                <a:pathLst>
                  <a:path w="12" h="15">
                    <a:moveTo>
                      <a:pt x="6" y="0"/>
                    </a:moveTo>
                    <a:cubicBezTo>
                      <a:pt x="6" y="0"/>
                      <a:pt x="6" y="5"/>
                      <a:pt x="7" y="6"/>
                    </a:cubicBezTo>
                    <a:cubicBezTo>
                      <a:pt x="8" y="7"/>
                      <a:pt x="12" y="12"/>
                      <a:pt x="12" y="12"/>
                    </a:cubicBezTo>
                    <a:cubicBezTo>
                      <a:pt x="12" y="12"/>
                      <a:pt x="3" y="15"/>
                      <a:pt x="0" y="14"/>
                    </a:cubicBezTo>
                    <a:cubicBezTo>
                      <a:pt x="0" y="14"/>
                      <a:pt x="5" y="12"/>
                      <a:pt x="6" y="10"/>
                    </a:cubicBezTo>
                    <a:cubicBezTo>
                      <a:pt x="6" y="9"/>
                      <a:pt x="5" y="1"/>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43" name="Freeform 22">
                <a:extLst>
                  <a:ext uri="{FF2B5EF4-FFF2-40B4-BE49-F238E27FC236}">
                    <a16:creationId xmlns:a16="http://schemas.microsoft.com/office/drawing/2014/main" id="{AB0DAF96-4106-41C9-83DF-E99301B0EA30}"/>
                  </a:ext>
                </a:extLst>
              </p:cNvPr>
              <p:cNvSpPr/>
              <p:nvPr/>
            </p:nvSpPr>
            <p:spPr bwMode="auto">
              <a:xfrm>
                <a:off x="4518026" y="4037013"/>
                <a:ext cx="22225" cy="19050"/>
              </a:xfrm>
              <a:custGeom>
                <a:avLst/>
                <a:gdLst>
                  <a:gd name="T0" fmla="*/ 3 w 6"/>
                  <a:gd name="T1" fmla="*/ 0 h 5"/>
                  <a:gd name="T2" fmla="*/ 0 w 6"/>
                  <a:gd name="T3" fmla="*/ 5 h 5"/>
                  <a:gd name="T4" fmla="*/ 3 w 6"/>
                  <a:gd name="T5" fmla="*/ 0 h 5"/>
                </a:gdLst>
                <a:ahLst/>
                <a:cxnLst>
                  <a:cxn ang="0">
                    <a:pos x="T0" y="T1"/>
                  </a:cxn>
                  <a:cxn ang="0">
                    <a:pos x="T2" y="T3"/>
                  </a:cxn>
                  <a:cxn ang="0">
                    <a:pos x="T4" y="T5"/>
                  </a:cxn>
                </a:cxnLst>
                <a:rect l="0" t="0" r="r" b="b"/>
                <a:pathLst>
                  <a:path w="6" h="5">
                    <a:moveTo>
                      <a:pt x="3" y="0"/>
                    </a:moveTo>
                    <a:cubicBezTo>
                      <a:pt x="3" y="0"/>
                      <a:pt x="6" y="4"/>
                      <a:pt x="0" y="5"/>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44" name="Freeform 23">
                <a:extLst>
                  <a:ext uri="{FF2B5EF4-FFF2-40B4-BE49-F238E27FC236}">
                    <a16:creationId xmlns:a16="http://schemas.microsoft.com/office/drawing/2014/main" id="{4EB46637-46A8-4838-8161-CFC9024856EC}"/>
                  </a:ext>
                </a:extLst>
              </p:cNvPr>
              <p:cNvSpPr/>
              <p:nvPr/>
            </p:nvSpPr>
            <p:spPr bwMode="auto">
              <a:xfrm>
                <a:off x="3814763" y="3557588"/>
                <a:ext cx="206375" cy="22225"/>
              </a:xfrm>
              <a:custGeom>
                <a:avLst/>
                <a:gdLst>
                  <a:gd name="T0" fmla="*/ 0 w 55"/>
                  <a:gd name="T1" fmla="*/ 0 h 6"/>
                  <a:gd name="T2" fmla="*/ 55 w 55"/>
                  <a:gd name="T3" fmla="*/ 3 h 6"/>
                  <a:gd name="T4" fmla="*/ 0 w 55"/>
                  <a:gd name="T5" fmla="*/ 0 h 6"/>
                </a:gdLst>
                <a:ahLst/>
                <a:cxnLst>
                  <a:cxn ang="0">
                    <a:pos x="T0" y="T1"/>
                  </a:cxn>
                  <a:cxn ang="0">
                    <a:pos x="T2" y="T3"/>
                  </a:cxn>
                  <a:cxn ang="0">
                    <a:pos x="T4" y="T5"/>
                  </a:cxn>
                </a:cxnLst>
                <a:rect l="0" t="0" r="r" b="b"/>
                <a:pathLst>
                  <a:path w="55" h="6">
                    <a:moveTo>
                      <a:pt x="0" y="0"/>
                    </a:moveTo>
                    <a:cubicBezTo>
                      <a:pt x="55" y="3"/>
                      <a:pt x="55" y="3"/>
                      <a:pt x="55" y="3"/>
                    </a:cubicBezTo>
                    <a:cubicBezTo>
                      <a:pt x="55" y="3"/>
                      <a:pt x="15" y="6"/>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45" name="Freeform 24">
                <a:extLst>
                  <a:ext uri="{FF2B5EF4-FFF2-40B4-BE49-F238E27FC236}">
                    <a16:creationId xmlns:a16="http://schemas.microsoft.com/office/drawing/2014/main" id="{ED373E0C-ABA1-424A-AF44-7C3676048063}"/>
                  </a:ext>
                </a:extLst>
              </p:cNvPr>
              <p:cNvSpPr/>
              <p:nvPr/>
            </p:nvSpPr>
            <p:spPr bwMode="auto">
              <a:xfrm>
                <a:off x="3762376" y="3744913"/>
                <a:ext cx="71438" cy="17463"/>
              </a:xfrm>
              <a:custGeom>
                <a:avLst/>
                <a:gdLst>
                  <a:gd name="T0" fmla="*/ 7 w 19"/>
                  <a:gd name="T1" fmla="*/ 0 h 5"/>
                  <a:gd name="T2" fmla="*/ 19 w 19"/>
                  <a:gd name="T3" fmla="*/ 1 h 5"/>
                  <a:gd name="T4" fmla="*/ 4 w 19"/>
                  <a:gd name="T5" fmla="*/ 4 h 5"/>
                  <a:gd name="T6" fmla="*/ 7 w 19"/>
                  <a:gd name="T7" fmla="*/ 0 h 5"/>
                </a:gdLst>
                <a:ahLst/>
                <a:cxnLst>
                  <a:cxn ang="0">
                    <a:pos x="T0" y="T1"/>
                  </a:cxn>
                  <a:cxn ang="0">
                    <a:pos x="T2" y="T3"/>
                  </a:cxn>
                  <a:cxn ang="0">
                    <a:pos x="T4" y="T5"/>
                  </a:cxn>
                  <a:cxn ang="0">
                    <a:pos x="T6" y="T7"/>
                  </a:cxn>
                </a:cxnLst>
                <a:rect l="0" t="0" r="r" b="b"/>
                <a:pathLst>
                  <a:path w="19" h="5">
                    <a:moveTo>
                      <a:pt x="7" y="0"/>
                    </a:moveTo>
                    <a:cubicBezTo>
                      <a:pt x="19" y="1"/>
                      <a:pt x="19" y="1"/>
                      <a:pt x="19" y="1"/>
                    </a:cubicBezTo>
                    <a:cubicBezTo>
                      <a:pt x="19" y="1"/>
                      <a:pt x="7" y="4"/>
                      <a:pt x="4" y="4"/>
                    </a:cubicBezTo>
                    <a:cubicBezTo>
                      <a:pt x="0" y="5"/>
                      <a:pt x="7"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46" name="Freeform 25">
                <a:extLst>
                  <a:ext uri="{FF2B5EF4-FFF2-40B4-BE49-F238E27FC236}">
                    <a16:creationId xmlns:a16="http://schemas.microsoft.com/office/drawing/2014/main" id="{D6634304-A738-4D7D-8249-C3A8B95EAF6A}"/>
                  </a:ext>
                </a:extLst>
              </p:cNvPr>
              <p:cNvSpPr/>
              <p:nvPr/>
            </p:nvSpPr>
            <p:spPr bwMode="auto">
              <a:xfrm>
                <a:off x="3762376" y="3857625"/>
                <a:ext cx="74613" cy="14288"/>
              </a:xfrm>
              <a:custGeom>
                <a:avLst/>
                <a:gdLst>
                  <a:gd name="T0" fmla="*/ 6 w 20"/>
                  <a:gd name="T1" fmla="*/ 0 h 4"/>
                  <a:gd name="T2" fmla="*/ 20 w 20"/>
                  <a:gd name="T3" fmla="*/ 0 h 4"/>
                  <a:gd name="T4" fmla="*/ 2 w 20"/>
                  <a:gd name="T5" fmla="*/ 4 h 4"/>
                  <a:gd name="T6" fmla="*/ 6 w 20"/>
                  <a:gd name="T7" fmla="*/ 0 h 4"/>
                </a:gdLst>
                <a:ahLst/>
                <a:cxnLst>
                  <a:cxn ang="0">
                    <a:pos x="T0" y="T1"/>
                  </a:cxn>
                  <a:cxn ang="0">
                    <a:pos x="T2" y="T3"/>
                  </a:cxn>
                  <a:cxn ang="0">
                    <a:pos x="T4" y="T5"/>
                  </a:cxn>
                  <a:cxn ang="0">
                    <a:pos x="T6" y="T7"/>
                  </a:cxn>
                </a:cxnLst>
                <a:rect l="0" t="0" r="r" b="b"/>
                <a:pathLst>
                  <a:path w="20" h="4">
                    <a:moveTo>
                      <a:pt x="6" y="0"/>
                    </a:moveTo>
                    <a:cubicBezTo>
                      <a:pt x="20" y="0"/>
                      <a:pt x="20" y="0"/>
                      <a:pt x="20" y="0"/>
                    </a:cubicBezTo>
                    <a:cubicBezTo>
                      <a:pt x="20" y="0"/>
                      <a:pt x="4" y="4"/>
                      <a:pt x="2" y="4"/>
                    </a:cubicBezTo>
                    <a:cubicBezTo>
                      <a:pt x="0" y="4"/>
                      <a:pt x="6"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47" name="Freeform 26">
                <a:extLst>
                  <a:ext uri="{FF2B5EF4-FFF2-40B4-BE49-F238E27FC236}">
                    <a16:creationId xmlns:a16="http://schemas.microsoft.com/office/drawing/2014/main" id="{65E8345D-3E1D-4AA2-A0EA-B3E58BC27A5F}"/>
                  </a:ext>
                </a:extLst>
              </p:cNvPr>
              <p:cNvSpPr/>
              <p:nvPr/>
            </p:nvSpPr>
            <p:spPr bwMode="auto">
              <a:xfrm>
                <a:off x="3759201" y="3979863"/>
                <a:ext cx="74613" cy="19050"/>
              </a:xfrm>
              <a:custGeom>
                <a:avLst/>
                <a:gdLst>
                  <a:gd name="T0" fmla="*/ 6 w 20"/>
                  <a:gd name="T1" fmla="*/ 0 h 5"/>
                  <a:gd name="T2" fmla="*/ 20 w 20"/>
                  <a:gd name="T3" fmla="*/ 1 h 5"/>
                  <a:gd name="T4" fmla="*/ 2 w 20"/>
                  <a:gd name="T5" fmla="*/ 5 h 5"/>
                  <a:gd name="T6" fmla="*/ 6 w 20"/>
                  <a:gd name="T7" fmla="*/ 0 h 5"/>
                </a:gdLst>
                <a:ahLst/>
                <a:cxnLst>
                  <a:cxn ang="0">
                    <a:pos x="T0" y="T1"/>
                  </a:cxn>
                  <a:cxn ang="0">
                    <a:pos x="T2" y="T3"/>
                  </a:cxn>
                  <a:cxn ang="0">
                    <a:pos x="T4" y="T5"/>
                  </a:cxn>
                  <a:cxn ang="0">
                    <a:pos x="T6" y="T7"/>
                  </a:cxn>
                </a:cxnLst>
                <a:rect l="0" t="0" r="r" b="b"/>
                <a:pathLst>
                  <a:path w="20" h="5">
                    <a:moveTo>
                      <a:pt x="6" y="0"/>
                    </a:moveTo>
                    <a:cubicBezTo>
                      <a:pt x="20" y="1"/>
                      <a:pt x="20" y="1"/>
                      <a:pt x="20" y="1"/>
                    </a:cubicBezTo>
                    <a:cubicBezTo>
                      <a:pt x="20" y="1"/>
                      <a:pt x="3" y="5"/>
                      <a:pt x="2" y="5"/>
                    </a:cubicBezTo>
                    <a:cubicBezTo>
                      <a:pt x="0" y="5"/>
                      <a:pt x="6"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48" name="Freeform 27">
                <a:extLst>
                  <a:ext uri="{FF2B5EF4-FFF2-40B4-BE49-F238E27FC236}">
                    <a16:creationId xmlns:a16="http://schemas.microsoft.com/office/drawing/2014/main" id="{3FADD061-8ABA-478B-BC43-C406F8C1ADEB}"/>
                  </a:ext>
                </a:extLst>
              </p:cNvPr>
              <p:cNvSpPr/>
              <p:nvPr/>
            </p:nvSpPr>
            <p:spPr bwMode="auto">
              <a:xfrm>
                <a:off x="3822701" y="4086225"/>
                <a:ext cx="268288" cy="33338"/>
              </a:xfrm>
              <a:custGeom>
                <a:avLst/>
                <a:gdLst>
                  <a:gd name="T0" fmla="*/ 0 w 72"/>
                  <a:gd name="T1" fmla="*/ 0 h 9"/>
                  <a:gd name="T2" fmla="*/ 68 w 72"/>
                  <a:gd name="T3" fmla="*/ 1 h 9"/>
                  <a:gd name="T4" fmla="*/ 0 w 72"/>
                  <a:gd name="T5" fmla="*/ 0 h 9"/>
                </a:gdLst>
                <a:ahLst/>
                <a:cxnLst>
                  <a:cxn ang="0">
                    <a:pos x="T0" y="T1"/>
                  </a:cxn>
                  <a:cxn ang="0">
                    <a:pos x="T2" y="T3"/>
                  </a:cxn>
                  <a:cxn ang="0">
                    <a:pos x="T4" y="T5"/>
                  </a:cxn>
                </a:cxnLst>
                <a:rect l="0" t="0" r="r" b="b"/>
                <a:pathLst>
                  <a:path w="72" h="9">
                    <a:moveTo>
                      <a:pt x="0" y="0"/>
                    </a:moveTo>
                    <a:cubicBezTo>
                      <a:pt x="0" y="0"/>
                      <a:pt x="65" y="2"/>
                      <a:pt x="68" y="1"/>
                    </a:cubicBezTo>
                    <a:cubicBezTo>
                      <a:pt x="72" y="1"/>
                      <a:pt x="24" y="9"/>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49" name="Freeform 28">
                <a:extLst>
                  <a:ext uri="{FF2B5EF4-FFF2-40B4-BE49-F238E27FC236}">
                    <a16:creationId xmlns:a16="http://schemas.microsoft.com/office/drawing/2014/main" id="{9066647D-2D1B-4107-A35C-FADB50F4DABD}"/>
                  </a:ext>
                </a:extLst>
              </p:cNvPr>
              <p:cNvSpPr/>
              <p:nvPr/>
            </p:nvSpPr>
            <p:spPr bwMode="auto">
              <a:xfrm>
                <a:off x="4300538" y="4114800"/>
                <a:ext cx="134938" cy="120650"/>
              </a:xfrm>
              <a:custGeom>
                <a:avLst/>
                <a:gdLst>
                  <a:gd name="T0" fmla="*/ 36 w 36"/>
                  <a:gd name="T1" fmla="*/ 0 h 32"/>
                  <a:gd name="T2" fmla="*/ 3 w 36"/>
                  <a:gd name="T3" fmla="*/ 31 h 32"/>
                  <a:gd name="T4" fmla="*/ 36 w 36"/>
                  <a:gd name="T5" fmla="*/ 0 h 32"/>
                </a:gdLst>
                <a:ahLst/>
                <a:cxnLst>
                  <a:cxn ang="0">
                    <a:pos x="T0" y="T1"/>
                  </a:cxn>
                  <a:cxn ang="0">
                    <a:pos x="T2" y="T3"/>
                  </a:cxn>
                  <a:cxn ang="0">
                    <a:pos x="T4" y="T5"/>
                  </a:cxn>
                </a:cxnLst>
                <a:rect l="0" t="0" r="r" b="b"/>
                <a:pathLst>
                  <a:path w="36" h="32">
                    <a:moveTo>
                      <a:pt x="36" y="0"/>
                    </a:moveTo>
                    <a:cubicBezTo>
                      <a:pt x="36" y="0"/>
                      <a:pt x="5" y="30"/>
                      <a:pt x="3" y="31"/>
                    </a:cubicBezTo>
                    <a:cubicBezTo>
                      <a:pt x="0" y="32"/>
                      <a:pt x="21" y="8"/>
                      <a:pt x="3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grpSp>
      </p:grpSp>
      <p:grpSp>
        <p:nvGrpSpPr>
          <p:cNvPr id="50" name="Group 37">
            <a:extLst>
              <a:ext uri="{FF2B5EF4-FFF2-40B4-BE49-F238E27FC236}">
                <a16:creationId xmlns:a16="http://schemas.microsoft.com/office/drawing/2014/main" id="{44D694C1-AA3E-47C4-A4BD-81B208647DB6}"/>
              </a:ext>
            </a:extLst>
          </p:cNvPr>
          <p:cNvGrpSpPr>
            <a:grpSpLocks noChangeAspect="1"/>
          </p:cNvGrpSpPr>
          <p:nvPr/>
        </p:nvGrpSpPr>
        <p:grpSpPr bwMode="auto">
          <a:xfrm>
            <a:off x="4723128" y="1614399"/>
            <a:ext cx="2649976" cy="3206380"/>
            <a:chOff x="2250" y="790"/>
            <a:chExt cx="1205" cy="1458"/>
          </a:xfrm>
          <a:solidFill>
            <a:srgbClr val="325B7F"/>
          </a:solidFill>
        </p:grpSpPr>
        <p:sp>
          <p:nvSpPr>
            <p:cNvPr id="51" name="Rectangle 38">
              <a:extLst>
                <a:ext uri="{FF2B5EF4-FFF2-40B4-BE49-F238E27FC236}">
                  <a16:creationId xmlns:a16="http://schemas.microsoft.com/office/drawing/2014/main" id="{618CF587-1199-4C9E-A90E-AC5F1974AE28}"/>
                </a:ext>
              </a:extLst>
            </p:cNvPr>
            <p:cNvSpPr>
              <a:spLocks noChangeArrowheads="1"/>
            </p:cNvSpPr>
            <p:nvPr/>
          </p:nvSpPr>
          <p:spPr bwMode="auto">
            <a:xfrm>
              <a:off x="2847" y="1827"/>
              <a:ext cx="12" cy="3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52" name="Freeform 39">
              <a:extLst>
                <a:ext uri="{FF2B5EF4-FFF2-40B4-BE49-F238E27FC236}">
                  <a16:creationId xmlns:a16="http://schemas.microsoft.com/office/drawing/2014/main" id="{CA8F7694-7C95-4124-AC63-CE80995F6CDA}"/>
                </a:ext>
              </a:extLst>
            </p:cNvPr>
            <p:cNvSpPr/>
            <p:nvPr/>
          </p:nvSpPr>
          <p:spPr bwMode="auto">
            <a:xfrm>
              <a:off x="2852" y="2189"/>
              <a:ext cx="170" cy="19"/>
            </a:xfrm>
            <a:custGeom>
              <a:avLst/>
              <a:gdLst>
                <a:gd name="T0" fmla="*/ 170 w 170"/>
                <a:gd name="T1" fmla="*/ 19 h 19"/>
                <a:gd name="T2" fmla="*/ 0 w 170"/>
                <a:gd name="T3" fmla="*/ 12 h 19"/>
                <a:gd name="T4" fmla="*/ 0 w 170"/>
                <a:gd name="T5" fmla="*/ 0 h 19"/>
                <a:gd name="T6" fmla="*/ 170 w 170"/>
                <a:gd name="T7" fmla="*/ 7 h 19"/>
                <a:gd name="T8" fmla="*/ 170 w 170"/>
                <a:gd name="T9" fmla="*/ 19 h 19"/>
              </a:gdLst>
              <a:ahLst/>
              <a:cxnLst>
                <a:cxn ang="0">
                  <a:pos x="T0" y="T1"/>
                </a:cxn>
                <a:cxn ang="0">
                  <a:pos x="T2" y="T3"/>
                </a:cxn>
                <a:cxn ang="0">
                  <a:pos x="T4" y="T5"/>
                </a:cxn>
                <a:cxn ang="0">
                  <a:pos x="T6" y="T7"/>
                </a:cxn>
                <a:cxn ang="0">
                  <a:pos x="T8" y="T9"/>
                </a:cxn>
              </a:cxnLst>
              <a:rect l="0" t="0" r="r" b="b"/>
              <a:pathLst>
                <a:path w="170" h="19">
                  <a:moveTo>
                    <a:pt x="170" y="19"/>
                  </a:moveTo>
                  <a:lnTo>
                    <a:pt x="0" y="12"/>
                  </a:lnTo>
                  <a:lnTo>
                    <a:pt x="0" y="0"/>
                  </a:lnTo>
                  <a:lnTo>
                    <a:pt x="170" y="7"/>
                  </a:lnTo>
                  <a:lnTo>
                    <a:pt x="17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53" name="Freeform 40">
              <a:extLst>
                <a:ext uri="{FF2B5EF4-FFF2-40B4-BE49-F238E27FC236}">
                  <a16:creationId xmlns:a16="http://schemas.microsoft.com/office/drawing/2014/main" id="{D3AAACA2-D7D3-490E-9F19-C1CA64902BCD}"/>
                </a:ext>
              </a:extLst>
            </p:cNvPr>
            <p:cNvSpPr/>
            <p:nvPr/>
          </p:nvSpPr>
          <p:spPr bwMode="auto">
            <a:xfrm>
              <a:off x="2725" y="2028"/>
              <a:ext cx="130" cy="170"/>
            </a:xfrm>
            <a:custGeom>
              <a:avLst/>
              <a:gdLst>
                <a:gd name="T0" fmla="*/ 120 w 130"/>
                <a:gd name="T1" fmla="*/ 170 h 170"/>
                <a:gd name="T2" fmla="*/ 0 w 130"/>
                <a:gd name="T3" fmla="*/ 7 h 170"/>
                <a:gd name="T4" fmla="*/ 9 w 130"/>
                <a:gd name="T5" fmla="*/ 0 h 170"/>
                <a:gd name="T6" fmla="*/ 130 w 130"/>
                <a:gd name="T7" fmla="*/ 163 h 170"/>
                <a:gd name="T8" fmla="*/ 120 w 130"/>
                <a:gd name="T9" fmla="*/ 170 h 170"/>
              </a:gdLst>
              <a:ahLst/>
              <a:cxnLst>
                <a:cxn ang="0">
                  <a:pos x="T0" y="T1"/>
                </a:cxn>
                <a:cxn ang="0">
                  <a:pos x="T2" y="T3"/>
                </a:cxn>
                <a:cxn ang="0">
                  <a:pos x="T4" y="T5"/>
                </a:cxn>
                <a:cxn ang="0">
                  <a:pos x="T6" y="T7"/>
                </a:cxn>
                <a:cxn ang="0">
                  <a:pos x="T8" y="T9"/>
                </a:cxn>
              </a:cxnLst>
              <a:rect l="0" t="0" r="r" b="b"/>
              <a:pathLst>
                <a:path w="130" h="170">
                  <a:moveTo>
                    <a:pt x="120" y="170"/>
                  </a:moveTo>
                  <a:lnTo>
                    <a:pt x="0" y="7"/>
                  </a:lnTo>
                  <a:lnTo>
                    <a:pt x="9" y="0"/>
                  </a:lnTo>
                  <a:lnTo>
                    <a:pt x="130" y="163"/>
                  </a:lnTo>
                  <a:lnTo>
                    <a:pt x="120" y="1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54" name="Freeform 41">
              <a:extLst>
                <a:ext uri="{FF2B5EF4-FFF2-40B4-BE49-F238E27FC236}">
                  <a16:creationId xmlns:a16="http://schemas.microsoft.com/office/drawing/2014/main" id="{2EF48DB6-6D56-4E7D-9C5B-BDA791E5CB72}"/>
                </a:ext>
              </a:extLst>
            </p:cNvPr>
            <p:cNvSpPr/>
            <p:nvPr/>
          </p:nvSpPr>
          <p:spPr bwMode="auto">
            <a:xfrm>
              <a:off x="2845" y="2047"/>
              <a:ext cx="191" cy="151"/>
            </a:xfrm>
            <a:custGeom>
              <a:avLst/>
              <a:gdLst>
                <a:gd name="T0" fmla="*/ 7 w 191"/>
                <a:gd name="T1" fmla="*/ 151 h 151"/>
                <a:gd name="T2" fmla="*/ 0 w 191"/>
                <a:gd name="T3" fmla="*/ 142 h 151"/>
                <a:gd name="T4" fmla="*/ 184 w 191"/>
                <a:gd name="T5" fmla="*/ 0 h 151"/>
                <a:gd name="T6" fmla="*/ 191 w 191"/>
                <a:gd name="T7" fmla="*/ 10 h 151"/>
                <a:gd name="T8" fmla="*/ 7 w 191"/>
                <a:gd name="T9" fmla="*/ 151 h 151"/>
              </a:gdLst>
              <a:ahLst/>
              <a:cxnLst>
                <a:cxn ang="0">
                  <a:pos x="T0" y="T1"/>
                </a:cxn>
                <a:cxn ang="0">
                  <a:pos x="T2" y="T3"/>
                </a:cxn>
                <a:cxn ang="0">
                  <a:pos x="T4" y="T5"/>
                </a:cxn>
                <a:cxn ang="0">
                  <a:pos x="T6" y="T7"/>
                </a:cxn>
                <a:cxn ang="0">
                  <a:pos x="T8" y="T9"/>
                </a:cxn>
              </a:cxnLst>
              <a:rect l="0" t="0" r="r" b="b"/>
              <a:pathLst>
                <a:path w="191" h="151">
                  <a:moveTo>
                    <a:pt x="7" y="151"/>
                  </a:moveTo>
                  <a:lnTo>
                    <a:pt x="0" y="142"/>
                  </a:lnTo>
                  <a:lnTo>
                    <a:pt x="184" y="0"/>
                  </a:lnTo>
                  <a:lnTo>
                    <a:pt x="191" y="10"/>
                  </a:lnTo>
                  <a:lnTo>
                    <a:pt x="7" y="1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55" name="Freeform 42">
              <a:extLst>
                <a:ext uri="{FF2B5EF4-FFF2-40B4-BE49-F238E27FC236}">
                  <a16:creationId xmlns:a16="http://schemas.microsoft.com/office/drawing/2014/main" id="{88006F31-4062-477F-B2A3-942B9BA796EE}"/>
                </a:ext>
              </a:extLst>
            </p:cNvPr>
            <p:cNvSpPr/>
            <p:nvPr/>
          </p:nvSpPr>
          <p:spPr bwMode="auto">
            <a:xfrm>
              <a:off x="2585" y="2191"/>
              <a:ext cx="265" cy="19"/>
            </a:xfrm>
            <a:custGeom>
              <a:avLst/>
              <a:gdLst>
                <a:gd name="T0" fmla="*/ 0 w 265"/>
                <a:gd name="T1" fmla="*/ 19 h 19"/>
                <a:gd name="T2" fmla="*/ 0 w 265"/>
                <a:gd name="T3" fmla="*/ 7 h 19"/>
                <a:gd name="T4" fmla="*/ 265 w 265"/>
                <a:gd name="T5" fmla="*/ 0 h 19"/>
                <a:gd name="T6" fmla="*/ 265 w 265"/>
                <a:gd name="T7" fmla="*/ 12 h 19"/>
                <a:gd name="T8" fmla="*/ 0 w 265"/>
                <a:gd name="T9" fmla="*/ 19 h 19"/>
              </a:gdLst>
              <a:ahLst/>
              <a:cxnLst>
                <a:cxn ang="0">
                  <a:pos x="T0" y="T1"/>
                </a:cxn>
                <a:cxn ang="0">
                  <a:pos x="T2" y="T3"/>
                </a:cxn>
                <a:cxn ang="0">
                  <a:pos x="T4" y="T5"/>
                </a:cxn>
                <a:cxn ang="0">
                  <a:pos x="T6" y="T7"/>
                </a:cxn>
                <a:cxn ang="0">
                  <a:pos x="T8" y="T9"/>
                </a:cxn>
              </a:cxnLst>
              <a:rect l="0" t="0" r="r" b="b"/>
              <a:pathLst>
                <a:path w="265" h="19">
                  <a:moveTo>
                    <a:pt x="0" y="19"/>
                  </a:moveTo>
                  <a:lnTo>
                    <a:pt x="0" y="7"/>
                  </a:lnTo>
                  <a:lnTo>
                    <a:pt x="265" y="0"/>
                  </a:lnTo>
                  <a:lnTo>
                    <a:pt x="265" y="12"/>
                  </a:lnTo>
                  <a:lnTo>
                    <a:pt x="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56" name="Freeform 43">
              <a:extLst>
                <a:ext uri="{FF2B5EF4-FFF2-40B4-BE49-F238E27FC236}">
                  <a16:creationId xmlns:a16="http://schemas.microsoft.com/office/drawing/2014/main" id="{145A3801-DFC6-4402-81F2-30647E52B83B}"/>
                </a:ext>
              </a:extLst>
            </p:cNvPr>
            <p:cNvSpPr/>
            <p:nvPr/>
          </p:nvSpPr>
          <p:spPr bwMode="auto">
            <a:xfrm>
              <a:off x="2524" y="2005"/>
              <a:ext cx="66" cy="201"/>
            </a:xfrm>
            <a:custGeom>
              <a:avLst/>
              <a:gdLst>
                <a:gd name="T0" fmla="*/ 54 w 66"/>
                <a:gd name="T1" fmla="*/ 201 h 201"/>
                <a:gd name="T2" fmla="*/ 0 w 66"/>
                <a:gd name="T3" fmla="*/ 2 h 201"/>
                <a:gd name="T4" fmla="*/ 12 w 66"/>
                <a:gd name="T5" fmla="*/ 0 h 201"/>
                <a:gd name="T6" fmla="*/ 66 w 66"/>
                <a:gd name="T7" fmla="*/ 198 h 201"/>
                <a:gd name="T8" fmla="*/ 54 w 66"/>
                <a:gd name="T9" fmla="*/ 201 h 201"/>
              </a:gdLst>
              <a:ahLst/>
              <a:cxnLst>
                <a:cxn ang="0">
                  <a:pos x="T0" y="T1"/>
                </a:cxn>
                <a:cxn ang="0">
                  <a:pos x="T2" y="T3"/>
                </a:cxn>
                <a:cxn ang="0">
                  <a:pos x="T4" y="T5"/>
                </a:cxn>
                <a:cxn ang="0">
                  <a:pos x="T6" y="T7"/>
                </a:cxn>
                <a:cxn ang="0">
                  <a:pos x="T8" y="T9"/>
                </a:cxn>
              </a:cxnLst>
              <a:rect l="0" t="0" r="r" b="b"/>
              <a:pathLst>
                <a:path w="66" h="201">
                  <a:moveTo>
                    <a:pt x="54" y="201"/>
                  </a:moveTo>
                  <a:lnTo>
                    <a:pt x="0" y="2"/>
                  </a:lnTo>
                  <a:lnTo>
                    <a:pt x="12" y="0"/>
                  </a:lnTo>
                  <a:lnTo>
                    <a:pt x="66" y="198"/>
                  </a:lnTo>
                  <a:lnTo>
                    <a:pt x="54" y="2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57" name="Freeform 44">
              <a:extLst>
                <a:ext uri="{FF2B5EF4-FFF2-40B4-BE49-F238E27FC236}">
                  <a16:creationId xmlns:a16="http://schemas.microsoft.com/office/drawing/2014/main" id="{36B6895A-FE06-45C5-B86F-C6D8BAF12366}"/>
                </a:ext>
              </a:extLst>
            </p:cNvPr>
            <p:cNvSpPr/>
            <p:nvPr/>
          </p:nvSpPr>
          <p:spPr bwMode="auto">
            <a:xfrm>
              <a:off x="2578" y="2031"/>
              <a:ext cx="154" cy="175"/>
            </a:xfrm>
            <a:custGeom>
              <a:avLst/>
              <a:gdLst>
                <a:gd name="T0" fmla="*/ 9 w 154"/>
                <a:gd name="T1" fmla="*/ 175 h 175"/>
                <a:gd name="T2" fmla="*/ 0 w 154"/>
                <a:gd name="T3" fmla="*/ 167 h 175"/>
                <a:gd name="T4" fmla="*/ 147 w 154"/>
                <a:gd name="T5" fmla="*/ 0 h 175"/>
                <a:gd name="T6" fmla="*/ 154 w 154"/>
                <a:gd name="T7" fmla="*/ 7 h 175"/>
                <a:gd name="T8" fmla="*/ 9 w 154"/>
                <a:gd name="T9" fmla="*/ 175 h 175"/>
              </a:gdLst>
              <a:ahLst/>
              <a:cxnLst>
                <a:cxn ang="0">
                  <a:pos x="T0" y="T1"/>
                </a:cxn>
                <a:cxn ang="0">
                  <a:pos x="T2" y="T3"/>
                </a:cxn>
                <a:cxn ang="0">
                  <a:pos x="T4" y="T5"/>
                </a:cxn>
                <a:cxn ang="0">
                  <a:pos x="T6" y="T7"/>
                </a:cxn>
                <a:cxn ang="0">
                  <a:pos x="T8" y="T9"/>
                </a:cxn>
              </a:cxnLst>
              <a:rect l="0" t="0" r="r" b="b"/>
              <a:pathLst>
                <a:path w="154" h="175">
                  <a:moveTo>
                    <a:pt x="9" y="175"/>
                  </a:moveTo>
                  <a:lnTo>
                    <a:pt x="0" y="167"/>
                  </a:lnTo>
                  <a:lnTo>
                    <a:pt x="147" y="0"/>
                  </a:lnTo>
                  <a:lnTo>
                    <a:pt x="154" y="7"/>
                  </a:lnTo>
                  <a:lnTo>
                    <a:pt x="9"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58" name="Freeform 45">
              <a:extLst>
                <a:ext uri="{FF2B5EF4-FFF2-40B4-BE49-F238E27FC236}">
                  <a16:creationId xmlns:a16="http://schemas.microsoft.com/office/drawing/2014/main" id="{DB6164CE-FF12-4909-B923-FE12F3EF9975}"/>
                </a:ext>
              </a:extLst>
            </p:cNvPr>
            <p:cNvSpPr/>
            <p:nvPr/>
          </p:nvSpPr>
          <p:spPr bwMode="auto">
            <a:xfrm>
              <a:off x="2526" y="2000"/>
              <a:ext cx="203" cy="35"/>
            </a:xfrm>
            <a:custGeom>
              <a:avLst/>
              <a:gdLst>
                <a:gd name="T0" fmla="*/ 203 w 203"/>
                <a:gd name="T1" fmla="*/ 35 h 35"/>
                <a:gd name="T2" fmla="*/ 0 w 203"/>
                <a:gd name="T3" fmla="*/ 9 h 35"/>
                <a:gd name="T4" fmla="*/ 2 w 203"/>
                <a:gd name="T5" fmla="*/ 0 h 35"/>
                <a:gd name="T6" fmla="*/ 203 w 203"/>
                <a:gd name="T7" fmla="*/ 26 h 35"/>
                <a:gd name="T8" fmla="*/ 203 w 203"/>
                <a:gd name="T9" fmla="*/ 35 h 35"/>
              </a:gdLst>
              <a:ahLst/>
              <a:cxnLst>
                <a:cxn ang="0">
                  <a:pos x="T0" y="T1"/>
                </a:cxn>
                <a:cxn ang="0">
                  <a:pos x="T2" y="T3"/>
                </a:cxn>
                <a:cxn ang="0">
                  <a:pos x="T4" y="T5"/>
                </a:cxn>
                <a:cxn ang="0">
                  <a:pos x="T6" y="T7"/>
                </a:cxn>
                <a:cxn ang="0">
                  <a:pos x="T8" y="T9"/>
                </a:cxn>
              </a:cxnLst>
              <a:rect l="0" t="0" r="r" b="b"/>
              <a:pathLst>
                <a:path w="203" h="35">
                  <a:moveTo>
                    <a:pt x="203" y="35"/>
                  </a:moveTo>
                  <a:lnTo>
                    <a:pt x="0" y="9"/>
                  </a:lnTo>
                  <a:lnTo>
                    <a:pt x="2" y="0"/>
                  </a:lnTo>
                  <a:lnTo>
                    <a:pt x="203" y="26"/>
                  </a:lnTo>
                  <a:lnTo>
                    <a:pt x="203"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59" name="Freeform 46">
              <a:extLst>
                <a:ext uri="{FF2B5EF4-FFF2-40B4-BE49-F238E27FC236}">
                  <a16:creationId xmlns:a16="http://schemas.microsoft.com/office/drawing/2014/main" id="{C9E78B9E-511B-4DC1-BCDC-7ABDD3483C4E}"/>
                </a:ext>
              </a:extLst>
            </p:cNvPr>
            <p:cNvSpPr/>
            <p:nvPr/>
          </p:nvSpPr>
          <p:spPr bwMode="auto">
            <a:xfrm>
              <a:off x="2725" y="1827"/>
              <a:ext cx="132" cy="206"/>
            </a:xfrm>
            <a:custGeom>
              <a:avLst/>
              <a:gdLst>
                <a:gd name="T0" fmla="*/ 9 w 132"/>
                <a:gd name="T1" fmla="*/ 206 h 206"/>
                <a:gd name="T2" fmla="*/ 0 w 132"/>
                <a:gd name="T3" fmla="*/ 199 h 206"/>
                <a:gd name="T4" fmla="*/ 122 w 132"/>
                <a:gd name="T5" fmla="*/ 0 h 206"/>
                <a:gd name="T6" fmla="*/ 132 w 132"/>
                <a:gd name="T7" fmla="*/ 8 h 206"/>
                <a:gd name="T8" fmla="*/ 9 w 132"/>
                <a:gd name="T9" fmla="*/ 206 h 206"/>
              </a:gdLst>
              <a:ahLst/>
              <a:cxnLst>
                <a:cxn ang="0">
                  <a:pos x="T0" y="T1"/>
                </a:cxn>
                <a:cxn ang="0">
                  <a:pos x="T2" y="T3"/>
                </a:cxn>
                <a:cxn ang="0">
                  <a:pos x="T4" y="T5"/>
                </a:cxn>
                <a:cxn ang="0">
                  <a:pos x="T6" y="T7"/>
                </a:cxn>
                <a:cxn ang="0">
                  <a:pos x="T8" y="T9"/>
                </a:cxn>
              </a:cxnLst>
              <a:rect l="0" t="0" r="r" b="b"/>
              <a:pathLst>
                <a:path w="132" h="206">
                  <a:moveTo>
                    <a:pt x="9" y="206"/>
                  </a:moveTo>
                  <a:lnTo>
                    <a:pt x="0" y="199"/>
                  </a:lnTo>
                  <a:lnTo>
                    <a:pt x="122" y="0"/>
                  </a:lnTo>
                  <a:lnTo>
                    <a:pt x="132" y="8"/>
                  </a:lnTo>
                  <a:lnTo>
                    <a:pt x="9" y="2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60" name="Freeform 47">
              <a:extLst>
                <a:ext uri="{FF2B5EF4-FFF2-40B4-BE49-F238E27FC236}">
                  <a16:creationId xmlns:a16="http://schemas.microsoft.com/office/drawing/2014/main" id="{8D49C910-CAEB-4C48-B5D9-08184B687995}"/>
                </a:ext>
              </a:extLst>
            </p:cNvPr>
            <p:cNvSpPr/>
            <p:nvPr/>
          </p:nvSpPr>
          <p:spPr bwMode="auto">
            <a:xfrm>
              <a:off x="3027" y="1939"/>
              <a:ext cx="156" cy="118"/>
            </a:xfrm>
            <a:custGeom>
              <a:avLst/>
              <a:gdLst>
                <a:gd name="T0" fmla="*/ 7 w 156"/>
                <a:gd name="T1" fmla="*/ 118 h 118"/>
                <a:gd name="T2" fmla="*/ 0 w 156"/>
                <a:gd name="T3" fmla="*/ 108 h 118"/>
                <a:gd name="T4" fmla="*/ 149 w 156"/>
                <a:gd name="T5" fmla="*/ 0 h 118"/>
                <a:gd name="T6" fmla="*/ 156 w 156"/>
                <a:gd name="T7" fmla="*/ 7 h 118"/>
                <a:gd name="T8" fmla="*/ 7 w 156"/>
                <a:gd name="T9" fmla="*/ 118 h 118"/>
              </a:gdLst>
              <a:ahLst/>
              <a:cxnLst>
                <a:cxn ang="0">
                  <a:pos x="T0" y="T1"/>
                </a:cxn>
                <a:cxn ang="0">
                  <a:pos x="T2" y="T3"/>
                </a:cxn>
                <a:cxn ang="0">
                  <a:pos x="T4" y="T5"/>
                </a:cxn>
                <a:cxn ang="0">
                  <a:pos x="T6" y="T7"/>
                </a:cxn>
                <a:cxn ang="0">
                  <a:pos x="T8" y="T9"/>
                </a:cxn>
              </a:cxnLst>
              <a:rect l="0" t="0" r="r" b="b"/>
              <a:pathLst>
                <a:path w="156" h="118">
                  <a:moveTo>
                    <a:pt x="7" y="118"/>
                  </a:moveTo>
                  <a:lnTo>
                    <a:pt x="0" y="108"/>
                  </a:lnTo>
                  <a:lnTo>
                    <a:pt x="149" y="0"/>
                  </a:lnTo>
                  <a:lnTo>
                    <a:pt x="156" y="7"/>
                  </a:lnTo>
                  <a:lnTo>
                    <a:pt x="7"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61" name="Freeform 48">
              <a:extLst>
                <a:ext uri="{FF2B5EF4-FFF2-40B4-BE49-F238E27FC236}">
                  <a16:creationId xmlns:a16="http://schemas.microsoft.com/office/drawing/2014/main" id="{0CCE1CF6-3379-4165-9C05-D1CBEF42FB0D}"/>
                </a:ext>
              </a:extLst>
            </p:cNvPr>
            <p:cNvSpPr/>
            <p:nvPr/>
          </p:nvSpPr>
          <p:spPr bwMode="auto">
            <a:xfrm>
              <a:off x="3018" y="2054"/>
              <a:ext cx="18" cy="144"/>
            </a:xfrm>
            <a:custGeom>
              <a:avLst/>
              <a:gdLst>
                <a:gd name="T0" fmla="*/ 11 w 18"/>
                <a:gd name="T1" fmla="*/ 144 h 144"/>
                <a:gd name="T2" fmla="*/ 0 w 18"/>
                <a:gd name="T3" fmla="*/ 144 h 144"/>
                <a:gd name="T4" fmla="*/ 7 w 18"/>
                <a:gd name="T5" fmla="*/ 0 h 144"/>
                <a:gd name="T6" fmla="*/ 18 w 18"/>
                <a:gd name="T7" fmla="*/ 0 h 144"/>
                <a:gd name="T8" fmla="*/ 11 w 18"/>
                <a:gd name="T9" fmla="*/ 144 h 144"/>
              </a:gdLst>
              <a:ahLst/>
              <a:cxnLst>
                <a:cxn ang="0">
                  <a:pos x="T0" y="T1"/>
                </a:cxn>
                <a:cxn ang="0">
                  <a:pos x="T2" y="T3"/>
                </a:cxn>
                <a:cxn ang="0">
                  <a:pos x="T4" y="T5"/>
                </a:cxn>
                <a:cxn ang="0">
                  <a:pos x="T6" y="T7"/>
                </a:cxn>
                <a:cxn ang="0">
                  <a:pos x="T8" y="T9"/>
                </a:cxn>
              </a:cxnLst>
              <a:rect l="0" t="0" r="r" b="b"/>
              <a:pathLst>
                <a:path w="18" h="144">
                  <a:moveTo>
                    <a:pt x="11" y="144"/>
                  </a:moveTo>
                  <a:lnTo>
                    <a:pt x="0" y="144"/>
                  </a:lnTo>
                  <a:lnTo>
                    <a:pt x="7" y="0"/>
                  </a:lnTo>
                  <a:lnTo>
                    <a:pt x="18" y="0"/>
                  </a:lnTo>
                  <a:lnTo>
                    <a:pt x="11" y="1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62" name="Freeform 49">
              <a:extLst>
                <a:ext uri="{FF2B5EF4-FFF2-40B4-BE49-F238E27FC236}">
                  <a16:creationId xmlns:a16="http://schemas.microsoft.com/office/drawing/2014/main" id="{BE49005E-E66F-4459-A2E8-14D8B60892BF}"/>
                </a:ext>
              </a:extLst>
            </p:cNvPr>
            <p:cNvSpPr/>
            <p:nvPr/>
          </p:nvSpPr>
          <p:spPr bwMode="auto">
            <a:xfrm>
              <a:off x="2732" y="2021"/>
              <a:ext cx="297" cy="40"/>
            </a:xfrm>
            <a:custGeom>
              <a:avLst/>
              <a:gdLst>
                <a:gd name="T0" fmla="*/ 297 w 297"/>
                <a:gd name="T1" fmla="*/ 40 h 40"/>
                <a:gd name="T2" fmla="*/ 0 w 297"/>
                <a:gd name="T3" fmla="*/ 10 h 40"/>
                <a:gd name="T4" fmla="*/ 0 w 297"/>
                <a:gd name="T5" fmla="*/ 0 h 40"/>
                <a:gd name="T6" fmla="*/ 297 w 297"/>
                <a:gd name="T7" fmla="*/ 29 h 40"/>
                <a:gd name="T8" fmla="*/ 297 w 297"/>
                <a:gd name="T9" fmla="*/ 40 h 40"/>
              </a:gdLst>
              <a:ahLst/>
              <a:cxnLst>
                <a:cxn ang="0">
                  <a:pos x="T0" y="T1"/>
                </a:cxn>
                <a:cxn ang="0">
                  <a:pos x="T2" y="T3"/>
                </a:cxn>
                <a:cxn ang="0">
                  <a:pos x="T4" y="T5"/>
                </a:cxn>
                <a:cxn ang="0">
                  <a:pos x="T6" y="T7"/>
                </a:cxn>
                <a:cxn ang="0">
                  <a:pos x="T8" y="T9"/>
                </a:cxn>
              </a:cxnLst>
              <a:rect l="0" t="0" r="r" b="b"/>
              <a:pathLst>
                <a:path w="297" h="40">
                  <a:moveTo>
                    <a:pt x="297" y="40"/>
                  </a:moveTo>
                  <a:lnTo>
                    <a:pt x="0" y="10"/>
                  </a:lnTo>
                  <a:lnTo>
                    <a:pt x="0" y="0"/>
                  </a:lnTo>
                  <a:lnTo>
                    <a:pt x="297" y="29"/>
                  </a:lnTo>
                  <a:lnTo>
                    <a:pt x="297"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63" name="Freeform 50">
              <a:extLst>
                <a:ext uri="{FF2B5EF4-FFF2-40B4-BE49-F238E27FC236}">
                  <a16:creationId xmlns:a16="http://schemas.microsoft.com/office/drawing/2014/main" id="{D8FCEAE4-532E-43F1-B492-D1720A35A150}"/>
                </a:ext>
              </a:extLst>
            </p:cNvPr>
            <p:cNvSpPr/>
            <p:nvPr/>
          </p:nvSpPr>
          <p:spPr bwMode="auto">
            <a:xfrm>
              <a:off x="3022" y="1853"/>
              <a:ext cx="14" cy="199"/>
            </a:xfrm>
            <a:custGeom>
              <a:avLst/>
              <a:gdLst>
                <a:gd name="T0" fmla="*/ 3 w 14"/>
                <a:gd name="T1" fmla="*/ 199 h 199"/>
                <a:gd name="T2" fmla="*/ 0 w 14"/>
                <a:gd name="T3" fmla="*/ 0 h 199"/>
                <a:gd name="T4" fmla="*/ 12 w 14"/>
                <a:gd name="T5" fmla="*/ 0 h 199"/>
                <a:gd name="T6" fmla="*/ 14 w 14"/>
                <a:gd name="T7" fmla="*/ 199 h 199"/>
                <a:gd name="T8" fmla="*/ 3 w 14"/>
                <a:gd name="T9" fmla="*/ 199 h 199"/>
              </a:gdLst>
              <a:ahLst/>
              <a:cxnLst>
                <a:cxn ang="0">
                  <a:pos x="T0" y="T1"/>
                </a:cxn>
                <a:cxn ang="0">
                  <a:pos x="T2" y="T3"/>
                </a:cxn>
                <a:cxn ang="0">
                  <a:pos x="T4" y="T5"/>
                </a:cxn>
                <a:cxn ang="0">
                  <a:pos x="T6" y="T7"/>
                </a:cxn>
                <a:cxn ang="0">
                  <a:pos x="T8" y="T9"/>
                </a:cxn>
              </a:cxnLst>
              <a:rect l="0" t="0" r="r" b="b"/>
              <a:pathLst>
                <a:path w="14" h="199">
                  <a:moveTo>
                    <a:pt x="3" y="199"/>
                  </a:moveTo>
                  <a:lnTo>
                    <a:pt x="0" y="0"/>
                  </a:lnTo>
                  <a:lnTo>
                    <a:pt x="12" y="0"/>
                  </a:lnTo>
                  <a:lnTo>
                    <a:pt x="14" y="199"/>
                  </a:lnTo>
                  <a:lnTo>
                    <a:pt x="3" y="1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64" name="Freeform 51">
              <a:extLst>
                <a:ext uri="{FF2B5EF4-FFF2-40B4-BE49-F238E27FC236}">
                  <a16:creationId xmlns:a16="http://schemas.microsoft.com/office/drawing/2014/main" id="{4D278D9C-CC39-4A2C-8287-0A5C1AE06B41}"/>
                </a:ext>
              </a:extLst>
            </p:cNvPr>
            <p:cNvSpPr/>
            <p:nvPr/>
          </p:nvSpPr>
          <p:spPr bwMode="auto">
            <a:xfrm>
              <a:off x="3027" y="2042"/>
              <a:ext cx="123" cy="133"/>
            </a:xfrm>
            <a:custGeom>
              <a:avLst/>
              <a:gdLst>
                <a:gd name="T0" fmla="*/ 49 w 52"/>
                <a:gd name="T1" fmla="*/ 56 h 56"/>
                <a:gd name="T2" fmla="*/ 0 w 52"/>
                <a:gd name="T3" fmla="*/ 2 h 56"/>
                <a:gd name="T4" fmla="*/ 4 w 52"/>
                <a:gd name="T5" fmla="*/ 0 h 56"/>
                <a:gd name="T6" fmla="*/ 2 w 52"/>
                <a:gd name="T7" fmla="*/ 1 h 56"/>
                <a:gd name="T8" fmla="*/ 4 w 52"/>
                <a:gd name="T9" fmla="*/ 0 h 56"/>
                <a:gd name="T10" fmla="*/ 52 w 52"/>
                <a:gd name="T11" fmla="*/ 53 h 56"/>
                <a:gd name="T12" fmla="*/ 49 w 52"/>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52" h="56">
                  <a:moveTo>
                    <a:pt x="49" y="56"/>
                  </a:moveTo>
                  <a:cubicBezTo>
                    <a:pt x="1" y="4"/>
                    <a:pt x="0" y="2"/>
                    <a:pt x="0" y="2"/>
                  </a:cubicBezTo>
                  <a:cubicBezTo>
                    <a:pt x="4" y="0"/>
                    <a:pt x="4" y="0"/>
                    <a:pt x="4" y="0"/>
                  </a:cubicBezTo>
                  <a:cubicBezTo>
                    <a:pt x="2" y="1"/>
                    <a:pt x="2" y="1"/>
                    <a:pt x="2" y="1"/>
                  </a:cubicBezTo>
                  <a:cubicBezTo>
                    <a:pt x="4" y="0"/>
                    <a:pt x="4" y="0"/>
                    <a:pt x="4" y="0"/>
                  </a:cubicBezTo>
                  <a:cubicBezTo>
                    <a:pt x="6" y="2"/>
                    <a:pt x="34" y="33"/>
                    <a:pt x="52" y="53"/>
                  </a:cubicBezTo>
                  <a:lnTo>
                    <a:pt x="49"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65" name="Freeform 52">
              <a:extLst>
                <a:ext uri="{FF2B5EF4-FFF2-40B4-BE49-F238E27FC236}">
                  <a16:creationId xmlns:a16="http://schemas.microsoft.com/office/drawing/2014/main" id="{9AA243D7-942C-446E-A2D3-B813F34A2F64}"/>
                </a:ext>
              </a:extLst>
            </p:cNvPr>
            <p:cNvSpPr/>
            <p:nvPr/>
          </p:nvSpPr>
          <p:spPr bwMode="auto">
            <a:xfrm>
              <a:off x="3025" y="2168"/>
              <a:ext cx="123" cy="40"/>
            </a:xfrm>
            <a:custGeom>
              <a:avLst/>
              <a:gdLst>
                <a:gd name="T0" fmla="*/ 2 w 123"/>
                <a:gd name="T1" fmla="*/ 40 h 40"/>
                <a:gd name="T2" fmla="*/ 0 w 123"/>
                <a:gd name="T3" fmla="*/ 30 h 40"/>
                <a:gd name="T4" fmla="*/ 120 w 123"/>
                <a:gd name="T5" fmla="*/ 0 h 40"/>
                <a:gd name="T6" fmla="*/ 123 w 123"/>
                <a:gd name="T7" fmla="*/ 12 h 40"/>
                <a:gd name="T8" fmla="*/ 2 w 123"/>
                <a:gd name="T9" fmla="*/ 40 h 40"/>
              </a:gdLst>
              <a:ahLst/>
              <a:cxnLst>
                <a:cxn ang="0">
                  <a:pos x="T0" y="T1"/>
                </a:cxn>
                <a:cxn ang="0">
                  <a:pos x="T2" y="T3"/>
                </a:cxn>
                <a:cxn ang="0">
                  <a:pos x="T4" y="T5"/>
                </a:cxn>
                <a:cxn ang="0">
                  <a:pos x="T6" y="T7"/>
                </a:cxn>
                <a:cxn ang="0">
                  <a:pos x="T8" y="T9"/>
                </a:cxn>
              </a:cxnLst>
              <a:rect l="0" t="0" r="r" b="b"/>
              <a:pathLst>
                <a:path w="123" h="40">
                  <a:moveTo>
                    <a:pt x="2" y="40"/>
                  </a:moveTo>
                  <a:lnTo>
                    <a:pt x="0" y="30"/>
                  </a:lnTo>
                  <a:lnTo>
                    <a:pt x="120" y="0"/>
                  </a:lnTo>
                  <a:lnTo>
                    <a:pt x="123" y="12"/>
                  </a:lnTo>
                  <a:lnTo>
                    <a:pt x="2"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66" name="Freeform 53">
              <a:extLst>
                <a:ext uri="{FF2B5EF4-FFF2-40B4-BE49-F238E27FC236}">
                  <a16:creationId xmlns:a16="http://schemas.microsoft.com/office/drawing/2014/main" id="{C0F810D4-622A-4304-B110-C64599ECFF41}"/>
                </a:ext>
              </a:extLst>
            </p:cNvPr>
            <p:cNvSpPr/>
            <p:nvPr/>
          </p:nvSpPr>
          <p:spPr bwMode="auto">
            <a:xfrm>
              <a:off x="3145" y="1943"/>
              <a:ext cx="38" cy="232"/>
            </a:xfrm>
            <a:custGeom>
              <a:avLst/>
              <a:gdLst>
                <a:gd name="T0" fmla="*/ 10 w 38"/>
                <a:gd name="T1" fmla="*/ 232 h 232"/>
                <a:gd name="T2" fmla="*/ 0 w 38"/>
                <a:gd name="T3" fmla="*/ 232 h 232"/>
                <a:gd name="T4" fmla="*/ 26 w 38"/>
                <a:gd name="T5" fmla="*/ 0 h 232"/>
                <a:gd name="T6" fmla="*/ 38 w 38"/>
                <a:gd name="T7" fmla="*/ 0 h 232"/>
                <a:gd name="T8" fmla="*/ 10 w 38"/>
                <a:gd name="T9" fmla="*/ 232 h 232"/>
              </a:gdLst>
              <a:ahLst/>
              <a:cxnLst>
                <a:cxn ang="0">
                  <a:pos x="T0" y="T1"/>
                </a:cxn>
                <a:cxn ang="0">
                  <a:pos x="T2" y="T3"/>
                </a:cxn>
                <a:cxn ang="0">
                  <a:pos x="T4" y="T5"/>
                </a:cxn>
                <a:cxn ang="0">
                  <a:pos x="T6" y="T7"/>
                </a:cxn>
                <a:cxn ang="0">
                  <a:pos x="T8" y="T9"/>
                </a:cxn>
              </a:cxnLst>
              <a:rect l="0" t="0" r="r" b="b"/>
              <a:pathLst>
                <a:path w="38" h="232">
                  <a:moveTo>
                    <a:pt x="10" y="232"/>
                  </a:moveTo>
                  <a:lnTo>
                    <a:pt x="0" y="232"/>
                  </a:lnTo>
                  <a:lnTo>
                    <a:pt x="26" y="0"/>
                  </a:lnTo>
                  <a:lnTo>
                    <a:pt x="38" y="0"/>
                  </a:lnTo>
                  <a:lnTo>
                    <a:pt x="10" y="2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67" name="Freeform 54">
              <a:extLst>
                <a:ext uri="{FF2B5EF4-FFF2-40B4-BE49-F238E27FC236}">
                  <a16:creationId xmlns:a16="http://schemas.microsoft.com/office/drawing/2014/main" id="{7F164A02-A09F-4B63-8392-3B9DE9610786}"/>
                </a:ext>
              </a:extLst>
            </p:cNvPr>
            <p:cNvSpPr/>
            <p:nvPr/>
          </p:nvSpPr>
          <p:spPr bwMode="auto">
            <a:xfrm>
              <a:off x="3174" y="1733"/>
              <a:ext cx="111" cy="215"/>
            </a:xfrm>
            <a:custGeom>
              <a:avLst/>
              <a:gdLst>
                <a:gd name="T0" fmla="*/ 9 w 111"/>
                <a:gd name="T1" fmla="*/ 215 h 215"/>
                <a:gd name="T2" fmla="*/ 0 w 111"/>
                <a:gd name="T3" fmla="*/ 210 h 215"/>
                <a:gd name="T4" fmla="*/ 101 w 111"/>
                <a:gd name="T5" fmla="*/ 0 h 215"/>
                <a:gd name="T6" fmla="*/ 111 w 111"/>
                <a:gd name="T7" fmla="*/ 7 h 215"/>
                <a:gd name="T8" fmla="*/ 9 w 111"/>
                <a:gd name="T9" fmla="*/ 215 h 215"/>
              </a:gdLst>
              <a:ahLst/>
              <a:cxnLst>
                <a:cxn ang="0">
                  <a:pos x="T0" y="T1"/>
                </a:cxn>
                <a:cxn ang="0">
                  <a:pos x="T2" y="T3"/>
                </a:cxn>
                <a:cxn ang="0">
                  <a:pos x="T4" y="T5"/>
                </a:cxn>
                <a:cxn ang="0">
                  <a:pos x="T6" y="T7"/>
                </a:cxn>
                <a:cxn ang="0">
                  <a:pos x="T8" y="T9"/>
                </a:cxn>
              </a:cxnLst>
              <a:rect l="0" t="0" r="r" b="b"/>
              <a:pathLst>
                <a:path w="111" h="215">
                  <a:moveTo>
                    <a:pt x="9" y="215"/>
                  </a:moveTo>
                  <a:lnTo>
                    <a:pt x="0" y="210"/>
                  </a:lnTo>
                  <a:lnTo>
                    <a:pt x="101" y="0"/>
                  </a:lnTo>
                  <a:lnTo>
                    <a:pt x="111" y="7"/>
                  </a:lnTo>
                  <a:lnTo>
                    <a:pt x="9" y="2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68" name="Freeform 55">
              <a:extLst>
                <a:ext uri="{FF2B5EF4-FFF2-40B4-BE49-F238E27FC236}">
                  <a16:creationId xmlns:a16="http://schemas.microsoft.com/office/drawing/2014/main" id="{D4140526-6B36-4990-BC92-4C704BBB8FDA}"/>
                </a:ext>
              </a:extLst>
            </p:cNvPr>
            <p:cNvSpPr/>
            <p:nvPr/>
          </p:nvSpPr>
          <p:spPr bwMode="auto">
            <a:xfrm>
              <a:off x="3273" y="1478"/>
              <a:ext cx="132" cy="262"/>
            </a:xfrm>
            <a:custGeom>
              <a:avLst/>
              <a:gdLst>
                <a:gd name="T0" fmla="*/ 12 w 132"/>
                <a:gd name="T1" fmla="*/ 262 h 262"/>
                <a:gd name="T2" fmla="*/ 0 w 132"/>
                <a:gd name="T3" fmla="*/ 257 h 262"/>
                <a:gd name="T4" fmla="*/ 123 w 132"/>
                <a:gd name="T5" fmla="*/ 0 h 262"/>
                <a:gd name="T6" fmla="*/ 132 w 132"/>
                <a:gd name="T7" fmla="*/ 5 h 262"/>
                <a:gd name="T8" fmla="*/ 12 w 132"/>
                <a:gd name="T9" fmla="*/ 262 h 262"/>
              </a:gdLst>
              <a:ahLst/>
              <a:cxnLst>
                <a:cxn ang="0">
                  <a:pos x="T0" y="T1"/>
                </a:cxn>
                <a:cxn ang="0">
                  <a:pos x="T2" y="T3"/>
                </a:cxn>
                <a:cxn ang="0">
                  <a:pos x="T4" y="T5"/>
                </a:cxn>
                <a:cxn ang="0">
                  <a:pos x="T6" y="T7"/>
                </a:cxn>
                <a:cxn ang="0">
                  <a:pos x="T8" y="T9"/>
                </a:cxn>
              </a:cxnLst>
              <a:rect l="0" t="0" r="r" b="b"/>
              <a:pathLst>
                <a:path w="132" h="262">
                  <a:moveTo>
                    <a:pt x="12" y="262"/>
                  </a:moveTo>
                  <a:lnTo>
                    <a:pt x="0" y="257"/>
                  </a:lnTo>
                  <a:lnTo>
                    <a:pt x="123" y="0"/>
                  </a:lnTo>
                  <a:lnTo>
                    <a:pt x="132" y="5"/>
                  </a:lnTo>
                  <a:lnTo>
                    <a:pt x="12" y="2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69" name="Freeform 56">
              <a:extLst>
                <a:ext uri="{FF2B5EF4-FFF2-40B4-BE49-F238E27FC236}">
                  <a16:creationId xmlns:a16="http://schemas.microsoft.com/office/drawing/2014/main" id="{4102880E-6631-4E88-AD06-49607852B6BD}"/>
                </a:ext>
              </a:extLst>
            </p:cNvPr>
            <p:cNvSpPr/>
            <p:nvPr/>
          </p:nvSpPr>
          <p:spPr bwMode="auto">
            <a:xfrm>
              <a:off x="3145" y="1591"/>
              <a:ext cx="140" cy="149"/>
            </a:xfrm>
            <a:custGeom>
              <a:avLst/>
              <a:gdLst>
                <a:gd name="T0" fmla="*/ 130 w 140"/>
                <a:gd name="T1" fmla="*/ 149 h 149"/>
                <a:gd name="T2" fmla="*/ 0 w 140"/>
                <a:gd name="T3" fmla="*/ 10 h 149"/>
                <a:gd name="T4" fmla="*/ 7 w 140"/>
                <a:gd name="T5" fmla="*/ 0 h 149"/>
                <a:gd name="T6" fmla="*/ 140 w 140"/>
                <a:gd name="T7" fmla="*/ 142 h 149"/>
                <a:gd name="T8" fmla="*/ 130 w 140"/>
                <a:gd name="T9" fmla="*/ 149 h 149"/>
              </a:gdLst>
              <a:ahLst/>
              <a:cxnLst>
                <a:cxn ang="0">
                  <a:pos x="T0" y="T1"/>
                </a:cxn>
                <a:cxn ang="0">
                  <a:pos x="T2" y="T3"/>
                </a:cxn>
                <a:cxn ang="0">
                  <a:pos x="T4" y="T5"/>
                </a:cxn>
                <a:cxn ang="0">
                  <a:pos x="T6" y="T7"/>
                </a:cxn>
                <a:cxn ang="0">
                  <a:pos x="T8" y="T9"/>
                </a:cxn>
              </a:cxnLst>
              <a:rect l="0" t="0" r="r" b="b"/>
              <a:pathLst>
                <a:path w="140" h="149">
                  <a:moveTo>
                    <a:pt x="130" y="149"/>
                  </a:moveTo>
                  <a:lnTo>
                    <a:pt x="0" y="10"/>
                  </a:lnTo>
                  <a:lnTo>
                    <a:pt x="7" y="0"/>
                  </a:lnTo>
                  <a:lnTo>
                    <a:pt x="140" y="142"/>
                  </a:lnTo>
                  <a:lnTo>
                    <a:pt x="130" y="1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70" name="Freeform 57">
              <a:extLst>
                <a:ext uri="{FF2B5EF4-FFF2-40B4-BE49-F238E27FC236}">
                  <a16:creationId xmlns:a16="http://schemas.microsoft.com/office/drawing/2014/main" id="{75B70060-24E0-4858-AC96-0DB1161D5394}"/>
                </a:ext>
              </a:extLst>
            </p:cNvPr>
            <p:cNvSpPr/>
            <p:nvPr/>
          </p:nvSpPr>
          <p:spPr bwMode="auto">
            <a:xfrm>
              <a:off x="3025" y="1591"/>
              <a:ext cx="127" cy="267"/>
            </a:xfrm>
            <a:custGeom>
              <a:avLst/>
              <a:gdLst>
                <a:gd name="T0" fmla="*/ 9 w 127"/>
                <a:gd name="T1" fmla="*/ 267 h 267"/>
                <a:gd name="T2" fmla="*/ 0 w 127"/>
                <a:gd name="T3" fmla="*/ 262 h 267"/>
                <a:gd name="T4" fmla="*/ 118 w 127"/>
                <a:gd name="T5" fmla="*/ 0 h 267"/>
                <a:gd name="T6" fmla="*/ 127 w 127"/>
                <a:gd name="T7" fmla="*/ 5 h 267"/>
                <a:gd name="T8" fmla="*/ 9 w 127"/>
                <a:gd name="T9" fmla="*/ 267 h 267"/>
              </a:gdLst>
              <a:ahLst/>
              <a:cxnLst>
                <a:cxn ang="0">
                  <a:pos x="T0" y="T1"/>
                </a:cxn>
                <a:cxn ang="0">
                  <a:pos x="T2" y="T3"/>
                </a:cxn>
                <a:cxn ang="0">
                  <a:pos x="T4" y="T5"/>
                </a:cxn>
                <a:cxn ang="0">
                  <a:pos x="T6" y="T7"/>
                </a:cxn>
                <a:cxn ang="0">
                  <a:pos x="T8" y="T9"/>
                </a:cxn>
              </a:cxnLst>
              <a:rect l="0" t="0" r="r" b="b"/>
              <a:pathLst>
                <a:path w="127" h="267">
                  <a:moveTo>
                    <a:pt x="9" y="267"/>
                  </a:moveTo>
                  <a:lnTo>
                    <a:pt x="0" y="262"/>
                  </a:lnTo>
                  <a:lnTo>
                    <a:pt x="118" y="0"/>
                  </a:lnTo>
                  <a:lnTo>
                    <a:pt x="127" y="5"/>
                  </a:lnTo>
                  <a:lnTo>
                    <a:pt x="9" y="2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71" name="Freeform 58">
              <a:extLst>
                <a:ext uri="{FF2B5EF4-FFF2-40B4-BE49-F238E27FC236}">
                  <a16:creationId xmlns:a16="http://schemas.microsoft.com/office/drawing/2014/main" id="{47F22A4D-510B-4545-B103-B72BF247A853}"/>
                </a:ext>
              </a:extLst>
            </p:cNvPr>
            <p:cNvSpPr/>
            <p:nvPr/>
          </p:nvSpPr>
          <p:spPr bwMode="auto">
            <a:xfrm>
              <a:off x="2852" y="1823"/>
              <a:ext cx="175" cy="38"/>
            </a:xfrm>
            <a:custGeom>
              <a:avLst/>
              <a:gdLst>
                <a:gd name="T0" fmla="*/ 173 w 175"/>
                <a:gd name="T1" fmla="*/ 38 h 38"/>
                <a:gd name="T2" fmla="*/ 0 w 175"/>
                <a:gd name="T3" fmla="*/ 12 h 38"/>
                <a:gd name="T4" fmla="*/ 3 w 175"/>
                <a:gd name="T5" fmla="*/ 0 h 38"/>
                <a:gd name="T6" fmla="*/ 175 w 175"/>
                <a:gd name="T7" fmla="*/ 26 h 38"/>
                <a:gd name="T8" fmla="*/ 173 w 175"/>
                <a:gd name="T9" fmla="*/ 38 h 38"/>
              </a:gdLst>
              <a:ahLst/>
              <a:cxnLst>
                <a:cxn ang="0">
                  <a:pos x="T0" y="T1"/>
                </a:cxn>
                <a:cxn ang="0">
                  <a:pos x="T2" y="T3"/>
                </a:cxn>
                <a:cxn ang="0">
                  <a:pos x="T4" y="T5"/>
                </a:cxn>
                <a:cxn ang="0">
                  <a:pos x="T6" y="T7"/>
                </a:cxn>
                <a:cxn ang="0">
                  <a:pos x="T8" y="T9"/>
                </a:cxn>
              </a:cxnLst>
              <a:rect l="0" t="0" r="r" b="b"/>
              <a:pathLst>
                <a:path w="175" h="38">
                  <a:moveTo>
                    <a:pt x="173" y="38"/>
                  </a:moveTo>
                  <a:lnTo>
                    <a:pt x="0" y="12"/>
                  </a:lnTo>
                  <a:lnTo>
                    <a:pt x="3" y="0"/>
                  </a:lnTo>
                  <a:lnTo>
                    <a:pt x="175" y="26"/>
                  </a:lnTo>
                  <a:lnTo>
                    <a:pt x="173"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72" name="Freeform 59">
              <a:extLst>
                <a:ext uri="{FF2B5EF4-FFF2-40B4-BE49-F238E27FC236}">
                  <a16:creationId xmlns:a16="http://schemas.microsoft.com/office/drawing/2014/main" id="{63E2BFCA-591B-4C6D-81A5-3B78497320FD}"/>
                </a:ext>
              </a:extLst>
            </p:cNvPr>
            <p:cNvSpPr/>
            <p:nvPr/>
          </p:nvSpPr>
          <p:spPr bwMode="auto">
            <a:xfrm>
              <a:off x="3027" y="1849"/>
              <a:ext cx="154" cy="97"/>
            </a:xfrm>
            <a:custGeom>
              <a:avLst/>
              <a:gdLst>
                <a:gd name="T0" fmla="*/ 147 w 154"/>
                <a:gd name="T1" fmla="*/ 97 h 97"/>
                <a:gd name="T2" fmla="*/ 0 w 154"/>
                <a:gd name="T3" fmla="*/ 9 h 97"/>
                <a:gd name="T4" fmla="*/ 7 w 154"/>
                <a:gd name="T5" fmla="*/ 0 h 97"/>
                <a:gd name="T6" fmla="*/ 154 w 154"/>
                <a:gd name="T7" fmla="*/ 87 h 97"/>
                <a:gd name="T8" fmla="*/ 147 w 154"/>
                <a:gd name="T9" fmla="*/ 97 h 97"/>
              </a:gdLst>
              <a:ahLst/>
              <a:cxnLst>
                <a:cxn ang="0">
                  <a:pos x="T0" y="T1"/>
                </a:cxn>
                <a:cxn ang="0">
                  <a:pos x="T2" y="T3"/>
                </a:cxn>
                <a:cxn ang="0">
                  <a:pos x="T4" y="T5"/>
                </a:cxn>
                <a:cxn ang="0">
                  <a:pos x="T6" y="T7"/>
                </a:cxn>
                <a:cxn ang="0">
                  <a:pos x="T8" y="T9"/>
                </a:cxn>
              </a:cxnLst>
              <a:rect l="0" t="0" r="r" b="b"/>
              <a:pathLst>
                <a:path w="154" h="97">
                  <a:moveTo>
                    <a:pt x="147" y="97"/>
                  </a:moveTo>
                  <a:lnTo>
                    <a:pt x="0" y="9"/>
                  </a:lnTo>
                  <a:lnTo>
                    <a:pt x="7" y="0"/>
                  </a:lnTo>
                  <a:lnTo>
                    <a:pt x="154" y="87"/>
                  </a:lnTo>
                  <a:lnTo>
                    <a:pt x="147" y="9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73" name="Freeform 60">
              <a:extLst>
                <a:ext uri="{FF2B5EF4-FFF2-40B4-BE49-F238E27FC236}">
                  <a16:creationId xmlns:a16="http://schemas.microsoft.com/office/drawing/2014/main" id="{7FC1193D-D82F-45D4-857B-2C3E03959158}"/>
                </a:ext>
              </a:extLst>
            </p:cNvPr>
            <p:cNvSpPr/>
            <p:nvPr/>
          </p:nvSpPr>
          <p:spPr bwMode="auto">
            <a:xfrm>
              <a:off x="3029" y="1731"/>
              <a:ext cx="251" cy="125"/>
            </a:xfrm>
            <a:custGeom>
              <a:avLst/>
              <a:gdLst>
                <a:gd name="T0" fmla="*/ 5 w 251"/>
                <a:gd name="T1" fmla="*/ 125 h 125"/>
                <a:gd name="T2" fmla="*/ 0 w 251"/>
                <a:gd name="T3" fmla="*/ 115 h 125"/>
                <a:gd name="T4" fmla="*/ 246 w 251"/>
                <a:gd name="T5" fmla="*/ 0 h 125"/>
                <a:gd name="T6" fmla="*/ 251 w 251"/>
                <a:gd name="T7" fmla="*/ 11 h 125"/>
                <a:gd name="T8" fmla="*/ 5 w 251"/>
                <a:gd name="T9" fmla="*/ 125 h 125"/>
              </a:gdLst>
              <a:ahLst/>
              <a:cxnLst>
                <a:cxn ang="0">
                  <a:pos x="T0" y="T1"/>
                </a:cxn>
                <a:cxn ang="0">
                  <a:pos x="T2" y="T3"/>
                </a:cxn>
                <a:cxn ang="0">
                  <a:pos x="T4" y="T5"/>
                </a:cxn>
                <a:cxn ang="0">
                  <a:pos x="T6" y="T7"/>
                </a:cxn>
                <a:cxn ang="0">
                  <a:pos x="T8" y="T9"/>
                </a:cxn>
              </a:cxnLst>
              <a:rect l="0" t="0" r="r" b="b"/>
              <a:pathLst>
                <a:path w="251" h="125">
                  <a:moveTo>
                    <a:pt x="5" y="125"/>
                  </a:moveTo>
                  <a:lnTo>
                    <a:pt x="0" y="115"/>
                  </a:lnTo>
                  <a:lnTo>
                    <a:pt x="246" y="0"/>
                  </a:lnTo>
                  <a:lnTo>
                    <a:pt x="251" y="11"/>
                  </a:lnTo>
                  <a:lnTo>
                    <a:pt x="5" y="1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74" name="Freeform 61">
              <a:extLst>
                <a:ext uri="{FF2B5EF4-FFF2-40B4-BE49-F238E27FC236}">
                  <a16:creationId xmlns:a16="http://schemas.microsoft.com/office/drawing/2014/main" id="{B757C70D-C056-436F-BEFE-8B9F2C01A4DC}"/>
                </a:ext>
              </a:extLst>
            </p:cNvPr>
            <p:cNvSpPr/>
            <p:nvPr/>
          </p:nvSpPr>
          <p:spPr bwMode="auto">
            <a:xfrm>
              <a:off x="2989" y="1636"/>
              <a:ext cx="45" cy="215"/>
            </a:xfrm>
            <a:custGeom>
              <a:avLst/>
              <a:gdLst>
                <a:gd name="T0" fmla="*/ 36 w 45"/>
                <a:gd name="T1" fmla="*/ 215 h 215"/>
                <a:gd name="T2" fmla="*/ 0 w 45"/>
                <a:gd name="T3" fmla="*/ 2 h 215"/>
                <a:gd name="T4" fmla="*/ 12 w 45"/>
                <a:gd name="T5" fmla="*/ 0 h 215"/>
                <a:gd name="T6" fmla="*/ 45 w 45"/>
                <a:gd name="T7" fmla="*/ 213 h 215"/>
                <a:gd name="T8" fmla="*/ 36 w 45"/>
                <a:gd name="T9" fmla="*/ 215 h 215"/>
              </a:gdLst>
              <a:ahLst/>
              <a:cxnLst>
                <a:cxn ang="0">
                  <a:pos x="T0" y="T1"/>
                </a:cxn>
                <a:cxn ang="0">
                  <a:pos x="T2" y="T3"/>
                </a:cxn>
                <a:cxn ang="0">
                  <a:pos x="T4" y="T5"/>
                </a:cxn>
                <a:cxn ang="0">
                  <a:pos x="T6" y="T7"/>
                </a:cxn>
                <a:cxn ang="0">
                  <a:pos x="T8" y="T9"/>
                </a:cxn>
              </a:cxnLst>
              <a:rect l="0" t="0" r="r" b="b"/>
              <a:pathLst>
                <a:path w="45" h="215">
                  <a:moveTo>
                    <a:pt x="36" y="215"/>
                  </a:moveTo>
                  <a:lnTo>
                    <a:pt x="0" y="2"/>
                  </a:lnTo>
                  <a:lnTo>
                    <a:pt x="12" y="0"/>
                  </a:lnTo>
                  <a:lnTo>
                    <a:pt x="45" y="213"/>
                  </a:lnTo>
                  <a:lnTo>
                    <a:pt x="36" y="2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75" name="Freeform 62">
              <a:extLst>
                <a:ext uri="{FF2B5EF4-FFF2-40B4-BE49-F238E27FC236}">
                  <a16:creationId xmlns:a16="http://schemas.microsoft.com/office/drawing/2014/main" id="{933CA8AB-1EBE-4128-834C-DA549CAAADE8}"/>
                </a:ext>
              </a:extLst>
            </p:cNvPr>
            <p:cNvSpPr/>
            <p:nvPr/>
          </p:nvSpPr>
          <p:spPr bwMode="auto">
            <a:xfrm>
              <a:off x="2845" y="1641"/>
              <a:ext cx="14" cy="186"/>
            </a:xfrm>
            <a:custGeom>
              <a:avLst/>
              <a:gdLst>
                <a:gd name="T0" fmla="*/ 2 w 14"/>
                <a:gd name="T1" fmla="*/ 186 h 186"/>
                <a:gd name="T2" fmla="*/ 0 w 14"/>
                <a:gd name="T3" fmla="*/ 0 h 186"/>
                <a:gd name="T4" fmla="*/ 12 w 14"/>
                <a:gd name="T5" fmla="*/ 0 h 186"/>
                <a:gd name="T6" fmla="*/ 14 w 14"/>
                <a:gd name="T7" fmla="*/ 186 h 186"/>
                <a:gd name="T8" fmla="*/ 2 w 14"/>
                <a:gd name="T9" fmla="*/ 186 h 186"/>
              </a:gdLst>
              <a:ahLst/>
              <a:cxnLst>
                <a:cxn ang="0">
                  <a:pos x="T0" y="T1"/>
                </a:cxn>
                <a:cxn ang="0">
                  <a:pos x="T2" y="T3"/>
                </a:cxn>
                <a:cxn ang="0">
                  <a:pos x="T4" y="T5"/>
                </a:cxn>
                <a:cxn ang="0">
                  <a:pos x="T6" y="T7"/>
                </a:cxn>
                <a:cxn ang="0">
                  <a:pos x="T8" y="T9"/>
                </a:cxn>
              </a:cxnLst>
              <a:rect l="0" t="0" r="r" b="b"/>
              <a:pathLst>
                <a:path w="14" h="186">
                  <a:moveTo>
                    <a:pt x="2" y="186"/>
                  </a:moveTo>
                  <a:lnTo>
                    <a:pt x="0" y="0"/>
                  </a:lnTo>
                  <a:lnTo>
                    <a:pt x="12" y="0"/>
                  </a:lnTo>
                  <a:lnTo>
                    <a:pt x="14" y="186"/>
                  </a:lnTo>
                  <a:lnTo>
                    <a:pt x="2" y="1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76" name="Freeform 63">
              <a:extLst>
                <a:ext uri="{FF2B5EF4-FFF2-40B4-BE49-F238E27FC236}">
                  <a16:creationId xmlns:a16="http://schemas.microsoft.com/office/drawing/2014/main" id="{107E480E-DAC4-4CEE-A130-F230A7112851}"/>
                </a:ext>
              </a:extLst>
            </p:cNvPr>
            <p:cNvSpPr/>
            <p:nvPr/>
          </p:nvSpPr>
          <p:spPr bwMode="auto">
            <a:xfrm>
              <a:off x="2833" y="1350"/>
              <a:ext cx="24" cy="293"/>
            </a:xfrm>
            <a:custGeom>
              <a:avLst/>
              <a:gdLst>
                <a:gd name="T0" fmla="*/ 12 w 24"/>
                <a:gd name="T1" fmla="*/ 293 h 293"/>
                <a:gd name="T2" fmla="*/ 0 w 24"/>
                <a:gd name="T3" fmla="*/ 3 h 293"/>
                <a:gd name="T4" fmla="*/ 12 w 24"/>
                <a:gd name="T5" fmla="*/ 0 h 293"/>
                <a:gd name="T6" fmla="*/ 24 w 24"/>
                <a:gd name="T7" fmla="*/ 293 h 293"/>
                <a:gd name="T8" fmla="*/ 12 w 24"/>
                <a:gd name="T9" fmla="*/ 293 h 293"/>
              </a:gdLst>
              <a:ahLst/>
              <a:cxnLst>
                <a:cxn ang="0">
                  <a:pos x="T0" y="T1"/>
                </a:cxn>
                <a:cxn ang="0">
                  <a:pos x="T2" y="T3"/>
                </a:cxn>
                <a:cxn ang="0">
                  <a:pos x="T4" y="T5"/>
                </a:cxn>
                <a:cxn ang="0">
                  <a:pos x="T6" y="T7"/>
                </a:cxn>
                <a:cxn ang="0">
                  <a:pos x="T8" y="T9"/>
                </a:cxn>
              </a:cxnLst>
              <a:rect l="0" t="0" r="r" b="b"/>
              <a:pathLst>
                <a:path w="24" h="293">
                  <a:moveTo>
                    <a:pt x="12" y="293"/>
                  </a:moveTo>
                  <a:lnTo>
                    <a:pt x="0" y="3"/>
                  </a:lnTo>
                  <a:lnTo>
                    <a:pt x="12" y="0"/>
                  </a:lnTo>
                  <a:lnTo>
                    <a:pt x="24" y="293"/>
                  </a:lnTo>
                  <a:lnTo>
                    <a:pt x="12" y="2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77" name="Freeform 64">
              <a:extLst>
                <a:ext uri="{FF2B5EF4-FFF2-40B4-BE49-F238E27FC236}">
                  <a16:creationId xmlns:a16="http://schemas.microsoft.com/office/drawing/2014/main" id="{4CD90100-E080-48B9-85B8-D2161C170213}"/>
                </a:ext>
              </a:extLst>
            </p:cNvPr>
            <p:cNvSpPr/>
            <p:nvPr/>
          </p:nvSpPr>
          <p:spPr bwMode="auto">
            <a:xfrm>
              <a:off x="2855" y="1631"/>
              <a:ext cx="141" cy="22"/>
            </a:xfrm>
            <a:custGeom>
              <a:avLst/>
              <a:gdLst>
                <a:gd name="T0" fmla="*/ 0 w 141"/>
                <a:gd name="T1" fmla="*/ 22 h 22"/>
                <a:gd name="T2" fmla="*/ 0 w 141"/>
                <a:gd name="T3" fmla="*/ 10 h 22"/>
                <a:gd name="T4" fmla="*/ 141 w 141"/>
                <a:gd name="T5" fmla="*/ 0 h 22"/>
                <a:gd name="T6" fmla="*/ 141 w 141"/>
                <a:gd name="T7" fmla="*/ 12 h 22"/>
                <a:gd name="T8" fmla="*/ 0 w 141"/>
                <a:gd name="T9" fmla="*/ 22 h 22"/>
              </a:gdLst>
              <a:ahLst/>
              <a:cxnLst>
                <a:cxn ang="0">
                  <a:pos x="T0" y="T1"/>
                </a:cxn>
                <a:cxn ang="0">
                  <a:pos x="T2" y="T3"/>
                </a:cxn>
                <a:cxn ang="0">
                  <a:pos x="T4" y="T5"/>
                </a:cxn>
                <a:cxn ang="0">
                  <a:pos x="T6" y="T7"/>
                </a:cxn>
                <a:cxn ang="0">
                  <a:pos x="T8" y="T9"/>
                </a:cxn>
              </a:cxnLst>
              <a:rect l="0" t="0" r="r" b="b"/>
              <a:pathLst>
                <a:path w="141" h="22">
                  <a:moveTo>
                    <a:pt x="0" y="22"/>
                  </a:moveTo>
                  <a:lnTo>
                    <a:pt x="0" y="10"/>
                  </a:lnTo>
                  <a:lnTo>
                    <a:pt x="141" y="0"/>
                  </a:lnTo>
                  <a:lnTo>
                    <a:pt x="141" y="12"/>
                  </a:lnTo>
                  <a:lnTo>
                    <a:pt x="0"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78" name="Freeform 65">
              <a:extLst>
                <a:ext uri="{FF2B5EF4-FFF2-40B4-BE49-F238E27FC236}">
                  <a16:creationId xmlns:a16="http://schemas.microsoft.com/office/drawing/2014/main" id="{FBAF21C4-F2A7-4801-B273-18207A1106C9}"/>
                </a:ext>
              </a:extLst>
            </p:cNvPr>
            <p:cNvSpPr/>
            <p:nvPr/>
          </p:nvSpPr>
          <p:spPr bwMode="auto">
            <a:xfrm>
              <a:off x="2649" y="1643"/>
              <a:ext cx="206" cy="140"/>
            </a:xfrm>
            <a:custGeom>
              <a:avLst/>
              <a:gdLst>
                <a:gd name="T0" fmla="*/ 7 w 206"/>
                <a:gd name="T1" fmla="*/ 140 h 140"/>
                <a:gd name="T2" fmla="*/ 0 w 206"/>
                <a:gd name="T3" fmla="*/ 130 h 140"/>
                <a:gd name="T4" fmla="*/ 198 w 206"/>
                <a:gd name="T5" fmla="*/ 0 h 140"/>
                <a:gd name="T6" fmla="*/ 206 w 206"/>
                <a:gd name="T7" fmla="*/ 10 h 140"/>
                <a:gd name="T8" fmla="*/ 7 w 206"/>
                <a:gd name="T9" fmla="*/ 140 h 140"/>
              </a:gdLst>
              <a:ahLst/>
              <a:cxnLst>
                <a:cxn ang="0">
                  <a:pos x="T0" y="T1"/>
                </a:cxn>
                <a:cxn ang="0">
                  <a:pos x="T2" y="T3"/>
                </a:cxn>
                <a:cxn ang="0">
                  <a:pos x="T4" y="T5"/>
                </a:cxn>
                <a:cxn ang="0">
                  <a:pos x="T6" y="T7"/>
                </a:cxn>
                <a:cxn ang="0">
                  <a:pos x="T8" y="T9"/>
                </a:cxn>
              </a:cxnLst>
              <a:rect l="0" t="0" r="r" b="b"/>
              <a:pathLst>
                <a:path w="206" h="140">
                  <a:moveTo>
                    <a:pt x="7" y="140"/>
                  </a:moveTo>
                  <a:lnTo>
                    <a:pt x="0" y="130"/>
                  </a:lnTo>
                  <a:lnTo>
                    <a:pt x="198" y="0"/>
                  </a:lnTo>
                  <a:lnTo>
                    <a:pt x="206" y="10"/>
                  </a:lnTo>
                  <a:lnTo>
                    <a:pt x="7" y="1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79" name="Freeform 66">
              <a:extLst>
                <a:ext uri="{FF2B5EF4-FFF2-40B4-BE49-F238E27FC236}">
                  <a16:creationId xmlns:a16="http://schemas.microsoft.com/office/drawing/2014/main" id="{F1253651-4419-4BF5-9E49-F02A3B42CB14}"/>
                </a:ext>
              </a:extLst>
            </p:cNvPr>
            <p:cNvSpPr/>
            <p:nvPr/>
          </p:nvSpPr>
          <p:spPr bwMode="auto">
            <a:xfrm>
              <a:off x="2524" y="1776"/>
              <a:ext cx="134" cy="231"/>
            </a:xfrm>
            <a:custGeom>
              <a:avLst/>
              <a:gdLst>
                <a:gd name="T0" fmla="*/ 9 w 134"/>
                <a:gd name="T1" fmla="*/ 231 h 231"/>
                <a:gd name="T2" fmla="*/ 0 w 134"/>
                <a:gd name="T3" fmla="*/ 224 h 231"/>
                <a:gd name="T4" fmla="*/ 125 w 134"/>
                <a:gd name="T5" fmla="*/ 0 h 231"/>
                <a:gd name="T6" fmla="*/ 134 w 134"/>
                <a:gd name="T7" fmla="*/ 4 h 231"/>
                <a:gd name="T8" fmla="*/ 9 w 134"/>
                <a:gd name="T9" fmla="*/ 231 h 231"/>
              </a:gdLst>
              <a:ahLst/>
              <a:cxnLst>
                <a:cxn ang="0">
                  <a:pos x="T0" y="T1"/>
                </a:cxn>
                <a:cxn ang="0">
                  <a:pos x="T2" y="T3"/>
                </a:cxn>
                <a:cxn ang="0">
                  <a:pos x="T4" y="T5"/>
                </a:cxn>
                <a:cxn ang="0">
                  <a:pos x="T6" y="T7"/>
                </a:cxn>
                <a:cxn ang="0">
                  <a:pos x="T8" y="T9"/>
                </a:cxn>
              </a:cxnLst>
              <a:rect l="0" t="0" r="r" b="b"/>
              <a:pathLst>
                <a:path w="134" h="231">
                  <a:moveTo>
                    <a:pt x="9" y="231"/>
                  </a:moveTo>
                  <a:lnTo>
                    <a:pt x="0" y="224"/>
                  </a:lnTo>
                  <a:lnTo>
                    <a:pt x="125" y="0"/>
                  </a:lnTo>
                  <a:lnTo>
                    <a:pt x="134" y="4"/>
                  </a:lnTo>
                  <a:lnTo>
                    <a:pt x="9" y="2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80" name="Freeform 67">
              <a:extLst>
                <a:ext uri="{FF2B5EF4-FFF2-40B4-BE49-F238E27FC236}">
                  <a16:creationId xmlns:a16="http://schemas.microsoft.com/office/drawing/2014/main" id="{3F4928DD-003B-484F-83D5-BA2ECA6669EF}"/>
                </a:ext>
              </a:extLst>
            </p:cNvPr>
            <p:cNvSpPr/>
            <p:nvPr/>
          </p:nvSpPr>
          <p:spPr bwMode="auto">
            <a:xfrm>
              <a:off x="2526" y="1825"/>
              <a:ext cx="329" cy="177"/>
            </a:xfrm>
            <a:custGeom>
              <a:avLst/>
              <a:gdLst>
                <a:gd name="T0" fmla="*/ 5 w 329"/>
                <a:gd name="T1" fmla="*/ 177 h 177"/>
                <a:gd name="T2" fmla="*/ 0 w 329"/>
                <a:gd name="T3" fmla="*/ 168 h 177"/>
                <a:gd name="T4" fmla="*/ 324 w 329"/>
                <a:gd name="T5" fmla="*/ 0 h 177"/>
                <a:gd name="T6" fmla="*/ 329 w 329"/>
                <a:gd name="T7" fmla="*/ 10 h 177"/>
                <a:gd name="T8" fmla="*/ 5 w 329"/>
                <a:gd name="T9" fmla="*/ 177 h 177"/>
              </a:gdLst>
              <a:ahLst/>
              <a:cxnLst>
                <a:cxn ang="0">
                  <a:pos x="T0" y="T1"/>
                </a:cxn>
                <a:cxn ang="0">
                  <a:pos x="T2" y="T3"/>
                </a:cxn>
                <a:cxn ang="0">
                  <a:pos x="T4" y="T5"/>
                </a:cxn>
                <a:cxn ang="0">
                  <a:pos x="T6" y="T7"/>
                </a:cxn>
                <a:cxn ang="0">
                  <a:pos x="T8" y="T9"/>
                </a:cxn>
              </a:cxnLst>
              <a:rect l="0" t="0" r="r" b="b"/>
              <a:pathLst>
                <a:path w="329" h="177">
                  <a:moveTo>
                    <a:pt x="5" y="177"/>
                  </a:moveTo>
                  <a:lnTo>
                    <a:pt x="0" y="168"/>
                  </a:lnTo>
                  <a:lnTo>
                    <a:pt x="324" y="0"/>
                  </a:lnTo>
                  <a:lnTo>
                    <a:pt x="329" y="10"/>
                  </a:lnTo>
                  <a:lnTo>
                    <a:pt x="5" y="17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81" name="Freeform 68">
              <a:extLst>
                <a:ext uri="{FF2B5EF4-FFF2-40B4-BE49-F238E27FC236}">
                  <a16:creationId xmlns:a16="http://schemas.microsoft.com/office/drawing/2014/main" id="{EFD38F1C-2E2F-4D7D-A5ED-47A914D58239}"/>
                </a:ext>
              </a:extLst>
            </p:cNvPr>
            <p:cNvSpPr/>
            <p:nvPr/>
          </p:nvSpPr>
          <p:spPr bwMode="auto">
            <a:xfrm>
              <a:off x="2649" y="1773"/>
              <a:ext cx="83" cy="255"/>
            </a:xfrm>
            <a:custGeom>
              <a:avLst/>
              <a:gdLst>
                <a:gd name="T0" fmla="*/ 73 w 83"/>
                <a:gd name="T1" fmla="*/ 255 h 255"/>
                <a:gd name="T2" fmla="*/ 0 w 83"/>
                <a:gd name="T3" fmla="*/ 5 h 255"/>
                <a:gd name="T4" fmla="*/ 12 w 83"/>
                <a:gd name="T5" fmla="*/ 0 h 255"/>
                <a:gd name="T6" fmla="*/ 83 w 83"/>
                <a:gd name="T7" fmla="*/ 251 h 255"/>
                <a:gd name="T8" fmla="*/ 73 w 83"/>
                <a:gd name="T9" fmla="*/ 255 h 255"/>
              </a:gdLst>
              <a:ahLst/>
              <a:cxnLst>
                <a:cxn ang="0">
                  <a:pos x="T0" y="T1"/>
                </a:cxn>
                <a:cxn ang="0">
                  <a:pos x="T2" y="T3"/>
                </a:cxn>
                <a:cxn ang="0">
                  <a:pos x="T4" y="T5"/>
                </a:cxn>
                <a:cxn ang="0">
                  <a:pos x="T6" y="T7"/>
                </a:cxn>
                <a:cxn ang="0">
                  <a:pos x="T8" y="T9"/>
                </a:cxn>
              </a:cxnLst>
              <a:rect l="0" t="0" r="r" b="b"/>
              <a:pathLst>
                <a:path w="83" h="255">
                  <a:moveTo>
                    <a:pt x="73" y="255"/>
                  </a:moveTo>
                  <a:lnTo>
                    <a:pt x="0" y="5"/>
                  </a:lnTo>
                  <a:lnTo>
                    <a:pt x="12" y="0"/>
                  </a:lnTo>
                  <a:lnTo>
                    <a:pt x="83" y="251"/>
                  </a:lnTo>
                  <a:lnTo>
                    <a:pt x="73" y="2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82" name="Freeform 69">
              <a:extLst>
                <a:ext uri="{FF2B5EF4-FFF2-40B4-BE49-F238E27FC236}">
                  <a16:creationId xmlns:a16="http://schemas.microsoft.com/office/drawing/2014/main" id="{CB9D0380-4496-4456-A269-6A1CC0816290}"/>
                </a:ext>
              </a:extLst>
            </p:cNvPr>
            <p:cNvSpPr/>
            <p:nvPr/>
          </p:nvSpPr>
          <p:spPr bwMode="auto">
            <a:xfrm>
              <a:off x="2358" y="1650"/>
              <a:ext cx="175" cy="350"/>
            </a:xfrm>
            <a:custGeom>
              <a:avLst/>
              <a:gdLst>
                <a:gd name="T0" fmla="*/ 163 w 175"/>
                <a:gd name="T1" fmla="*/ 350 h 350"/>
                <a:gd name="T2" fmla="*/ 0 w 175"/>
                <a:gd name="T3" fmla="*/ 5 h 350"/>
                <a:gd name="T4" fmla="*/ 10 w 175"/>
                <a:gd name="T5" fmla="*/ 0 h 350"/>
                <a:gd name="T6" fmla="*/ 175 w 175"/>
                <a:gd name="T7" fmla="*/ 345 h 350"/>
                <a:gd name="T8" fmla="*/ 163 w 175"/>
                <a:gd name="T9" fmla="*/ 350 h 350"/>
              </a:gdLst>
              <a:ahLst/>
              <a:cxnLst>
                <a:cxn ang="0">
                  <a:pos x="T0" y="T1"/>
                </a:cxn>
                <a:cxn ang="0">
                  <a:pos x="T2" y="T3"/>
                </a:cxn>
                <a:cxn ang="0">
                  <a:pos x="T4" y="T5"/>
                </a:cxn>
                <a:cxn ang="0">
                  <a:pos x="T6" y="T7"/>
                </a:cxn>
                <a:cxn ang="0">
                  <a:pos x="T8" y="T9"/>
                </a:cxn>
              </a:cxnLst>
              <a:rect l="0" t="0" r="r" b="b"/>
              <a:pathLst>
                <a:path w="175" h="350">
                  <a:moveTo>
                    <a:pt x="163" y="350"/>
                  </a:moveTo>
                  <a:lnTo>
                    <a:pt x="0" y="5"/>
                  </a:lnTo>
                  <a:lnTo>
                    <a:pt x="10" y="0"/>
                  </a:lnTo>
                  <a:lnTo>
                    <a:pt x="175" y="345"/>
                  </a:lnTo>
                  <a:lnTo>
                    <a:pt x="163" y="3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83" name="Freeform 70">
              <a:extLst>
                <a:ext uri="{FF2B5EF4-FFF2-40B4-BE49-F238E27FC236}">
                  <a16:creationId xmlns:a16="http://schemas.microsoft.com/office/drawing/2014/main" id="{F43F7404-8627-49D5-A267-37AACA38BBD9}"/>
                </a:ext>
              </a:extLst>
            </p:cNvPr>
            <p:cNvSpPr/>
            <p:nvPr/>
          </p:nvSpPr>
          <p:spPr bwMode="auto">
            <a:xfrm>
              <a:off x="2283" y="1289"/>
              <a:ext cx="85" cy="366"/>
            </a:xfrm>
            <a:custGeom>
              <a:avLst/>
              <a:gdLst>
                <a:gd name="T0" fmla="*/ 73 w 85"/>
                <a:gd name="T1" fmla="*/ 366 h 366"/>
                <a:gd name="T2" fmla="*/ 0 w 85"/>
                <a:gd name="T3" fmla="*/ 2 h 366"/>
                <a:gd name="T4" fmla="*/ 11 w 85"/>
                <a:gd name="T5" fmla="*/ 0 h 366"/>
                <a:gd name="T6" fmla="*/ 85 w 85"/>
                <a:gd name="T7" fmla="*/ 366 h 366"/>
                <a:gd name="T8" fmla="*/ 73 w 85"/>
                <a:gd name="T9" fmla="*/ 366 h 366"/>
              </a:gdLst>
              <a:ahLst/>
              <a:cxnLst>
                <a:cxn ang="0">
                  <a:pos x="T0" y="T1"/>
                </a:cxn>
                <a:cxn ang="0">
                  <a:pos x="T2" y="T3"/>
                </a:cxn>
                <a:cxn ang="0">
                  <a:pos x="T4" y="T5"/>
                </a:cxn>
                <a:cxn ang="0">
                  <a:pos x="T6" y="T7"/>
                </a:cxn>
                <a:cxn ang="0">
                  <a:pos x="T8" y="T9"/>
                </a:cxn>
              </a:cxnLst>
              <a:rect l="0" t="0" r="r" b="b"/>
              <a:pathLst>
                <a:path w="85" h="366">
                  <a:moveTo>
                    <a:pt x="73" y="366"/>
                  </a:moveTo>
                  <a:lnTo>
                    <a:pt x="0" y="2"/>
                  </a:lnTo>
                  <a:lnTo>
                    <a:pt x="11" y="0"/>
                  </a:lnTo>
                  <a:lnTo>
                    <a:pt x="85" y="366"/>
                  </a:lnTo>
                  <a:lnTo>
                    <a:pt x="73" y="3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84" name="Freeform 71">
              <a:extLst>
                <a:ext uri="{FF2B5EF4-FFF2-40B4-BE49-F238E27FC236}">
                  <a16:creationId xmlns:a16="http://schemas.microsoft.com/office/drawing/2014/main" id="{E64574AD-FCCC-48A7-A727-1E9E4AD23484}"/>
                </a:ext>
              </a:extLst>
            </p:cNvPr>
            <p:cNvSpPr/>
            <p:nvPr/>
          </p:nvSpPr>
          <p:spPr bwMode="auto">
            <a:xfrm>
              <a:off x="2285" y="1289"/>
              <a:ext cx="168" cy="139"/>
            </a:xfrm>
            <a:custGeom>
              <a:avLst/>
              <a:gdLst>
                <a:gd name="T0" fmla="*/ 161 w 168"/>
                <a:gd name="T1" fmla="*/ 139 h 139"/>
                <a:gd name="T2" fmla="*/ 0 w 168"/>
                <a:gd name="T3" fmla="*/ 7 h 139"/>
                <a:gd name="T4" fmla="*/ 7 w 168"/>
                <a:gd name="T5" fmla="*/ 0 h 139"/>
                <a:gd name="T6" fmla="*/ 168 w 168"/>
                <a:gd name="T7" fmla="*/ 130 h 139"/>
                <a:gd name="T8" fmla="*/ 161 w 168"/>
                <a:gd name="T9" fmla="*/ 139 h 139"/>
              </a:gdLst>
              <a:ahLst/>
              <a:cxnLst>
                <a:cxn ang="0">
                  <a:pos x="T0" y="T1"/>
                </a:cxn>
                <a:cxn ang="0">
                  <a:pos x="T2" y="T3"/>
                </a:cxn>
                <a:cxn ang="0">
                  <a:pos x="T4" y="T5"/>
                </a:cxn>
                <a:cxn ang="0">
                  <a:pos x="T6" y="T7"/>
                </a:cxn>
                <a:cxn ang="0">
                  <a:pos x="T8" y="T9"/>
                </a:cxn>
              </a:cxnLst>
              <a:rect l="0" t="0" r="r" b="b"/>
              <a:pathLst>
                <a:path w="168" h="139">
                  <a:moveTo>
                    <a:pt x="161" y="139"/>
                  </a:moveTo>
                  <a:lnTo>
                    <a:pt x="0" y="7"/>
                  </a:lnTo>
                  <a:lnTo>
                    <a:pt x="7" y="0"/>
                  </a:lnTo>
                  <a:lnTo>
                    <a:pt x="168" y="130"/>
                  </a:lnTo>
                  <a:lnTo>
                    <a:pt x="161" y="1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85" name="Freeform 72">
              <a:extLst>
                <a:ext uri="{FF2B5EF4-FFF2-40B4-BE49-F238E27FC236}">
                  <a16:creationId xmlns:a16="http://schemas.microsoft.com/office/drawing/2014/main" id="{54A005D3-AFEB-456A-9E3D-36171846393D}"/>
                </a:ext>
              </a:extLst>
            </p:cNvPr>
            <p:cNvSpPr/>
            <p:nvPr/>
          </p:nvSpPr>
          <p:spPr bwMode="auto">
            <a:xfrm>
              <a:off x="2356" y="1423"/>
              <a:ext cx="99" cy="227"/>
            </a:xfrm>
            <a:custGeom>
              <a:avLst/>
              <a:gdLst>
                <a:gd name="T0" fmla="*/ 9 w 99"/>
                <a:gd name="T1" fmla="*/ 227 h 227"/>
                <a:gd name="T2" fmla="*/ 0 w 99"/>
                <a:gd name="T3" fmla="*/ 223 h 227"/>
                <a:gd name="T4" fmla="*/ 90 w 99"/>
                <a:gd name="T5" fmla="*/ 0 h 227"/>
                <a:gd name="T6" fmla="*/ 99 w 99"/>
                <a:gd name="T7" fmla="*/ 5 h 227"/>
                <a:gd name="T8" fmla="*/ 9 w 99"/>
                <a:gd name="T9" fmla="*/ 227 h 227"/>
              </a:gdLst>
              <a:ahLst/>
              <a:cxnLst>
                <a:cxn ang="0">
                  <a:pos x="T0" y="T1"/>
                </a:cxn>
                <a:cxn ang="0">
                  <a:pos x="T2" y="T3"/>
                </a:cxn>
                <a:cxn ang="0">
                  <a:pos x="T4" y="T5"/>
                </a:cxn>
                <a:cxn ang="0">
                  <a:pos x="T6" y="T7"/>
                </a:cxn>
                <a:cxn ang="0">
                  <a:pos x="T8" y="T9"/>
                </a:cxn>
              </a:cxnLst>
              <a:rect l="0" t="0" r="r" b="b"/>
              <a:pathLst>
                <a:path w="99" h="227">
                  <a:moveTo>
                    <a:pt x="9" y="227"/>
                  </a:moveTo>
                  <a:lnTo>
                    <a:pt x="0" y="223"/>
                  </a:lnTo>
                  <a:lnTo>
                    <a:pt x="90" y="0"/>
                  </a:lnTo>
                  <a:lnTo>
                    <a:pt x="99" y="5"/>
                  </a:lnTo>
                  <a:lnTo>
                    <a:pt x="9" y="2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86" name="Freeform 73">
              <a:extLst>
                <a:ext uri="{FF2B5EF4-FFF2-40B4-BE49-F238E27FC236}">
                  <a16:creationId xmlns:a16="http://schemas.microsoft.com/office/drawing/2014/main" id="{6358CBDE-8E6C-4111-8810-AC327D739AF2}"/>
                </a:ext>
              </a:extLst>
            </p:cNvPr>
            <p:cNvSpPr/>
            <p:nvPr/>
          </p:nvSpPr>
          <p:spPr bwMode="auto">
            <a:xfrm>
              <a:off x="2446" y="1419"/>
              <a:ext cx="179" cy="106"/>
            </a:xfrm>
            <a:custGeom>
              <a:avLst/>
              <a:gdLst>
                <a:gd name="T0" fmla="*/ 175 w 179"/>
                <a:gd name="T1" fmla="*/ 106 h 106"/>
                <a:gd name="T2" fmla="*/ 0 w 179"/>
                <a:gd name="T3" fmla="*/ 9 h 106"/>
                <a:gd name="T4" fmla="*/ 4 w 179"/>
                <a:gd name="T5" fmla="*/ 0 h 106"/>
                <a:gd name="T6" fmla="*/ 179 w 179"/>
                <a:gd name="T7" fmla="*/ 97 h 106"/>
                <a:gd name="T8" fmla="*/ 175 w 179"/>
                <a:gd name="T9" fmla="*/ 106 h 106"/>
              </a:gdLst>
              <a:ahLst/>
              <a:cxnLst>
                <a:cxn ang="0">
                  <a:pos x="T0" y="T1"/>
                </a:cxn>
                <a:cxn ang="0">
                  <a:pos x="T2" y="T3"/>
                </a:cxn>
                <a:cxn ang="0">
                  <a:pos x="T4" y="T5"/>
                </a:cxn>
                <a:cxn ang="0">
                  <a:pos x="T6" y="T7"/>
                </a:cxn>
                <a:cxn ang="0">
                  <a:pos x="T8" y="T9"/>
                </a:cxn>
              </a:cxnLst>
              <a:rect l="0" t="0" r="r" b="b"/>
              <a:pathLst>
                <a:path w="179" h="106">
                  <a:moveTo>
                    <a:pt x="175" y="106"/>
                  </a:moveTo>
                  <a:lnTo>
                    <a:pt x="0" y="9"/>
                  </a:lnTo>
                  <a:lnTo>
                    <a:pt x="4" y="0"/>
                  </a:lnTo>
                  <a:lnTo>
                    <a:pt x="179" y="97"/>
                  </a:lnTo>
                  <a:lnTo>
                    <a:pt x="175"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87" name="Freeform 74">
              <a:extLst>
                <a:ext uri="{FF2B5EF4-FFF2-40B4-BE49-F238E27FC236}">
                  <a16:creationId xmlns:a16="http://schemas.microsoft.com/office/drawing/2014/main" id="{153B91AD-71EB-4DE5-BD9D-621C895041D1}"/>
                </a:ext>
              </a:extLst>
            </p:cNvPr>
            <p:cNvSpPr/>
            <p:nvPr/>
          </p:nvSpPr>
          <p:spPr bwMode="auto">
            <a:xfrm>
              <a:off x="2613" y="1518"/>
              <a:ext cx="43" cy="262"/>
            </a:xfrm>
            <a:custGeom>
              <a:avLst/>
              <a:gdLst>
                <a:gd name="T0" fmla="*/ 34 w 43"/>
                <a:gd name="T1" fmla="*/ 262 h 262"/>
                <a:gd name="T2" fmla="*/ 0 w 43"/>
                <a:gd name="T3" fmla="*/ 2 h 262"/>
                <a:gd name="T4" fmla="*/ 12 w 43"/>
                <a:gd name="T5" fmla="*/ 0 h 262"/>
                <a:gd name="T6" fmla="*/ 43 w 43"/>
                <a:gd name="T7" fmla="*/ 260 h 262"/>
                <a:gd name="T8" fmla="*/ 34 w 43"/>
                <a:gd name="T9" fmla="*/ 262 h 262"/>
              </a:gdLst>
              <a:ahLst/>
              <a:cxnLst>
                <a:cxn ang="0">
                  <a:pos x="T0" y="T1"/>
                </a:cxn>
                <a:cxn ang="0">
                  <a:pos x="T2" y="T3"/>
                </a:cxn>
                <a:cxn ang="0">
                  <a:pos x="T4" y="T5"/>
                </a:cxn>
                <a:cxn ang="0">
                  <a:pos x="T6" y="T7"/>
                </a:cxn>
                <a:cxn ang="0">
                  <a:pos x="T8" y="T9"/>
                </a:cxn>
              </a:cxnLst>
              <a:rect l="0" t="0" r="r" b="b"/>
              <a:pathLst>
                <a:path w="43" h="262">
                  <a:moveTo>
                    <a:pt x="34" y="262"/>
                  </a:moveTo>
                  <a:lnTo>
                    <a:pt x="0" y="2"/>
                  </a:lnTo>
                  <a:lnTo>
                    <a:pt x="12" y="0"/>
                  </a:lnTo>
                  <a:lnTo>
                    <a:pt x="43" y="260"/>
                  </a:lnTo>
                  <a:lnTo>
                    <a:pt x="34" y="2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88" name="Freeform 75">
              <a:extLst>
                <a:ext uri="{FF2B5EF4-FFF2-40B4-BE49-F238E27FC236}">
                  <a16:creationId xmlns:a16="http://schemas.microsoft.com/office/drawing/2014/main" id="{0FA83497-A7F0-447F-ACE3-211829778573}"/>
                </a:ext>
              </a:extLst>
            </p:cNvPr>
            <p:cNvSpPr/>
            <p:nvPr/>
          </p:nvSpPr>
          <p:spPr bwMode="auto">
            <a:xfrm>
              <a:off x="2621" y="1516"/>
              <a:ext cx="231" cy="134"/>
            </a:xfrm>
            <a:custGeom>
              <a:avLst/>
              <a:gdLst>
                <a:gd name="T0" fmla="*/ 226 w 231"/>
                <a:gd name="T1" fmla="*/ 134 h 134"/>
                <a:gd name="T2" fmla="*/ 0 w 231"/>
                <a:gd name="T3" fmla="*/ 9 h 134"/>
                <a:gd name="T4" fmla="*/ 4 w 231"/>
                <a:gd name="T5" fmla="*/ 0 h 134"/>
                <a:gd name="T6" fmla="*/ 231 w 231"/>
                <a:gd name="T7" fmla="*/ 125 h 134"/>
                <a:gd name="T8" fmla="*/ 226 w 231"/>
                <a:gd name="T9" fmla="*/ 134 h 134"/>
              </a:gdLst>
              <a:ahLst/>
              <a:cxnLst>
                <a:cxn ang="0">
                  <a:pos x="T0" y="T1"/>
                </a:cxn>
                <a:cxn ang="0">
                  <a:pos x="T2" y="T3"/>
                </a:cxn>
                <a:cxn ang="0">
                  <a:pos x="T4" y="T5"/>
                </a:cxn>
                <a:cxn ang="0">
                  <a:pos x="T6" y="T7"/>
                </a:cxn>
                <a:cxn ang="0">
                  <a:pos x="T8" y="T9"/>
                </a:cxn>
              </a:cxnLst>
              <a:rect l="0" t="0" r="r" b="b"/>
              <a:pathLst>
                <a:path w="231" h="134">
                  <a:moveTo>
                    <a:pt x="226" y="134"/>
                  </a:moveTo>
                  <a:lnTo>
                    <a:pt x="0" y="9"/>
                  </a:lnTo>
                  <a:lnTo>
                    <a:pt x="4" y="0"/>
                  </a:lnTo>
                  <a:lnTo>
                    <a:pt x="231" y="125"/>
                  </a:lnTo>
                  <a:lnTo>
                    <a:pt x="226" y="1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89" name="Freeform 76">
              <a:extLst>
                <a:ext uri="{FF2B5EF4-FFF2-40B4-BE49-F238E27FC236}">
                  <a16:creationId xmlns:a16="http://schemas.microsoft.com/office/drawing/2014/main" id="{1FBFA60D-B13D-45FF-9AD6-45FCA555CAF0}"/>
                </a:ext>
              </a:extLst>
            </p:cNvPr>
            <p:cNvSpPr/>
            <p:nvPr/>
          </p:nvSpPr>
          <p:spPr bwMode="auto">
            <a:xfrm>
              <a:off x="2595" y="1383"/>
              <a:ext cx="33" cy="140"/>
            </a:xfrm>
            <a:custGeom>
              <a:avLst/>
              <a:gdLst>
                <a:gd name="T0" fmla="*/ 21 w 33"/>
                <a:gd name="T1" fmla="*/ 140 h 140"/>
                <a:gd name="T2" fmla="*/ 0 w 33"/>
                <a:gd name="T3" fmla="*/ 0 h 140"/>
                <a:gd name="T4" fmla="*/ 9 w 33"/>
                <a:gd name="T5" fmla="*/ 0 h 140"/>
                <a:gd name="T6" fmla="*/ 33 w 33"/>
                <a:gd name="T7" fmla="*/ 137 h 140"/>
                <a:gd name="T8" fmla="*/ 21 w 33"/>
                <a:gd name="T9" fmla="*/ 140 h 140"/>
              </a:gdLst>
              <a:ahLst/>
              <a:cxnLst>
                <a:cxn ang="0">
                  <a:pos x="T0" y="T1"/>
                </a:cxn>
                <a:cxn ang="0">
                  <a:pos x="T2" y="T3"/>
                </a:cxn>
                <a:cxn ang="0">
                  <a:pos x="T4" y="T5"/>
                </a:cxn>
                <a:cxn ang="0">
                  <a:pos x="T6" y="T7"/>
                </a:cxn>
                <a:cxn ang="0">
                  <a:pos x="T8" y="T9"/>
                </a:cxn>
              </a:cxnLst>
              <a:rect l="0" t="0" r="r" b="b"/>
              <a:pathLst>
                <a:path w="33" h="140">
                  <a:moveTo>
                    <a:pt x="21" y="140"/>
                  </a:moveTo>
                  <a:lnTo>
                    <a:pt x="0" y="0"/>
                  </a:lnTo>
                  <a:lnTo>
                    <a:pt x="9" y="0"/>
                  </a:lnTo>
                  <a:lnTo>
                    <a:pt x="33" y="137"/>
                  </a:lnTo>
                  <a:lnTo>
                    <a:pt x="21" y="1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90" name="Freeform 77">
              <a:extLst>
                <a:ext uri="{FF2B5EF4-FFF2-40B4-BE49-F238E27FC236}">
                  <a16:creationId xmlns:a16="http://schemas.microsoft.com/office/drawing/2014/main" id="{9648BD2D-B2F8-4927-8147-3347797653E4}"/>
                </a:ext>
              </a:extLst>
            </p:cNvPr>
            <p:cNvSpPr/>
            <p:nvPr/>
          </p:nvSpPr>
          <p:spPr bwMode="auto">
            <a:xfrm>
              <a:off x="2361" y="1513"/>
              <a:ext cx="262" cy="135"/>
            </a:xfrm>
            <a:custGeom>
              <a:avLst/>
              <a:gdLst>
                <a:gd name="T0" fmla="*/ 4 w 262"/>
                <a:gd name="T1" fmla="*/ 135 h 135"/>
                <a:gd name="T2" fmla="*/ 0 w 262"/>
                <a:gd name="T3" fmla="*/ 125 h 135"/>
                <a:gd name="T4" fmla="*/ 257 w 262"/>
                <a:gd name="T5" fmla="*/ 0 h 135"/>
                <a:gd name="T6" fmla="*/ 262 w 262"/>
                <a:gd name="T7" fmla="*/ 10 h 135"/>
                <a:gd name="T8" fmla="*/ 4 w 262"/>
                <a:gd name="T9" fmla="*/ 135 h 135"/>
              </a:gdLst>
              <a:ahLst/>
              <a:cxnLst>
                <a:cxn ang="0">
                  <a:pos x="T0" y="T1"/>
                </a:cxn>
                <a:cxn ang="0">
                  <a:pos x="T2" y="T3"/>
                </a:cxn>
                <a:cxn ang="0">
                  <a:pos x="T4" y="T5"/>
                </a:cxn>
                <a:cxn ang="0">
                  <a:pos x="T6" y="T7"/>
                </a:cxn>
                <a:cxn ang="0">
                  <a:pos x="T8" y="T9"/>
                </a:cxn>
              </a:cxnLst>
              <a:rect l="0" t="0" r="r" b="b"/>
              <a:pathLst>
                <a:path w="262" h="135">
                  <a:moveTo>
                    <a:pt x="4" y="135"/>
                  </a:moveTo>
                  <a:lnTo>
                    <a:pt x="0" y="125"/>
                  </a:lnTo>
                  <a:lnTo>
                    <a:pt x="257" y="0"/>
                  </a:lnTo>
                  <a:lnTo>
                    <a:pt x="262" y="10"/>
                  </a:lnTo>
                  <a:lnTo>
                    <a:pt x="4" y="1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91" name="Freeform 78">
              <a:extLst>
                <a:ext uri="{FF2B5EF4-FFF2-40B4-BE49-F238E27FC236}">
                  <a16:creationId xmlns:a16="http://schemas.microsoft.com/office/drawing/2014/main" id="{2B2DDD91-7656-425A-A7E7-BDBC0D43E01B}"/>
                </a:ext>
              </a:extLst>
            </p:cNvPr>
            <p:cNvSpPr/>
            <p:nvPr/>
          </p:nvSpPr>
          <p:spPr bwMode="auto">
            <a:xfrm>
              <a:off x="2361" y="1641"/>
              <a:ext cx="290" cy="135"/>
            </a:xfrm>
            <a:custGeom>
              <a:avLst/>
              <a:gdLst>
                <a:gd name="T0" fmla="*/ 288 w 290"/>
                <a:gd name="T1" fmla="*/ 135 h 135"/>
                <a:gd name="T2" fmla="*/ 0 w 290"/>
                <a:gd name="T3" fmla="*/ 9 h 135"/>
                <a:gd name="T4" fmla="*/ 4 w 290"/>
                <a:gd name="T5" fmla="*/ 0 h 135"/>
                <a:gd name="T6" fmla="*/ 290 w 290"/>
                <a:gd name="T7" fmla="*/ 125 h 135"/>
                <a:gd name="T8" fmla="*/ 288 w 290"/>
                <a:gd name="T9" fmla="*/ 135 h 135"/>
              </a:gdLst>
              <a:ahLst/>
              <a:cxnLst>
                <a:cxn ang="0">
                  <a:pos x="T0" y="T1"/>
                </a:cxn>
                <a:cxn ang="0">
                  <a:pos x="T2" y="T3"/>
                </a:cxn>
                <a:cxn ang="0">
                  <a:pos x="T4" y="T5"/>
                </a:cxn>
                <a:cxn ang="0">
                  <a:pos x="T6" y="T7"/>
                </a:cxn>
                <a:cxn ang="0">
                  <a:pos x="T8" y="T9"/>
                </a:cxn>
              </a:cxnLst>
              <a:rect l="0" t="0" r="r" b="b"/>
              <a:pathLst>
                <a:path w="290" h="135">
                  <a:moveTo>
                    <a:pt x="288" y="135"/>
                  </a:moveTo>
                  <a:lnTo>
                    <a:pt x="0" y="9"/>
                  </a:lnTo>
                  <a:lnTo>
                    <a:pt x="4" y="0"/>
                  </a:lnTo>
                  <a:lnTo>
                    <a:pt x="290" y="125"/>
                  </a:lnTo>
                  <a:lnTo>
                    <a:pt x="288" y="1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92" name="Freeform 79">
              <a:extLst>
                <a:ext uri="{FF2B5EF4-FFF2-40B4-BE49-F238E27FC236}">
                  <a16:creationId xmlns:a16="http://schemas.microsoft.com/office/drawing/2014/main" id="{1F729B27-C781-4577-9299-A8B119CB91EF}"/>
                </a:ext>
              </a:extLst>
            </p:cNvPr>
            <p:cNvSpPr/>
            <p:nvPr/>
          </p:nvSpPr>
          <p:spPr bwMode="auto">
            <a:xfrm>
              <a:off x="2656" y="1731"/>
              <a:ext cx="619" cy="52"/>
            </a:xfrm>
            <a:custGeom>
              <a:avLst/>
              <a:gdLst>
                <a:gd name="T0" fmla="*/ 0 w 619"/>
                <a:gd name="T1" fmla="*/ 52 h 52"/>
                <a:gd name="T2" fmla="*/ 0 w 619"/>
                <a:gd name="T3" fmla="*/ 40 h 52"/>
                <a:gd name="T4" fmla="*/ 619 w 619"/>
                <a:gd name="T5" fmla="*/ 0 h 52"/>
                <a:gd name="T6" fmla="*/ 619 w 619"/>
                <a:gd name="T7" fmla="*/ 11 h 52"/>
                <a:gd name="T8" fmla="*/ 0 w 619"/>
                <a:gd name="T9" fmla="*/ 52 h 52"/>
              </a:gdLst>
              <a:ahLst/>
              <a:cxnLst>
                <a:cxn ang="0">
                  <a:pos x="T0" y="T1"/>
                </a:cxn>
                <a:cxn ang="0">
                  <a:pos x="T2" y="T3"/>
                </a:cxn>
                <a:cxn ang="0">
                  <a:pos x="T4" y="T5"/>
                </a:cxn>
                <a:cxn ang="0">
                  <a:pos x="T6" y="T7"/>
                </a:cxn>
                <a:cxn ang="0">
                  <a:pos x="T8" y="T9"/>
                </a:cxn>
              </a:cxnLst>
              <a:rect l="0" t="0" r="r" b="b"/>
              <a:pathLst>
                <a:path w="619" h="52">
                  <a:moveTo>
                    <a:pt x="0" y="52"/>
                  </a:moveTo>
                  <a:lnTo>
                    <a:pt x="0" y="40"/>
                  </a:lnTo>
                  <a:lnTo>
                    <a:pt x="619" y="0"/>
                  </a:lnTo>
                  <a:lnTo>
                    <a:pt x="619" y="11"/>
                  </a:lnTo>
                  <a:lnTo>
                    <a:pt x="0"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93" name="Freeform 80">
              <a:extLst>
                <a:ext uri="{FF2B5EF4-FFF2-40B4-BE49-F238E27FC236}">
                  <a16:creationId xmlns:a16="http://schemas.microsoft.com/office/drawing/2014/main" id="{8ADD7CAE-F89E-41DF-8148-745EE37AE112}"/>
                </a:ext>
              </a:extLst>
            </p:cNvPr>
            <p:cNvSpPr/>
            <p:nvPr/>
          </p:nvSpPr>
          <p:spPr bwMode="auto">
            <a:xfrm>
              <a:off x="3145" y="1475"/>
              <a:ext cx="258" cy="123"/>
            </a:xfrm>
            <a:custGeom>
              <a:avLst/>
              <a:gdLst>
                <a:gd name="T0" fmla="*/ 5 w 258"/>
                <a:gd name="T1" fmla="*/ 123 h 123"/>
                <a:gd name="T2" fmla="*/ 0 w 258"/>
                <a:gd name="T3" fmla="*/ 114 h 123"/>
                <a:gd name="T4" fmla="*/ 253 w 258"/>
                <a:gd name="T5" fmla="*/ 0 h 123"/>
                <a:gd name="T6" fmla="*/ 258 w 258"/>
                <a:gd name="T7" fmla="*/ 10 h 123"/>
                <a:gd name="T8" fmla="*/ 5 w 258"/>
                <a:gd name="T9" fmla="*/ 123 h 123"/>
              </a:gdLst>
              <a:ahLst/>
              <a:cxnLst>
                <a:cxn ang="0">
                  <a:pos x="T0" y="T1"/>
                </a:cxn>
                <a:cxn ang="0">
                  <a:pos x="T2" y="T3"/>
                </a:cxn>
                <a:cxn ang="0">
                  <a:pos x="T4" y="T5"/>
                </a:cxn>
                <a:cxn ang="0">
                  <a:pos x="T6" y="T7"/>
                </a:cxn>
                <a:cxn ang="0">
                  <a:pos x="T8" y="T9"/>
                </a:cxn>
              </a:cxnLst>
              <a:rect l="0" t="0" r="r" b="b"/>
              <a:pathLst>
                <a:path w="258" h="123">
                  <a:moveTo>
                    <a:pt x="5" y="123"/>
                  </a:moveTo>
                  <a:lnTo>
                    <a:pt x="0" y="114"/>
                  </a:lnTo>
                  <a:lnTo>
                    <a:pt x="253" y="0"/>
                  </a:lnTo>
                  <a:lnTo>
                    <a:pt x="258" y="10"/>
                  </a:lnTo>
                  <a:lnTo>
                    <a:pt x="5" y="1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94" name="Freeform 81">
              <a:extLst>
                <a:ext uri="{FF2B5EF4-FFF2-40B4-BE49-F238E27FC236}">
                  <a16:creationId xmlns:a16="http://schemas.microsoft.com/office/drawing/2014/main" id="{CDE04972-E871-4F32-8841-0CBD90FBAE2F}"/>
                </a:ext>
              </a:extLst>
            </p:cNvPr>
            <p:cNvSpPr/>
            <p:nvPr/>
          </p:nvSpPr>
          <p:spPr bwMode="auto">
            <a:xfrm>
              <a:off x="2994" y="1589"/>
              <a:ext cx="156" cy="52"/>
            </a:xfrm>
            <a:custGeom>
              <a:avLst/>
              <a:gdLst>
                <a:gd name="T0" fmla="*/ 2 w 156"/>
                <a:gd name="T1" fmla="*/ 52 h 52"/>
                <a:gd name="T2" fmla="*/ 0 w 156"/>
                <a:gd name="T3" fmla="*/ 40 h 52"/>
                <a:gd name="T4" fmla="*/ 154 w 156"/>
                <a:gd name="T5" fmla="*/ 0 h 52"/>
                <a:gd name="T6" fmla="*/ 156 w 156"/>
                <a:gd name="T7" fmla="*/ 9 h 52"/>
                <a:gd name="T8" fmla="*/ 2 w 156"/>
                <a:gd name="T9" fmla="*/ 52 h 52"/>
              </a:gdLst>
              <a:ahLst/>
              <a:cxnLst>
                <a:cxn ang="0">
                  <a:pos x="T0" y="T1"/>
                </a:cxn>
                <a:cxn ang="0">
                  <a:pos x="T2" y="T3"/>
                </a:cxn>
                <a:cxn ang="0">
                  <a:pos x="T4" y="T5"/>
                </a:cxn>
                <a:cxn ang="0">
                  <a:pos x="T6" y="T7"/>
                </a:cxn>
                <a:cxn ang="0">
                  <a:pos x="T8" y="T9"/>
                </a:cxn>
              </a:cxnLst>
              <a:rect l="0" t="0" r="r" b="b"/>
              <a:pathLst>
                <a:path w="156" h="52">
                  <a:moveTo>
                    <a:pt x="2" y="52"/>
                  </a:moveTo>
                  <a:lnTo>
                    <a:pt x="0" y="40"/>
                  </a:lnTo>
                  <a:lnTo>
                    <a:pt x="154" y="0"/>
                  </a:lnTo>
                  <a:lnTo>
                    <a:pt x="156" y="9"/>
                  </a:lnTo>
                  <a:lnTo>
                    <a:pt x="2"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95" name="Freeform 82">
              <a:extLst>
                <a:ext uri="{FF2B5EF4-FFF2-40B4-BE49-F238E27FC236}">
                  <a16:creationId xmlns:a16="http://schemas.microsoft.com/office/drawing/2014/main" id="{2013BBA4-6C74-4DF8-91E9-06764F220F91}"/>
                </a:ext>
              </a:extLst>
            </p:cNvPr>
            <p:cNvSpPr/>
            <p:nvPr/>
          </p:nvSpPr>
          <p:spPr bwMode="auto">
            <a:xfrm>
              <a:off x="3379" y="1152"/>
              <a:ext cx="26" cy="328"/>
            </a:xfrm>
            <a:custGeom>
              <a:avLst/>
              <a:gdLst>
                <a:gd name="T0" fmla="*/ 14 w 26"/>
                <a:gd name="T1" fmla="*/ 328 h 328"/>
                <a:gd name="T2" fmla="*/ 0 w 26"/>
                <a:gd name="T3" fmla="*/ 0 h 328"/>
                <a:gd name="T4" fmla="*/ 12 w 26"/>
                <a:gd name="T5" fmla="*/ 0 h 328"/>
                <a:gd name="T6" fmla="*/ 26 w 26"/>
                <a:gd name="T7" fmla="*/ 328 h 328"/>
                <a:gd name="T8" fmla="*/ 14 w 26"/>
                <a:gd name="T9" fmla="*/ 328 h 328"/>
              </a:gdLst>
              <a:ahLst/>
              <a:cxnLst>
                <a:cxn ang="0">
                  <a:pos x="T0" y="T1"/>
                </a:cxn>
                <a:cxn ang="0">
                  <a:pos x="T2" y="T3"/>
                </a:cxn>
                <a:cxn ang="0">
                  <a:pos x="T4" y="T5"/>
                </a:cxn>
                <a:cxn ang="0">
                  <a:pos x="T6" y="T7"/>
                </a:cxn>
                <a:cxn ang="0">
                  <a:pos x="T8" y="T9"/>
                </a:cxn>
              </a:cxnLst>
              <a:rect l="0" t="0" r="r" b="b"/>
              <a:pathLst>
                <a:path w="26" h="328">
                  <a:moveTo>
                    <a:pt x="14" y="328"/>
                  </a:moveTo>
                  <a:lnTo>
                    <a:pt x="0" y="0"/>
                  </a:lnTo>
                  <a:lnTo>
                    <a:pt x="12" y="0"/>
                  </a:lnTo>
                  <a:lnTo>
                    <a:pt x="26" y="328"/>
                  </a:lnTo>
                  <a:lnTo>
                    <a:pt x="14" y="3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96" name="Freeform 83">
              <a:extLst>
                <a:ext uri="{FF2B5EF4-FFF2-40B4-BE49-F238E27FC236}">
                  <a16:creationId xmlns:a16="http://schemas.microsoft.com/office/drawing/2014/main" id="{1F790256-7AC2-4925-AB4C-F21E60FAB49F}"/>
                </a:ext>
              </a:extLst>
            </p:cNvPr>
            <p:cNvSpPr/>
            <p:nvPr/>
          </p:nvSpPr>
          <p:spPr bwMode="auto">
            <a:xfrm>
              <a:off x="3202" y="944"/>
              <a:ext cx="187" cy="212"/>
            </a:xfrm>
            <a:custGeom>
              <a:avLst/>
              <a:gdLst>
                <a:gd name="T0" fmla="*/ 179 w 187"/>
                <a:gd name="T1" fmla="*/ 212 h 212"/>
                <a:gd name="T2" fmla="*/ 0 w 187"/>
                <a:gd name="T3" fmla="*/ 7 h 212"/>
                <a:gd name="T4" fmla="*/ 9 w 187"/>
                <a:gd name="T5" fmla="*/ 0 h 212"/>
                <a:gd name="T6" fmla="*/ 187 w 187"/>
                <a:gd name="T7" fmla="*/ 205 h 212"/>
                <a:gd name="T8" fmla="*/ 179 w 187"/>
                <a:gd name="T9" fmla="*/ 212 h 212"/>
              </a:gdLst>
              <a:ahLst/>
              <a:cxnLst>
                <a:cxn ang="0">
                  <a:pos x="T0" y="T1"/>
                </a:cxn>
                <a:cxn ang="0">
                  <a:pos x="T2" y="T3"/>
                </a:cxn>
                <a:cxn ang="0">
                  <a:pos x="T4" y="T5"/>
                </a:cxn>
                <a:cxn ang="0">
                  <a:pos x="T6" y="T7"/>
                </a:cxn>
                <a:cxn ang="0">
                  <a:pos x="T8" y="T9"/>
                </a:cxn>
              </a:cxnLst>
              <a:rect l="0" t="0" r="r" b="b"/>
              <a:pathLst>
                <a:path w="187" h="212">
                  <a:moveTo>
                    <a:pt x="179" y="212"/>
                  </a:moveTo>
                  <a:lnTo>
                    <a:pt x="0" y="7"/>
                  </a:lnTo>
                  <a:lnTo>
                    <a:pt x="9" y="0"/>
                  </a:lnTo>
                  <a:lnTo>
                    <a:pt x="187" y="205"/>
                  </a:lnTo>
                  <a:lnTo>
                    <a:pt x="179" y="2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97" name="Freeform 84">
              <a:extLst>
                <a:ext uri="{FF2B5EF4-FFF2-40B4-BE49-F238E27FC236}">
                  <a16:creationId xmlns:a16="http://schemas.microsoft.com/office/drawing/2014/main" id="{0E1E0E33-A602-4B78-872C-EC90D2680C98}"/>
                </a:ext>
              </a:extLst>
            </p:cNvPr>
            <p:cNvSpPr/>
            <p:nvPr/>
          </p:nvSpPr>
          <p:spPr bwMode="auto">
            <a:xfrm>
              <a:off x="3237" y="1149"/>
              <a:ext cx="149" cy="119"/>
            </a:xfrm>
            <a:custGeom>
              <a:avLst/>
              <a:gdLst>
                <a:gd name="T0" fmla="*/ 7 w 149"/>
                <a:gd name="T1" fmla="*/ 119 h 119"/>
                <a:gd name="T2" fmla="*/ 0 w 149"/>
                <a:gd name="T3" fmla="*/ 109 h 119"/>
                <a:gd name="T4" fmla="*/ 142 w 149"/>
                <a:gd name="T5" fmla="*/ 0 h 119"/>
                <a:gd name="T6" fmla="*/ 149 w 149"/>
                <a:gd name="T7" fmla="*/ 10 h 119"/>
                <a:gd name="T8" fmla="*/ 7 w 149"/>
                <a:gd name="T9" fmla="*/ 119 h 119"/>
              </a:gdLst>
              <a:ahLst/>
              <a:cxnLst>
                <a:cxn ang="0">
                  <a:pos x="T0" y="T1"/>
                </a:cxn>
                <a:cxn ang="0">
                  <a:pos x="T2" y="T3"/>
                </a:cxn>
                <a:cxn ang="0">
                  <a:pos x="T4" y="T5"/>
                </a:cxn>
                <a:cxn ang="0">
                  <a:pos x="T6" y="T7"/>
                </a:cxn>
                <a:cxn ang="0">
                  <a:pos x="T8" y="T9"/>
                </a:cxn>
              </a:cxnLst>
              <a:rect l="0" t="0" r="r" b="b"/>
              <a:pathLst>
                <a:path w="149" h="119">
                  <a:moveTo>
                    <a:pt x="7" y="119"/>
                  </a:moveTo>
                  <a:lnTo>
                    <a:pt x="0" y="109"/>
                  </a:lnTo>
                  <a:lnTo>
                    <a:pt x="142" y="0"/>
                  </a:lnTo>
                  <a:lnTo>
                    <a:pt x="149" y="10"/>
                  </a:lnTo>
                  <a:lnTo>
                    <a:pt x="7" y="1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98" name="Freeform 85">
              <a:extLst>
                <a:ext uri="{FF2B5EF4-FFF2-40B4-BE49-F238E27FC236}">
                  <a16:creationId xmlns:a16="http://schemas.microsoft.com/office/drawing/2014/main" id="{CE1D312A-8E86-426D-90BE-88432E7ADC4D}"/>
                </a:ext>
              </a:extLst>
            </p:cNvPr>
            <p:cNvSpPr/>
            <p:nvPr/>
          </p:nvSpPr>
          <p:spPr bwMode="auto">
            <a:xfrm>
              <a:off x="3086" y="1258"/>
              <a:ext cx="161" cy="137"/>
            </a:xfrm>
            <a:custGeom>
              <a:avLst/>
              <a:gdLst>
                <a:gd name="T0" fmla="*/ 7 w 161"/>
                <a:gd name="T1" fmla="*/ 137 h 137"/>
                <a:gd name="T2" fmla="*/ 0 w 161"/>
                <a:gd name="T3" fmla="*/ 130 h 137"/>
                <a:gd name="T4" fmla="*/ 154 w 161"/>
                <a:gd name="T5" fmla="*/ 0 h 137"/>
                <a:gd name="T6" fmla="*/ 161 w 161"/>
                <a:gd name="T7" fmla="*/ 10 h 137"/>
                <a:gd name="T8" fmla="*/ 7 w 161"/>
                <a:gd name="T9" fmla="*/ 137 h 137"/>
              </a:gdLst>
              <a:ahLst/>
              <a:cxnLst>
                <a:cxn ang="0">
                  <a:pos x="T0" y="T1"/>
                </a:cxn>
                <a:cxn ang="0">
                  <a:pos x="T2" y="T3"/>
                </a:cxn>
                <a:cxn ang="0">
                  <a:pos x="T4" y="T5"/>
                </a:cxn>
                <a:cxn ang="0">
                  <a:pos x="T6" y="T7"/>
                </a:cxn>
                <a:cxn ang="0">
                  <a:pos x="T8" y="T9"/>
                </a:cxn>
              </a:cxnLst>
              <a:rect l="0" t="0" r="r" b="b"/>
              <a:pathLst>
                <a:path w="161" h="137">
                  <a:moveTo>
                    <a:pt x="7" y="137"/>
                  </a:moveTo>
                  <a:lnTo>
                    <a:pt x="0" y="130"/>
                  </a:lnTo>
                  <a:lnTo>
                    <a:pt x="154" y="0"/>
                  </a:lnTo>
                  <a:lnTo>
                    <a:pt x="161" y="10"/>
                  </a:lnTo>
                  <a:lnTo>
                    <a:pt x="7" y="1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99" name="Freeform 86">
              <a:extLst>
                <a:ext uri="{FF2B5EF4-FFF2-40B4-BE49-F238E27FC236}">
                  <a16:creationId xmlns:a16="http://schemas.microsoft.com/office/drawing/2014/main" id="{239D0EEE-E229-469F-A24C-FD152BC367DC}"/>
                </a:ext>
              </a:extLst>
            </p:cNvPr>
            <p:cNvSpPr/>
            <p:nvPr/>
          </p:nvSpPr>
          <p:spPr bwMode="auto">
            <a:xfrm>
              <a:off x="2838" y="1353"/>
              <a:ext cx="255" cy="42"/>
            </a:xfrm>
            <a:custGeom>
              <a:avLst/>
              <a:gdLst>
                <a:gd name="T0" fmla="*/ 253 w 255"/>
                <a:gd name="T1" fmla="*/ 42 h 42"/>
                <a:gd name="T2" fmla="*/ 0 w 255"/>
                <a:gd name="T3" fmla="*/ 9 h 42"/>
                <a:gd name="T4" fmla="*/ 2 w 255"/>
                <a:gd name="T5" fmla="*/ 0 h 42"/>
                <a:gd name="T6" fmla="*/ 255 w 255"/>
                <a:gd name="T7" fmla="*/ 33 h 42"/>
                <a:gd name="T8" fmla="*/ 253 w 255"/>
                <a:gd name="T9" fmla="*/ 42 h 42"/>
              </a:gdLst>
              <a:ahLst/>
              <a:cxnLst>
                <a:cxn ang="0">
                  <a:pos x="T0" y="T1"/>
                </a:cxn>
                <a:cxn ang="0">
                  <a:pos x="T2" y="T3"/>
                </a:cxn>
                <a:cxn ang="0">
                  <a:pos x="T4" y="T5"/>
                </a:cxn>
                <a:cxn ang="0">
                  <a:pos x="T6" y="T7"/>
                </a:cxn>
                <a:cxn ang="0">
                  <a:pos x="T8" y="T9"/>
                </a:cxn>
              </a:cxnLst>
              <a:rect l="0" t="0" r="r" b="b"/>
              <a:pathLst>
                <a:path w="255" h="42">
                  <a:moveTo>
                    <a:pt x="253" y="42"/>
                  </a:moveTo>
                  <a:lnTo>
                    <a:pt x="0" y="9"/>
                  </a:lnTo>
                  <a:lnTo>
                    <a:pt x="2" y="0"/>
                  </a:lnTo>
                  <a:lnTo>
                    <a:pt x="255" y="33"/>
                  </a:lnTo>
                  <a:lnTo>
                    <a:pt x="253"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100" name="Freeform 87">
              <a:extLst>
                <a:ext uri="{FF2B5EF4-FFF2-40B4-BE49-F238E27FC236}">
                  <a16:creationId xmlns:a16="http://schemas.microsoft.com/office/drawing/2014/main" id="{12511D0E-8F06-4096-908C-A842AD4488A8}"/>
                </a:ext>
              </a:extLst>
            </p:cNvPr>
            <p:cNvSpPr/>
            <p:nvPr/>
          </p:nvSpPr>
          <p:spPr bwMode="auto">
            <a:xfrm>
              <a:off x="2599" y="1355"/>
              <a:ext cx="239" cy="33"/>
            </a:xfrm>
            <a:custGeom>
              <a:avLst/>
              <a:gdLst>
                <a:gd name="T0" fmla="*/ 0 w 239"/>
                <a:gd name="T1" fmla="*/ 33 h 33"/>
                <a:gd name="T2" fmla="*/ 0 w 239"/>
                <a:gd name="T3" fmla="*/ 24 h 33"/>
                <a:gd name="T4" fmla="*/ 239 w 239"/>
                <a:gd name="T5" fmla="*/ 0 h 33"/>
                <a:gd name="T6" fmla="*/ 239 w 239"/>
                <a:gd name="T7" fmla="*/ 12 h 33"/>
                <a:gd name="T8" fmla="*/ 0 w 239"/>
                <a:gd name="T9" fmla="*/ 33 h 33"/>
              </a:gdLst>
              <a:ahLst/>
              <a:cxnLst>
                <a:cxn ang="0">
                  <a:pos x="T0" y="T1"/>
                </a:cxn>
                <a:cxn ang="0">
                  <a:pos x="T2" y="T3"/>
                </a:cxn>
                <a:cxn ang="0">
                  <a:pos x="T4" y="T5"/>
                </a:cxn>
                <a:cxn ang="0">
                  <a:pos x="T6" y="T7"/>
                </a:cxn>
                <a:cxn ang="0">
                  <a:pos x="T8" y="T9"/>
                </a:cxn>
              </a:cxnLst>
              <a:rect l="0" t="0" r="r" b="b"/>
              <a:pathLst>
                <a:path w="239" h="33">
                  <a:moveTo>
                    <a:pt x="0" y="33"/>
                  </a:moveTo>
                  <a:lnTo>
                    <a:pt x="0" y="24"/>
                  </a:lnTo>
                  <a:lnTo>
                    <a:pt x="239" y="0"/>
                  </a:lnTo>
                  <a:lnTo>
                    <a:pt x="239" y="12"/>
                  </a:lnTo>
                  <a:lnTo>
                    <a:pt x="0"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101" name="Freeform 88">
              <a:extLst>
                <a:ext uri="{FF2B5EF4-FFF2-40B4-BE49-F238E27FC236}">
                  <a16:creationId xmlns:a16="http://schemas.microsoft.com/office/drawing/2014/main" id="{34B84BD0-CE57-4064-AF76-D3A346C6666B}"/>
                </a:ext>
              </a:extLst>
            </p:cNvPr>
            <p:cNvSpPr/>
            <p:nvPr/>
          </p:nvSpPr>
          <p:spPr bwMode="auto">
            <a:xfrm>
              <a:off x="2287" y="1286"/>
              <a:ext cx="315" cy="104"/>
            </a:xfrm>
            <a:custGeom>
              <a:avLst/>
              <a:gdLst>
                <a:gd name="T0" fmla="*/ 310 w 315"/>
                <a:gd name="T1" fmla="*/ 104 h 104"/>
                <a:gd name="T2" fmla="*/ 0 w 315"/>
                <a:gd name="T3" fmla="*/ 10 h 104"/>
                <a:gd name="T4" fmla="*/ 5 w 315"/>
                <a:gd name="T5" fmla="*/ 0 h 104"/>
                <a:gd name="T6" fmla="*/ 315 w 315"/>
                <a:gd name="T7" fmla="*/ 95 h 104"/>
                <a:gd name="T8" fmla="*/ 310 w 315"/>
                <a:gd name="T9" fmla="*/ 104 h 104"/>
              </a:gdLst>
              <a:ahLst/>
              <a:cxnLst>
                <a:cxn ang="0">
                  <a:pos x="T0" y="T1"/>
                </a:cxn>
                <a:cxn ang="0">
                  <a:pos x="T2" y="T3"/>
                </a:cxn>
                <a:cxn ang="0">
                  <a:pos x="T4" y="T5"/>
                </a:cxn>
                <a:cxn ang="0">
                  <a:pos x="T6" y="T7"/>
                </a:cxn>
                <a:cxn ang="0">
                  <a:pos x="T8" y="T9"/>
                </a:cxn>
              </a:cxnLst>
              <a:rect l="0" t="0" r="r" b="b"/>
              <a:pathLst>
                <a:path w="315" h="104">
                  <a:moveTo>
                    <a:pt x="310" y="104"/>
                  </a:moveTo>
                  <a:lnTo>
                    <a:pt x="0" y="10"/>
                  </a:lnTo>
                  <a:lnTo>
                    <a:pt x="5" y="0"/>
                  </a:lnTo>
                  <a:lnTo>
                    <a:pt x="315" y="95"/>
                  </a:lnTo>
                  <a:lnTo>
                    <a:pt x="310"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102" name="Freeform 89">
              <a:extLst>
                <a:ext uri="{FF2B5EF4-FFF2-40B4-BE49-F238E27FC236}">
                  <a16:creationId xmlns:a16="http://schemas.microsoft.com/office/drawing/2014/main" id="{4DF413BE-1DCF-4AE4-A693-27EAB2A25387}"/>
                </a:ext>
              </a:extLst>
            </p:cNvPr>
            <p:cNvSpPr/>
            <p:nvPr/>
          </p:nvSpPr>
          <p:spPr bwMode="auto">
            <a:xfrm>
              <a:off x="2448" y="1383"/>
              <a:ext cx="149" cy="48"/>
            </a:xfrm>
            <a:custGeom>
              <a:avLst/>
              <a:gdLst>
                <a:gd name="T0" fmla="*/ 5 w 149"/>
                <a:gd name="T1" fmla="*/ 48 h 48"/>
                <a:gd name="T2" fmla="*/ 0 w 149"/>
                <a:gd name="T3" fmla="*/ 36 h 48"/>
                <a:gd name="T4" fmla="*/ 147 w 149"/>
                <a:gd name="T5" fmla="*/ 0 h 48"/>
                <a:gd name="T6" fmla="*/ 149 w 149"/>
                <a:gd name="T7" fmla="*/ 10 h 48"/>
                <a:gd name="T8" fmla="*/ 5 w 149"/>
                <a:gd name="T9" fmla="*/ 48 h 48"/>
              </a:gdLst>
              <a:ahLst/>
              <a:cxnLst>
                <a:cxn ang="0">
                  <a:pos x="T0" y="T1"/>
                </a:cxn>
                <a:cxn ang="0">
                  <a:pos x="T2" y="T3"/>
                </a:cxn>
                <a:cxn ang="0">
                  <a:pos x="T4" y="T5"/>
                </a:cxn>
                <a:cxn ang="0">
                  <a:pos x="T6" y="T7"/>
                </a:cxn>
                <a:cxn ang="0">
                  <a:pos x="T8" y="T9"/>
                </a:cxn>
              </a:cxnLst>
              <a:rect l="0" t="0" r="r" b="b"/>
              <a:pathLst>
                <a:path w="149" h="48">
                  <a:moveTo>
                    <a:pt x="5" y="48"/>
                  </a:moveTo>
                  <a:lnTo>
                    <a:pt x="0" y="36"/>
                  </a:lnTo>
                  <a:lnTo>
                    <a:pt x="147" y="0"/>
                  </a:lnTo>
                  <a:lnTo>
                    <a:pt x="149" y="10"/>
                  </a:lnTo>
                  <a:lnTo>
                    <a:pt x="5"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103" name="Freeform 90">
              <a:extLst>
                <a:ext uri="{FF2B5EF4-FFF2-40B4-BE49-F238E27FC236}">
                  <a16:creationId xmlns:a16="http://schemas.microsoft.com/office/drawing/2014/main" id="{C617D3F0-57FD-447D-A955-813CC4C4F4CB}"/>
                </a:ext>
              </a:extLst>
            </p:cNvPr>
            <p:cNvSpPr/>
            <p:nvPr/>
          </p:nvSpPr>
          <p:spPr bwMode="auto">
            <a:xfrm>
              <a:off x="2618" y="1386"/>
              <a:ext cx="473" cy="132"/>
            </a:xfrm>
            <a:custGeom>
              <a:avLst/>
              <a:gdLst>
                <a:gd name="T0" fmla="*/ 0 w 200"/>
                <a:gd name="T1" fmla="*/ 56 h 56"/>
                <a:gd name="T2" fmla="*/ 0 w 200"/>
                <a:gd name="T3" fmla="*/ 56 h 56"/>
                <a:gd name="T4" fmla="*/ 1 w 200"/>
                <a:gd name="T5" fmla="*/ 54 h 56"/>
                <a:gd name="T6" fmla="*/ 1 w 200"/>
                <a:gd name="T7" fmla="*/ 52 h 56"/>
                <a:gd name="T8" fmla="*/ 199 w 200"/>
                <a:gd name="T9" fmla="*/ 0 h 56"/>
                <a:gd name="T10" fmla="*/ 200 w 200"/>
                <a:gd name="T11" fmla="*/ 4 h 56"/>
                <a:gd name="T12" fmla="*/ 0 w 200"/>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00" h="56">
                  <a:moveTo>
                    <a:pt x="0" y="56"/>
                  </a:moveTo>
                  <a:cubicBezTo>
                    <a:pt x="0" y="56"/>
                    <a:pt x="0" y="56"/>
                    <a:pt x="0" y="56"/>
                  </a:cubicBezTo>
                  <a:cubicBezTo>
                    <a:pt x="1" y="54"/>
                    <a:pt x="1" y="54"/>
                    <a:pt x="1" y="54"/>
                  </a:cubicBezTo>
                  <a:cubicBezTo>
                    <a:pt x="1" y="52"/>
                    <a:pt x="1" y="52"/>
                    <a:pt x="1" y="52"/>
                  </a:cubicBezTo>
                  <a:cubicBezTo>
                    <a:pt x="6" y="51"/>
                    <a:pt x="145" y="14"/>
                    <a:pt x="199" y="0"/>
                  </a:cubicBezTo>
                  <a:cubicBezTo>
                    <a:pt x="200" y="4"/>
                    <a:pt x="200" y="4"/>
                    <a:pt x="200" y="4"/>
                  </a:cubicBezTo>
                  <a:cubicBezTo>
                    <a:pt x="18" y="53"/>
                    <a:pt x="2" y="56"/>
                    <a:pt x="0"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104" name="Freeform 91">
              <a:extLst>
                <a:ext uri="{FF2B5EF4-FFF2-40B4-BE49-F238E27FC236}">
                  <a16:creationId xmlns:a16="http://schemas.microsoft.com/office/drawing/2014/main" id="{1478A64D-6515-4164-B141-8B5403C1CAB0}"/>
                </a:ext>
              </a:extLst>
            </p:cNvPr>
            <p:cNvSpPr/>
            <p:nvPr/>
          </p:nvSpPr>
          <p:spPr bwMode="auto">
            <a:xfrm>
              <a:off x="2618" y="1357"/>
              <a:ext cx="225" cy="163"/>
            </a:xfrm>
            <a:custGeom>
              <a:avLst/>
              <a:gdLst>
                <a:gd name="T0" fmla="*/ 7 w 225"/>
                <a:gd name="T1" fmla="*/ 163 h 163"/>
                <a:gd name="T2" fmla="*/ 0 w 225"/>
                <a:gd name="T3" fmla="*/ 154 h 163"/>
                <a:gd name="T4" fmla="*/ 218 w 225"/>
                <a:gd name="T5" fmla="*/ 0 h 163"/>
                <a:gd name="T6" fmla="*/ 225 w 225"/>
                <a:gd name="T7" fmla="*/ 10 h 163"/>
                <a:gd name="T8" fmla="*/ 7 w 225"/>
                <a:gd name="T9" fmla="*/ 163 h 163"/>
              </a:gdLst>
              <a:ahLst/>
              <a:cxnLst>
                <a:cxn ang="0">
                  <a:pos x="T0" y="T1"/>
                </a:cxn>
                <a:cxn ang="0">
                  <a:pos x="T2" y="T3"/>
                </a:cxn>
                <a:cxn ang="0">
                  <a:pos x="T4" y="T5"/>
                </a:cxn>
                <a:cxn ang="0">
                  <a:pos x="T6" y="T7"/>
                </a:cxn>
                <a:cxn ang="0">
                  <a:pos x="T8" y="T9"/>
                </a:cxn>
              </a:cxnLst>
              <a:rect l="0" t="0" r="r" b="b"/>
              <a:pathLst>
                <a:path w="225" h="163">
                  <a:moveTo>
                    <a:pt x="7" y="163"/>
                  </a:moveTo>
                  <a:lnTo>
                    <a:pt x="0" y="154"/>
                  </a:lnTo>
                  <a:lnTo>
                    <a:pt x="218" y="0"/>
                  </a:lnTo>
                  <a:lnTo>
                    <a:pt x="225" y="10"/>
                  </a:lnTo>
                  <a:lnTo>
                    <a:pt x="7" y="1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105" name="Freeform 92">
              <a:extLst>
                <a:ext uri="{FF2B5EF4-FFF2-40B4-BE49-F238E27FC236}">
                  <a16:creationId xmlns:a16="http://schemas.microsoft.com/office/drawing/2014/main" id="{DB7FBD65-F545-4D69-99A0-594DD9B21BFE}"/>
                </a:ext>
              </a:extLst>
            </p:cNvPr>
            <p:cNvSpPr/>
            <p:nvPr/>
          </p:nvSpPr>
          <p:spPr bwMode="auto">
            <a:xfrm>
              <a:off x="2845" y="1258"/>
              <a:ext cx="395" cy="99"/>
            </a:xfrm>
            <a:custGeom>
              <a:avLst/>
              <a:gdLst>
                <a:gd name="T0" fmla="*/ 2 w 395"/>
                <a:gd name="T1" fmla="*/ 99 h 99"/>
                <a:gd name="T2" fmla="*/ 0 w 395"/>
                <a:gd name="T3" fmla="*/ 88 h 99"/>
                <a:gd name="T4" fmla="*/ 392 w 395"/>
                <a:gd name="T5" fmla="*/ 0 h 99"/>
                <a:gd name="T6" fmla="*/ 395 w 395"/>
                <a:gd name="T7" fmla="*/ 12 h 99"/>
                <a:gd name="T8" fmla="*/ 2 w 395"/>
                <a:gd name="T9" fmla="*/ 99 h 99"/>
              </a:gdLst>
              <a:ahLst/>
              <a:cxnLst>
                <a:cxn ang="0">
                  <a:pos x="T0" y="T1"/>
                </a:cxn>
                <a:cxn ang="0">
                  <a:pos x="T2" y="T3"/>
                </a:cxn>
                <a:cxn ang="0">
                  <a:pos x="T4" y="T5"/>
                </a:cxn>
                <a:cxn ang="0">
                  <a:pos x="T6" y="T7"/>
                </a:cxn>
                <a:cxn ang="0">
                  <a:pos x="T8" y="T9"/>
                </a:cxn>
              </a:cxnLst>
              <a:rect l="0" t="0" r="r" b="b"/>
              <a:pathLst>
                <a:path w="395" h="99">
                  <a:moveTo>
                    <a:pt x="2" y="99"/>
                  </a:moveTo>
                  <a:lnTo>
                    <a:pt x="0" y="88"/>
                  </a:lnTo>
                  <a:lnTo>
                    <a:pt x="392" y="0"/>
                  </a:lnTo>
                  <a:lnTo>
                    <a:pt x="395" y="12"/>
                  </a:lnTo>
                  <a:lnTo>
                    <a:pt x="2" y="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106" name="Freeform 93">
              <a:extLst>
                <a:ext uri="{FF2B5EF4-FFF2-40B4-BE49-F238E27FC236}">
                  <a16:creationId xmlns:a16="http://schemas.microsoft.com/office/drawing/2014/main" id="{89BC70CA-C7F9-4D8D-8ED0-0DC2DB95AF0E}"/>
                </a:ext>
              </a:extLst>
            </p:cNvPr>
            <p:cNvSpPr/>
            <p:nvPr/>
          </p:nvSpPr>
          <p:spPr bwMode="auto">
            <a:xfrm>
              <a:off x="3086" y="1393"/>
              <a:ext cx="69" cy="198"/>
            </a:xfrm>
            <a:custGeom>
              <a:avLst/>
              <a:gdLst>
                <a:gd name="T0" fmla="*/ 59 w 69"/>
                <a:gd name="T1" fmla="*/ 198 h 198"/>
                <a:gd name="T2" fmla="*/ 0 w 69"/>
                <a:gd name="T3" fmla="*/ 2 h 198"/>
                <a:gd name="T4" fmla="*/ 12 w 69"/>
                <a:gd name="T5" fmla="*/ 0 h 198"/>
                <a:gd name="T6" fmla="*/ 69 w 69"/>
                <a:gd name="T7" fmla="*/ 196 h 198"/>
                <a:gd name="T8" fmla="*/ 59 w 69"/>
                <a:gd name="T9" fmla="*/ 198 h 198"/>
              </a:gdLst>
              <a:ahLst/>
              <a:cxnLst>
                <a:cxn ang="0">
                  <a:pos x="T0" y="T1"/>
                </a:cxn>
                <a:cxn ang="0">
                  <a:pos x="T2" y="T3"/>
                </a:cxn>
                <a:cxn ang="0">
                  <a:pos x="T4" y="T5"/>
                </a:cxn>
                <a:cxn ang="0">
                  <a:pos x="T6" y="T7"/>
                </a:cxn>
                <a:cxn ang="0">
                  <a:pos x="T8" y="T9"/>
                </a:cxn>
              </a:cxnLst>
              <a:rect l="0" t="0" r="r" b="b"/>
              <a:pathLst>
                <a:path w="69" h="198">
                  <a:moveTo>
                    <a:pt x="59" y="198"/>
                  </a:moveTo>
                  <a:lnTo>
                    <a:pt x="0" y="2"/>
                  </a:lnTo>
                  <a:lnTo>
                    <a:pt x="12" y="0"/>
                  </a:lnTo>
                  <a:lnTo>
                    <a:pt x="69" y="196"/>
                  </a:lnTo>
                  <a:lnTo>
                    <a:pt x="59" y="19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107" name="Freeform 94">
              <a:extLst>
                <a:ext uri="{FF2B5EF4-FFF2-40B4-BE49-F238E27FC236}">
                  <a16:creationId xmlns:a16="http://schemas.microsoft.com/office/drawing/2014/main" id="{6B448BFD-CDE5-4C03-BA0B-9392527BB871}"/>
                </a:ext>
              </a:extLst>
            </p:cNvPr>
            <p:cNvSpPr/>
            <p:nvPr/>
          </p:nvSpPr>
          <p:spPr bwMode="auto">
            <a:xfrm>
              <a:off x="2980" y="1105"/>
              <a:ext cx="401" cy="51"/>
            </a:xfrm>
            <a:custGeom>
              <a:avLst/>
              <a:gdLst>
                <a:gd name="T0" fmla="*/ 399 w 401"/>
                <a:gd name="T1" fmla="*/ 51 h 51"/>
                <a:gd name="T2" fmla="*/ 0 w 401"/>
                <a:gd name="T3" fmla="*/ 11 h 51"/>
                <a:gd name="T4" fmla="*/ 0 w 401"/>
                <a:gd name="T5" fmla="*/ 0 h 51"/>
                <a:gd name="T6" fmla="*/ 401 w 401"/>
                <a:gd name="T7" fmla="*/ 42 h 51"/>
                <a:gd name="T8" fmla="*/ 399 w 401"/>
                <a:gd name="T9" fmla="*/ 51 h 51"/>
              </a:gdLst>
              <a:ahLst/>
              <a:cxnLst>
                <a:cxn ang="0">
                  <a:pos x="T0" y="T1"/>
                </a:cxn>
                <a:cxn ang="0">
                  <a:pos x="T2" y="T3"/>
                </a:cxn>
                <a:cxn ang="0">
                  <a:pos x="T4" y="T5"/>
                </a:cxn>
                <a:cxn ang="0">
                  <a:pos x="T6" y="T7"/>
                </a:cxn>
                <a:cxn ang="0">
                  <a:pos x="T8" y="T9"/>
                </a:cxn>
              </a:cxnLst>
              <a:rect l="0" t="0" r="r" b="b"/>
              <a:pathLst>
                <a:path w="401" h="51">
                  <a:moveTo>
                    <a:pt x="399" y="51"/>
                  </a:moveTo>
                  <a:lnTo>
                    <a:pt x="0" y="11"/>
                  </a:lnTo>
                  <a:lnTo>
                    <a:pt x="0" y="0"/>
                  </a:lnTo>
                  <a:lnTo>
                    <a:pt x="401" y="42"/>
                  </a:lnTo>
                  <a:lnTo>
                    <a:pt x="399"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108" name="Freeform 95">
              <a:extLst>
                <a:ext uri="{FF2B5EF4-FFF2-40B4-BE49-F238E27FC236}">
                  <a16:creationId xmlns:a16="http://schemas.microsoft.com/office/drawing/2014/main" id="{F136FD8C-373B-4E5A-A181-75ED7F39AB2E}"/>
                </a:ext>
              </a:extLst>
            </p:cNvPr>
            <p:cNvSpPr/>
            <p:nvPr/>
          </p:nvSpPr>
          <p:spPr bwMode="auto">
            <a:xfrm>
              <a:off x="2977" y="944"/>
              <a:ext cx="232" cy="168"/>
            </a:xfrm>
            <a:custGeom>
              <a:avLst/>
              <a:gdLst>
                <a:gd name="T0" fmla="*/ 7 w 232"/>
                <a:gd name="T1" fmla="*/ 168 h 168"/>
                <a:gd name="T2" fmla="*/ 0 w 232"/>
                <a:gd name="T3" fmla="*/ 161 h 168"/>
                <a:gd name="T4" fmla="*/ 225 w 232"/>
                <a:gd name="T5" fmla="*/ 0 h 168"/>
                <a:gd name="T6" fmla="*/ 232 w 232"/>
                <a:gd name="T7" fmla="*/ 9 h 168"/>
                <a:gd name="T8" fmla="*/ 7 w 232"/>
                <a:gd name="T9" fmla="*/ 168 h 168"/>
              </a:gdLst>
              <a:ahLst/>
              <a:cxnLst>
                <a:cxn ang="0">
                  <a:pos x="T0" y="T1"/>
                </a:cxn>
                <a:cxn ang="0">
                  <a:pos x="T2" y="T3"/>
                </a:cxn>
                <a:cxn ang="0">
                  <a:pos x="T4" y="T5"/>
                </a:cxn>
                <a:cxn ang="0">
                  <a:pos x="T6" y="T7"/>
                </a:cxn>
                <a:cxn ang="0">
                  <a:pos x="T8" y="T9"/>
                </a:cxn>
              </a:cxnLst>
              <a:rect l="0" t="0" r="r" b="b"/>
              <a:pathLst>
                <a:path w="232" h="168">
                  <a:moveTo>
                    <a:pt x="7" y="168"/>
                  </a:moveTo>
                  <a:lnTo>
                    <a:pt x="0" y="161"/>
                  </a:lnTo>
                  <a:lnTo>
                    <a:pt x="225" y="0"/>
                  </a:lnTo>
                  <a:lnTo>
                    <a:pt x="232" y="9"/>
                  </a:lnTo>
                  <a:lnTo>
                    <a:pt x="7"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109" name="Freeform 96">
              <a:extLst>
                <a:ext uri="{FF2B5EF4-FFF2-40B4-BE49-F238E27FC236}">
                  <a16:creationId xmlns:a16="http://schemas.microsoft.com/office/drawing/2014/main" id="{97AA14A2-AC60-4C80-87E4-C3561B889B65}"/>
                </a:ext>
              </a:extLst>
            </p:cNvPr>
            <p:cNvSpPr/>
            <p:nvPr/>
          </p:nvSpPr>
          <p:spPr bwMode="auto">
            <a:xfrm>
              <a:off x="2283" y="1038"/>
              <a:ext cx="111" cy="253"/>
            </a:xfrm>
            <a:custGeom>
              <a:avLst/>
              <a:gdLst>
                <a:gd name="T0" fmla="*/ 9 w 111"/>
                <a:gd name="T1" fmla="*/ 253 h 253"/>
                <a:gd name="T2" fmla="*/ 0 w 111"/>
                <a:gd name="T3" fmla="*/ 248 h 253"/>
                <a:gd name="T4" fmla="*/ 99 w 111"/>
                <a:gd name="T5" fmla="*/ 0 h 253"/>
                <a:gd name="T6" fmla="*/ 111 w 111"/>
                <a:gd name="T7" fmla="*/ 5 h 253"/>
                <a:gd name="T8" fmla="*/ 9 w 111"/>
                <a:gd name="T9" fmla="*/ 253 h 253"/>
              </a:gdLst>
              <a:ahLst/>
              <a:cxnLst>
                <a:cxn ang="0">
                  <a:pos x="T0" y="T1"/>
                </a:cxn>
                <a:cxn ang="0">
                  <a:pos x="T2" y="T3"/>
                </a:cxn>
                <a:cxn ang="0">
                  <a:pos x="T4" y="T5"/>
                </a:cxn>
                <a:cxn ang="0">
                  <a:pos x="T6" y="T7"/>
                </a:cxn>
                <a:cxn ang="0">
                  <a:pos x="T8" y="T9"/>
                </a:cxn>
              </a:cxnLst>
              <a:rect l="0" t="0" r="r" b="b"/>
              <a:pathLst>
                <a:path w="111" h="253">
                  <a:moveTo>
                    <a:pt x="9" y="253"/>
                  </a:moveTo>
                  <a:lnTo>
                    <a:pt x="0" y="248"/>
                  </a:lnTo>
                  <a:lnTo>
                    <a:pt x="99" y="0"/>
                  </a:lnTo>
                  <a:lnTo>
                    <a:pt x="111" y="5"/>
                  </a:lnTo>
                  <a:lnTo>
                    <a:pt x="9" y="2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110" name="Freeform 97">
              <a:extLst>
                <a:ext uri="{FF2B5EF4-FFF2-40B4-BE49-F238E27FC236}">
                  <a16:creationId xmlns:a16="http://schemas.microsoft.com/office/drawing/2014/main" id="{3D347C1A-B1C6-4D97-8C2B-22D907B419D5}"/>
                </a:ext>
              </a:extLst>
            </p:cNvPr>
            <p:cNvSpPr/>
            <p:nvPr/>
          </p:nvSpPr>
          <p:spPr bwMode="auto">
            <a:xfrm>
              <a:off x="2389" y="1034"/>
              <a:ext cx="173" cy="241"/>
            </a:xfrm>
            <a:custGeom>
              <a:avLst/>
              <a:gdLst>
                <a:gd name="T0" fmla="*/ 163 w 173"/>
                <a:gd name="T1" fmla="*/ 241 h 241"/>
                <a:gd name="T2" fmla="*/ 0 w 173"/>
                <a:gd name="T3" fmla="*/ 7 h 241"/>
                <a:gd name="T4" fmla="*/ 9 w 173"/>
                <a:gd name="T5" fmla="*/ 0 h 241"/>
                <a:gd name="T6" fmla="*/ 173 w 173"/>
                <a:gd name="T7" fmla="*/ 234 h 241"/>
                <a:gd name="T8" fmla="*/ 163 w 173"/>
                <a:gd name="T9" fmla="*/ 241 h 241"/>
              </a:gdLst>
              <a:ahLst/>
              <a:cxnLst>
                <a:cxn ang="0">
                  <a:pos x="T0" y="T1"/>
                </a:cxn>
                <a:cxn ang="0">
                  <a:pos x="T2" y="T3"/>
                </a:cxn>
                <a:cxn ang="0">
                  <a:pos x="T4" y="T5"/>
                </a:cxn>
                <a:cxn ang="0">
                  <a:pos x="T6" y="T7"/>
                </a:cxn>
                <a:cxn ang="0">
                  <a:pos x="T8" y="T9"/>
                </a:cxn>
              </a:cxnLst>
              <a:rect l="0" t="0" r="r" b="b"/>
              <a:pathLst>
                <a:path w="173" h="241">
                  <a:moveTo>
                    <a:pt x="163" y="241"/>
                  </a:moveTo>
                  <a:lnTo>
                    <a:pt x="0" y="7"/>
                  </a:lnTo>
                  <a:lnTo>
                    <a:pt x="9" y="0"/>
                  </a:lnTo>
                  <a:lnTo>
                    <a:pt x="173" y="234"/>
                  </a:lnTo>
                  <a:lnTo>
                    <a:pt x="163" y="2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111" name="Freeform 98">
              <a:extLst>
                <a:ext uri="{FF2B5EF4-FFF2-40B4-BE49-F238E27FC236}">
                  <a16:creationId xmlns:a16="http://schemas.microsoft.com/office/drawing/2014/main" id="{2091A378-856D-4D12-BE93-2F3E93B690C7}"/>
                </a:ext>
              </a:extLst>
            </p:cNvPr>
            <p:cNvSpPr/>
            <p:nvPr/>
          </p:nvSpPr>
          <p:spPr bwMode="auto">
            <a:xfrm>
              <a:off x="2562" y="1263"/>
              <a:ext cx="285" cy="99"/>
            </a:xfrm>
            <a:custGeom>
              <a:avLst/>
              <a:gdLst>
                <a:gd name="T0" fmla="*/ 283 w 285"/>
                <a:gd name="T1" fmla="*/ 99 h 99"/>
                <a:gd name="T2" fmla="*/ 0 w 285"/>
                <a:gd name="T3" fmla="*/ 9 h 99"/>
                <a:gd name="T4" fmla="*/ 2 w 285"/>
                <a:gd name="T5" fmla="*/ 0 h 99"/>
                <a:gd name="T6" fmla="*/ 285 w 285"/>
                <a:gd name="T7" fmla="*/ 87 h 99"/>
                <a:gd name="T8" fmla="*/ 283 w 285"/>
                <a:gd name="T9" fmla="*/ 99 h 99"/>
              </a:gdLst>
              <a:ahLst/>
              <a:cxnLst>
                <a:cxn ang="0">
                  <a:pos x="T0" y="T1"/>
                </a:cxn>
                <a:cxn ang="0">
                  <a:pos x="T2" y="T3"/>
                </a:cxn>
                <a:cxn ang="0">
                  <a:pos x="T4" y="T5"/>
                </a:cxn>
                <a:cxn ang="0">
                  <a:pos x="T6" y="T7"/>
                </a:cxn>
                <a:cxn ang="0">
                  <a:pos x="T8" y="T9"/>
                </a:cxn>
              </a:cxnLst>
              <a:rect l="0" t="0" r="r" b="b"/>
              <a:pathLst>
                <a:path w="285" h="99">
                  <a:moveTo>
                    <a:pt x="283" y="99"/>
                  </a:moveTo>
                  <a:lnTo>
                    <a:pt x="0" y="9"/>
                  </a:lnTo>
                  <a:lnTo>
                    <a:pt x="2" y="0"/>
                  </a:lnTo>
                  <a:lnTo>
                    <a:pt x="285" y="87"/>
                  </a:lnTo>
                  <a:lnTo>
                    <a:pt x="283" y="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112" name="Freeform 99">
              <a:extLst>
                <a:ext uri="{FF2B5EF4-FFF2-40B4-BE49-F238E27FC236}">
                  <a16:creationId xmlns:a16="http://schemas.microsoft.com/office/drawing/2014/main" id="{193E9DFA-FFF7-48CE-8D11-4CC4480F9A36}"/>
                </a:ext>
              </a:extLst>
            </p:cNvPr>
            <p:cNvSpPr/>
            <p:nvPr/>
          </p:nvSpPr>
          <p:spPr bwMode="auto">
            <a:xfrm>
              <a:off x="2554" y="1265"/>
              <a:ext cx="48" cy="121"/>
            </a:xfrm>
            <a:custGeom>
              <a:avLst/>
              <a:gdLst>
                <a:gd name="T0" fmla="*/ 38 w 48"/>
                <a:gd name="T1" fmla="*/ 121 h 121"/>
                <a:gd name="T2" fmla="*/ 0 w 48"/>
                <a:gd name="T3" fmla="*/ 5 h 121"/>
                <a:gd name="T4" fmla="*/ 12 w 48"/>
                <a:gd name="T5" fmla="*/ 0 h 121"/>
                <a:gd name="T6" fmla="*/ 48 w 48"/>
                <a:gd name="T7" fmla="*/ 118 h 121"/>
                <a:gd name="T8" fmla="*/ 38 w 48"/>
                <a:gd name="T9" fmla="*/ 121 h 121"/>
              </a:gdLst>
              <a:ahLst/>
              <a:cxnLst>
                <a:cxn ang="0">
                  <a:pos x="T0" y="T1"/>
                </a:cxn>
                <a:cxn ang="0">
                  <a:pos x="T2" y="T3"/>
                </a:cxn>
                <a:cxn ang="0">
                  <a:pos x="T4" y="T5"/>
                </a:cxn>
                <a:cxn ang="0">
                  <a:pos x="T6" y="T7"/>
                </a:cxn>
                <a:cxn ang="0">
                  <a:pos x="T8" y="T9"/>
                </a:cxn>
              </a:cxnLst>
              <a:rect l="0" t="0" r="r" b="b"/>
              <a:pathLst>
                <a:path w="48" h="121">
                  <a:moveTo>
                    <a:pt x="38" y="121"/>
                  </a:moveTo>
                  <a:lnTo>
                    <a:pt x="0" y="5"/>
                  </a:lnTo>
                  <a:lnTo>
                    <a:pt x="12" y="0"/>
                  </a:lnTo>
                  <a:lnTo>
                    <a:pt x="48" y="118"/>
                  </a:lnTo>
                  <a:lnTo>
                    <a:pt x="38" y="1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113" name="Freeform 100">
              <a:extLst>
                <a:ext uri="{FF2B5EF4-FFF2-40B4-BE49-F238E27FC236}">
                  <a16:creationId xmlns:a16="http://schemas.microsoft.com/office/drawing/2014/main" id="{5F6E0B66-A2E9-4C18-B53C-D852C03B0DB1}"/>
                </a:ext>
              </a:extLst>
            </p:cNvPr>
            <p:cNvSpPr/>
            <p:nvPr/>
          </p:nvSpPr>
          <p:spPr bwMode="auto">
            <a:xfrm>
              <a:off x="2443" y="1263"/>
              <a:ext cx="121" cy="165"/>
            </a:xfrm>
            <a:custGeom>
              <a:avLst/>
              <a:gdLst>
                <a:gd name="T0" fmla="*/ 10 w 121"/>
                <a:gd name="T1" fmla="*/ 165 h 165"/>
                <a:gd name="T2" fmla="*/ 0 w 121"/>
                <a:gd name="T3" fmla="*/ 158 h 165"/>
                <a:gd name="T4" fmla="*/ 111 w 121"/>
                <a:gd name="T5" fmla="*/ 0 h 165"/>
                <a:gd name="T6" fmla="*/ 121 w 121"/>
                <a:gd name="T7" fmla="*/ 7 h 165"/>
                <a:gd name="T8" fmla="*/ 10 w 121"/>
                <a:gd name="T9" fmla="*/ 165 h 165"/>
              </a:gdLst>
              <a:ahLst/>
              <a:cxnLst>
                <a:cxn ang="0">
                  <a:pos x="T0" y="T1"/>
                </a:cxn>
                <a:cxn ang="0">
                  <a:pos x="T2" y="T3"/>
                </a:cxn>
                <a:cxn ang="0">
                  <a:pos x="T4" y="T5"/>
                </a:cxn>
                <a:cxn ang="0">
                  <a:pos x="T6" y="T7"/>
                </a:cxn>
                <a:cxn ang="0">
                  <a:pos x="T8" y="T9"/>
                </a:cxn>
              </a:cxnLst>
              <a:rect l="0" t="0" r="r" b="b"/>
              <a:pathLst>
                <a:path w="121" h="165">
                  <a:moveTo>
                    <a:pt x="10" y="165"/>
                  </a:moveTo>
                  <a:lnTo>
                    <a:pt x="0" y="158"/>
                  </a:lnTo>
                  <a:lnTo>
                    <a:pt x="111" y="0"/>
                  </a:lnTo>
                  <a:lnTo>
                    <a:pt x="121" y="7"/>
                  </a:lnTo>
                  <a:lnTo>
                    <a:pt x="10" y="1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114" name="Freeform 101">
              <a:extLst>
                <a:ext uri="{FF2B5EF4-FFF2-40B4-BE49-F238E27FC236}">
                  <a16:creationId xmlns:a16="http://schemas.microsoft.com/office/drawing/2014/main" id="{06950214-DAED-4841-9CE1-808981C5F154}"/>
                </a:ext>
              </a:extLst>
            </p:cNvPr>
            <p:cNvSpPr/>
            <p:nvPr/>
          </p:nvSpPr>
          <p:spPr bwMode="auto">
            <a:xfrm>
              <a:off x="2382" y="885"/>
              <a:ext cx="198" cy="160"/>
            </a:xfrm>
            <a:custGeom>
              <a:avLst/>
              <a:gdLst>
                <a:gd name="T0" fmla="*/ 7 w 198"/>
                <a:gd name="T1" fmla="*/ 160 h 160"/>
                <a:gd name="T2" fmla="*/ 0 w 198"/>
                <a:gd name="T3" fmla="*/ 151 h 160"/>
                <a:gd name="T4" fmla="*/ 191 w 198"/>
                <a:gd name="T5" fmla="*/ 0 h 160"/>
                <a:gd name="T6" fmla="*/ 198 w 198"/>
                <a:gd name="T7" fmla="*/ 7 h 160"/>
                <a:gd name="T8" fmla="*/ 7 w 198"/>
                <a:gd name="T9" fmla="*/ 160 h 160"/>
              </a:gdLst>
              <a:ahLst/>
              <a:cxnLst>
                <a:cxn ang="0">
                  <a:pos x="T0" y="T1"/>
                </a:cxn>
                <a:cxn ang="0">
                  <a:pos x="T2" y="T3"/>
                </a:cxn>
                <a:cxn ang="0">
                  <a:pos x="T4" y="T5"/>
                </a:cxn>
                <a:cxn ang="0">
                  <a:pos x="T6" y="T7"/>
                </a:cxn>
                <a:cxn ang="0">
                  <a:pos x="T8" y="T9"/>
                </a:cxn>
              </a:cxnLst>
              <a:rect l="0" t="0" r="r" b="b"/>
              <a:pathLst>
                <a:path w="198" h="160">
                  <a:moveTo>
                    <a:pt x="7" y="160"/>
                  </a:moveTo>
                  <a:lnTo>
                    <a:pt x="0" y="151"/>
                  </a:lnTo>
                  <a:lnTo>
                    <a:pt x="191" y="0"/>
                  </a:lnTo>
                  <a:lnTo>
                    <a:pt x="198" y="7"/>
                  </a:lnTo>
                  <a:lnTo>
                    <a:pt x="7" y="1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115" name="Freeform 102">
              <a:extLst>
                <a:ext uri="{FF2B5EF4-FFF2-40B4-BE49-F238E27FC236}">
                  <a16:creationId xmlns:a16="http://schemas.microsoft.com/office/drawing/2014/main" id="{C3389947-D5A4-4805-86EF-8CAB19B59F03}"/>
                </a:ext>
              </a:extLst>
            </p:cNvPr>
            <p:cNvSpPr/>
            <p:nvPr/>
          </p:nvSpPr>
          <p:spPr bwMode="auto">
            <a:xfrm>
              <a:off x="2569" y="885"/>
              <a:ext cx="208" cy="250"/>
            </a:xfrm>
            <a:custGeom>
              <a:avLst/>
              <a:gdLst>
                <a:gd name="T0" fmla="*/ 200 w 208"/>
                <a:gd name="T1" fmla="*/ 250 h 250"/>
                <a:gd name="T2" fmla="*/ 0 w 208"/>
                <a:gd name="T3" fmla="*/ 7 h 250"/>
                <a:gd name="T4" fmla="*/ 9 w 208"/>
                <a:gd name="T5" fmla="*/ 0 h 250"/>
                <a:gd name="T6" fmla="*/ 208 w 208"/>
                <a:gd name="T7" fmla="*/ 243 h 250"/>
                <a:gd name="T8" fmla="*/ 200 w 208"/>
                <a:gd name="T9" fmla="*/ 250 h 250"/>
              </a:gdLst>
              <a:ahLst/>
              <a:cxnLst>
                <a:cxn ang="0">
                  <a:pos x="T0" y="T1"/>
                </a:cxn>
                <a:cxn ang="0">
                  <a:pos x="T2" y="T3"/>
                </a:cxn>
                <a:cxn ang="0">
                  <a:pos x="T4" y="T5"/>
                </a:cxn>
                <a:cxn ang="0">
                  <a:pos x="T6" y="T7"/>
                </a:cxn>
                <a:cxn ang="0">
                  <a:pos x="T8" y="T9"/>
                </a:cxn>
              </a:cxnLst>
              <a:rect l="0" t="0" r="r" b="b"/>
              <a:pathLst>
                <a:path w="208" h="250">
                  <a:moveTo>
                    <a:pt x="200" y="250"/>
                  </a:moveTo>
                  <a:lnTo>
                    <a:pt x="0" y="7"/>
                  </a:lnTo>
                  <a:lnTo>
                    <a:pt x="9" y="0"/>
                  </a:lnTo>
                  <a:lnTo>
                    <a:pt x="208" y="243"/>
                  </a:lnTo>
                  <a:lnTo>
                    <a:pt x="200" y="2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116" name="Freeform 103">
              <a:extLst>
                <a:ext uri="{FF2B5EF4-FFF2-40B4-BE49-F238E27FC236}">
                  <a16:creationId xmlns:a16="http://schemas.microsoft.com/office/drawing/2014/main" id="{DA36583C-BF45-4FA1-98D6-ED6C2DE5726E}"/>
                </a:ext>
              </a:extLst>
            </p:cNvPr>
            <p:cNvSpPr/>
            <p:nvPr/>
          </p:nvSpPr>
          <p:spPr bwMode="auto">
            <a:xfrm>
              <a:off x="2554" y="1123"/>
              <a:ext cx="220" cy="147"/>
            </a:xfrm>
            <a:custGeom>
              <a:avLst/>
              <a:gdLst>
                <a:gd name="T0" fmla="*/ 8 w 220"/>
                <a:gd name="T1" fmla="*/ 147 h 147"/>
                <a:gd name="T2" fmla="*/ 0 w 220"/>
                <a:gd name="T3" fmla="*/ 137 h 147"/>
                <a:gd name="T4" fmla="*/ 215 w 220"/>
                <a:gd name="T5" fmla="*/ 0 h 147"/>
                <a:gd name="T6" fmla="*/ 220 w 220"/>
                <a:gd name="T7" fmla="*/ 10 h 147"/>
                <a:gd name="T8" fmla="*/ 8 w 220"/>
                <a:gd name="T9" fmla="*/ 147 h 147"/>
              </a:gdLst>
              <a:ahLst/>
              <a:cxnLst>
                <a:cxn ang="0">
                  <a:pos x="T0" y="T1"/>
                </a:cxn>
                <a:cxn ang="0">
                  <a:pos x="T2" y="T3"/>
                </a:cxn>
                <a:cxn ang="0">
                  <a:pos x="T4" y="T5"/>
                </a:cxn>
                <a:cxn ang="0">
                  <a:pos x="T6" y="T7"/>
                </a:cxn>
                <a:cxn ang="0">
                  <a:pos x="T8" y="T9"/>
                </a:cxn>
              </a:cxnLst>
              <a:rect l="0" t="0" r="r" b="b"/>
              <a:pathLst>
                <a:path w="220" h="147">
                  <a:moveTo>
                    <a:pt x="8" y="147"/>
                  </a:moveTo>
                  <a:lnTo>
                    <a:pt x="0" y="137"/>
                  </a:lnTo>
                  <a:lnTo>
                    <a:pt x="215" y="0"/>
                  </a:lnTo>
                  <a:lnTo>
                    <a:pt x="220" y="10"/>
                  </a:lnTo>
                  <a:lnTo>
                    <a:pt x="8" y="1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117" name="Freeform 104">
              <a:extLst>
                <a:ext uri="{FF2B5EF4-FFF2-40B4-BE49-F238E27FC236}">
                  <a16:creationId xmlns:a16="http://schemas.microsoft.com/office/drawing/2014/main" id="{46D1255F-1C85-43EC-8D51-132A23061C43}"/>
                </a:ext>
              </a:extLst>
            </p:cNvPr>
            <p:cNvSpPr/>
            <p:nvPr/>
          </p:nvSpPr>
          <p:spPr bwMode="auto">
            <a:xfrm>
              <a:off x="2290" y="1263"/>
              <a:ext cx="269" cy="28"/>
            </a:xfrm>
            <a:custGeom>
              <a:avLst/>
              <a:gdLst>
                <a:gd name="T0" fmla="*/ 0 w 269"/>
                <a:gd name="T1" fmla="*/ 28 h 28"/>
                <a:gd name="T2" fmla="*/ 0 w 269"/>
                <a:gd name="T3" fmla="*/ 16 h 28"/>
                <a:gd name="T4" fmla="*/ 269 w 269"/>
                <a:gd name="T5" fmla="*/ 0 h 28"/>
                <a:gd name="T6" fmla="*/ 269 w 269"/>
                <a:gd name="T7" fmla="*/ 9 h 28"/>
                <a:gd name="T8" fmla="*/ 0 w 269"/>
                <a:gd name="T9" fmla="*/ 28 h 28"/>
              </a:gdLst>
              <a:ahLst/>
              <a:cxnLst>
                <a:cxn ang="0">
                  <a:pos x="T0" y="T1"/>
                </a:cxn>
                <a:cxn ang="0">
                  <a:pos x="T2" y="T3"/>
                </a:cxn>
                <a:cxn ang="0">
                  <a:pos x="T4" y="T5"/>
                </a:cxn>
                <a:cxn ang="0">
                  <a:pos x="T6" y="T7"/>
                </a:cxn>
                <a:cxn ang="0">
                  <a:pos x="T8" y="T9"/>
                </a:cxn>
              </a:cxnLst>
              <a:rect l="0" t="0" r="r" b="b"/>
              <a:pathLst>
                <a:path w="269" h="28">
                  <a:moveTo>
                    <a:pt x="0" y="28"/>
                  </a:moveTo>
                  <a:lnTo>
                    <a:pt x="0" y="16"/>
                  </a:lnTo>
                  <a:lnTo>
                    <a:pt x="269" y="0"/>
                  </a:lnTo>
                  <a:lnTo>
                    <a:pt x="269" y="9"/>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118" name="Freeform 105">
              <a:extLst>
                <a:ext uri="{FF2B5EF4-FFF2-40B4-BE49-F238E27FC236}">
                  <a16:creationId xmlns:a16="http://schemas.microsoft.com/office/drawing/2014/main" id="{0F782CB3-EB88-49A7-B25D-F29654642C05}"/>
                </a:ext>
              </a:extLst>
            </p:cNvPr>
            <p:cNvSpPr/>
            <p:nvPr/>
          </p:nvSpPr>
          <p:spPr bwMode="auto">
            <a:xfrm>
              <a:off x="2772" y="1102"/>
              <a:ext cx="210" cy="31"/>
            </a:xfrm>
            <a:custGeom>
              <a:avLst/>
              <a:gdLst>
                <a:gd name="T0" fmla="*/ 2 w 210"/>
                <a:gd name="T1" fmla="*/ 31 h 31"/>
                <a:gd name="T2" fmla="*/ 0 w 210"/>
                <a:gd name="T3" fmla="*/ 19 h 31"/>
                <a:gd name="T4" fmla="*/ 210 w 210"/>
                <a:gd name="T5" fmla="*/ 0 h 31"/>
                <a:gd name="T6" fmla="*/ 210 w 210"/>
                <a:gd name="T7" fmla="*/ 12 h 31"/>
                <a:gd name="T8" fmla="*/ 2 w 210"/>
                <a:gd name="T9" fmla="*/ 31 h 31"/>
              </a:gdLst>
              <a:ahLst/>
              <a:cxnLst>
                <a:cxn ang="0">
                  <a:pos x="T0" y="T1"/>
                </a:cxn>
                <a:cxn ang="0">
                  <a:pos x="T2" y="T3"/>
                </a:cxn>
                <a:cxn ang="0">
                  <a:pos x="T4" y="T5"/>
                </a:cxn>
                <a:cxn ang="0">
                  <a:pos x="T6" y="T7"/>
                </a:cxn>
                <a:cxn ang="0">
                  <a:pos x="T8" y="T9"/>
                </a:cxn>
              </a:cxnLst>
              <a:rect l="0" t="0" r="r" b="b"/>
              <a:pathLst>
                <a:path w="210" h="31">
                  <a:moveTo>
                    <a:pt x="2" y="31"/>
                  </a:moveTo>
                  <a:lnTo>
                    <a:pt x="0" y="19"/>
                  </a:lnTo>
                  <a:lnTo>
                    <a:pt x="210" y="0"/>
                  </a:lnTo>
                  <a:lnTo>
                    <a:pt x="210" y="12"/>
                  </a:lnTo>
                  <a:lnTo>
                    <a:pt x="2"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119" name="Freeform 106">
              <a:extLst>
                <a:ext uri="{FF2B5EF4-FFF2-40B4-BE49-F238E27FC236}">
                  <a16:creationId xmlns:a16="http://schemas.microsoft.com/office/drawing/2014/main" id="{DDE600DE-AB62-4372-B502-E3510DD3D027}"/>
                </a:ext>
              </a:extLst>
            </p:cNvPr>
            <p:cNvSpPr/>
            <p:nvPr/>
          </p:nvSpPr>
          <p:spPr bwMode="auto">
            <a:xfrm>
              <a:off x="2899" y="814"/>
              <a:ext cx="308" cy="139"/>
            </a:xfrm>
            <a:custGeom>
              <a:avLst/>
              <a:gdLst>
                <a:gd name="T0" fmla="*/ 303 w 308"/>
                <a:gd name="T1" fmla="*/ 139 h 139"/>
                <a:gd name="T2" fmla="*/ 0 w 308"/>
                <a:gd name="T3" fmla="*/ 9 h 139"/>
                <a:gd name="T4" fmla="*/ 5 w 308"/>
                <a:gd name="T5" fmla="*/ 0 h 139"/>
                <a:gd name="T6" fmla="*/ 308 w 308"/>
                <a:gd name="T7" fmla="*/ 127 h 139"/>
                <a:gd name="T8" fmla="*/ 303 w 308"/>
                <a:gd name="T9" fmla="*/ 139 h 139"/>
              </a:gdLst>
              <a:ahLst/>
              <a:cxnLst>
                <a:cxn ang="0">
                  <a:pos x="T0" y="T1"/>
                </a:cxn>
                <a:cxn ang="0">
                  <a:pos x="T2" y="T3"/>
                </a:cxn>
                <a:cxn ang="0">
                  <a:pos x="T4" y="T5"/>
                </a:cxn>
                <a:cxn ang="0">
                  <a:pos x="T6" y="T7"/>
                </a:cxn>
                <a:cxn ang="0">
                  <a:pos x="T8" y="T9"/>
                </a:cxn>
              </a:cxnLst>
              <a:rect l="0" t="0" r="r" b="b"/>
              <a:pathLst>
                <a:path w="308" h="139">
                  <a:moveTo>
                    <a:pt x="303" y="139"/>
                  </a:moveTo>
                  <a:lnTo>
                    <a:pt x="0" y="9"/>
                  </a:lnTo>
                  <a:lnTo>
                    <a:pt x="5" y="0"/>
                  </a:lnTo>
                  <a:lnTo>
                    <a:pt x="308" y="127"/>
                  </a:lnTo>
                  <a:lnTo>
                    <a:pt x="303" y="1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120" name="Freeform 107">
              <a:extLst>
                <a:ext uri="{FF2B5EF4-FFF2-40B4-BE49-F238E27FC236}">
                  <a16:creationId xmlns:a16="http://schemas.microsoft.com/office/drawing/2014/main" id="{57C948B8-AF4E-4D3E-A40D-3005D5670956}"/>
                </a:ext>
              </a:extLst>
            </p:cNvPr>
            <p:cNvSpPr/>
            <p:nvPr/>
          </p:nvSpPr>
          <p:spPr bwMode="auto">
            <a:xfrm>
              <a:off x="2571" y="814"/>
              <a:ext cx="331" cy="78"/>
            </a:xfrm>
            <a:custGeom>
              <a:avLst/>
              <a:gdLst>
                <a:gd name="T0" fmla="*/ 2 w 331"/>
                <a:gd name="T1" fmla="*/ 78 h 78"/>
                <a:gd name="T2" fmla="*/ 0 w 331"/>
                <a:gd name="T3" fmla="*/ 66 h 78"/>
                <a:gd name="T4" fmla="*/ 328 w 331"/>
                <a:gd name="T5" fmla="*/ 0 h 78"/>
                <a:gd name="T6" fmla="*/ 331 w 331"/>
                <a:gd name="T7" fmla="*/ 12 h 78"/>
                <a:gd name="T8" fmla="*/ 2 w 331"/>
                <a:gd name="T9" fmla="*/ 78 h 78"/>
              </a:gdLst>
              <a:ahLst/>
              <a:cxnLst>
                <a:cxn ang="0">
                  <a:pos x="T0" y="T1"/>
                </a:cxn>
                <a:cxn ang="0">
                  <a:pos x="T2" y="T3"/>
                </a:cxn>
                <a:cxn ang="0">
                  <a:pos x="T4" y="T5"/>
                </a:cxn>
                <a:cxn ang="0">
                  <a:pos x="T6" y="T7"/>
                </a:cxn>
                <a:cxn ang="0">
                  <a:pos x="T8" y="T9"/>
                </a:cxn>
              </a:cxnLst>
              <a:rect l="0" t="0" r="r" b="b"/>
              <a:pathLst>
                <a:path w="331" h="78">
                  <a:moveTo>
                    <a:pt x="2" y="78"/>
                  </a:moveTo>
                  <a:lnTo>
                    <a:pt x="0" y="66"/>
                  </a:lnTo>
                  <a:lnTo>
                    <a:pt x="328" y="0"/>
                  </a:lnTo>
                  <a:lnTo>
                    <a:pt x="331" y="12"/>
                  </a:lnTo>
                  <a:lnTo>
                    <a:pt x="2" y="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121" name="Freeform 108">
              <a:extLst>
                <a:ext uri="{FF2B5EF4-FFF2-40B4-BE49-F238E27FC236}">
                  <a16:creationId xmlns:a16="http://schemas.microsoft.com/office/drawing/2014/main" id="{716547E4-9257-488C-A0F4-DD7680C1421C}"/>
                </a:ext>
              </a:extLst>
            </p:cNvPr>
            <p:cNvSpPr/>
            <p:nvPr/>
          </p:nvSpPr>
          <p:spPr bwMode="auto">
            <a:xfrm>
              <a:off x="2895" y="819"/>
              <a:ext cx="94" cy="290"/>
            </a:xfrm>
            <a:custGeom>
              <a:avLst/>
              <a:gdLst>
                <a:gd name="T0" fmla="*/ 82 w 94"/>
                <a:gd name="T1" fmla="*/ 290 h 290"/>
                <a:gd name="T2" fmla="*/ 0 w 94"/>
                <a:gd name="T3" fmla="*/ 2 h 290"/>
                <a:gd name="T4" fmla="*/ 11 w 94"/>
                <a:gd name="T5" fmla="*/ 0 h 290"/>
                <a:gd name="T6" fmla="*/ 94 w 94"/>
                <a:gd name="T7" fmla="*/ 288 h 290"/>
                <a:gd name="T8" fmla="*/ 82 w 94"/>
                <a:gd name="T9" fmla="*/ 290 h 290"/>
              </a:gdLst>
              <a:ahLst/>
              <a:cxnLst>
                <a:cxn ang="0">
                  <a:pos x="T0" y="T1"/>
                </a:cxn>
                <a:cxn ang="0">
                  <a:pos x="T2" y="T3"/>
                </a:cxn>
                <a:cxn ang="0">
                  <a:pos x="T4" y="T5"/>
                </a:cxn>
                <a:cxn ang="0">
                  <a:pos x="T6" y="T7"/>
                </a:cxn>
                <a:cxn ang="0">
                  <a:pos x="T8" y="T9"/>
                </a:cxn>
              </a:cxnLst>
              <a:rect l="0" t="0" r="r" b="b"/>
              <a:pathLst>
                <a:path w="94" h="290">
                  <a:moveTo>
                    <a:pt x="82" y="290"/>
                  </a:moveTo>
                  <a:lnTo>
                    <a:pt x="0" y="2"/>
                  </a:lnTo>
                  <a:lnTo>
                    <a:pt x="11" y="0"/>
                  </a:lnTo>
                  <a:lnTo>
                    <a:pt x="94" y="288"/>
                  </a:lnTo>
                  <a:lnTo>
                    <a:pt x="82" y="29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122" name="Freeform 109">
              <a:extLst>
                <a:ext uri="{FF2B5EF4-FFF2-40B4-BE49-F238E27FC236}">
                  <a16:creationId xmlns:a16="http://schemas.microsoft.com/office/drawing/2014/main" id="{08F81FB8-B2D4-436E-BD45-10247E28D5A2}"/>
                </a:ext>
              </a:extLst>
            </p:cNvPr>
            <p:cNvSpPr/>
            <p:nvPr/>
          </p:nvSpPr>
          <p:spPr bwMode="auto">
            <a:xfrm>
              <a:off x="2762" y="823"/>
              <a:ext cx="142" cy="305"/>
            </a:xfrm>
            <a:custGeom>
              <a:avLst/>
              <a:gdLst>
                <a:gd name="T0" fmla="*/ 10 w 142"/>
                <a:gd name="T1" fmla="*/ 305 h 305"/>
                <a:gd name="T2" fmla="*/ 0 w 142"/>
                <a:gd name="T3" fmla="*/ 300 h 305"/>
                <a:gd name="T4" fmla="*/ 130 w 142"/>
                <a:gd name="T5" fmla="*/ 0 h 305"/>
                <a:gd name="T6" fmla="*/ 142 w 142"/>
                <a:gd name="T7" fmla="*/ 5 h 305"/>
                <a:gd name="T8" fmla="*/ 10 w 142"/>
                <a:gd name="T9" fmla="*/ 305 h 305"/>
              </a:gdLst>
              <a:ahLst/>
              <a:cxnLst>
                <a:cxn ang="0">
                  <a:pos x="T0" y="T1"/>
                </a:cxn>
                <a:cxn ang="0">
                  <a:pos x="T2" y="T3"/>
                </a:cxn>
                <a:cxn ang="0">
                  <a:pos x="T4" y="T5"/>
                </a:cxn>
                <a:cxn ang="0">
                  <a:pos x="T6" y="T7"/>
                </a:cxn>
                <a:cxn ang="0">
                  <a:pos x="T8" y="T9"/>
                </a:cxn>
              </a:cxnLst>
              <a:rect l="0" t="0" r="r" b="b"/>
              <a:pathLst>
                <a:path w="142" h="305">
                  <a:moveTo>
                    <a:pt x="10" y="305"/>
                  </a:moveTo>
                  <a:lnTo>
                    <a:pt x="0" y="300"/>
                  </a:lnTo>
                  <a:lnTo>
                    <a:pt x="130" y="0"/>
                  </a:lnTo>
                  <a:lnTo>
                    <a:pt x="142" y="5"/>
                  </a:lnTo>
                  <a:lnTo>
                    <a:pt x="10" y="3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123" name="Freeform 110">
              <a:extLst>
                <a:ext uri="{FF2B5EF4-FFF2-40B4-BE49-F238E27FC236}">
                  <a16:creationId xmlns:a16="http://schemas.microsoft.com/office/drawing/2014/main" id="{AB4F80E2-65BB-4E3B-8878-40F687FA5111}"/>
                </a:ext>
              </a:extLst>
            </p:cNvPr>
            <p:cNvSpPr/>
            <p:nvPr/>
          </p:nvSpPr>
          <p:spPr bwMode="auto">
            <a:xfrm>
              <a:off x="2550" y="887"/>
              <a:ext cx="28" cy="373"/>
            </a:xfrm>
            <a:custGeom>
              <a:avLst/>
              <a:gdLst>
                <a:gd name="T0" fmla="*/ 12 w 28"/>
                <a:gd name="T1" fmla="*/ 373 h 373"/>
                <a:gd name="T2" fmla="*/ 0 w 28"/>
                <a:gd name="T3" fmla="*/ 373 h 373"/>
                <a:gd name="T4" fmla="*/ 16 w 28"/>
                <a:gd name="T5" fmla="*/ 0 h 373"/>
                <a:gd name="T6" fmla="*/ 28 w 28"/>
                <a:gd name="T7" fmla="*/ 0 h 373"/>
                <a:gd name="T8" fmla="*/ 12 w 28"/>
                <a:gd name="T9" fmla="*/ 373 h 373"/>
              </a:gdLst>
              <a:ahLst/>
              <a:cxnLst>
                <a:cxn ang="0">
                  <a:pos x="T0" y="T1"/>
                </a:cxn>
                <a:cxn ang="0">
                  <a:pos x="T2" y="T3"/>
                </a:cxn>
                <a:cxn ang="0">
                  <a:pos x="T4" y="T5"/>
                </a:cxn>
                <a:cxn ang="0">
                  <a:pos x="T6" y="T7"/>
                </a:cxn>
                <a:cxn ang="0">
                  <a:pos x="T8" y="T9"/>
                </a:cxn>
              </a:cxnLst>
              <a:rect l="0" t="0" r="r" b="b"/>
              <a:pathLst>
                <a:path w="28" h="373">
                  <a:moveTo>
                    <a:pt x="12" y="373"/>
                  </a:moveTo>
                  <a:lnTo>
                    <a:pt x="0" y="373"/>
                  </a:lnTo>
                  <a:lnTo>
                    <a:pt x="16" y="0"/>
                  </a:lnTo>
                  <a:lnTo>
                    <a:pt x="28" y="0"/>
                  </a:lnTo>
                  <a:lnTo>
                    <a:pt x="12" y="37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124" name="Freeform 111">
              <a:extLst>
                <a:ext uri="{FF2B5EF4-FFF2-40B4-BE49-F238E27FC236}">
                  <a16:creationId xmlns:a16="http://schemas.microsoft.com/office/drawing/2014/main" id="{118C72F9-893C-4ACC-9DF0-5C2B41751770}"/>
                </a:ext>
              </a:extLst>
            </p:cNvPr>
            <p:cNvSpPr/>
            <p:nvPr/>
          </p:nvSpPr>
          <p:spPr bwMode="auto">
            <a:xfrm>
              <a:off x="2977" y="1107"/>
              <a:ext cx="121" cy="281"/>
            </a:xfrm>
            <a:custGeom>
              <a:avLst/>
              <a:gdLst>
                <a:gd name="T0" fmla="*/ 109 w 121"/>
                <a:gd name="T1" fmla="*/ 281 h 281"/>
                <a:gd name="T2" fmla="*/ 0 w 121"/>
                <a:gd name="T3" fmla="*/ 2 h 281"/>
                <a:gd name="T4" fmla="*/ 12 w 121"/>
                <a:gd name="T5" fmla="*/ 0 h 281"/>
                <a:gd name="T6" fmla="*/ 121 w 121"/>
                <a:gd name="T7" fmla="*/ 276 h 281"/>
                <a:gd name="T8" fmla="*/ 109 w 121"/>
                <a:gd name="T9" fmla="*/ 281 h 281"/>
              </a:gdLst>
              <a:ahLst/>
              <a:cxnLst>
                <a:cxn ang="0">
                  <a:pos x="T0" y="T1"/>
                </a:cxn>
                <a:cxn ang="0">
                  <a:pos x="T2" y="T3"/>
                </a:cxn>
                <a:cxn ang="0">
                  <a:pos x="T4" y="T5"/>
                </a:cxn>
                <a:cxn ang="0">
                  <a:pos x="T6" y="T7"/>
                </a:cxn>
                <a:cxn ang="0">
                  <a:pos x="T8" y="T9"/>
                </a:cxn>
              </a:cxnLst>
              <a:rect l="0" t="0" r="r" b="b"/>
              <a:pathLst>
                <a:path w="121" h="281">
                  <a:moveTo>
                    <a:pt x="109" y="281"/>
                  </a:moveTo>
                  <a:lnTo>
                    <a:pt x="0" y="2"/>
                  </a:lnTo>
                  <a:lnTo>
                    <a:pt x="12" y="0"/>
                  </a:lnTo>
                  <a:lnTo>
                    <a:pt x="121" y="276"/>
                  </a:lnTo>
                  <a:lnTo>
                    <a:pt x="109" y="2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125" name="Freeform 112">
              <a:extLst>
                <a:ext uri="{FF2B5EF4-FFF2-40B4-BE49-F238E27FC236}">
                  <a16:creationId xmlns:a16="http://schemas.microsoft.com/office/drawing/2014/main" id="{CD372026-DFFF-40BA-AEAB-A3B2BBB8AEB6}"/>
                </a:ext>
              </a:extLst>
            </p:cNvPr>
            <p:cNvSpPr/>
            <p:nvPr/>
          </p:nvSpPr>
          <p:spPr bwMode="auto">
            <a:xfrm>
              <a:off x="2769" y="1126"/>
              <a:ext cx="74" cy="224"/>
            </a:xfrm>
            <a:custGeom>
              <a:avLst/>
              <a:gdLst>
                <a:gd name="T0" fmla="*/ 62 w 74"/>
                <a:gd name="T1" fmla="*/ 224 h 224"/>
                <a:gd name="T2" fmla="*/ 0 w 74"/>
                <a:gd name="T3" fmla="*/ 5 h 224"/>
                <a:gd name="T4" fmla="*/ 12 w 74"/>
                <a:gd name="T5" fmla="*/ 0 h 224"/>
                <a:gd name="T6" fmla="*/ 74 w 74"/>
                <a:gd name="T7" fmla="*/ 222 h 224"/>
                <a:gd name="T8" fmla="*/ 62 w 74"/>
                <a:gd name="T9" fmla="*/ 224 h 224"/>
              </a:gdLst>
              <a:ahLst/>
              <a:cxnLst>
                <a:cxn ang="0">
                  <a:pos x="T0" y="T1"/>
                </a:cxn>
                <a:cxn ang="0">
                  <a:pos x="T2" y="T3"/>
                </a:cxn>
                <a:cxn ang="0">
                  <a:pos x="T4" y="T5"/>
                </a:cxn>
                <a:cxn ang="0">
                  <a:pos x="T6" y="T7"/>
                </a:cxn>
                <a:cxn ang="0">
                  <a:pos x="T8" y="T9"/>
                </a:cxn>
              </a:cxnLst>
              <a:rect l="0" t="0" r="r" b="b"/>
              <a:pathLst>
                <a:path w="74" h="224">
                  <a:moveTo>
                    <a:pt x="62" y="224"/>
                  </a:moveTo>
                  <a:lnTo>
                    <a:pt x="0" y="5"/>
                  </a:lnTo>
                  <a:lnTo>
                    <a:pt x="12" y="0"/>
                  </a:lnTo>
                  <a:lnTo>
                    <a:pt x="74" y="222"/>
                  </a:lnTo>
                  <a:lnTo>
                    <a:pt x="6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126" name="Freeform 113">
              <a:extLst>
                <a:ext uri="{FF2B5EF4-FFF2-40B4-BE49-F238E27FC236}">
                  <a16:creationId xmlns:a16="http://schemas.microsoft.com/office/drawing/2014/main" id="{B62E034F-1D29-4366-8289-EFC9A4B7495F}"/>
                </a:ext>
              </a:extLst>
            </p:cNvPr>
            <p:cNvSpPr/>
            <p:nvPr/>
          </p:nvSpPr>
          <p:spPr bwMode="auto">
            <a:xfrm>
              <a:off x="2836" y="1109"/>
              <a:ext cx="148" cy="248"/>
            </a:xfrm>
            <a:custGeom>
              <a:avLst/>
              <a:gdLst>
                <a:gd name="T0" fmla="*/ 9 w 148"/>
                <a:gd name="T1" fmla="*/ 248 h 248"/>
                <a:gd name="T2" fmla="*/ 0 w 148"/>
                <a:gd name="T3" fmla="*/ 244 h 248"/>
                <a:gd name="T4" fmla="*/ 139 w 148"/>
                <a:gd name="T5" fmla="*/ 0 h 248"/>
                <a:gd name="T6" fmla="*/ 148 w 148"/>
                <a:gd name="T7" fmla="*/ 7 h 248"/>
                <a:gd name="T8" fmla="*/ 9 w 148"/>
                <a:gd name="T9" fmla="*/ 248 h 248"/>
              </a:gdLst>
              <a:ahLst/>
              <a:cxnLst>
                <a:cxn ang="0">
                  <a:pos x="T0" y="T1"/>
                </a:cxn>
                <a:cxn ang="0">
                  <a:pos x="T2" y="T3"/>
                </a:cxn>
                <a:cxn ang="0">
                  <a:pos x="T4" y="T5"/>
                </a:cxn>
                <a:cxn ang="0">
                  <a:pos x="T6" y="T7"/>
                </a:cxn>
                <a:cxn ang="0">
                  <a:pos x="T8" y="T9"/>
                </a:cxn>
              </a:cxnLst>
              <a:rect l="0" t="0" r="r" b="b"/>
              <a:pathLst>
                <a:path w="148" h="248">
                  <a:moveTo>
                    <a:pt x="9" y="248"/>
                  </a:moveTo>
                  <a:lnTo>
                    <a:pt x="0" y="244"/>
                  </a:lnTo>
                  <a:lnTo>
                    <a:pt x="139" y="0"/>
                  </a:lnTo>
                  <a:lnTo>
                    <a:pt x="148" y="7"/>
                  </a:lnTo>
                  <a:lnTo>
                    <a:pt x="9" y="2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127" name="Freeform 114">
              <a:extLst>
                <a:ext uri="{FF2B5EF4-FFF2-40B4-BE49-F238E27FC236}">
                  <a16:creationId xmlns:a16="http://schemas.microsoft.com/office/drawing/2014/main" id="{C20C1132-BF49-4C04-B3DB-0FE87A135471}"/>
                </a:ext>
              </a:extLst>
            </p:cNvPr>
            <p:cNvSpPr/>
            <p:nvPr/>
          </p:nvSpPr>
          <p:spPr bwMode="auto">
            <a:xfrm>
              <a:off x="2987" y="1105"/>
              <a:ext cx="255" cy="160"/>
            </a:xfrm>
            <a:custGeom>
              <a:avLst/>
              <a:gdLst>
                <a:gd name="T0" fmla="*/ 250 w 255"/>
                <a:gd name="T1" fmla="*/ 160 h 160"/>
                <a:gd name="T2" fmla="*/ 0 w 255"/>
                <a:gd name="T3" fmla="*/ 9 h 160"/>
                <a:gd name="T4" fmla="*/ 5 w 255"/>
                <a:gd name="T5" fmla="*/ 0 h 160"/>
                <a:gd name="T6" fmla="*/ 255 w 255"/>
                <a:gd name="T7" fmla="*/ 151 h 160"/>
                <a:gd name="T8" fmla="*/ 250 w 255"/>
                <a:gd name="T9" fmla="*/ 160 h 160"/>
              </a:gdLst>
              <a:ahLst/>
              <a:cxnLst>
                <a:cxn ang="0">
                  <a:pos x="T0" y="T1"/>
                </a:cxn>
                <a:cxn ang="0">
                  <a:pos x="T2" y="T3"/>
                </a:cxn>
                <a:cxn ang="0">
                  <a:pos x="T4" y="T5"/>
                </a:cxn>
                <a:cxn ang="0">
                  <a:pos x="T6" y="T7"/>
                </a:cxn>
                <a:cxn ang="0">
                  <a:pos x="T8" y="T9"/>
                </a:cxn>
              </a:cxnLst>
              <a:rect l="0" t="0" r="r" b="b"/>
              <a:pathLst>
                <a:path w="255" h="160">
                  <a:moveTo>
                    <a:pt x="250" y="160"/>
                  </a:moveTo>
                  <a:lnTo>
                    <a:pt x="0" y="9"/>
                  </a:lnTo>
                  <a:lnTo>
                    <a:pt x="5" y="0"/>
                  </a:lnTo>
                  <a:lnTo>
                    <a:pt x="255" y="151"/>
                  </a:lnTo>
                  <a:lnTo>
                    <a:pt x="250" y="1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128" name="Freeform 115">
              <a:extLst>
                <a:ext uri="{FF2B5EF4-FFF2-40B4-BE49-F238E27FC236}">
                  <a16:creationId xmlns:a16="http://schemas.microsoft.com/office/drawing/2014/main" id="{9FB9757A-1A9A-4A2D-826F-FBEACFD895FA}"/>
                </a:ext>
              </a:extLst>
            </p:cNvPr>
            <p:cNvSpPr/>
            <p:nvPr/>
          </p:nvSpPr>
          <p:spPr bwMode="auto">
            <a:xfrm>
              <a:off x="3235" y="1263"/>
              <a:ext cx="165" cy="217"/>
            </a:xfrm>
            <a:custGeom>
              <a:avLst/>
              <a:gdLst>
                <a:gd name="T0" fmla="*/ 156 w 165"/>
                <a:gd name="T1" fmla="*/ 217 h 217"/>
                <a:gd name="T2" fmla="*/ 0 w 165"/>
                <a:gd name="T3" fmla="*/ 7 h 217"/>
                <a:gd name="T4" fmla="*/ 9 w 165"/>
                <a:gd name="T5" fmla="*/ 0 h 217"/>
                <a:gd name="T6" fmla="*/ 165 w 165"/>
                <a:gd name="T7" fmla="*/ 212 h 217"/>
                <a:gd name="T8" fmla="*/ 156 w 165"/>
                <a:gd name="T9" fmla="*/ 217 h 217"/>
              </a:gdLst>
              <a:ahLst/>
              <a:cxnLst>
                <a:cxn ang="0">
                  <a:pos x="T0" y="T1"/>
                </a:cxn>
                <a:cxn ang="0">
                  <a:pos x="T2" y="T3"/>
                </a:cxn>
                <a:cxn ang="0">
                  <a:pos x="T4" y="T5"/>
                </a:cxn>
                <a:cxn ang="0">
                  <a:pos x="T6" y="T7"/>
                </a:cxn>
                <a:cxn ang="0">
                  <a:pos x="T8" y="T9"/>
                </a:cxn>
              </a:cxnLst>
              <a:rect l="0" t="0" r="r" b="b"/>
              <a:pathLst>
                <a:path w="165" h="217">
                  <a:moveTo>
                    <a:pt x="156" y="217"/>
                  </a:moveTo>
                  <a:lnTo>
                    <a:pt x="0" y="7"/>
                  </a:lnTo>
                  <a:lnTo>
                    <a:pt x="9" y="0"/>
                  </a:lnTo>
                  <a:lnTo>
                    <a:pt x="165" y="212"/>
                  </a:lnTo>
                  <a:lnTo>
                    <a:pt x="156" y="2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129" name="Freeform 116">
              <a:extLst>
                <a:ext uri="{FF2B5EF4-FFF2-40B4-BE49-F238E27FC236}">
                  <a16:creationId xmlns:a16="http://schemas.microsoft.com/office/drawing/2014/main" id="{7674FBE2-1FD9-4D4A-8707-0FCD2E8D11FA}"/>
                </a:ext>
              </a:extLst>
            </p:cNvPr>
            <p:cNvSpPr/>
            <p:nvPr/>
          </p:nvSpPr>
          <p:spPr bwMode="auto">
            <a:xfrm>
              <a:off x="3150" y="1270"/>
              <a:ext cx="94" cy="321"/>
            </a:xfrm>
            <a:custGeom>
              <a:avLst/>
              <a:gdLst>
                <a:gd name="T0" fmla="*/ 9 w 94"/>
                <a:gd name="T1" fmla="*/ 321 h 321"/>
                <a:gd name="T2" fmla="*/ 0 w 94"/>
                <a:gd name="T3" fmla="*/ 319 h 321"/>
                <a:gd name="T4" fmla="*/ 83 w 94"/>
                <a:gd name="T5" fmla="*/ 0 h 321"/>
                <a:gd name="T6" fmla="*/ 94 w 94"/>
                <a:gd name="T7" fmla="*/ 2 h 321"/>
                <a:gd name="T8" fmla="*/ 9 w 94"/>
                <a:gd name="T9" fmla="*/ 321 h 321"/>
              </a:gdLst>
              <a:ahLst/>
              <a:cxnLst>
                <a:cxn ang="0">
                  <a:pos x="T0" y="T1"/>
                </a:cxn>
                <a:cxn ang="0">
                  <a:pos x="T2" y="T3"/>
                </a:cxn>
                <a:cxn ang="0">
                  <a:pos x="T4" y="T5"/>
                </a:cxn>
                <a:cxn ang="0">
                  <a:pos x="T6" y="T7"/>
                </a:cxn>
                <a:cxn ang="0">
                  <a:pos x="T8" y="T9"/>
                </a:cxn>
              </a:cxnLst>
              <a:rect l="0" t="0" r="r" b="b"/>
              <a:pathLst>
                <a:path w="94" h="321">
                  <a:moveTo>
                    <a:pt x="9" y="321"/>
                  </a:moveTo>
                  <a:lnTo>
                    <a:pt x="0" y="319"/>
                  </a:lnTo>
                  <a:lnTo>
                    <a:pt x="83" y="0"/>
                  </a:lnTo>
                  <a:lnTo>
                    <a:pt x="94" y="2"/>
                  </a:lnTo>
                  <a:lnTo>
                    <a:pt x="9" y="3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130" name="Freeform 117">
              <a:extLst>
                <a:ext uri="{FF2B5EF4-FFF2-40B4-BE49-F238E27FC236}">
                  <a16:creationId xmlns:a16="http://schemas.microsoft.com/office/drawing/2014/main" id="{253E3B86-95DC-4E42-92DD-E70F36946B68}"/>
                </a:ext>
              </a:extLst>
            </p:cNvPr>
            <p:cNvSpPr/>
            <p:nvPr/>
          </p:nvSpPr>
          <p:spPr bwMode="auto">
            <a:xfrm>
              <a:off x="2838" y="1357"/>
              <a:ext cx="158" cy="284"/>
            </a:xfrm>
            <a:custGeom>
              <a:avLst/>
              <a:gdLst>
                <a:gd name="T0" fmla="*/ 149 w 158"/>
                <a:gd name="T1" fmla="*/ 284 h 284"/>
                <a:gd name="T2" fmla="*/ 0 w 158"/>
                <a:gd name="T3" fmla="*/ 5 h 284"/>
                <a:gd name="T4" fmla="*/ 9 w 158"/>
                <a:gd name="T5" fmla="*/ 0 h 284"/>
                <a:gd name="T6" fmla="*/ 158 w 158"/>
                <a:gd name="T7" fmla="*/ 277 h 284"/>
                <a:gd name="T8" fmla="*/ 149 w 158"/>
                <a:gd name="T9" fmla="*/ 284 h 284"/>
              </a:gdLst>
              <a:ahLst/>
              <a:cxnLst>
                <a:cxn ang="0">
                  <a:pos x="T0" y="T1"/>
                </a:cxn>
                <a:cxn ang="0">
                  <a:pos x="T2" y="T3"/>
                </a:cxn>
                <a:cxn ang="0">
                  <a:pos x="T4" y="T5"/>
                </a:cxn>
                <a:cxn ang="0">
                  <a:pos x="T6" y="T7"/>
                </a:cxn>
                <a:cxn ang="0">
                  <a:pos x="T8" y="T9"/>
                </a:cxn>
              </a:cxnLst>
              <a:rect l="0" t="0" r="r" b="b"/>
              <a:pathLst>
                <a:path w="158" h="284">
                  <a:moveTo>
                    <a:pt x="149" y="284"/>
                  </a:moveTo>
                  <a:lnTo>
                    <a:pt x="0" y="5"/>
                  </a:lnTo>
                  <a:lnTo>
                    <a:pt x="9" y="0"/>
                  </a:lnTo>
                  <a:lnTo>
                    <a:pt x="158" y="277"/>
                  </a:lnTo>
                  <a:lnTo>
                    <a:pt x="149" y="2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131" name="Freeform 118">
              <a:extLst>
                <a:ext uri="{FF2B5EF4-FFF2-40B4-BE49-F238E27FC236}">
                  <a16:creationId xmlns:a16="http://schemas.microsoft.com/office/drawing/2014/main" id="{F9904336-9573-4AA3-AB62-D3841F67B507}"/>
                </a:ext>
              </a:extLst>
            </p:cNvPr>
            <p:cNvSpPr/>
            <p:nvPr/>
          </p:nvSpPr>
          <p:spPr bwMode="auto">
            <a:xfrm>
              <a:off x="2987" y="1390"/>
              <a:ext cx="109" cy="246"/>
            </a:xfrm>
            <a:custGeom>
              <a:avLst/>
              <a:gdLst>
                <a:gd name="T0" fmla="*/ 9 w 109"/>
                <a:gd name="T1" fmla="*/ 246 h 246"/>
                <a:gd name="T2" fmla="*/ 0 w 109"/>
                <a:gd name="T3" fmla="*/ 241 h 246"/>
                <a:gd name="T4" fmla="*/ 99 w 109"/>
                <a:gd name="T5" fmla="*/ 0 h 246"/>
                <a:gd name="T6" fmla="*/ 109 w 109"/>
                <a:gd name="T7" fmla="*/ 5 h 246"/>
                <a:gd name="T8" fmla="*/ 9 w 109"/>
                <a:gd name="T9" fmla="*/ 246 h 246"/>
              </a:gdLst>
              <a:ahLst/>
              <a:cxnLst>
                <a:cxn ang="0">
                  <a:pos x="T0" y="T1"/>
                </a:cxn>
                <a:cxn ang="0">
                  <a:pos x="T2" y="T3"/>
                </a:cxn>
                <a:cxn ang="0">
                  <a:pos x="T4" y="T5"/>
                </a:cxn>
                <a:cxn ang="0">
                  <a:pos x="T6" y="T7"/>
                </a:cxn>
                <a:cxn ang="0">
                  <a:pos x="T8" y="T9"/>
                </a:cxn>
              </a:cxnLst>
              <a:rect l="0" t="0" r="r" b="b"/>
              <a:pathLst>
                <a:path w="109" h="246">
                  <a:moveTo>
                    <a:pt x="9" y="246"/>
                  </a:moveTo>
                  <a:lnTo>
                    <a:pt x="0" y="241"/>
                  </a:lnTo>
                  <a:lnTo>
                    <a:pt x="99" y="0"/>
                  </a:lnTo>
                  <a:lnTo>
                    <a:pt x="109" y="5"/>
                  </a:lnTo>
                  <a:lnTo>
                    <a:pt x="9" y="2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132" name="Freeform 119">
              <a:extLst>
                <a:ext uri="{FF2B5EF4-FFF2-40B4-BE49-F238E27FC236}">
                  <a16:creationId xmlns:a16="http://schemas.microsoft.com/office/drawing/2014/main" id="{F7CFD741-F665-46EC-BB6A-D15B3DEBBA89}"/>
                </a:ext>
              </a:extLst>
            </p:cNvPr>
            <p:cNvSpPr/>
            <p:nvPr/>
          </p:nvSpPr>
          <p:spPr bwMode="auto">
            <a:xfrm>
              <a:off x="2850" y="1634"/>
              <a:ext cx="142" cy="196"/>
            </a:xfrm>
            <a:custGeom>
              <a:avLst/>
              <a:gdLst>
                <a:gd name="T0" fmla="*/ 9 w 142"/>
                <a:gd name="T1" fmla="*/ 196 h 196"/>
                <a:gd name="T2" fmla="*/ 0 w 142"/>
                <a:gd name="T3" fmla="*/ 189 h 196"/>
                <a:gd name="T4" fmla="*/ 132 w 142"/>
                <a:gd name="T5" fmla="*/ 0 h 196"/>
                <a:gd name="T6" fmla="*/ 142 w 142"/>
                <a:gd name="T7" fmla="*/ 7 h 196"/>
                <a:gd name="T8" fmla="*/ 9 w 142"/>
                <a:gd name="T9" fmla="*/ 196 h 196"/>
              </a:gdLst>
              <a:ahLst/>
              <a:cxnLst>
                <a:cxn ang="0">
                  <a:pos x="T0" y="T1"/>
                </a:cxn>
                <a:cxn ang="0">
                  <a:pos x="T2" y="T3"/>
                </a:cxn>
                <a:cxn ang="0">
                  <a:pos x="T4" y="T5"/>
                </a:cxn>
                <a:cxn ang="0">
                  <a:pos x="T6" y="T7"/>
                </a:cxn>
                <a:cxn ang="0">
                  <a:pos x="T8" y="T9"/>
                </a:cxn>
              </a:cxnLst>
              <a:rect l="0" t="0" r="r" b="b"/>
              <a:pathLst>
                <a:path w="142" h="196">
                  <a:moveTo>
                    <a:pt x="9" y="196"/>
                  </a:moveTo>
                  <a:lnTo>
                    <a:pt x="0" y="189"/>
                  </a:lnTo>
                  <a:lnTo>
                    <a:pt x="132" y="0"/>
                  </a:lnTo>
                  <a:lnTo>
                    <a:pt x="142" y="7"/>
                  </a:lnTo>
                  <a:lnTo>
                    <a:pt x="9" y="1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133" name="Freeform 120">
              <a:extLst>
                <a:ext uri="{FF2B5EF4-FFF2-40B4-BE49-F238E27FC236}">
                  <a16:creationId xmlns:a16="http://schemas.microsoft.com/office/drawing/2014/main" id="{3F67D52A-CA69-44F9-896E-655CC2A86835}"/>
                </a:ext>
              </a:extLst>
            </p:cNvPr>
            <p:cNvSpPr/>
            <p:nvPr/>
          </p:nvSpPr>
          <p:spPr bwMode="auto">
            <a:xfrm>
              <a:off x="2850" y="1837"/>
              <a:ext cx="175" cy="205"/>
            </a:xfrm>
            <a:custGeom>
              <a:avLst/>
              <a:gdLst>
                <a:gd name="T0" fmla="*/ 165 w 175"/>
                <a:gd name="T1" fmla="*/ 205 h 205"/>
                <a:gd name="T2" fmla="*/ 0 w 175"/>
                <a:gd name="T3" fmla="*/ 7 h 205"/>
                <a:gd name="T4" fmla="*/ 7 w 175"/>
                <a:gd name="T5" fmla="*/ 0 h 205"/>
                <a:gd name="T6" fmla="*/ 175 w 175"/>
                <a:gd name="T7" fmla="*/ 198 h 205"/>
                <a:gd name="T8" fmla="*/ 165 w 175"/>
                <a:gd name="T9" fmla="*/ 205 h 205"/>
              </a:gdLst>
              <a:ahLst/>
              <a:cxnLst>
                <a:cxn ang="0">
                  <a:pos x="T0" y="T1"/>
                </a:cxn>
                <a:cxn ang="0">
                  <a:pos x="T2" y="T3"/>
                </a:cxn>
                <a:cxn ang="0">
                  <a:pos x="T4" y="T5"/>
                </a:cxn>
                <a:cxn ang="0">
                  <a:pos x="T6" y="T7"/>
                </a:cxn>
                <a:cxn ang="0">
                  <a:pos x="T8" y="T9"/>
                </a:cxn>
              </a:cxnLst>
              <a:rect l="0" t="0" r="r" b="b"/>
              <a:pathLst>
                <a:path w="175" h="205">
                  <a:moveTo>
                    <a:pt x="165" y="205"/>
                  </a:moveTo>
                  <a:lnTo>
                    <a:pt x="0" y="7"/>
                  </a:lnTo>
                  <a:lnTo>
                    <a:pt x="7" y="0"/>
                  </a:lnTo>
                  <a:lnTo>
                    <a:pt x="175" y="198"/>
                  </a:lnTo>
                  <a:lnTo>
                    <a:pt x="165" y="2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134" name="Freeform 121">
              <a:extLst>
                <a:ext uri="{FF2B5EF4-FFF2-40B4-BE49-F238E27FC236}">
                  <a16:creationId xmlns:a16="http://schemas.microsoft.com/office/drawing/2014/main" id="{6EA93364-AD27-43B7-9AA4-8AB3E228AF4A}"/>
                </a:ext>
              </a:extLst>
            </p:cNvPr>
            <p:cNvSpPr/>
            <p:nvPr/>
          </p:nvSpPr>
          <p:spPr bwMode="auto">
            <a:xfrm>
              <a:off x="2616" y="1523"/>
              <a:ext cx="241" cy="321"/>
            </a:xfrm>
            <a:custGeom>
              <a:avLst/>
              <a:gdLst>
                <a:gd name="T0" fmla="*/ 234 w 241"/>
                <a:gd name="T1" fmla="*/ 321 h 321"/>
                <a:gd name="T2" fmla="*/ 0 w 241"/>
                <a:gd name="T3" fmla="*/ 7 h 321"/>
                <a:gd name="T4" fmla="*/ 9 w 241"/>
                <a:gd name="T5" fmla="*/ 0 h 321"/>
                <a:gd name="T6" fmla="*/ 241 w 241"/>
                <a:gd name="T7" fmla="*/ 316 h 321"/>
                <a:gd name="T8" fmla="*/ 234 w 241"/>
                <a:gd name="T9" fmla="*/ 321 h 321"/>
              </a:gdLst>
              <a:ahLst/>
              <a:cxnLst>
                <a:cxn ang="0">
                  <a:pos x="T0" y="T1"/>
                </a:cxn>
                <a:cxn ang="0">
                  <a:pos x="T2" y="T3"/>
                </a:cxn>
                <a:cxn ang="0">
                  <a:pos x="T4" y="T5"/>
                </a:cxn>
                <a:cxn ang="0">
                  <a:pos x="T6" y="T7"/>
                </a:cxn>
                <a:cxn ang="0">
                  <a:pos x="T8" y="T9"/>
                </a:cxn>
              </a:cxnLst>
              <a:rect l="0" t="0" r="r" b="b"/>
              <a:pathLst>
                <a:path w="241" h="321">
                  <a:moveTo>
                    <a:pt x="234" y="321"/>
                  </a:moveTo>
                  <a:lnTo>
                    <a:pt x="0" y="7"/>
                  </a:lnTo>
                  <a:lnTo>
                    <a:pt x="9" y="0"/>
                  </a:lnTo>
                  <a:lnTo>
                    <a:pt x="241" y="316"/>
                  </a:lnTo>
                  <a:lnTo>
                    <a:pt x="234" y="3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sp>
          <p:nvSpPr>
            <p:cNvPr id="135" name="Oval 122">
              <a:extLst>
                <a:ext uri="{FF2B5EF4-FFF2-40B4-BE49-F238E27FC236}">
                  <a16:creationId xmlns:a16="http://schemas.microsoft.com/office/drawing/2014/main" id="{DB1B00BD-CC07-415C-8119-59216A3EA1DE}"/>
                </a:ext>
              </a:extLst>
            </p:cNvPr>
            <p:cNvSpPr>
              <a:spLocks noChangeArrowheads="1"/>
            </p:cNvSpPr>
            <p:nvPr/>
          </p:nvSpPr>
          <p:spPr bwMode="auto">
            <a:xfrm>
              <a:off x="2786" y="1291"/>
              <a:ext cx="111" cy="111"/>
            </a:xfrm>
            <a:prstGeom prst="ellipse">
              <a:avLst/>
            </a:prstGeom>
            <a:grpFill/>
            <a:ln w="25400" cap="flat" cmpd="sng" algn="ctr">
              <a:noFill/>
              <a:prstDash val="solid"/>
            </a:ln>
            <a:effectLst/>
            <a:scene3d>
              <a:camera prst="orthographicFront"/>
              <a:lightRig rig="threePt" dir="t"/>
            </a:scene3d>
            <a:sp3d>
              <a:bevelT w="38100" h="12700"/>
              <a:bevelB/>
            </a:sp3d>
          </p:spPr>
          <p:txBody>
            <a:bodyPr rtlCol="0" anchor="ctr"/>
            <a:lstStyle/>
            <a:p>
              <a:pPr algn="ctr" defTabSz="1462278" fontAlgn="base">
                <a:spcBef>
                  <a:spcPct val="0"/>
                </a:spcBef>
                <a:spcAft>
                  <a:spcPct val="0"/>
                </a:spcAft>
                <a:defRPr/>
              </a:pPr>
              <a:endParaRPr lang="zh-CN" altLang="en-US" sz="2160" kern="0">
                <a:solidFill>
                  <a:prstClr val="white"/>
                </a:solidFill>
                <a:cs typeface="+mn-ea"/>
                <a:sym typeface="+mn-lt"/>
              </a:endParaRPr>
            </a:p>
          </p:txBody>
        </p:sp>
        <p:sp>
          <p:nvSpPr>
            <p:cNvPr id="136" name="Oval 123">
              <a:extLst>
                <a:ext uri="{FF2B5EF4-FFF2-40B4-BE49-F238E27FC236}">
                  <a16:creationId xmlns:a16="http://schemas.microsoft.com/office/drawing/2014/main" id="{1DED8952-ACA8-4429-9E0B-2EF6F208F546}"/>
                </a:ext>
              </a:extLst>
            </p:cNvPr>
            <p:cNvSpPr>
              <a:spLocks noChangeArrowheads="1"/>
            </p:cNvSpPr>
            <p:nvPr/>
          </p:nvSpPr>
          <p:spPr bwMode="auto">
            <a:xfrm>
              <a:off x="2306" y="1591"/>
              <a:ext cx="111" cy="114"/>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278" fontAlgn="base">
                <a:spcBef>
                  <a:spcPct val="0"/>
                </a:spcBef>
                <a:spcAft>
                  <a:spcPct val="0"/>
                </a:spcAft>
                <a:defRPr/>
              </a:pPr>
              <a:endParaRPr lang="zh-CN" altLang="en-US" sz="2160" kern="0">
                <a:solidFill>
                  <a:prstClr val="white"/>
                </a:solidFill>
                <a:cs typeface="+mn-ea"/>
                <a:sym typeface="+mn-lt"/>
              </a:endParaRPr>
            </a:p>
          </p:txBody>
        </p:sp>
        <p:sp>
          <p:nvSpPr>
            <p:cNvPr id="137" name="Oval 124">
              <a:extLst>
                <a:ext uri="{FF2B5EF4-FFF2-40B4-BE49-F238E27FC236}">
                  <a16:creationId xmlns:a16="http://schemas.microsoft.com/office/drawing/2014/main" id="{427AFAF1-47F1-4A4A-A0DA-1990894D2986}"/>
                </a:ext>
              </a:extLst>
            </p:cNvPr>
            <p:cNvSpPr>
              <a:spLocks noChangeArrowheads="1"/>
            </p:cNvSpPr>
            <p:nvPr/>
          </p:nvSpPr>
          <p:spPr bwMode="auto">
            <a:xfrm>
              <a:off x="2798" y="2137"/>
              <a:ext cx="111" cy="111"/>
            </a:xfrm>
            <a:prstGeom prst="ellipse">
              <a:avLst/>
            </a:prstGeom>
            <a:grpFill/>
            <a:ln w="25400" cap="flat" cmpd="sng" algn="ctr">
              <a:noFill/>
              <a:prstDash val="solid"/>
            </a:ln>
            <a:effectLst/>
            <a:scene3d>
              <a:camera prst="orthographicFront"/>
              <a:lightRig rig="threePt" dir="t"/>
            </a:scene3d>
            <a:sp3d>
              <a:bevelT w="38100" h="12700"/>
              <a:bevelB/>
            </a:sp3d>
          </p:spPr>
          <p:txBody>
            <a:bodyPr rtlCol="0" anchor="ctr"/>
            <a:lstStyle/>
            <a:p>
              <a:pPr algn="ctr" defTabSz="1462278" fontAlgn="base">
                <a:spcBef>
                  <a:spcPct val="0"/>
                </a:spcBef>
                <a:spcAft>
                  <a:spcPct val="0"/>
                </a:spcAft>
                <a:defRPr/>
              </a:pPr>
              <a:endParaRPr lang="zh-CN" altLang="en-US" sz="2160" kern="0">
                <a:solidFill>
                  <a:prstClr val="white"/>
                </a:solidFill>
                <a:cs typeface="+mn-ea"/>
                <a:sym typeface="+mn-lt"/>
              </a:endParaRPr>
            </a:p>
          </p:txBody>
        </p:sp>
        <p:sp>
          <p:nvSpPr>
            <p:cNvPr id="138" name="Oval 125">
              <a:extLst>
                <a:ext uri="{FF2B5EF4-FFF2-40B4-BE49-F238E27FC236}">
                  <a16:creationId xmlns:a16="http://schemas.microsoft.com/office/drawing/2014/main" id="{09E012E0-C037-4BA9-ABF8-A8541A629B8A}"/>
                </a:ext>
              </a:extLst>
            </p:cNvPr>
            <p:cNvSpPr>
              <a:spLocks noChangeArrowheads="1"/>
            </p:cNvSpPr>
            <p:nvPr/>
          </p:nvSpPr>
          <p:spPr bwMode="auto">
            <a:xfrm>
              <a:off x="2798" y="1579"/>
              <a:ext cx="111" cy="111"/>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462278" fontAlgn="base">
                <a:spcBef>
                  <a:spcPct val="0"/>
                </a:spcBef>
                <a:spcAft>
                  <a:spcPct val="0"/>
                </a:spcAft>
                <a:defRPr/>
              </a:pPr>
              <a:endParaRPr lang="zh-CN" altLang="en-US" sz="2160" kern="0">
                <a:solidFill>
                  <a:prstClr val="white"/>
                </a:solidFill>
                <a:cs typeface="+mn-ea"/>
                <a:sym typeface="+mn-lt"/>
              </a:endParaRPr>
            </a:p>
          </p:txBody>
        </p:sp>
        <p:sp>
          <p:nvSpPr>
            <p:cNvPr id="139" name="Oval 126">
              <a:extLst>
                <a:ext uri="{FF2B5EF4-FFF2-40B4-BE49-F238E27FC236}">
                  <a16:creationId xmlns:a16="http://schemas.microsoft.com/office/drawing/2014/main" id="{96907C6A-D914-4D60-8BB5-1A8AA0E9D01C}"/>
                </a:ext>
              </a:extLst>
            </p:cNvPr>
            <p:cNvSpPr>
              <a:spLocks noChangeArrowheads="1"/>
            </p:cNvSpPr>
            <p:nvPr/>
          </p:nvSpPr>
          <p:spPr bwMode="auto">
            <a:xfrm>
              <a:off x="2781" y="1761"/>
              <a:ext cx="144" cy="144"/>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462278" fontAlgn="base">
                <a:spcBef>
                  <a:spcPct val="0"/>
                </a:spcBef>
                <a:spcAft>
                  <a:spcPct val="0"/>
                </a:spcAft>
                <a:defRPr/>
              </a:pPr>
              <a:endParaRPr lang="zh-CN" altLang="en-US" sz="2160" kern="0">
                <a:solidFill>
                  <a:prstClr val="white"/>
                </a:solidFill>
                <a:cs typeface="+mn-ea"/>
                <a:sym typeface="+mn-lt"/>
              </a:endParaRPr>
            </a:p>
          </p:txBody>
        </p:sp>
        <p:sp>
          <p:nvSpPr>
            <p:cNvPr id="140" name="Oval 127">
              <a:extLst>
                <a:ext uri="{FF2B5EF4-FFF2-40B4-BE49-F238E27FC236}">
                  <a16:creationId xmlns:a16="http://schemas.microsoft.com/office/drawing/2014/main" id="{E869C5BA-1536-4907-AC4B-FE69F088FE68}"/>
                </a:ext>
              </a:extLst>
            </p:cNvPr>
            <p:cNvSpPr>
              <a:spLocks noChangeArrowheads="1"/>
            </p:cNvSpPr>
            <p:nvPr/>
          </p:nvSpPr>
          <p:spPr bwMode="auto">
            <a:xfrm>
              <a:off x="3341" y="1421"/>
              <a:ext cx="114" cy="111"/>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278" fontAlgn="base">
                <a:spcBef>
                  <a:spcPct val="0"/>
                </a:spcBef>
                <a:spcAft>
                  <a:spcPct val="0"/>
                </a:spcAft>
                <a:defRPr/>
              </a:pPr>
              <a:endParaRPr lang="zh-CN" altLang="en-US" sz="2160" kern="0">
                <a:solidFill>
                  <a:prstClr val="white"/>
                </a:solidFill>
                <a:cs typeface="+mn-ea"/>
                <a:sym typeface="+mn-lt"/>
              </a:endParaRPr>
            </a:p>
          </p:txBody>
        </p:sp>
        <p:sp>
          <p:nvSpPr>
            <p:cNvPr id="141" name="Oval 128">
              <a:extLst>
                <a:ext uri="{FF2B5EF4-FFF2-40B4-BE49-F238E27FC236}">
                  <a16:creationId xmlns:a16="http://schemas.microsoft.com/office/drawing/2014/main" id="{72907A51-9932-4CFE-8404-31CDB48FF133}"/>
                </a:ext>
              </a:extLst>
            </p:cNvPr>
            <p:cNvSpPr>
              <a:spLocks noChangeArrowheads="1"/>
            </p:cNvSpPr>
            <p:nvPr/>
          </p:nvSpPr>
          <p:spPr bwMode="auto">
            <a:xfrm>
              <a:off x="2524" y="835"/>
              <a:ext cx="111" cy="111"/>
            </a:xfrm>
            <a:prstGeom prst="ellipse">
              <a:avLst/>
            </a:prstGeom>
            <a:grpFill/>
            <a:ln w="25400" cap="flat" cmpd="sng" algn="ctr">
              <a:noFill/>
              <a:prstDash val="solid"/>
            </a:ln>
            <a:effectLst/>
            <a:scene3d>
              <a:camera prst="orthographicFront"/>
              <a:lightRig rig="threePt" dir="t"/>
            </a:scene3d>
            <a:sp3d>
              <a:bevelT w="38100" h="12700"/>
              <a:bevelB/>
            </a:sp3d>
          </p:spPr>
          <p:txBody>
            <a:bodyPr rtlCol="0" anchor="ctr"/>
            <a:lstStyle/>
            <a:p>
              <a:pPr algn="ctr" defTabSz="1462278" fontAlgn="base">
                <a:spcBef>
                  <a:spcPct val="0"/>
                </a:spcBef>
                <a:spcAft>
                  <a:spcPct val="0"/>
                </a:spcAft>
                <a:defRPr/>
              </a:pPr>
              <a:endParaRPr lang="zh-CN" altLang="en-US" sz="2160" kern="0">
                <a:solidFill>
                  <a:prstClr val="white"/>
                </a:solidFill>
                <a:cs typeface="+mn-ea"/>
                <a:sym typeface="+mn-lt"/>
              </a:endParaRPr>
            </a:p>
          </p:txBody>
        </p:sp>
        <p:sp>
          <p:nvSpPr>
            <p:cNvPr id="142" name="Oval 129">
              <a:extLst>
                <a:ext uri="{FF2B5EF4-FFF2-40B4-BE49-F238E27FC236}">
                  <a16:creationId xmlns:a16="http://schemas.microsoft.com/office/drawing/2014/main" id="{C05A69C0-86A6-4015-B655-3E060CACA1EF}"/>
                </a:ext>
              </a:extLst>
            </p:cNvPr>
            <p:cNvSpPr>
              <a:spLocks noChangeArrowheads="1"/>
            </p:cNvSpPr>
            <p:nvPr/>
          </p:nvSpPr>
          <p:spPr bwMode="auto">
            <a:xfrm>
              <a:off x="2521" y="1227"/>
              <a:ext cx="81" cy="81"/>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462278" fontAlgn="base">
                <a:spcBef>
                  <a:spcPct val="0"/>
                </a:spcBef>
                <a:spcAft>
                  <a:spcPct val="0"/>
                </a:spcAft>
                <a:defRPr/>
              </a:pPr>
              <a:endParaRPr lang="zh-CN" altLang="en-US" sz="2160" kern="0">
                <a:solidFill>
                  <a:prstClr val="white"/>
                </a:solidFill>
                <a:cs typeface="+mn-ea"/>
                <a:sym typeface="+mn-lt"/>
              </a:endParaRPr>
            </a:p>
          </p:txBody>
        </p:sp>
        <p:sp>
          <p:nvSpPr>
            <p:cNvPr id="143" name="Oval 130">
              <a:extLst>
                <a:ext uri="{FF2B5EF4-FFF2-40B4-BE49-F238E27FC236}">
                  <a16:creationId xmlns:a16="http://schemas.microsoft.com/office/drawing/2014/main" id="{65E483DD-0146-4072-9713-FFCC1A9D7F04}"/>
                </a:ext>
              </a:extLst>
            </p:cNvPr>
            <p:cNvSpPr>
              <a:spLocks noChangeArrowheads="1"/>
            </p:cNvSpPr>
            <p:nvPr/>
          </p:nvSpPr>
          <p:spPr bwMode="auto">
            <a:xfrm>
              <a:off x="2250" y="1249"/>
              <a:ext cx="80" cy="80"/>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278" fontAlgn="base">
                <a:spcBef>
                  <a:spcPct val="0"/>
                </a:spcBef>
                <a:spcAft>
                  <a:spcPct val="0"/>
                </a:spcAft>
                <a:defRPr/>
              </a:pPr>
              <a:endParaRPr lang="zh-CN" altLang="en-US" sz="2160" kern="0">
                <a:solidFill>
                  <a:prstClr val="white"/>
                </a:solidFill>
                <a:cs typeface="+mn-ea"/>
                <a:sym typeface="+mn-lt"/>
              </a:endParaRPr>
            </a:p>
          </p:txBody>
        </p:sp>
        <p:sp>
          <p:nvSpPr>
            <p:cNvPr id="144" name="Oval 131">
              <a:extLst>
                <a:ext uri="{FF2B5EF4-FFF2-40B4-BE49-F238E27FC236}">
                  <a16:creationId xmlns:a16="http://schemas.microsoft.com/office/drawing/2014/main" id="{2CD644C1-8C7F-4CF4-99DC-55156CD222AA}"/>
                </a:ext>
              </a:extLst>
            </p:cNvPr>
            <p:cNvSpPr>
              <a:spLocks noChangeArrowheads="1"/>
            </p:cNvSpPr>
            <p:nvPr/>
          </p:nvSpPr>
          <p:spPr bwMode="auto">
            <a:xfrm>
              <a:off x="2351" y="1001"/>
              <a:ext cx="81" cy="80"/>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278" fontAlgn="base">
                <a:spcBef>
                  <a:spcPct val="0"/>
                </a:spcBef>
                <a:spcAft>
                  <a:spcPct val="0"/>
                </a:spcAft>
                <a:defRPr/>
              </a:pPr>
              <a:endParaRPr lang="zh-CN" altLang="en-US" sz="2160" kern="0">
                <a:solidFill>
                  <a:prstClr val="white"/>
                </a:solidFill>
                <a:cs typeface="+mn-ea"/>
                <a:sym typeface="+mn-lt"/>
              </a:endParaRPr>
            </a:p>
          </p:txBody>
        </p:sp>
        <p:sp>
          <p:nvSpPr>
            <p:cNvPr id="145" name="Oval 132">
              <a:extLst>
                <a:ext uri="{FF2B5EF4-FFF2-40B4-BE49-F238E27FC236}">
                  <a16:creationId xmlns:a16="http://schemas.microsoft.com/office/drawing/2014/main" id="{184EE0FC-4FFB-4E1A-ABCC-099A9A3B063A}"/>
                </a:ext>
              </a:extLst>
            </p:cNvPr>
            <p:cNvSpPr>
              <a:spLocks noChangeArrowheads="1"/>
            </p:cNvSpPr>
            <p:nvPr/>
          </p:nvSpPr>
          <p:spPr bwMode="auto">
            <a:xfrm>
              <a:off x="2942" y="1069"/>
              <a:ext cx="80" cy="80"/>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462278" fontAlgn="base">
                <a:spcBef>
                  <a:spcPct val="0"/>
                </a:spcBef>
                <a:spcAft>
                  <a:spcPct val="0"/>
                </a:spcAft>
                <a:defRPr/>
              </a:pPr>
              <a:endParaRPr lang="zh-CN" altLang="en-US" sz="2160" kern="0">
                <a:solidFill>
                  <a:prstClr val="white"/>
                </a:solidFill>
                <a:cs typeface="+mn-ea"/>
                <a:sym typeface="+mn-lt"/>
              </a:endParaRPr>
            </a:p>
          </p:txBody>
        </p:sp>
        <p:sp>
          <p:nvSpPr>
            <p:cNvPr id="146" name="Oval 133">
              <a:extLst>
                <a:ext uri="{FF2B5EF4-FFF2-40B4-BE49-F238E27FC236}">
                  <a16:creationId xmlns:a16="http://schemas.microsoft.com/office/drawing/2014/main" id="{1F429F4B-0B1A-43D4-A3C9-D823A3AA5735}"/>
                </a:ext>
              </a:extLst>
            </p:cNvPr>
            <p:cNvSpPr>
              <a:spLocks noChangeArrowheads="1"/>
            </p:cNvSpPr>
            <p:nvPr/>
          </p:nvSpPr>
          <p:spPr bwMode="auto">
            <a:xfrm>
              <a:off x="3346" y="1109"/>
              <a:ext cx="80" cy="81"/>
            </a:xfrm>
            <a:prstGeom prst="ellipse">
              <a:avLst/>
            </a:prstGeom>
            <a:grpFill/>
            <a:ln w="25400" cap="flat" cmpd="sng" algn="ctr">
              <a:noFill/>
              <a:prstDash val="solid"/>
            </a:ln>
            <a:effectLst/>
            <a:scene3d>
              <a:camera prst="orthographicFront"/>
              <a:lightRig rig="threePt" dir="t"/>
            </a:scene3d>
            <a:sp3d>
              <a:bevelT w="38100" h="12700"/>
              <a:bevelB/>
            </a:sp3d>
          </p:spPr>
          <p:txBody>
            <a:bodyPr rtlCol="0" anchor="ctr"/>
            <a:lstStyle/>
            <a:p>
              <a:pPr algn="ctr" defTabSz="1462278" fontAlgn="base">
                <a:spcBef>
                  <a:spcPct val="0"/>
                </a:spcBef>
                <a:spcAft>
                  <a:spcPct val="0"/>
                </a:spcAft>
                <a:defRPr/>
              </a:pPr>
              <a:endParaRPr lang="zh-CN" altLang="en-US" sz="2160" kern="0">
                <a:solidFill>
                  <a:prstClr val="white"/>
                </a:solidFill>
                <a:cs typeface="+mn-ea"/>
                <a:sym typeface="+mn-lt"/>
              </a:endParaRPr>
            </a:p>
          </p:txBody>
        </p:sp>
        <p:sp>
          <p:nvSpPr>
            <p:cNvPr id="147" name="Oval 134">
              <a:extLst>
                <a:ext uri="{FF2B5EF4-FFF2-40B4-BE49-F238E27FC236}">
                  <a16:creationId xmlns:a16="http://schemas.microsoft.com/office/drawing/2014/main" id="{FF3EE278-216F-4CA8-A303-1039064C3F65}"/>
                </a:ext>
              </a:extLst>
            </p:cNvPr>
            <p:cNvSpPr>
              <a:spLocks noChangeArrowheads="1"/>
            </p:cNvSpPr>
            <p:nvPr/>
          </p:nvSpPr>
          <p:spPr bwMode="auto">
            <a:xfrm>
              <a:off x="3110" y="1558"/>
              <a:ext cx="80" cy="80"/>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462278" fontAlgn="base">
                <a:spcBef>
                  <a:spcPct val="0"/>
                </a:spcBef>
                <a:spcAft>
                  <a:spcPct val="0"/>
                </a:spcAft>
                <a:defRPr/>
              </a:pPr>
              <a:endParaRPr lang="zh-CN" altLang="en-US" sz="2160" kern="0">
                <a:solidFill>
                  <a:prstClr val="white"/>
                </a:solidFill>
                <a:cs typeface="+mn-ea"/>
                <a:sym typeface="+mn-lt"/>
              </a:endParaRPr>
            </a:p>
          </p:txBody>
        </p:sp>
        <p:sp>
          <p:nvSpPr>
            <p:cNvPr id="148" name="Oval 135">
              <a:extLst>
                <a:ext uri="{FF2B5EF4-FFF2-40B4-BE49-F238E27FC236}">
                  <a16:creationId xmlns:a16="http://schemas.microsoft.com/office/drawing/2014/main" id="{2782D0DD-3C94-49DB-98FB-CC88F3002EAE}"/>
                </a:ext>
              </a:extLst>
            </p:cNvPr>
            <p:cNvSpPr>
              <a:spLocks noChangeArrowheads="1"/>
            </p:cNvSpPr>
            <p:nvPr/>
          </p:nvSpPr>
          <p:spPr bwMode="auto">
            <a:xfrm>
              <a:off x="3204" y="1225"/>
              <a:ext cx="78" cy="78"/>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462278" fontAlgn="base">
                <a:spcBef>
                  <a:spcPct val="0"/>
                </a:spcBef>
                <a:spcAft>
                  <a:spcPct val="0"/>
                </a:spcAft>
                <a:defRPr/>
              </a:pPr>
              <a:endParaRPr lang="zh-CN" altLang="en-US" sz="2160" kern="0">
                <a:solidFill>
                  <a:prstClr val="white"/>
                </a:solidFill>
                <a:cs typeface="+mn-ea"/>
                <a:sym typeface="+mn-lt"/>
              </a:endParaRPr>
            </a:p>
          </p:txBody>
        </p:sp>
        <p:sp>
          <p:nvSpPr>
            <p:cNvPr id="149" name="Oval 136">
              <a:extLst>
                <a:ext uri="{FF2B5EF4-FFF2-40B4-BE49-F238E27FC236}">
                  <a16:creationId xmlns:a16="http://schemas.microsoft.com/office/drawing/2014/main" id="{0E27E122-B14D-4602-BB7A-18AC9009B612}"/>
                </a:ext>
              </a:extLst>
            </p:cNvPr>
            <p:cNvSpPr>
              <a:spLocks noChangeArrowheads="1"/>
            </p:cNvSpPr>
            <p:nvPr/>
          </p:nvSpPr>
          <p:spPr bwMode="auto">
            <a:xfrm>
              <a:off x="2491" y="1962"/>
              <a:ext cx="80" cy="80"/>
            </a:xfrm>
            <a:prstGeom prst="ellipse">
              <a:avLst/>
            </a:prstGeom>
            <a:grpFill/>
            <a:ln w="25400" cap="flat" cmpd="sng" algn="ctr">
              <a:noFill/>
              <a:prstDash val="solid"/>
            </a:ln>
            <a:effectLst/>
            <a:scene3d>
              <a:camera prst="orthographicFront"/>
              <a:lightRig rig="threePt" dir="t"/>
            </a:scene3d>
            <a:sp3d>
              <a:bevelT w="38100" h="12700"/>
              <a:bevelB/>
            </a:sp3d>
          </p:spPr>
          <p:txBody>
            <a:bodyPr rtlCol="0" anchor="ctr"/>
            <a:lstStyle/>
            <a:p>
              <a:pPr algn="ctr" defTabSz="1462278" fontAlgn="base">
                <a:spcBef>
                  <a:spcPct val="0"/>
                </a:spcBef>
                <a:spcAft>
                  <a:spcPct val="0"/>
                </a:spcAft>
                <a:defRPr/>
              </a:pPr>
              <a:endParaRPr lang="zh-CN" altLang="en-US" sz="2160" kern="0">
                <a:solidFill>
                  <a:prstClr val="white"/>
                </a:solidFill>
                <a:cs typeface="+mn-ea"/>
                <a:sym typeface="+mn-lt"/>
              </a:endParaRPr>
            </a:p>
          </p:txBody>
        </p:sp>
        <p:sp>
          <p:nvSpPr>
            <p:cNvPr id="150" name="Oval 137">
              <a:extLst>
                <a:ext uri="{FF2B5EF4-FFF2-40B4-BE49-F238E27FC236}">
                  <a16:creationId xmlns:a16="http://schemas.microsoft.com/office/drawing/2014/main" id="{92139F34-6FE3-4EC4-89C4-8983F909DC3F}"/>
                </a:ext>
              </a:extLst>
            </p:cNvPr>
            <p:cNvSpPr>
              <a:spLocks noChangeArrowheads="1"/>
            </p:cNvSpPr>
            <p:nvPr/>
          </p:nvSpPr>
          <p:spPr bwMode="auto">
            <a:xfrm>
              <a:off x="3136" y="1901"/>
              <a:ext cx="80" cy="80"/>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462278" fontAlgn="base">
                <a:spcBef>
                  <a:spcPct val="0"/>
                </a:spcBef>
                <a:spcAft>
                  <a:spcPct val="0"/>
                </a:spcAft>
                <a:defRPr/>
              </a:pPr>
              <a:endParaRPr lang="zh-CN" altLang="en-US" sz="2160" kern="0">
                <a:solidFill>
                  <a:prstClr val="white"/>
                </a:solidFill>
                <a:cs typeface="+mn-ea"/>
                <a:sym typeface="+mn-lt"/>
              </a:endParaRPr>
            </a:p>
          </p:txBody>
        </p:sp>
        <p:sp>
          <p:nvSpPr>
            <p:cNvPr id="151" name="Oval 138">
              <a:extLst>
                <a:ext uri="{FF2B5EF4-FFF2-40B4-BE49-F238E27FC236}">
                  <a16:creationId xmlns:a16="http://schemas.microsoft.com/office/drawing/2014/main" id="{B749CFB1-A047-4912-8AF9-95470D2FA061}"/>
                </a:ext>
              </a:extLst>
            </p:cNvPr>
            <p:cNvSpPr>
              <a:spLocks noChangeArrowheads="1"/>
            </p:cNvSpPr>
            <p:nvPr/>
          </p:nvSpPr>
          <p:spPr bwMode="auto">
            <a:xfrm>
              <a:off x="2746" y="1102"/>
              <a:ext cx="57" cy="59"/>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462278" fontAlgn="base">
                <a:spcBef>
                  <a:spcPct val="0"/>
                </a:spcBef>
                <a:spcAft>
                  <a:spcPct val="0"/>
                </a:spcAft>
                <a:defRPr/>
              </a:pPr>
              <a:endParaRPr lang="zh-CN" altLang="en-US" sz="2160" kern="0">
                <a:solidFill>
                  <a:prstClr val="white"/>
                </a:solidFill>
                <a:cs typeface="+mn-ea"/>
                <a:sym typeface="+mn-lt"/>
              </a:endParaRPr>
            </a:p>
          </p:txBody>
        </p:sp>
        <p:sp>
          <p:nvSpPr>
            <p:cNvPr id="152" name="Oval 139">
              <a:extLst>
                <a:ext uri="{FF2B5EF4-FFF2-40B4-BE49-F238E27FC236}">
                  <a16:creationId xmlns:a16="http://schemas.microsoft.com/office/drawing/2014/main" id="{EC24BBDF-FA00-4B52-9D6B-2FAE5CB32993}"/>
                </a:ext>
              </a:extLst>
            </p:cNvPr>
            <p:cNvSpPr>
              <a:spLocks noChangeArrowheads="1"/>
            </p:cNvSpPr>
            <p:nvPr/>
          </p:nvSpPr>
          <p:spPr bwMode="auto">
            <a:xfrm>
              <a:off x="2422" y="1395"/>
              <a:ext cx="57" cy="59"/>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278" fontAlgn="base">
                <a:spcBef>
                  <a:spcPct val="0"/>
                </a:spcBef>
                <a:spcAft>
                  <a:spcPct val="0"/>
                </a:spcAft>
                <a:defRPr/>
              </a:pPr>
              <a:endParaRPr lang="zh-CN" altLang="en-US" sz="2160" kern="0">
                <a:solidFill>
                  <a:prstClr val="white"/>
                </a:solidFill>
                <a:cs typeface="+mn-ea"/>
                <a:sym typeface="+mn-lt"/>
              </a:endParaRPr>
            </a:p>
          </p:txBody>
        </p:sp>
        <p:sp>
          <p:nvSpPr>
            <p:cNvPr id="153" name="Oval 140">
              <a:extLst>
                <a:ext uri="{FF2B5EF4-FFF2-40B4-BE49-F238E27FC236}">
                  <a16:creationId xmlns:a16="http://schemas.microsoft.com/office/drawing/2014/main" id="{F270FBA7-2419-4593-AE89-5727AEAC76B6}"/>
                </a:ext>
              </a:extLst>
            </p:cNvPr>
            <p:cNvSpPr>
              <a:spLocks noChangeArrowheads="1"/>
            </p:cNvSpPr>
            <p:nvPr/>
          </p:nvSpPr>
          <p:spPr bwMode="auto">
            <a:xfrm>
              <a:off x="2573" y="1357"/>
              <a:ext cx="57" cy="59"/>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278" fontAlgn="base">
                <a:spcBef>
                  <a:spcPct val="0"/>
                </a:spcBef>
                <a:spcAft>
                  <a:spcPct val="0"/>
                </a:spcAft>
                <a:defRPr/>
              </a:pPr>
              <a:endParaRPr lang="zh-CN" altLang="en-US" sz="2160" kern="0">
                <a:solidFill>
                  <a:prstClr val="white"/>
                </a:solidFill>
                <a:cs typeface="+mn-ea"/>
                <a:sym typeface="+mn-lt"/>
              </a:endParaRPr>
            </a:p>
          </p:txBody>
        </p:sp>
        <p:sp>
          <p:nvSpPr>
            <p:cNvPr id="154" name="Oval 141">
              <a:extLst>
                <a:ext uri="{FF2B5EF4-FFF2-40B4-BE49-F238E27FC236}">
                  <a16:creationId xmlns:a16="http://schemas.microsoft.com/office/drawing/2014/main" id="{47726A5E-09A5-473C-906E-47DBF4343E78}"/>
                </a:ext>
              </a:extLst>
            </p:cNvPr>
            <p:cNvSpPr>
              <a:spLocks noChangeArrowheads="1"/>
            </p:cNvSpPr>
            <p:nvPr/>
          </p:nvSpPr>
          <p:spPr bwMode="auto">
            <a:xfrm>
              <a:off x="3065" y="1362"/>
              <a:ext cx="59" cy="57"/>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278" fontAlgn="base">
                <a:spcBef>
                  <a:spcPct val="0"/>
                </a:spcBef>
                <a:spcAft>
                  <a:spcPct val="0"/>
                </a:spcAft>
                <a:defRPr/>
              </a:pPr>
              <a:endParaRPr lang="zh-CN" altLang="en-US" sz="2160" kern="0">
                <a:solidFill>
                  <a:prstClr val="white"/>
                </a:solidFill>
                <a:cs typeface="+mn-ea"/>
                <a:sym typeface="+mn-lt"/>
              </a:endParaRPr>
            </a:p>
          </p:txBody>
        </p:sp>
        <p:sp>
          <p:nvSpPr>
            <p:cNvPr id="155" name="Oval 142">
              <a:extLst>
                <a:ext uri="{FF2B5EF4-FFF2-40B4-BE49-F238E27FC236}">
                  <a16:creationId xmlns:a16="http://schemas.microsoft.com/office/drawing/2014/main" id="{6E996F98-74BC-4B66-A288-32D44FF1BD0B}"/>
                </a:ext>
              </a:extLst>
            </p:cNvPr>
            <p:cNvSpPr>
              <a:spLocks noChangeArrowheads="1"/>
            </p:cNvSpPr>
            <p:nvPr/>
          </p:nvSpPr>
          <p:spPr bwMode="auto">
            <a:xfrm>
              <a:off x="2968" y="1610"/>
              <a:ext cx="57" cy="57"/>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278" fontAlgn="base">
                <a:spcBef>
                  <a:spcPct val="0"/>
                </a:spcBef>
                <a:spcAft>
                  <a:spcPct val="0"/>
                </a:spcAft>
                <a:defRPr/>
              </a:pPr>
              <a:endParaRPr lang="zh-CN" altLang="en-US" sz="2160" kern="0">
                <a:solidFill>
                  <a:prstClr val="white"/>
                </a:solidFill>
                <a:cs typeface="+mn-ea"/>
                <a:sym typeface="+mn-lt"/>
              </a:endParaRPr>
            </a:p>
          </p:txBody>
        </p:sp>
        <p:sp>
          <p:nvSpPr>
            <p:cNvPr id="156" name="Oval 143">
              <a:extLst>
                <a:ext uri="{FF2B5EF4-FFF2-40B4-BE49-F238E27FC236}">
                  <a16:creationId xmlns:a16="http://schemas.microsoft.com/office/drawing/2014/main" id="{848D8831-3BB1-4656-B361-08FB2A08634F}"/>
                </a:ext>
              </a:extLst>
            </p:cNvPr>
            <p:cNvSpPr>
              <a:spLocks noChangeArrowheads="1"/>
            </p:cNvSpPr>
            <p:nvPr/>
          </p:nvSpPr>
          <p:spPr bwMode="auto">
            <a:xfrm>
              <a:off x="2873" y="790"/>
              <a:ext cx="57" cy="59"/>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278" fontAlgn="base">
                <a:spcBef>
                  <a:spcPct val="0"/>
                </a:spcBef>
                <a:spcAft>
                  <a:spcPct val="0"/>
                </a:spcAft>
                <a:defRPr/>
              </a:pPr>
              <a:endParaRPr lang="zh-CN" altLang="en-US" sz="2160" kern="0">
                <a:solidFill>
                  <a:prstClr val="white"/>
                </a:solidFill>
                <a:cs typeface="+mn-ea"/>
                <a:sym typeface="+mn-lt"/>
              </a:endParaRPr>
            </a:p>
          </p:txBody>
        </p:sp>
        <p:sp>
          <p:nvSpPr>
            <p:cNvPr id="157" name="Oval 144">
              <a:extLst>
                <a:ext uri="{FF2B5EF4-FFF2-40B4-BE49-F238E27FC236}">
                  <a16:creationId xmlns:a16="http://schemas.microsoft.com/office/drawing/2014/main" id="{6C0A9BE2-36CD-4AD6-9874-5D69B1CAFE12}"/>
                </a:ext>
              </a:extLst>
            </p:cNvPr>
            <p:cNvSpPr>
              <a:spLocks noChangeArrowheads="1"/>
            </p:cNvSpPr>
            <p:nvPr/>
          </p:nvSpPr>
          <p:spPr bwMode="auto">
            <a:xfrm>
              <a:off x="3178" y="923"/>
              <a:ext cx="57" cy="56"/>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278" fontAlgn="base">
                <a:spcBef>
                  <a:spcPct val="0"/>
                </a:spcBef>
                <a:spcAft>
                  <a:spcPct val="0"/>
                </a:spcAft>
                <a:defRPr/>
              </a:pPr>
              <a:endParaRPr lang="zh-CN" altLang="en-US" sz="2160" kern="0">
                <a:solidFill>
                  <a:prstClr val="white"/>
                </a:solidFill>
                <a:cs typeface="+mn-ea"/>
                <a:sym typeface="+mn-lt"/>
              </a:endParaRPr>
            </a:p>
          </p:txBody>
        </p:sp>
        <p:sp>
          <p:nvSpPr>
            <p:cNvPr id="158" name="Oval 145">
              <a:extLst>
                <a:ext uri="{FF2B5EF4-FFF2-40B4-BE49-F238E27FC236}">
                  <a16:creationId xmlns:a16="http://schemas.microsoft.com/office/drawing/2014/main" id="{FBE25EB7-5EC3-46D1-B255-48FFA0689076}"/>
                </a:ext>
              </a:extLst>
            </p:cNvPr>
            <p:cNvSpPr>
              <a:spLocks noChangeArrowheads="1"/>
            </p:cNvSpPr>
            <p:nvPr/>
          </p:nvSpPr>
          <p:spPr bwMode="auto">
            <a:xfrm>
              <a:off x="3254" y="1707"/>
              <a:ext cx="57" cy="59"/>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278" fontAlgn="base">
                <a:spcBef>
                  <a:spcPct val="0"/>
                </a:spcBef>
                <a:spcAft>
                  <a:spcPct val="0"/>
                </a:spcAft>
                <a:defRPr/>
              </a:pPr>
              <a:endParaRPr lang="zh-CN" altLang="en-US" sz="2160" kern="0">
                <a:solidFill>
                  <a:prstClr val="white"/>
                </a:solidFill>
                <a:cs typeface="+mn-ea"/>
                <a:sym typeface="+mn-lt"/>
              </a:endParaRPr>
            </a:p>
          </p:txBody>
        </p:sp>
        <p:sp>
          <p:nvSpPr>
            <p:cNvPr id="159" name="Oval 146">
              <a:extLst>
                <a:ext uri="{FF2B5EF4-FFF2-40B4-BE49-F238E27FC236}">
                  <a16:creationId xmlns:a16="http://schemas.microsoft.com/office/drawing/2014/main" id="{AD23A98C-2066-4520-A405-A6E5B4AE9E6C}"/>
                </a:ext>
              </a:extLst>
            </p:cNvPr>
            <p:cNvSpPr>
              <a:spLocks noChangeArrowheads="1"/>
            </p:cNvSpPr>
            <p:nvPr/>
          </p:nvSpPr>
          <p:spPr bwMode="auto">
            <a:xfrm>
              <a:off x="3119" y="2139"/>
              <a:ext cx="57" cy="59"/>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278" fontAlgn="base">
                <a:spcBef>
                  <a:spcPct val="0"/>
                </a:spcBef>
                <a:spcAft>
                  <a:spcPct val="0"/>
                </a:spcAft>
                <a:defRPr/>
              </a:pPr>
              <a:endParaRPr lang="zh-CN" altLang="en-US" sz="2160" kern="0">
                <a:solidFill>
                  <a:prstClr val="white"/>
                </a:solidFill>
                <a:cs typeface="+mn-ea"/>
                <a:sym typeface="+mn-lt"/>
              </a:endParaRPr>
            </a:p>
          </p:txBody>
        </p:sp>
        <p:sp>
          <p:nvSpPr>
            <p:cNvPr id="160" name="Oval 147">
              <a:extLst>
                <a:ext uri="{FF2B5EF4-FFF2-40B4-BE49-F238E27FC236}">
                  <a16:creationId xmlns:a16="http://schemas.microsoft.com/office/drawing/2014/main" id="{65B2754F-451E-4015-958C-B2DF6511E9D6}"/>
                </a:ext>
              </a:extLst>
            </p:cNvPr>
            <p:cNvSpPr>
              <a:spLocks noChangeArrowheads="1"/>
            </p:cNvSpPr>
            <p:nvPr/>
          </p:nvSpPr>
          <p:spPr bwMode="auto">
            <a:xfrm>
              <a:off x="2994" y="2170"/>
              <a:ext cx="57" cy="59"/>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278" fontAlgn="base">
                <a:spcBef>
                  <a:spcPct val="0"/>
                </a:spcBef>
                <a:spcAft>
                  <a:spcPct val="0"/>
                </a:spcAft>
                <a:defRPr/>
              </a:pPr>
              <a:endParaRPr lang="zh-CN" altLang="en-US" sz="2160" kern="0">
                <a:solidFill>
                  <a:prstClr val="white"/>
                </a:solidFill>
                <a:cs typeface="+mn-ea"/>
                <a:sym typeface="+mn-lt"/>
              </a:endParaRPr>
            </a:p>
          </p:txBody>
        </p:sp>
        <p:sp>
          <p:nvSpPr>
            <p:cNvPr id="161" name="Oval 148">
              <a:extLst>
                <a:ext uri="{FF2B5EF4-FFF2-40B4-BE49-F238E27FC236}">
                  <a16:creationId xmlns:a16="http://schemas.microsoft.com/office/drawing/2014/main" id="{4F7CED4D-E9C9-442A-A655-CE91E3FDC792}"/>
                </a:ext>
              </a:extLst>
            </p:cNvPr>
            <p:cNvSpPr>
              <a:spLocks noChangeArrowheads="1"/>
            </p:cNvSpPr>
            <p:nvPr/>
          </p:nvSpPr>
          <p:spPr bwMode="auto">
            <a:xfrm>
              <a:off x="2557" y="2172"/>
              <a:ext cx="56" cy="59"/>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278" fontAlgn="base">
                <a:spcBef>
                  <a:spcPct val="0"/>
                </a:spcBef>
                <a:spcAft>
                  <a:spcPct val="0"/>
                </a:spcAft>
                <a:defRPr/>
              </a:pPr>
              <a:endParaRPr lang="zh-CN" altLang="en-US" sz="2160" kern="0">
                <a:solidFill>
                  <a:prstClr val="white"/>
                </a:solidFill>
                <a:cs typeface="+mn-ea"/>
                <a:sym typeface="+mn-lt"/>
              </a:endParaRPr>
            </a:p>
          </p:txBody>
        </p:sp>
        <p:sp>
          <p:nvSpPr>
            <p:cNvPr id="162" name="Oval 149">
              <a:extLst>
                <a:ext uri="{FF2B5EF4-FFF2-40B4-BE49-F238E27FC236}">
                  <a16:creationId xmlns:a16="http://schemas.microsoft.com/office/drawing/2014/main" id="{B144A6CE-C901-4D45-82C9-461AFCA70FFC}"/>
                </a:ext>
              </a:extLst>
            </p:cNvPr>
            <p:cNvSpPr>
              <a:spLocks noChangeArrowheads="1"/>
            </p:cNvSpPr>
            <p:nvPr/>
          </p:nvSpPr>
          <p:spPr bwMode="auto">
            <a:xfrm>
              <a:off x="2618" y="1735"/>
              <a:ext cx="81" cy="81"/>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278" fontAlgn="base">
                <a:spcBef>
                  <a:spcPct val="0"/>
                </a:spcBef>
                <a:spcAft>
                  <a:spcPct val="0"/>
                </a:spcAft>
                <a:defRPr/>
              </a:pPr>
              <a:endParaRPr lang="zh-CN" altLang="en-US" sz="2160" kern="0">
                <a:solidFill>
                  <a:prstClr val="white"/>
                </a:solidFill>
                <a:cs typeface="+mn-ea"/>
                <a:sym typeface="+mn-lt"/>
              </a:endParaRPr>
            </a:p>
          </p:txBody>
        </p:sp>
        <p:sp>
          <p:nvSpPr>
            <p:cNvPr id="163" name="Oval 150">
              <a:extLst>
                <a:ext uri="{FF2B5EF4-FFF2-40B4-BE49-F238E27FC236}">
                  <a16:creationId xmlns:a16="http://schemas.microsoft.com/office/drawing/2014/main" id="{34254D5C-0A51-435B-B97D-8953BF301A4C}"/>
                </a:ext>
              </a:extLst>
            </p:cNvPr>
            <p:cNvSpPr>
              <a:spLocks noChangeArrowheads="1"/>
            </p:cNvSpPr>
            <p:nvPr/>
          </p:nvSpPr>
          <p:spPr bwMode="auto">
            <a:xfrm>
              <a:off x="2989" y="1809"/>
              <a:ext cx="81" cy="80"/>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278" fontAlgn="base">
                <a:spcBef>
                  <a:spcPct val="0"/>
                </a:spcBef>
                <a:spcAft>
                  <a:spcPct val="0"/>
                </a:spcAft>
                <a:defRPr/>
              </a:pPr>
              <a:endParaRPr lang="zh-CN" altLang="en-US" sz="2160" kern="0">
                <a:solidFill>
                  <a:prstClr val="white"/>
                </a:solidFill>
                <a:cs typeface="+mn-ea"/>
                <a:sym typeface="+mn-lt"/>
              </a:endParaRPr>
            </a:p>
          </p:txBody>
        </p:sp>
        <p:sp>
          <p:nvSpPr>
            <p:cNvPr id="164" name="Oval 151">
              <a:extLst>
                <a:ext uri="{FF2B5EF4-FFF2-40B4-BE49-F238E27FC236}">
                  <a16:creationId xmlns:a16="http://schemas.microsoft.com/office/drawing/2014/main" id="{982405A5-4C47-4562-9B1E-CBB1CA70F184}"/>
                </a:ext>
              </a:extLst>
            </p:cNvPr>
            <p:cNvSpPr>
              <a:spLocks noChangeArrowheads="1"/>
            </p:cNvSpPr>
            <p:nvPr/>
          </p:nvSpPr>
          <p:spPr bwMode="auto">
            <a:xfrm>
              <a:off x="2994" y="2009"/>
              <a:ext cx="80" cy="81"/>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278" fontAlgn="base">
                <a:spcBef>
                  <a:spcPct val="0"/>
                </a:spcBef>
                <a:spcAft>
                  <a:spcPct val="0"/>
                </a:spcAft>
                <a:defRPr/>
              </a:pPr>
              <a:endParaRPr lang="zh-CN" altLang="en-US" sz="2160" kern="0">
                <a:solidFill>
                  <a:prstClr val="white"/>
                </a:solidFill>
                <a:cs typeface="+mn-ea"/>
                <a:sym typeface="+mn-lt"/>
              </a:endParaRPr>
            </a:p>
          </p:txBody>
        </p:sp>
        <p:sp>
          <p:nvSpPr>
            <p:cNvPr id="165" name="Oval 152">
              <a:extLst>
                <a:ext uri="{FF2B5EF4-FFF2-40B4-BE49-F238E27FC236}">
                  <a16:creationId xmlns:a16="http://schemas.microsoft.com/office/drawing/2014/main" id="{3B022348-C2DE-4E0C-A764-9B016B5E2797}"/>
                </a:ext>
              </a:extLst>
            </p:cNvPr>
            <p:cNvSpPr>
              <a:spLocks noChangeArrowheads="1"/>
            </p:cNvSpPr>
            <p:nvPr/>
          </p:nvSpPr>
          <p:spPr bwMode="auto">
            <a:xfrm>
              <a:off x="2694" y="1991"/>
              <a:ext cx="80" cy="80"/>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462278" fontAlgn="base">
                <a:spcBef>
                  <a:spcPct val="0"/>
                </a:spcBef>
                <a:spcAft>
                  <a:spcPct val="0"/>
                </a:spcAft>
                <a:defRPr/>
              </a:pPr>
              <a:endParaRPr lang="zh-CN" altLang="en-US" sz="2160" kern="0">
                <a:solidFill>
                  <a:prstClr val="white"/>
                </a:solidFill>
                <a:cs typeface="+mn-ea"/>
                <a:sym typeface="+mn-lt"/>
              </a:endParaRPr>
            </a:p>
          </p:txBody>
        </p:sp>
        <p:sp>
          <p:nvSpPr>
            <p:cNvPr id="166" name="Oval 153">
              <a:extLst>
                <a:ext uri="{FF2B5EF4-FFF2-40B4-BE49-F238E27FC236}">
                  <a16:creationId xmlns:a16="http://schemas.microsoft.com/office/drawing/2014/main" id="{D3AB68F9-66E2-4C08-A08B-45CF9CA999B5}"/>
                </a:ext>
              </a:extLst>
            </p:cNvPr>
            <p:cNvSpPr>
              <a:spLocks noChangeArrowheads="1"/>
            </p:cNvSpPr>
            <p:nvPr/>
          </p:nvSpPr>
          <p:spPr bwMode="auto">
            <a:xfrm>
              <a:off x="2583" y="1483"/>
              <a:ext cx="80" cy="80"/>
            </a:xfrm>
            <a:prstGeom prst="ellipse">
              <a:avLst/>
            </a:prstGeom>
            <a:grpFill/>
            <a:ln w="25400" cap="flat" cmpd="sng" algn="ctr">
              <a:noFill/>
              <a:prstDash val="solid"/>
            </a:ln>
            <a:effectLst/>
            <a:scene3d>
              <a:camera prst="orthographicFront"/>
              <a:lightRig rig="threePt" dir="t"/>
            </a:scene3d>
            <a:sp3d>
              <a:bevelT w="38100" h="12700"/>
              <a:bevelB/>
            </a:sp3d>
          </p:spPr>
          <p:txBody>
            <a:bodyPr rtlCol="0" anchor="ctr"/>
            <a:lstStyle/>
            <a:p>
              <a:pPr algn="ctr" defTabSz="1462278" fontAlgn="base">
                <a:spcBef>
                  <a:spcPct val="0"/>
                </a:spcBef>
                <a:spcAft>
                  <a:spcPct val="0"/>
                </a:spcAft>
                <a:defRPr/>
              </a:pPr>
              <a:endParaRPr lang="zh-CN" altLang="en-US" sz="2160" kern="0">
                <a:solidFill>
                  <a:prstClr val="white"/>
                </a:solidFill>
                <a:cs typeface="+mn-ea"/>
                <a:sym typeface="+mn-lt"/>
              </a:endParaRPr>
            </a:p>
          </p:txBody>
        </p:sp>
        <p:sp>
          <p:nvSpPr>
            <p:cNvPr id="167" name="Freeform 154">
              <a:extLst>
                <a:ext uri="{FF2B5EF4-FFF2-40B4-BE49-F238E27FC236}">
                  <a16:creationId xmlns:a16="http://schemas.microsoft.com/office/drawing/2014/main" id="{0C56888D-9B61-46F8-BFB5-55382702F654}"/>
                </a:ext>
              </a:extLst>
            </p:cNvPr>
            <p:cNvSpPr/>
            <p:nvPr/>
          </p:nvSpPr>
          <p:spPr bwMode="auto">
            <a:xfrm>
              <a:off x="2810" y="1787"/>
              <a:ext cx="87" cy="90"/>
            </a:xfrm>
            <a:custGeom>
              <a:avLst/>
              <a:gdLst>
                <a:gd name="T0" fmla="*/ 18 w 37"/>
                <a:gd name="T1" fmla="*/ 38 h 38"/>
                <a:gd name="T2" fmla="*/ 14 w 37"/>
                <a:gd name="T3" fmla="*/ 33 h 38"/>
                <a:gd name="T4" fmla="*/ 14 w 37"/>
                <a:gd name="T5" fmla="*/ 23 h 38"/>
                <a:gd name="T6" fmla="*/ 4 w 37"/>
                <a:gd name="T7" fmla="*/ 23 h 38"/>
                <a:gd name="T8" fmla="*/ 0 w 37"/>
                <a:gd name="T9" fmla="*/ 19 h 38"/>
                <a:gd name="T10" fmla="*/ 4 w 37"/>
                <a:gd name="T11" fmla="*/ 15 h 38"/>
                <a:gd name="T12" fmla="*/ 14 w 37"/>
                <a:gd name="T13" fmla="*/ 15 h 38"/>
                <a:gd name="T14" fmla="*/ 14 w 37"/>
                <a:gd name="T15" fmla="*/ 4 h 38"/>
                <a:gd name="T16" fmla="*/ 18 w 37"/>
                <a:gd name="T17" fmla="*/ 0 h 38"/>
                <a:gd name="T18" fmla="*/ 23 w 37"/>
                <a:gd name="T19" fmla="*/ 4 h 38"/>
                <a:gd name="T20" fmla="*/ 23 w 37"/>
                <a:gd name="T21" fmla="*/ 15 h 38"/>
                <a:gd name="T22" fmla="*/ 33 w 37"/>
                <a:gd name="T23" fmla="*/ 15 h 38"/>
                <a:gd name="T24" fmla="*/ 37 w 37"/>
                <a:gd name="T25" fmla="*/ 19 h 38"/>
                <a:gd name="T26" fmla="*/ 33 w 37"/>
                <a:gd name="T27" fmla="*/ 23 h 38"/>
                <a:gd name="T28" fmla="*/ 23 w 37"/>
                <a:gd name="T29" fmla="*/ 23 h 38"/>
                <a:gd name="T30" fmla="*/ 23 w 37"/>
                <a:gd name="T31" fmla="*/ 33 h 38"/>
                <a:gd name="T32" fmla="*/ 18 w 37"/>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8">
                  <a:moveTo>
                    <a:pt x="18" y="38"/>
                  </a:moveTo>
                  <a:cubicBezTo>
                    <a:pt x="16" y="38"/>
                    <a:pt x="14" y="36"/>
                    <a:pt x="14" y="33"/>
                  </a:cubicBezTo>
                  <a:cubicBezTo>
                    <a:pt x="14" y="23"/>
                    <a:pt x="14" y="23"/>
                    <a:pt x="14" y="23"/>
                  </a:cubicBezTo>
                  <a:cubicBezTo>
                    <a:pt x="4" y="23"/>
                    <a:pt x="4" y="23"/>
                    <a:pt x="4" y="23"/>
                  </a:cubicBezTo>
                  <a:cubicBezTo>
                    <a:pt x="2" y="23"/>
                    <a:pt x="0" y="21"/>
                    <a:pt x="0" y="19"/>
                  </a:cubicBezTo>
                  <a:cubicBezTo>
                    <a:pt x="0" y="17"/>
                    <a:pt x="2" y="15"/>
                    <a:pt x="4" y="15"/>
                  </a:cubicBezTo>
                  <a:cubicBezTo>
                    <a:pt x="14" y="15"/>
                    <a:pt x="14" y="15"/>
                    <a:pt x="14" y="15"/>
                  </a:cubicBezTo>
                  <a:cubicBezTo>
                    <a:pt x="14" y="4"/>
                    <a:pt x="14" y="4"/>
                    <a:pt x="14" y="4"/>
                  </a:cubicBezTo>
                  <a:cubicBezTo>
                    <a:pt x="14" y="2"/>
                    <a:pt x="16" y="0"/>
                    <a:pt x="18" y="0"/>
                  </a:cubicBezTo>
                  <a:cubicBezTo>
                    <a:pt x="21" y="0"/>
                    <a:pt x="23" y="2"/>
                    <a:pt x="23" y="4"/>
                  </a:cubicBezTo>
                  <a:cubicBezTo>
                    <a:pt x="23" y="15"/>
                    <a:pt x="23" y="15"/>
                    <a:pt x="23" y="15"/>
                  </a:cubicBezTo>
                  <a:cubicBezTo>
                    <a:pt x="33" y="15"/>
                    <a:pt x="33" y="15"/>
                    <a:pt x="33" y="15"/>
                  </a:cubicBezTo>
                  <a:cubicBezTo>
                    <a:pt x="35" y="15"/>
                    <a:pt x="37" y="17"/>
                    <a:pt x="37" y="19"/>
                  </a:cubicBezTo>
                  <a:cubicBezTo>
                    <a:pt x="37" y="21"/>
                    <a:pt x="35" y="23"/>
                    <a:pt x="33" y="23"/>
                  </a:cubicBezTo>
                  <a:cubicBezTo>
                    <a:pt x="23" y="23"/>
                    <a:pt x="23" y="23"/>
                    <a:pt x="23" y="23"/>
                  </a:cubicBezTo>
                  <a:cubicBezTo>
                    <a:pt x="23" y="33"/>
                    <a:pt x="23" y="33"/>
                    <a:pt x="23" y="33"/>
                  </a:cubicBezTo>
                  <a:cubicBezTo>
                    <a:pt x="23" y="36"/>
                    <a:pt x="21" y="38"/>
                    <a:pt x="18"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grpSp>
      <p:grpSp>
        <p:nvGrpSpPr>
          <p:cNvPr id="168" name="组合 167">
            <a:extLst>
              <a:ext uri="{FF2B5EF4-FFF2-40B4-BE49-F238E27FC236}">
                <a16:creationId xmlns:a16="http://schemas.microsoft.com/office/drawing/2014/main" id="{3D9E3553-2DBD-477E-B13D-DFF8516E58AE}"/>
              </a:ext>
            </a:extLst>
          </p:cNvPr>
          <p:cNvGrpSpPr/>
          <p:nvPr/>
        </p:nvGrpSpPr>
        <p:grpSpPr>
          <a:xfrm>
            <a:off x="3331770" y="3997875"/>
            <a:ext cx="338978" cy="338978"/>
            <a:chOff x="2798757" y="2999947"/>
            <a:chExt cx="211861" cy="211861"/>
          </a:xfrm>
        </p:grpSpPr>
        <p:sp>
          <p:nvSpPr>
            <p:cNvPr id="170" name="椭圆 169">
              <a:extLst>
                <a:ext uri="{FF2B5EF4-FFF2-40B4-BE49-F238E27FC236}">
                  <a16:creationId xmlns:a16="http://schemas.microsoft.com/office/drawing/2014/main" id="{184100DE-4D34-4A65-BE16-C7294A5DE37E}"/>
                </a:ext>
              </a:extLst>
            </p:cNvPr>
            <p:cNvSpPr/>
            <p:nvPr/>
          </p:nvSpPr>
          <p:spPr>
            <a:xfrm>
              <a:off x="2798757" y="2999947"/>
              <a:ext cx="211861" cy="211861"/>
            </a:xfrm>
            <a:prstGeom prst="ellipse">
              <a:avLst/>
            </a:prstGeom>
            <a:solidFill>
              <a:srgbClr val="013B6D"/>
            </a:solidFill>
            <a:ln w="25400" cap="flat" cmpd="sng" algn="ctr">
              <a:noFill/>
              <a:prstDash val="solid"/>
            </a:ln>
            <a:effectLst/>
          </p:spPr>
          <p:txBody>
            <a:bodyPr rtlCol="0" anchor="ctr"/>
            <a:lstStyle/>
            <a:p>
              <a:pPr algn="ctr" defTabSz="1462278" fontAlgn="base">
                <a:spcBef>
                  <a:spcPct val="0"/>
                </a:spcBef>
                <a:spcAft>
                  <a:spcPct val="0"/>
                </a:spcAft>
                <a:defRPr/>
              </a:pPr>
              <a:endParaRPr lang="zh-CN" altLang="en-US" sz="2160" kern="0" dirty="0">
                <a:solidFill>
                  <a:prstClr val="white"/>
                </a:solidFill>
                <a:cs typeface="+mn-ea"/>
                <a:sym typeface="+mn-lt"/>
              </a:endParaRPr>
            </a:p>
          </p:txBody>
        </p:sp>
        <p:sp>
          <p:nvSpPr>
            <p:cNvPr id="171" name="Freeform 154">
              <a:extLst>
                <a:ext uri="{FF2B5EF4-FFF2-40B4-BE49-F238E27FC236}">
                  <a16:creationId xmlns:a16="http://schemas.microsoft.com/office/drawing/2014/main" id="{C25AA864-51A1-4DEC-AE6F-497DD7E2A6ED}"/>
                </a:ext>
              </a:extLst>
            </p:cNvPr>
            <p:cNvSpPr/>
            <p:nvPr/>
          </p:nvSpPr>
          <p:spPr bwMode="auto">
            <a:xfrm>
              <a:off x="2838622" y="3032686"/>
              <a:ext cx="132129" cy="136685"/>
            </a:xfrm>
            <a:custGeom>
              <a:avLst/>
              <a:gdLst>
                <a:gd name="T0" fmla="*/ 18 w 37"/>
                <a:gd name="T1" fmla="*/ 38 h 38"/>
                <a:gd name="T2" fmla="*/ 14 w 37"/>
                <a:gd name="T3" fmla="*/ 33 h 38"/>
                <a:gd name="T4" fmla="*/ 14 w 37"/>
                <a:gd name="T5" fmla="*/ 23 h 38"/>
                <a:gd name="T6" fmla="*/ 4 w 37"/>
                <a:gd name="T7" fmla="*/ 23 h 38"/>
                <a:gd name="T8" fmla="*/ 0 w 37"/>
                <a:gd name="T9" fmla="*/ 19 h 38"/>
                <a:gd name="T10" fmla="*/ 4 w 37"/>
                <a:gd name="T11" fmla="*/ 15 h 38"/>
                <a:gd name="T12" fmla="*/ 14 w 37"/>
                <a:gd name="T13" fmla="*/ 15 h 38"/>
                <a:gd name="T14" fmla="*/ 14 w 37"/>
                <a:gd name="T15" fmla="*/ 4 h 38"/>
                <a:gd name="T16" fmla="*/ 18 w 37"/>
                <a:gd name="T17" fmla="*/ 0 h 38"/>
                <a:gd name="T18" fmla="*/ 23 w 37"/>
                <a:gd name="T19" fmla="*/ 4 h 38"/>
                <a:gd name="T20" fmla="*/ 23 w 37"/>
                <a:gd name="T21" fmla="*/ 15 h 38"/>
                <a:gd name="T22" fmla="*/ 33 w 37"/>
                <a:gd name="T23" fmla="*/ 15 h 38"/>
                <a:gd name="T24" fmla="*/ 37 w 37"/>
                <a:gd name="T25" fmla="*/ 19 h 38"/>
                <a:gd name="T26" fmla="*/ 33 w 37"/>
                <a:gd name="T27" fmla="*/ 23 h 38"/>
                <a:gd name="T28" fmla="*/ 23 w 37"/>
                <a:gd name="T29" fmla="*/ 23 h 38"/>
                <a:gd name="T30" fmla="*/ 23 w 37"/>
                <a:gd name="T31" fmla="*/ 33 h 38"/>
                <a:gd name="T32" fmla="*/ 18 w 37"/>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8">
                  <a:moveTo>
                    <a:pt x="18" y="38"/>
                  </a:moveTo>
                  <a:cubicBezTo>
                    <a:pt x="16" y="38"/>
                    <a:pt x="14" y="36"/>
                    <a:pt x="14" y="33"/>
                  </a:cubicBezTo>
                  <a:cubicBezTo>
                    <a:pt x="14" y="23"/>
                    <a:pt x="14" y="23"/>
                    <a:pt x="14" y="23"/>
                  </a:cubicBezTo>
                  <a:cubicBezTo>
                    <a:pt x="4" y="23"/>
                    <a:pt x="4" y="23"/>
                    <a:pt x="4" y="23"/>
                  </a:cubicBezTo>
                  <a:cubicBezTo>
                    <a:pt x="2" y="23"/>
                    <a:pt x="0" y="21"/>
                    <a:pt x="0" y="19"/>
                  </a:cubicBezTo>
                  <a:cubicBezTo>
                    <a:pt x="0" y="17"/>
                    <a:pt x="2" y="15"/>
                    <a:pt x="4" y="15"/>
                  </a:cubicBezTo>
                  <a:cubicBezTo>
                    <a:pt x="14" y="15"/>
                    <a:pt x="14" y="15"/>
                    <a:pt x="14" y="15"/>
                  </a:cubicBezTo>
                  <a:cubicBezTo>
                    <a:pt x="14" y="4"/>
                    <a:pt x="14" y="4"/>
                    <a:pt x="14" y="4"/>
                  </a:cubicBezTo>
                  <a:cubicBezTo>
                    <a:pt x="14" y="2"/>
                    <a:pt x="16" y="0"/>
                    <a:pt x="18" y="0"/>
                  </a:cubicBezTo>
                  <a:cubicBezTo>
                    <a:pt x="21" y="0"/>
                    <a:pt x="23" y="2"/>
                    <a:pt x="23" y="4"/>
                  </a:cubicBezTo>
                  <a:cubicBezTo>
                    <a:pt x="23" y="15"/>
                    <a:pt x="23" y="15"/>
                    <a:pt x="23" y="15"/>
                  </a:cubicBezTo>
                  <a:cubicBezTo>
                    <a:pt x="33" y="15"/>
                    <a:pt x="33" y="15"/>
                    <a:pt x="33" y="15"/>
                  </a:cubicBezTo>
                  <a:cubicBezTo>
                    <a:pt x="35" y="15"/>
                    <a:pt x="37" y="17"/>
                    <a:pt x="37" y="19"/>
                  </a:cubicBezTo>
                  <a:cubicBezTo>
                    <a:pt x="37" y="21"/>
                    <a:pt x="35" y="23"/>
                    <a:pt x="33" y="23"/>
                  </a:cubicBezTo>
                  <a:cubicBezTo>
                    <a:pt x="23" y="23"/>
                    <a:pt x="23" y="23"/>
                    <a:pt x="23" y="23"/>
                  </a:cubicBezTo>
                  <a:cubicBezTo>
                    <a:pt x="23" y="33"/>
                    <a:pt x="23" y="33"/>
                    <a:pt x="23" y="33"/>
                  </a:cubicBezTo>
                  <a:cubicBezTo>
                    <a:pt x="23" y="36"/>
                    <a:pt x="21" y="38"/>
                    <a:pt x="18" y="38"/>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grpSp>
      <p:sp>
        <p:nvSpPr>
          <p:cNvPr id="172" name="矩形 171">
            <a:extLst>
              <a:ext uri="{FF2B5EF4-FFF2-40B4-BE49-F238E27FC236}">
                <a16:creationId xmlns:a16="http://schemas.microsoft.com/office/drawing/2014/main" id="{2D8FBB10-0F34-4AAE-AE4E-C8D9D0001D1D}"/>
              </a:ext>
            </a:extLst>
          </p:cNvPr>
          <p:cNvSpPr/>
          <p:nvPr/>
        </p:nvSpPr>
        <p:spPr>
          <a:xfrm flipH="1">
            <a:off x="1027525" y="4891057"/>
            <a:ext cx="3217629" cy="558067"/>
          </a:xfrm>
          <a:prstGeom prst="rect">
            <a:avLst/>
          </a:prstGeom>
          <a:effectLst/>
        </p:spPr>
        <p:txBody>
          <a:bodyPr wrap="square" lIns="146272" tIns="73135" rIns="146272" bIns="73135">
            <a:spAutoFit/>
          </a:bodyPr>
          <a:lstStyle/>
          <a:p>
            <a:pPr defTabSz="1462278" fontAlgn="base">
              <a:lnSpc>
                <a:spcPts val="1602"/>
              </a:lnSpc>
              <a:spcBef>
                <a:spcPct val="0"/>
              </a:spcBef>
              <a:spcAft>
                <a:spcPct val="0"/>
              </a:spcAft>
            </a:pPr>
            <a:r>
              <a:rPr lang="zh-CN" altLang="en-US" sz="1440" dirty="0">
                <a:solidFill>
                  <a:schemeClr val="tx1">
                    <a:lumMod val="75000"/>
                    <a:lumOff val="25000"/>
                  </a:schemeClr>
                </a:solidFill>
                <a:cs typeface="+mn-ea"/>
                <a:sym typeface="+mn-lt"/>
              </a:rPr>
              <a:t>学术部负责编写题目，保证在预选赛前导入竞赛系统。</a:t>
            </a:r>
          </a:p>
        </p:txBody>
      </p:sp>
      <p:sp>
        <p:nvSpPr>
          <p:cNvPr id="173" name="矩形 172">
            <a:extLst>
              <a:ext uri="{FF2B5EF4-FFF2-40B4-BE49-F238E27FC236}">
                <a16:creationId xmlns:a16="http://schemas.microsoft.com/office/drawing/2014/main" id="{F6DD8FCA-5304-4ABA-A830-698BFCEC560C}"/>
              </a:ext>
            </a:extLst>
          </p:cNvPr>
          <p:cNvSpPr/>
          <p:nvPr/>
        </p:nvSpPr>
        <p:spPr>
          <a:xfrm>
            <a:off x="2229809" y="4510924"/>
            <a:ext cx="2015348" cy="391355"/>
          </a:xfrm>
          <a:prstGeom prst="rect">
            <a:avLst/>
          </a:prstGeom>
        </p:spPr>
        <p:txBody>
          <a:bodyPr wrap="square" lIns="146272" tIns="73135" rIns="146272" bIns="73135">
            <a:spAutoFit/>
          </a:bodyPr>
          <a:lstStyle/>
          <a:p>
            <a:pPr algn="just" defTabSz="1462278" fontAlgn="base">
              <a:lnSpc>
                <a:spcPts val="1920"/>
              </a:lnSpc>
              <a:spcBef>
                <a:spcPct val="0"/>
              </a:spcBef>
              <a:spcAft>
                <a:spcPct val="0"/>
              </a:spcAft>
            </a:pPr>
            <a:r>
              <a:rPr lang="zh-CN" altLang="en-US" sz="1920" b="1" dirty="0">
                <a:solidFill>
                  <a:schemeClr val="tx1">
                    <a:lumMod val="75000"/>
                    <a:lumOff val="25000"/>
                  </a:schemeClr>
                </a:solidFill>
                <a:cs typeface="+mn-ea"/>
                <a:sym typeface="+mn-lt"/>
              </a:rPr>
              <a:t>题目的编写</a:t>
            </a:r>
            <a:endParaRPr lang="en-US" altLang="zh-CN" sz="1920" b="1" dirty="0">
              <a:solidFill>
                <a:schemeClr val="tx1">
                  <a:lumMod val="75000"/>
                  <a:lumOff val="25000"/>
                </a:schemeClr>
              </a:solidFill>
              <a:cs typeface="+mn-ea"/>
              <a:sym typeface="+mn-lt"/>
            </a:endParaRPr>
          </a:p>
        </p:txBody>
      </p:sp>
      <p:grpSp>
        <p:nvGrpSpPr>
          <p:cNvPr id="174" name="组合 173">
            <a:extLst>
              <a:ext uri="{FF2B5EF4-FFF2-40B4-BE49-F238E27FC236}">
                <a16:creationId xmlns:a16="http://schemas.microsoft.com/office/drawing/2014/main" id="{0C76E080-645D-4B2A-BDFA-3B9DCD5FDBDB}"/>
              </a:ext>
            </a:extLst>
          </p:cNvPr>
          <p:cNvGrpSpPr/>
          <p:nvPr/>
        </p:nvGrpSpPr>
        <p:grpSpPr>
          <a:xfrm>
            <a:off x="3331770" y="1924045"/>
            <a:ext cx="338978" cy="338978"/>
            <a:chOff x="2798757" y="2999947"/>
            <a:chExt cx="211861" cy="211861"/>
          </a:xfrm>
        </p:grpSpPr>
        <p:sp>
          <p:nvSpPr>
            <p:cNvPr id="176" name="椭圆 175">
              <a:extLst>
                <a:ext uri="{FF2B5EF4-FFF2-40B4-BE49-F238E27FC236}">
                  <a16:creationId xmlns:a16="http://schemas.microsoft.com/office/drawing/2014/main" id="{6A555DB1-FD0F-4F39-8F05-A711D81ED4A0}"/>
                </a:ext>
              </a:extLst>
            </p:cNvPr>
            <p:cNvSpPr/>
            <p:nvPr/>
          </p:nvSpPr>
          <p:spPr>
            <a:xfrm>
              <a:off x="2798757" y="2999947"/>
              <a:ext cx="211861" cy="211861"/>
            </a:xfrm>
            <a:prstGeom prst="ellipse">
              <a:avLst/>
            </a:prstGeom>
            <a:solidFill>
              <a:srgbClr val="013B6D"/>
            </a:solidFill>
            <a:ln w="25400" cap="flat" cmpd="sng" algn="ctr">
              <a:noFill/>
              <a:prstDash val="solid"/>
            </a:ln>
            <a:effectLst/>
          </p:spPr>
          <p:txBody>
            <a:bodyPr rtlCol="0" anchor="ctr"/>
            <a:lstStyle/>
            <a:p>
              <a:pPr algn="ctr" defTabSz="1462278" fontAlgn="base">
                <a:spcBef>
                  <a:spcPct val="0"/>
                </a:spcBef>
                <a:spcAft>
                  <a:spcPct val="0"/>
                </a:spcAft>
                <a:defRPr/>
              </a:pPr>
              <a:endParaRPr lang="zh-CN" altLang="en-US" sz="2160" kern="0">
                <a:solidFill>
                  <a:prstClr val="white"/>
                </a:solidFill>
                <a:cs typeface="+mn-ea"/>
                <a:sym typeface="+mn-lt"/>
              </a:endParaRPr>
            </a:p>
          </p:txBody>
        </p:sp>
        <p:sp>
          <p:nvSpPr>
            <p:cNvPr id="177" name="Freeform 154">
              <a:extLst>
                <a:ext uri="{FF2B5EF4-FFF2-40B4-BE49-F238E27FC236}">
                  <a16:creationId xmlns:a16="http://schemas.microsoft.com/office/drawing/2014/main" id="{03217F80-7E08-42EC-AB6F-6D1E694AD430}"/>
                </a:ext>
              </a:extLst>
            </p:cNvPr>
            <p:cNvSpPr/>
            <p:nvPr/>
          </p:nvSpPr>
          <p:spPr bwMode="auto">
            <a:xfrm>
              <a:off x="2838622" y="3032686"/>
              <a:ext cx="132129" cy="136685"/>
            </a:xfrm>
            <a:custGeom>
              <a:avLst/>
              <a:gdLst>
                <a:gd name="T0" fmla="*/ 18 w 37"/>
                <a:gd name="T1" fmla="*/ 38 h 38"/>
                <a:gd name="T2" fmla="*/ 14 w 37"/>
                <a:gd name="T3" fmla="*/ 33 h 38"/>
                <a:gd name="T4" fmla="*/ 14 w 37"/>
                <a:gd name="T5" fmla="*/ 23 h 38"/>
                <a:gd name="T6" fmla="*/ 4 w 37"/>
                <a:gd name="T7" fmla="*/ 23 h 38"/>
                <a:gd name="T8" fmla="*/ 0 w 37"/>
                <a:gd name="T9" fmla="*/ 19 h 38"/>
                <a:gd name="T10" fmla="*/ 4 w 37"/>
                <a:gd name="T11" fmla="*/ 15 h 38"/>
                <a:gd name="T12" fmla="*/ 14 w 37"/>
                <a:gd name="T13" fmla="*/ 15 h 38"/>
                <a:gd name="T14" fmla="*/ 14 w 37"/>
                <a:gd name="T15" fmla="*/ 4 h 38"/>
                <a:gd name="T16" fmla="*/ 18 w 37"/>
                <a:gd name="T17" fmla="*/ 0 h 38"/>
                <a:gd name="T18" fmla="*/ 23 w 37"/>
                <a:gd name="T19" fmla="*/ 4 h 38"/>
                <a:gd name="T20" fmla="*/ 23 w 37"/>
                <a:gd name="T21" fmla="*/ 15 h 38"/>
                <a:gd name="T22" fmla="*/ 33 w 37"/>
                <a:gd name="T23" fmla="*/ 15 h 38"/>
                <a:gd name="T24" fmla="*/ 37 w 37"/>
                <a:gd name="T25" fmla="*/ 19 h 38"/>
                <a:gd name="T26" fmla="*/ 33 w 37"/>
                <a:gd name="T27" fmla="*/ 23 h 38"/>
                <a:gd name="T28" fmla="*/ 23 w 37"/>
                <a:gd name="T29" fmla="*/ 23 h 38"/>
                <a:gd name="T30" fmla="*/ 23 w 37"/>
                <a:gd name="T31" fmla="*/ 33 h 38"/>
                <a:gd name="T32" fmla="*/ 18 w 37"/>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8">
                  <a:moveTo>
                    <a:pt x="18" y="38"/>
                  </a:moveTo>
                  <a:cubicBezTo>
                    <a:pt x="16" y="38"/>
                    <a:pt x="14" y="36"/>
                    <a:pt x="14" y="33"/>
                  </a:cubicBezTo>
                  <a:cubicBezTo>
                    <a:pt x="14" y="23"/>
                    <a:pt x="14" y="23"/>
                    <a:pt x="14" y="23"/>
                  </a:cubicBezTo>
                  <a:cubicBezTo>
                    <a:pt x="4" y="23"/>
                    <a:pt x="4" y="23"/>
                    <a:pt x="4" y="23"/>
                  </a:cubicBezTo>
                  <a:cubicBezTo>
                    <a:pt x="2" y="23"/>
                    <a:pt x="0" y="21"/>
                    <a:pt x="0" y="19"/>
                  </a:cubicBezTo>
                  <a:cubicBezTo>
                    <a:pt x="0" y="17"/>
                    <a:pt x="2" y="15"/>
                    <a:pt x="4" y="15"/>
                  </a:cubicBezTo>
                  <a:cubicBezTo>
                    <a:pt x="14" y="15"/>
                    <a:pt x="14" y="15"/>
                    <a:pt x="14" y="15"/>
                  </a:cubicBezTo>
                  <a:cubicBezTo>
                    <a:pt x="14" y="4"/>
                    <a:pt x="14" y="4"/>
                    <a:pt x="14" y="4"/>
                  </a:cubicBezTo>
                  <a:cubicBezTo>
                    <a:pt x="14" y="2"/>
                    <a:pt x="16" y="0"/>
                    <a:pt x="18" y="0"/>
                  </a:cubicBezTo>
                  <a:cubicBezTo>
                    <a:pt x="21" y="0"/>
                    <a:pt x="23" y="2"/>
                    <a:pt x="23" y="4"/>
                  </a:cubicBezTo>
                  <a:cubicBezTo>
                    <a:pt x="23" y="15"/>
                    <a:pt x="23" y="15"/>
                    <a:pt x="23" y="15"/>
                  </a:cubicBezTo>
                  <a:cubicBezTo>
                    <a:pt x="33" y="15"/>
                    <a:pt x="33" y="15"/>
                    <a:pt x="33" y="15"/>
                  </a:cubicBezTo>
                  <a:cubicBezTo>
                    <a:pt x="35" y="15"/>
                    <a:pt x="37" y="17"/>
                    <a:pt x="37" y="19"/>
                  </a:cubicBezTo>
                  <a:cubicBezTo>
                    <a:pt x="37" y="21"/>
                    <a:pt x="35" y="23"/>
                    <a:pt x="33" y="23"/>
                  </a:cubicBezTo>
                  <a:cubicBezTo>
                    <a:pt x="23" y="23"/>
                    <a:pt x="23" y="23"/>
                    <a:pt x="23" y="23"/>
                  </a:cubicBezTo>
                  <a:cubicBezTo>
                    <a:pt x="23" y="33"/>
                    <a:pt x="23" y="33"/>
                    <a:pt x="23" y="33"/>
                  </a:cubicBezTo>
                  <a:cubicBezTo>
                    <a:pt x="23" y="36"/>
                    <a:pt x="21" y="38"/>
                    <a:pt x="18" y="38"/>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grpSp>
      <p:sp>
        <p:nvSpPr>
          <p:cNvPr id="178" name="矩形 177">
            <a:extLst>
              <a:ext uri="{FF2B5EF4-FFF2-40B4-BE49-F238E27FC236}">
                <a16:creationId xmlns:a16="http://schemas.microsoft.com/office/drawing/2014/main" id="{0DD41C8D-05D2-4453-ADB6-2BC64D158481}"/>
              </a:ext>
            </a:extLst>
          </p:cNvPr>
          <p:cNvSpPr/>
          <p:nvPr/>
        </p:nvSpPr>
        <p:spPr>
          <a:xfrm flipH="1">
            <a:off x="837180" y="2817227"/>
            <a:ext cx="3646958" cy="558067"/>
          </a:xfrm>
          <a:prstGeom prst="rect">
            <a:avLst/>
          </a:prstGeom>
          <a:effectLst/>
        </p:spPr>
        <p:txBody>
          <a:bodyPr wrap="square" lIns="146272" tIns="73135" rIns="146272" bIns="73135">
            <a:spAutoFit/>
          </a:bodyPr>
          <a:lstStyle/>
          <a:p>
            <a:pPr defTabSz="1462278" fontAlgn="base">
              <a:lnSpc>
                <a:spcPts val="1602"/>
              </a:lnSpc>
              <a:spcBef>
                <a:spcPct val="0"/>
              </a:spcBef>
              <a:spcAft>
                <a:spcPct val="0"/>
              </a:spcAft>
            </a:pPr>
            <a:r>
              <a:rPr lang="zh-CN" altLang="en-US" sz="1440" dirty="0">
                <a:solidFill>
                  <a:schemeClr val="tx1">
                    <a:lumMod val="75000"/>
                    <a:lumOff val="25000"/>
                  </a:schemeClr>
                </a:solidFill>
                <a:cs typeface="+mn-ea"/>
                <a:sym typeface="+mn-lt"/>
              </a:rPr>
              <a:t>报名时间为：</a:t>
            </a:r>
            <a:r>
              <a:rPr lang="en-US" altLang="zh-CN" sz="1440" dirty="0">
                <a:solidFill>
                  <a:schemeClr val="tx1">
                    <a:lumMod val="75000"/>
                    <a:lumOff val="25000"/>
                  </a:schemeClr>
                </a:solidFill>
                <a:cs typeface="+mn-ea"/>
                <a:sym typeface="+mn-lt"/>
              </a:rPr>
              <a:t>2021/10/10—2021/10/20</a:t>
            </a:r>
          </a:p>
          <a:p>
            <a:pPr defTabSz="1462278" fontAlgn="base">
              <a:lnSpc>
                <a:spcPts val="1602"/>
              </a:lnSpc>
              <a:spcBef>
                <a:spcPct val="0"/>
              </a:spcBef>
              <a:spcAft>
                <a:spcPct val="0"/>
              </a:spcAft>
            </a:pPr>
            <a:r>
              <a:rPr lang="zh-CN" altLang="en-US" sz="1440" dirty="0">
                <a:solidFill>
                  <a:schemeClr val="tx1">
                    <a:lumMod val="75000"/>
                    <a:lumOff val="25000"/>
                  </a:schemeClr>
                </a:solidFill>
                <a:cs typeface="+mn-ea"/>
                <a:sym typeface="+mn-lt"/>
              </a:rPr>
              <a:t>报名网站：</a:t>
            </a:r>
            <a:r>
              <a:rPr lang="en-US" altLang="zh-CN" sz="1440" dirty="0">
                <a:solidFill>
                  <a:schemeClr val="tx1">
                    <a:lumMod val="75000"/>
                    <a:lumOff val="25000"/>
                  </a:schemeClr>
                </a:solidFill>
                <a:cs typeface="+mn-ea"/>
                <a:sym typeface="+mn-lt"/>
              </a:rPr>
              <a:t>www.justsoso.com</a:t>
            </a:r>
            <a:endParaRPr lang="zh-CN" altLang="en-US" sz="1440" dirty="0">
              <a:solidFill>
                <a:schemeClr val="tx1">
                  <a:lumMod val="75000"/>
                  <a:lumOff val="25000"/>
                </a:schemeClr>
              </a:solidFill>
              <a:cs typeface="+mn-ea"/>
              <a:sym typeface="+mn-lt"/>
            </a:endParaRPr>
          </a:p>
        </p:txBody>
      </p:sp>
      <p:sp>
        <p:nvSpPr>
          <p:cNvPr id="179" name="矩形 178">
            <a:extLst>
              <a:ext uri="{FF2B5EF4-FFF2-40B4-BE49-F238E27FC236}">
                <a16:creationId xmlns:a16="http://schemas.microsoft.com/office/drawing/2014/main" id="{3E92E87C-FE77-4F24-B8A8-51441EA6B383}"/>
              </a:ext>
            </a:extLst>
          </p:cNvPr>
          <p:cNvSpPr/>
          <p:nvPr/>
        </p:nvSpPr>
        <p:spPr>
          <a:xfrm>
            <a:off x="2229809" y="2437084"/>
            <a:ext cx="2015348" cy="391355"/>
          </a:xfrm>
          <a:prstGeom prst="rect">
            <a:avLst/>
          </a:prstGeom>
        </p:spPr>
        <p:txBody>
          <a:bodyPr wrap="square" lIns="146272" tIns="73135" rIns="146272" bIns="73135">
            <a:spAutoFit/>
          </a:bodyPr>
          <a:lstStyle/>
          <a:p>
            <a:pPr algn="just" defTabSz="1462278" fontAlgn="base">
              <a:lnSpc>
                <a:spcPts val="1920"/>
              </a:lnSpc>
              <a:spcBef>
                <a:spcPct val="0"/>
              </a:spcBef>
              <a:spcAft>
                <a:spcPct val="0"/>
              </a:spcAft>
            </a:pPr>
            <a:r>
              <a:rPr lang="zh-CN" altLang="en-US" sz="1920" b="1" dirty="0">
                <a:solidFill>
                  <a:schemeClr val="tx1">
                    <a:lumMod val="75000"/>
                    <a:lumOff val="25000"/>
                  </a:schemeClr>
                </a:solidFill>
                <a:cs typeface="+mn-ea"/>
                <a:sym typeface="+mn-lt"/>
              </a:rPr>
              <a:t>比赛报名</a:t>
            </a:r>
            <a:endParaRPr lang="en-US" altLang="zh-CN" sz="1920" b="1" dirty="0">
              <a:solidFill>
                <a:schemeClr val="tx1">
                  <a:lumMod val="75000"/>
                  <a:lumOff val="25000"/>
                </a:schemeClr>
              </a:solidFill>
              <a:cs typeface="+mn-ea"/>
              <a:sym typeface="+mn-lt"/>
            </a:endParaRPr>
          </a:p>
        </p:txBody>
      </p:sp>
      <p:grpSp>
        <p:nvGrpSpPr>
          <p:cNvPr id="180" name="组合 179">
            <a:extLst>
              <a:ext uri="{FF2B5EF4-FFF2-40B4-BE49-F238E27FC236}">
                <a16:creationId xmlns:a16="http://schemas.microsoft.com/office/drawing/2014/main" id="{0AE313E9-7291-4F2C-A2A0-4133F6D4F337}"/>
              </a:ext>
            </a:extLst>
          </p:cNvPr>
          <p:cNvGrpSpPr/>
          <p:nvPr/>
        </p:nvGrpSpPr>
        <p:grpSpPr>
          <a:xfrm>
            <a:off x="8506825" y="1924045"/>
            <a:ext cx="338978" cy="338978"/>
            <a:chOff x="2798757" y="2999947"/>
            <a:chExt cx="211861" cy="211861"/>
          </a:xfrm>
        </p:grpSpPr>
        <p:sp>
          <p:nvSpPr>
            <p:cNvPr id="182" name="椭圆 181">
              <a:extLst>
                <a:ext uri="{FF2B5EF4-FFF2-40B4-BE49-F238E27FC236}">
                  <a16:creationId xmlns:a16="http://schemas.microsoft.com/office/drawing/2014/main" id="{C87D7196-B43A-4721-903D-9D379E2BBB6C}"/>
                </a:ext>
              </a:extLst>
            </p:cNvPr>
            <p:cNvSpPr/>
            <p:nvPr/>
          </p:nvSpPr>
          <p:spPr>
            <a:xfrm>
              <a:off x="2798757" y="2999947"/>
              <a:ext cx="211861" cy="211861"/>
            </a:xfrm>
            <a:prstGeom prst="ellipse">
              <a:avLst/>
            </a:prstGeom>
            <a:solidFill>
              <a:srgbClr val="013B6D"/>
            </a:solidFill>
            <a:ln w="25400" cap="flat" cmpd="sng" algn="ctr">
              <a:noFill/>
              <a:prstDash val="solid"/>
            </a:ln>
            <a:effectLst/>
          </p:spPr>
          <p:txBody>
            <a:bodyPr rtlCol="0" anchor="ctr"/>
            <a:lstStyle/>
            <a:p>
              <a:pPr algn="ctr" defTabSz="1462278" fontAlgn="base">
                <a:spcBef>
                  <a:spcPct val="0"/>
                </a:spcBef>
                <a:spcAft>
                  <a:spcPct val="0"/>
                </a:spcAft>
                <a:defRPr/>
              </a:pPr>
              <a:endParaRPr lang="zh-CN" altLang="en-US" sz="2160" kern="0">
                <a:solidFill>
                  <a:prstClr val="white"/>
                </a:solidFill>
                <a:cs typeface="+mn-ea"/>
                <a:sym typeface="+mn-lt"/>
              </a:endParaRPr>
            </a:p>
          </p:txBody>
        </p:sp>
        <p:sp>
          <p:nvSpPr>
            <p:cNvPr id="183" name="Freeform 154">
              <a:extLst>
                <a:ext uri="{FF2B5EF4-FFF2-40B4-BE49-F238E27FC236}">
                  <a16:creationId xmlns:a16="http://schemas.microsoft.com/office/drawing/2014/main" id="{E7CA4B46-F284-467A-B453-30E05D9519A8}"/>
                </a:ext>
              </a:extLst>
            </p:cNvPr>
            <p:cNvSpPr/>
            <p:nvPr/>
          </p:nvSpPr>
          <p:spPr bwMode="auto">
            <a:xfrm>
              <a:off x="2838622" y="3032686"/>
              <a:ext cx="132129" cy="136685"/>
            </a:xfrm>
            <a:custGeom>
              <a:avLst/>
              <a:gdLst>
                <a:gd name="T0" fmla="*/ 18 w 37"/>
                <a:gd name="T1" fmla="*/ 38 h 38"/>
                <a:gd name="T2" fmla="*/ 14 w 37"/>
                <a:gd name="T3" fmla="*/ 33 h 38"/>
                <a:gd name="T4" fmla="*/ 14 w 37"/>
                <a:gd name="T5" fmla="*/ 23 h 38"/>
                <a:gd name="T6" fmla="*/ 4 w 37"/>
                <a:gd name="T7" fmla="*/ 23 h 38"/>
                <a:gd name="T8" fmla="*/ 0 w 37"/>
                <a:gd name="T9" fmla="*/ 19 h 38"/>
                <a:gd name="T10" fmla="*/ 4 w 37"/>
                <a:gd name="T11" fmla="*/ 15 h 38"/>
                <a:gd name="T12" fmla="*/ 14 w 37"/>
                <a:gd name="T13" fmla="*/ 15 h 38"/>
                <a:gd name="T14" fmla="*/ 14 w 37"/>
                <a:gd name="T15" fmla="*/ 4 h 38"/>
                <a:gd name="T16" fmla="*/ 18 w 37"/>
                <a:gd name="T17" fmla="*/ 0 h 38"/>
                <a:gd name="T18" fmla="*/ 23 w 37"/>
                <a:gd name="T19" fmla="*/ 4 h 38"/>
                <a:gd name="T20" fmla="*/ 23 w 37"/>
                <a:gd name="T21" fmla="*/ 15 h 38"/>
                <a:gd name="T22" fmla="*/ 33 w 37"/>
                <a:gd name="T23" fmla="*/ 15 h 38"/>
                <a:gd name="T24" fmla="*/ 37 w 37"/>
                <a:gd name="T25" fmla="*/ 19 h 38"/>
                <a:gd name="T26" fmla="*/ 33 w 37"/>
                <a:gd name="T27" fmla="*/ 23 h 38"/>
                <a:gd name="T28" fmla="*/ 23 w 37"/>
                <a:gd name="T29" fmla="*/ 23 h 38"/>
                <a:gd name="T30" fmla="*/ 23 w 37"/>
                <a:gd name="T31" fmla="*/ 33 h 38"/>
                <a:gd name="T32" fmla="*/ 18 w 37"/>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8">
                  <a:moveTo>
                    <a:pt x="18" y="38"/>
                  </a:moveTo>
                  <a:cubicBezTo>
                    <a:pt x="16" y="38"/>
                    <a:pt x="14" y="36"/>
                    <a:pt x="14" y="33"/>
                  </a:cubicBezTo>
                  <a:cubicBezTo>
                    <a:pt x="14" y="23"/>
                    <a:pt x="14" y="23"/>
                    <a:pt x="14" y="23"/>
                  </a:cubicBezTo>
                  <a:cubicBezTo>
                    <a:pt x="4" y="23"/>
                    <a:pt x="4" y="23"/>
                    <a:pt x="4" y="23"/>
                  </a:cubicBezTo>
                  <a:cubicBezTo>
                    <a:pt x="2" y="23"/>
                    <a:pt x="0" y="21"/>
                    <a:pt x="0" y="19"/>
                  </a:cubicBezTo>
                  <a:cubicBezTo>
                    <a:pt x="0" y="17"/>
                    <a:pt x="2" y="15"/>
                    <a:pt x="4" y="15"/>
                  </a:cubicBezTo>
                  <a:cubicBezTo>
                    <a:pt x="14" y="15"/>
                    <a:pt x="14" y="15"/>
                    <a:pt x="14" y="15"/>
                  </a:cubicBezTo>
                  <a:cubicBezTo>
                    <a:pt x="14" y="4"/>
                    <a:pt x="14" y="4"/>
                    <a:pt x="14" y="4"/>
                  </a:cubicBezTo>
                  <a:cubicBezTo>
                    <a:pt x="14" y="2"/>
                    <a:pt x="16" y="0"/>
                    <a:pt x="18" y="0"/>
                  </a:cubicBezTo>
                  <a:cubicBezTo>
                    <a:pt x="21" y="0"/>
                    <a:pt x="23" y="2"/>
                    <a:pt x="23" y="4"/>
                  </a:cubicBezTo>
                  <a:cubicBezTo>
                    <a:pt x="23" y="15"/>
                    <a:pt x="23" y="15"/>
                    <a:pt x="23" y="15"/>
                  </a:cubicBezTo>
                  <a:cubicBezTo>
                    <a:pt x="33" y="15"/>
                    <a:pt x="33" y="15"/>
                    <a:pt x="33" y="15"/>
                  </a:cubicBezTo>
                  <a:cubicBezTo>
                    <a:pt x="35" y="15"/>
                    <a:pt x="37" y="17"/>
                    <a:pt x="37" y="19"/>
                  </a:cubicBezTo>
                  <a:cubicBezTo>
                    <a:pt x="37" y="21"/>
                    <a:pt x="35" y="23"/>
                    <a:pt x="33" y="23"/>
                  </a:cubicBezTo>
                  <a:cubicBezTo>
                    <a:pt x="23" y="23"/>
                    <a:pt x="23" y="23"/>
                    <a:pt x="23" y="23"/>
                  </a:cubicBezTo>
                  <a:cubicBezTo>
                    <a:pt x="23" y="33"/>
                    <a:pt x="23" y="33"/>
                    <a:pt x="23" y="33"/>
                  </a:cubicBezTo>
                  <a:cubicBezTo>
                    <a:pt x="23" y="36"/>
                    <a:pt x="21" y="38"/>
                    <a:pt x="18" y="38"/>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grpSp>
      <p:sp>
        <p:nvSpPr>
          <p:cNvPr id="184" name="矩形 183">
            <a:extLst>
              <a:ext uri="{FF2B5EF4-FFF2-40B4-BE49-F238E27FC236}">
                <a16:creationId xmlns:a16="http://schemas.microsoft.com/office/drawing/2014/main" id="{1F0AC4C0-C569-40F9-8A4E-F8F7D9425C71}"/>
              </a:ext>
            </a:extLst>
          </p:cNvPr>
          <p:cNvSpPr/>
          <p:nvPr/>
        </p:nvSpPr>
        <p:spPr>
          <a:xfrm flipH="1">
            <a:off x="8344410" y="2817227"/>
            <a:ext cx="3114999" cy="558067"/>
          </a:xfrm>
          <a:prstGeom prst="rect">
            <a:avLst/>
          </a:prstGeom>
          <a:effectLst/>
        </p:spPr>
        <p:txBody>
          <a:bodyPr wrap="square" lIns="146272" tIns="73135" rIns="146272" bIns="73135">
            <a:spAutoFit/>
          </a:bodyPr>
          <a:lstStyle/>
          <a:p>
            <a:pPr defTabSz="1462278" fontAlgn="base">
              <a:lnSpc>
                <a:spcPts val="1602"/>
              </a:lnSpc>
              <a:spcBef>
                <a:spcPct val="0"/>
              </a:spcBef>
              <a:spcAft>
                <a:spcPct val="0"/>
              </a:spcAft>
            </a:pPr>
            <a:r>
              <a:rPr lang="zh-CN" altLang="en-US" sz="1440" dirty="0">
                <a:solidFill>
                  <a:schemeClr val="tx1">
                    <a:lumMod val="75000"/>
                    <a:lumOff val="25000"/>
                  </a:schemeClr>
                </a:solidFill>
                <a:cs typeface="+mn-ea"/>
                <a:sym typeface="+mn-lt"/>
              </a:rPr>
              <a:t>由学术部全权负责，包括前后端的编写，并进行压力测试</a:t>
            </a:r>
          </a:p>
        </p:txBody>
      </p:sp>
      <p:sp>
        <p:nvSpPr>
          <p:cNvPr id="185" name="矩形 184">
            <a:extLst>
              <a:ext uri="{FF2B5EF4-FFF2-40B4-BE49-F238E27FC236}">
                <a16:creationId xmlns:a16="http://schemas.microsoft.com/office/drawing/2014/main" id="{7ADE785F-E8B3-4DD3-B963-7BE64AC756E0}"/>
              </a:ext>
            </a:extLst>
          </p:cNvPr>
          <p:cNvSpPr/>
          <p:nvPr/>
        </p:nvSpPr>
        <p:spPr>
          <a:xfrm>
            <a:off x="8402905" y="2437084"/>
            <a:ext cx="2862858" cy="391355"/>
          </a:xfrm>
          <a:prstGeom prst="rect">
            <a:avLst/>
          </a:prstGeom>
        </p:spPr>
        <p:txBody>
          <a:bodyPr wrap="square" lIns="146272" tIns="73135" rIns="146272" bIns="73135">
            <a:spAutoFit/>
          </a:bodyPr>
          <a:lstStyle/>
          <a:p>
            <a:pPr algn="just" defTabSz="1462278" fontAlgn="base">
              <a:lnSpc>
                <a:spcPts val="1920"/>
              </a:lnSpc>
              <a:spcBef>
                <a:spcPct val="0"/>
              </a:spcBef>
              <a:spcAft>
                <a:spcPct val="0"/>
              </a:spcAft>
            </a:pPr>
            <a:r>
              <a:rPr lang="zh-CN" altLang="en-US" sz="1920" b="1" dirty="0">
                <a:solidFill>
                  <a:schemeClr val="tx1">
                    <a:lumMod val="75000"/>
                    <a:lumOff val="25000"/>
                  </a:schemeClr>
                </a:solidFill>
                <a:cs typeface="+mn-ea"/>
                <a:sym typeface="+mn-lt"/>
              </a:rPr>
              <a:t>比赛系统和网站的架设</a:t>
            </a:r>
            <a:endParaRPr lang="en-US" altLang="zh-CN" sz="1920" b="1" dirty="0">
              <a:solidFill>
                <a:schemeClr val="tx1">
                  <a:lumMod val="75000"/>
                  <a:lumOff val="25000"/>
                </a:schemeClr>
              </a:solidFill>
              <a:cs typeface="+mn-ea"/>
              <a:sym typeface="+mn-lt"/>
            </a:endParaRPr>
          </a:p>
        </p:txBody>
      </p:sp>
      <p:grpSp>
        <p:nvGrpSpPr>
          <p:cNvPr id="186" name="组合 185">
            <a:extLst>
              <a:ext uri="{FF2B5EF4-FFF2-40B4-BE49-F238E27FC236}">
                <a16:creationId xmlns:a16="http://schemas.microsoft.com/office/drawing/2014/main" id="{CCC72508-0DB5-40EC-89F9-207ACC29431C}"/>
              </a:ext>
            </a:extLst>
          </p:cNvPr>
          <p:cNvGrpSpPr/>
          <p:nvPr/>
        </p:nvGrpSpPr>
        <p:grpSpPr>
          <a:xfrm>
            <a:off x="8506825" y="3997875"/>
            <a:ext cx="338978" cy="338978"/>
            <a:chOff x="2798757" y="2999947"/>
            <a:chExt cx="211861" cy="211861"/>
          </a:xfrm>
        </p:grpSpPr>
        <p:sp>
          <p:nvSpPr>
            <p:cNvPr id="188" name="椭圆 187">
              <a:extLst>
                <a:ext uri="{FF2B5EF4-FFF2-40B4-BE49-F238E27FC236}">
                  <a16:creationId xmlns:a16="http://schemas.microsoft.com/office/drawing/2014/main" id="{369C42C9-2460-4F7C-A649-2C52AADF6510}"/>
                </a:ext>
              </a:extLst>
            </p:cNvPr>
            <p:cNvSpPr/>
            <p:nvPr/>
          </p:nvSpPr>
          <p:spPr>
            <a:xfrm>
              <a:off x="2798757" y="2999947"/>
              <a:ext cx="211861" cy="211861"/>
            </a:xfrm>
            <a:prstGeom prst="ellipse">
              <a:avLst/>
            </a:prstGeom>
            <a:solidFill>
              <a:srgbClr val="013B6D"/>
            </a:solidFill>
            <a:ln w="25400" cap="flat" cmpd="sng" algn="ctr">
              <a:noFill/>
              <a:prstDash val="solid"/>
            </a:ln>
            <a:effectLst/>
          </p:spPr>
          <p:txBody>
            <a:bodyPr rtlCol="0" anchor="ctr"/>
            <a:lstStyle/>
            <a:p>
              <a:pPr algn="ctr" defTabSz="1462278" fontAlgn="base">
                <a:spcBef>
                  <a:spcPct val="0"/>
                </a:spcBef>
                <a:spcAft>
                  <a:spcPct val="0"/>
                </a:spcAft>
                <a:defRPr/>
              </a:pPr>
              <a:endParaRPr lang="zh-CN" altLang="en-US" sz="2160" kern="0">
                <a:solidFill>
                  <a:prstClr val="white"/>
                </a:solidFill>
                <a:cs typeface="+mn-ea"/>
                <a:sym typeface="+mn-lt"/>
              </a:endParaRPr>
            </a:p>
          </p:txBody>
        </p:sp>
        <p:sp>
          <p:nvSpPr>
            <p:cNvPr id="189" name="Freeform 154">
              <a:extLst>
                <a:ext uri="{FF2B5EF4-FFF2-40B4-BE49-F238E27FC236}">
                  <a16:creationId xmlns:a16="http://schemas.microsoft.com/office/drawing/2014/main" id="{D373ABAD-30EC-4141-979C-1FEC71E3213E}"/>
                </a:ext>
              </a:extLst>
            </p:cNvPr>
            <p:cNvSpPr/>
            <p:nvPr/>
          </p:nvSpPr>
          <p:spPr bwMode="auto">
            <a:xfrm>
              <a:off x="2838622" y="3032686"/>
              <a:ext cx="132129" cy="136685"/>
            </a:xfrm>
            <a:custGeom>
              <a:avLst/>
              <a:gdLst>
                <a:gd name="T0" fmla="*/ 18 w 37"/>
                <a:gd name="T1" fmla="*/ 38 h 38"/>
                <a:gd name="T2" fmla="*/ 14 w 37"/>
                <a:gd name="T3" fmla="*/ 33 h 38"/>
                <a:gd name="T4" fmla="*/ 14 w 37"/>
                <a:gd name="T5" fmla="*/ 23 h 38"/>
                <a:gd name="T6" fmla="*/ 4 w 37"/>
                <a:gd name="T7" fmla="*/ 23 h 38"/>
                <a:gd name="T8" fmla="*/ 0 w 37"/>
                <a:gd name="T9" fmla="*/ 19 h 38"/>
                <a:gd name="T10" fmla="*/ 4 w 37"/>
                <a:gd name="T11" fmla="*/ 15 h 38"/>
                <a:gd name="T12" fmla="*/ 14 w 37"/>
                <a:gd name="T13" fmla="*/ 15 h 38"/>
                <a:gd name="T14" fmla="*/ 14 w 37"/>
                <a:gd name="T15" fmla="*/ 4 h 38"/>
                <a:gd name="T16" fmla="*/ 18 w 37"/>
                <a:gd name="T17" fmla="*/ 0 h 38"/>
                <a:gd name="T18" fmla="*/ 23 w 37"/>
                <a:gd name="T19" fmla="*/ 4 h 38"/>
                <a:gd name="T20" fmla="*/ 23 w 37"/>
                <a:gd name="T21" fmla="*/ 15 h 38"/>
                <a:gd name="T22" fmla="*/ 33 w 37"/>
                <a:gd name="T23" fmla="*/ 15 h 38"/>
                <a:gd name="T24" fmla="*/ 37 w 37"/>
                <a:gd name="T25" fmla="*/ 19 h 38"/>
                <a:gd name="T26" fmla="*/ 33 w 37"/>
                <a:gd name="T27" fmla="*/ 23 h 38"/>
                <a:gd name="T28" fmla="*/ 23 w 37"/>
                <a:gd name="T29" fmla="*/ 23 h 38"/>
                <a:gd name="T30" fmla="*/ 23 w 37"/>
                <a:gd name="T31" fmla="*/ 33 h 38"/>
                <a:gd name="T32" fmla="*/ 18 w 37"/>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8">
                  <a:moveTo>
                    <a:pt x="18" y="38"/>
                  </a:moveTo>
                  <a:cubicBezTo>
                    <a:pt x="16" y="38"/>
                    <a:pt x="14" y="36"/>
                    <a:pt x="14" y="33"/>
                  </a:cubicBezTo>
                  <a:cubicBezTo>
                    <a:pt x="14" y="23"/>
                    <a:pt x="14" y="23"/>
                    <a:pt x="14" y="23"/>
                  </a:cubicBezTo>
                  <a:cubicBezTo>
                    <a:pt x="4" y="23"/>
                    <a:pt x="4" y="23"/>
                    <a:pt x="4" y="23"/>
                  </a:cubicBezTo>
                  <a:cubicBezTo>
                    <a:pt x="2" y="23"/>
                    <a:pt x="0" y="21"/>
                    <a:pt x="0" y="19"/>
                  </a:cubicBezTo>
                  <a:cubicBezTo>
                    <a:pt x="0" y="17"/>
                    <a:pt x="2" y="15"/>
                    <a:pt x="4" y="15"/>
                  </a:cubicBezTo>
                  <a:cubicBezTo>
                    <a:pt x="14" y="15"/>
                    <a:pt x="14" y="15"/>
                    <a:pt x="14" y="15"/>
                  </a:cubicBezTo>
                  <a:cubicBezTo>
                    <a:pt x="14" y="4"/>
                    <a:pt x="14" y="4"/>
                    <a:pt x="14" y="4"/>
                  </a:cubicBezTo>
                  <a:cubicBezTo>
                    <a:pt x="14" y="2"/>
                    <a:pt x="16" y="0"/>
                    <a:pt x="18" y="0"/>
                  </a:cubicBezTo>
                  <a:cubicBezTo>
                    <a:pt x="21" y="0"/>
                    <a:pt x="23" y="2"/>
                    <a:pt x="23" y="4"/>
                  </a:cubicBezTo>
                  <a:cubicBezTo>
                    <a:pt x="23" y="15"/>
                    <a:pt x="23" y="15"/>
                    <a:pt x="23" y="15"/>
                  </a:cubicBezTo>
                  <a:cubicBezTo>
                    <a:pt x="33" y="15"/>
                    <a:pt x="33" y="15"/>
                    <a:pt x="33" y="15"/>
                  </a:cubicBezTo>
                  <a:cubicBezTo>
                    <a:pt x="35" y="15"/>
                    <a:pt x="37" y="17"/>
                    <a:pt x="37" y="19"/>
                  </a:cubicBezTo>
                  <a:cubicBezTo>
                    <a:pt x="37" y="21"/>
                    <a:pt x="35" y="23"/>
                    <a:pt x="33" y="23"/>
                  </a:cubicBezTo>
                  <a:cubicBezTo>
                    <a:pt x="23" y="23"/>
                    <a:pt x="23" y="23"/>
                    <a:pt x="23" y="23"/>
                  </a:cubicBezTo>
                  <a:cubicBezTo>
                    <a:pt x="23" y="33"/>
                    <a:pt x="23" y="33"/>
                    <a:pt x="23" y="33"/>
                  </a:cubicBezTo>
                  <a:cubicBezTo>
                    <a:pt x="23" y="36"/>
                    <a:pt x="21" y="38"/>
                    <a:pt x="18" y="38"/>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cs typeface="+mn-ea"/>
                <a:sym typeface="+mn-lt"/>
              </a:endParaRPr>
            </a:p>
          </p:txBody>
        </p:sp>
      </p:grpSp>
      <p:sp>
        <p:nvSpPr>
          <p:cNvPr id="190" name="矩形 189">
            <a:extLst>
              <a:ext uri="{FF2B5EF4-FFF2-40B4-BE49-F238E27FC236}">
                <a16:creationId xmlns:a16="http://schemas.microsoft.com/office/drawing/2014/main" id="{DEE1B2D1-0F0A-47B5-8D8C-E9EEBA356F2D}"/>
              </a:ext>
            </a:extLst>
          </p:cNvPr>
          <p:cNvSpPr/>
          <p:nvPr/>
        </p:nvSpPr>
        <p:spPr>
          <a:xfrm flipH="1">
            <a:off x="8344410" y="4891057"/>
            <a:ext cx="3114999" cy="558067"/>
          </a:xfrm>
          <a:prstGeom prst="rect">
            <a:avLst/>
          </a:prstGeom>
          <a:effectLst/>
        </p:spPr>
        <p:txBody>
          <a:bodyPr wrap="square" lIns="146272" tIns="73135" rIns="146272" bIns="73135">
            <a:spAutoFit/>
          </a:bodyPr>
          <a:lstStyle/>
          <a:p>
            <a:pPr defTabSz="1462278" fontAlgn="base">
              <a:lnSpc>
                <a:spcPts val="1602"/>
              </a:lnSpc>
              <a:spcBef>
                <a:spcPct val="0"/>
              </a:spcBef>
              <a:spcAft>
                <a:spcPct val="0"/>
              </a:spcAft>
            </a:pPr>
            <a:r>
              <a:rPr lang="zh-CN" altLang="en-US" sz="1440" dirty="0">
                <a:solidFill>
                  <a:schemeClr val="tx1">
                    <a:lumMod val="75000"/>
                    <a:lumOff val="25000"/>
                  </a:schemeClr>
                </a:solidFill>
                <a:cs typeface="+mn-ea"/>
                <a:sym typeface="+mn-lt"/>
              </a:rPr>
              <a:t>正赛前内容的详解于图书馆正源厅，时间为</a:t>
            </a:r>
            <a:r>
              <a:rPr lang="en-US" altLang="zh-CN" sz="1440" dirty="0">
                <a:solidFill>
                  <a:schemeClr val="tx1">
                    <a:lumMod val="75000"/>
                    <a:lumOff val="25000"/>
                  </a:schemeClr>
                </a:solidFill>
                <a:cs typeface="+mn-ea"/>
                <a:sym typeface="+mn-lt"/>
              </a:rPr>
              <a:t>10</a:t>
            </a:r>
            <a:r>
              <a:rPr lang="zh-CN" altLang="en-US" sz="1440" dirty="0">
                <a:solidFill>
                  <a:schemeClr val="tx1">
                    <a:lumMod val="75000"/>
                    <a:lumOff val="25000"/>
                  </a:schemeClr>
                </a:solidFill>
                <a:cs typeface="+mn-ea"/>
                <a:sym typeface="+mn-lt"/>
              </a:rPr>
              <a:t>月</a:t>
            </a:r>
            <a:r>
              <a:rPr lang="en-US" altLang="zh-CN" sz="1440" dirty="0">
                <a:solidFill>
                  <a:schemeClr val="tx1">
                    <a:lumMod val="75000"/>
                    <a:lumOff val="25000"/>
                  </a:schemeClr>
                </a:solidFill>
                <a:cs typeface="+mn-ea"/>
                <a:sym typeface="+mn-lt"/>
              </a:rPr>
              <a:t>23</a:t>
            </a:r>
            <a:r>
              <a:rPr lang="zh-CN" altLang="en-US" sz="1440" dirty="0">
                <a:solidFill>
                  <a:schemeClr val="tx1">
                    <a:lumMod val="75000"/>
                    <a:lumOff val="25000"/>
                  </a:schemeClr>
                </a:solidFill>
                <a:cs typeface="+mn-ea"/>
                <a:sym typeface="+mn-lt"/>
              </a:rPr>
              <a:t>日上午</a:t>
            </a:r>
            <a:r>
              <a:rPr lang="en-US" altLang="zh-CN" sz="1440" dirty="0">
                <a:solidFill>
                  <a:schemeClr val="tx1">
                    <a:lumMod val="75000"/>
                    <a:lumOff val="25000"/>
                  </a:schemeClr>
                </a:solidFill>
                <a:cs typeface="+mn-ea"/>
                <a:sym typeface="+mn-lt"/>
              </a:rPr>
              <a:t>9:00</a:t>
            </a:r>
            <a:r>
              <a:rPr lang="zh-CN" altLang="en-US" sz="1440" dirty="0">
                <a:solidFill>
                  <a:schemeClr val="tx1">
                    <a:lumMod val="75000"/>
                    <a:lumOff val="25000"/>
                  </a:schemeClr>
                </a:solidFill>
                <a:cs typeface="+mn-ea"/>
                <a:sym typeface="+mn-lt"/>
              </a:rPr>
              <a:t>到</a:t>
            </a:r>
            <a:r>
              <a:rPr lang="en-US" altLang="zh-CN" sz="1440" dirty="0">
                <a:solidFill>
                  <a:schemeClr val="tx1">
                    <a:lumMod val="75000"/>
                    <a:lumOff val="25000"/>
                  </a:schemeClr>
                </a:solidFill>
                <a:cs typeface="+mn-ea"/>
                <a:sym typeface="+mn-lt"/>
              </a:rPr>
              <a:t>11:00</a:t>
            </a:r>
            <a:endParaRPr lang="zh-CN" altLang="en-US" sz="1440" dirty="0">
              <a:solidFill>
                <a:schemeClr val="tx1">
                  <a:lumMod val="75000"/>
                  <a:lumOff val="25000"/>
                </a:schemeClr>
              </a:solidFill>
              <a:cs typeface="+mn-ea"/>
              <a:sym typeface="+mn-lt"/>
            </a:endParaRPr>
          </a:p>
        </p:txBody>
      </p:sp>
      <p:sp>
        <p:nvSpPr>
          <p:cNvPr id="191" name="矩形 190">
            <a:extLst>
              <a:ext uri="{FF2B5EF4-FFF2-40B4-BE49-F238E27FC236}">
                <a16:creationId xmlns:a16="http://schemas.microsoft.com/office/drawing/2014/main" id="{DD5C7010-95B3-419E-B39F-6B97499664AD}"/>
              </a:ext>
            </a:extLst>
          </p:cNvPr>
          <p:cNvSpPr/>
          <p:nvPr/>
        </p:nvSpPr>
        <p:spPr>
          <a:xfrm>
            <a:off x="8402905" y="4510924"/>
            <a:ext cx="2761570" cy="391355"/>
          </a:xfrm>
          <a:prstGeom prst="rect">
            <a:avLst/>
          </a:prstGeom>
        </p:spPr>
        <p:txBody>
          <a:bodyPr wrap="square" lIns="146272" tIns="73135" rIns="146272" bIns="73135">
            <a:spAutoFit/>
          </a:bodyPr>
          <a:lstStyle/>
          <a:p>
            <a:pPr algn="just" defTabSz="1462278" fontAlgn="base">
              <a:lnSpc>
                <a:spcPts val="1920"/>
              </a:lnSpc>
              <a:spcBef>
                <a:spcPct val="0"/>
              </a:spcBef>
              <a:spcAft>
                <a:spcPct val="0"/>
              </a:spcAft>
            </a:pPr>
            <a:r>
              <a:rPr lang="zh-CN" altLang="en-US" sz="1920" b="1" dirty="0">
                <a:solidFill>
                  <a:schemeClr val="tx1">
                    <a:lumMod val="75000"/>
                    <a:lumOff val="25000"/>
                  </a:schemeClr>
                </a:solidFill>
                <a:cs typeface="+mn-ea"/>
                <a:sym typeface="+mn-lt"/>
              </a:rPr>
              <a:t>正赛前具体内容的讲解</a:t>
            </a:r>
            <a:endParaRPr lang="en-US" altLang="zh-CN" sz="1920" b="1"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40303538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2" presetClass="entr" presetSubtype="1" fill="hold"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300" fill="hold"/>
                                        <p:tgtEl>
                                          <p:spTgt spid="23"/>
                                        </p:tgtEl>
                                        <p:attrNameLst>
                                          <p:attrName>ppt_x</p:attrName>
                                        </p:attrNameLst>
                                      </p:cBhvr>
                                      <p:tavLst>
                                        <p:tav tm="0">
                                          <p:val>
                                            <p:strVal val="#ppt_x"/>
                                          </p:val>
                                        </p:tav>
                                        <p:tav tm="100000">
                                          <p:val>
                                            <p:strVal val="#ppt_x"/>
                                          </p:val>
                                        </p:tav>
                                      </p:tavLst>
                                    </p:anim>
                                    <p:anim calcmode="lin" valueType="num">
                                      <p:cBhvr additive="base">
                                        <p:cTn id="17" dur="300" fill="hold"/>
                                        <p:tgtEl>
                                          <p:spTgt spid="23"/>
                                        </p:tgtEl>
                                        <p:attrNameLst>
                                          <p:attrName>ppt_y</p:attrName>
                                        </p:attrNameLst>
                                      </p:cBhvr>
                                      <p:tavLst>
                                        <p:tav tm="0">
                                          <p:val>
                                            <p:strVal val="0-#ppt_h/2"/>
                                          </p:val>
                                        </p:tav>
                                        <p:tav tm="100000">
                                          <p:val>
                                            <p:strVal val="#ppt_y"/>
                                          </p:val>
                                        </p:tav>
                                      </p:tavLst>
                                    </p:anim>
                                  </p:childTnLst>
                                </p:cTn>
                              </p:par>
                              <p:par>
                                <p:cTn id="18" presetID="6" presetClass="entr" presetSubtype="32"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circle(out)">
                                      <p:cBhvr>
                                        <p:cTn id="20" dur="300"/>
                                        <p:tgtEl>
                                          <p:spTgt spid="22"/>
                                        </p:tgtEl>
                                      </p:cBhvr>
                                    </p:animEffect>
                                  </p:childTnLst>
                                </p:cTn>
                              </p:par>
                            </p:childTnLst>
                          </p:cTn>
                        </p:par>
                        <p:par>
                          <p:cTn id="21" fill="hold">
                            <p:stCondLst>
                              <p:cond delay="1300"/>
                            </p:stCondLst>
                            <p:childTnLst>
                              <p:par>
                                <p:cTn id="22" presetID="10" presetClass="entr" presetSubtype="0" fill="hold" nodeType="after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500"/>
                                        <p:tgtEl>
                                          <p:spTgt spid="50"/>
                                        </p:tgtEl>
                                      </p:cBhvr>
                                    </p:animEffect>
                                  </p:childTnLst>
                                </p:cTn>
                              </p:par>
                              <p:par>
                                <p:cTn id="25" presetID="26" presetClass="emph" presetSubtype="0" fill="hold" nodeType="withEffect">
                                  <p:stCondLst>
                                    <p:cond delay="0"/>
                                  </p:stCondLst>
                                  <p:childTnLst>
                                    <p:animEffect transition="out" filter="fade">
                                      <p:cBhvr>
                                        <p:cTn id="26" dur="400" tmFilter="0, 0; .2, .5; .8, .5; 1, 0"/>
                                        <p:tgtEl>
                                          <p:spTgt spid="50"/>
                                        </p:tgtEl>
                                      </p:cBhvr>
                                    </p:animEffect>
                                    <p:animScale>
                                      <p:cBhvr>
                                        <p:cTn id="27" dur="200" autoRev="1" fill="hold"/>
                                        <p:tgtEl>
                                          <p:spTgt spid="50"/>
                                        </p:tgtEl>
                                      </p:cBhvr>
                                      <p:by x="105000" y="105000"/>
                                    </p:animScale>
                                  </p:childTnLst>
                                </p:cTn>
                              </p:par>
                            </p:childTnLst>
                          </p:cTn>
                        </p:par>
                        <p:par>
                          <p:cTn id="28" fill="hold">
                            <p:stCondLst>
                              <p:cond delay="1800"/>
                            </p:stCondLst>
                            <p:childTnLst>
                              <p:par>
                                <p:cTn id="29" presetID="10" presetClass="entr" presetSubtype="0" fill="hold" nodeType="afterEffect">
                                  <p:stCondLst>
                                    <p:cond delay="0"/>
                                  </p:stCondLst>
                                  <p:childTnLst>
                                    <p:set>
                                      <p:cBhvr>
                                        <p:cTn id="30" dur="1" fill="hold">
                                          <p:stCondLst>
                                            <p:cond delay="0"/>
                                          </p:stCondLst>
                                        </p:cTn>
                                        <p:tgtEl>
                                          <p:spTgt spid="174"/>
                                        </p:tgtEl>
                                        <p:attrNameLst>
                                          <p:attrName>style.visibility</p:attrName>
                                        </p:attrNameLst>
                                      </p:cBhvr>
                                      <p:to>
                                        <p:strVal val="visible"/>
                                      </p:to>
                                    </p:set>
                                    <p:animEffect transition="in" filter="fade">
                                      <p:cBhvr>
                                        <p:cTn id="31" dur="350"/>
                                        <p:tgtEl>
                                          <p:spTgt spid="174"/>
                                        </p:tgtEl>
                                      </p:cBhvr>
                                    </p:animEffect>
                                  </p:childTnLst>
                                </p:cTn>
                              </p:par>
                              <p:par>
                                <p:cTn id="32" presetID="26" presetClass="emph" presetSubtype="0" fill="hold" nodeType="withEffect">
                                  <p:stCondLst>
                                    <p:cond delay="0"/>
                                  </p:stCondLst>
                                  <p:childTnLst>
                                    <p:animEffect transition="out" filter="fade">
                                      <p:cBhvr>
                                        <p:cTn id="33" dur="400" tmFilter="0, 0; .2, .5; .8, .5; 1, 0"/>
                                        <p:tgtEl>
                                          <p:spTgt spid="174"/>
                                        </p:tgtEl>
                                      </p:cBhvr>
                                    </p:animEffect>
                                    <p:animScale>
                                      <p:cBhvr>
                                        <p:cTn id="34" dur="200" autoRev="1" fill="hold"/>
                                        <p:tgtEl>
                                          <p:spTgt spid="174"/>
                                        </p:tgtEl>
                                      </p:cBhvr>
                                      <p:by x="105000" y="105000"/>
                                    </p:animScale>
                                  </p:childTnLst>
                                </p:cTn>
                              </p:par>
                            </p:childTnLst>
                          </p:cTn>
                        </p:par>
                        <p:par>
                          <p:cTn id="35" fill="hold">
                            <p:stCondLst>
                              <p:cond delay="2200"/>
                            </p:stCondLst>
                            <p:childTnLst>
                              <p:par>
                                <p:cTn id="36" presetID="10" presetClass="entr" presetSubtype="0" fill="hold" grpId="0" nodeType="afterEffect">
                                  <p:stCondLst>
                                    <p:cond delay="0"/>
                                  </p:stCondLst>
                                  <p:childTnLst>
                                    <p:set>
                                      <p:cBhvr>
                                        <p:cTn id="37" dur="1" fill="hold">
                                          <p:stCondLst>
                                            <p:cond delay="0"/>
                                          </p:stCondLst>
                                        </p:cTn>
                                        <p:tgtEl>
                                          <p:spTgt spid="179"/>
                                        </p:tgtEl>
                                        <p:attrNameLst>
                                          <p:attrName>style.visibility</p:attrName>
                                        </p:attrNameLst>
                                      </p:cBhvr>
                                      <p:to>
                                        <p:strVal val="visible"/>
                                      </p:to>
                                    </p:set>
                                    <p:animEffect transition="in" filter="fade">
                                      <p:cBhvr>
                                        <p:cTn id="38" dur="350"/>
                                        <p:tgtEl>
                                          <p:spTgt spid="179"/>
                                        </p:tgtEl>
                                      </p:cBhvr>
                                    </p:animEffect>
                                  </p:childTnLst>
                                </p:cTn>
                              </p:par>
                              <p:par>
                                <p:cTn id="39" presetID="26" presetClass="emph" presetSubtype="0" fill="hold" grpId="1" nodeType="withEffect">
                                  <p:stCondLst>
                                    <p:cond delay="0"/>
                                  </p:stCondLst>
                                  <p:childTnLst>
                                    <p:animEffect transition="out" filter="fade">
                                      <p:cBhvr>
                                        <p:cTn id="40" dur="400" tmFilter="0, 0; .2, .5; .8, .5; 1, 0"/>
                                        <p:tgtEl>
                                          <p:spTgt spid="179"/>
                                        </p:tgtEl>
                                      </p:cBhvr>
                                    </p:animEffect>
                                    <p:animScale>
                                      <p:cBhvr>
                                        <p:cTn id="41" dur="200" autoRev="1" fill="hold"/>
                                        <p:tgtEl>
                                          <p:spTgt spid="179"/>
                                        </p:tgtEl>
                                      </p:cBhvr>
                                      <p:by x="105000" y="105000"/>
                                    </p:animScale>
                                  </p:childTnLst>
                                </p:cTn>
                              </p:par>
                            </p:childTnLst>
                          </p:cTn>
                        </p:par>
                        <p:par>
                          <p:cTn id="42" fill="hold">
                            <p:stCondLst>
                              <p:cond delay="2600"/>
                            </p:stCondLst>
                            <p:childTnLst>
                              <p:par>
                                <p:cTn id="43" presetID="10" presetClass="entr" presetSubtype="0" fill="hold" grpId="0" nodeType="afterEffect">
                                  <p:stCondLst>
                                    <p:cond delay="0"/>
                                  </p:stCondLst>
                                  <p:childTnLst>
                                    <p:set>
                                      <p:cBhvr>
                                        <p:cTn id="44" dur="1" fill="hold">
                                          <p:stCondLst>
                                            <p:cond delay="0"/>
                                          </p:stCondLst>
                                        </p:cTn>
                                        <p:tgtEl>
                                          <p:spTgt spid="178"/>
                                        </p:tgtEl>
                                        <p:attrNameLst>
                                          <p:attrName>style.visibility</p:attrName>
                                        </p:attrNameLst>
                                      </p:cBhvr>
                                      <p:to>
                                        <p:strVal val="visible"/>
                                      </p:to>
                                    </p:set>
                                    <p:animEffect transition="in" filter="fade">
                                      <p:cBhvr>
                                        <p:cTn id="45" dur="500"/>
                                        <p:tgtEl>
                                          <p:spTgt spid="178"/>
                                        </p:tgtEl>
                                      </p:cBhvr>
                                    </p:animEffect>
                                  </p:childTnLst>
                                </p:cTn>
                              </p:par>
                            </p:childTnLst>
                          </p:cTn>
                        </p:par>
                        <p:par>
                          <p:cTn id="46" fill="hold">
                            <p:stCondLst>
                              <p:cond delay="3100"/>
                            </p:stCondLst>
                            <p:childTnLst>
                              <p:par>
                                <p:cTn id="47" presetID="10" presetClass="entr" presetSubtype="0" fill="hold" nodeType="afterEffect">
                                  <p:stCondLst>
                                    <p:cond delay="0"/>
                                  </p:stCondLst>
                                  <p:childTnLst>
                                    <p:set>
                                      <p:cBhvr>
                                        <p:cTn id="48" dur="1" fill="hold">
                                          <p:stCondLst>
                                            <p:cond delay="0"/>
                                          </p:stCondLst>
                                        </p:cTn>
                                        <p:tgtEl>
                                          <p:spTgt spid="168"/>
                                        </p:tgtEl>
                                        <p:attrNameLst>
                                          <p:attrName>style.visibility</p:attrName>
                                        </p:attrNameLst>
                                      </p:cBhvr>
                                      <p:to>
                                        <p:strVal val="visible"/>
                                      </p:to>
                                    </p:set>
                                    <p:animEffect transition="in" filter="fade">
                                      <p:cBhvr>
                                        <p:cTn id="49" dur="350"/>
                                        <p:tgtEl>
                                          <p:spTgt spid="168"/>
                                        </p:tgtEl>
                                      </p:cBhvr>
                                    </p:animEffect>
                                  </p:childTnLst>
                                </p:cTn>
                              </p:par>
                              <p:par>
                                <p:cTn id="50" presetID="26" presetClass="emph" presetSubtype="0" fill="hold" nodeType="withEffect">
                                  <p:stCondLst>
                                    <p:cond delay="0"/>
                                  </p:stCondLst>
                                  <p:childTnLst>
                                    <p:animEffect transition="out" filter="fade">
                                      <p:cBhvr>
                                        <p:cTn id="51" dur="400" tmFilter="0, 0; .2, .5; .8, .5; 1, 0"/>
                                        <p:tgtEl>
                                          <p:spTgt spid="168"/>
                                        </p:tgtEl>
                                      </p:cBhvr>
                                    </p:animEffect>
                                    <p:animScale>
                                      <p:cBhvr>
                                        <p:cTn id="52" dur="200" autoRev="1" fill="hold"/>
                                        <p:tgtEl>
                                          <p:spTgt spid="168"/>
                                        </p:tgtEl>
                                      </p:cBhvr>
                                      <p:by x="105000" y="105000"/>
                                    </p:animScale>
                                  </p:childTnLst>
                                </p:cTn>
                              </p:par>
                            </p:childTnLst>
                          </p:cTn>
                        </p:par>
                        <p:par>
                          <p:cTn id="53" fill="hold">
                            <p:stCondLst>
                              <p:cond delay="3500"/>
                            </p:stCondLst>
                            <p:childTnLst>
                              <p:par>
                                <p:cTn id="54" presetID="10" presetClass="entr" presetSubtype="0" fill="hold" grpId="0" nodeType="afterEffect">
                                  <p:stCondLst>
                                    <p:cond delay="0"/>
                                  </p:stCondLst>
                                  <p:childTnLst>
                                    <p:set>
                                      <p:cBhvr>
                                        <p:cTn id="55" dur="1" fill="hold">
                                          <p:stCondLst>
                                            <p:cond delay="0"/>
                                          </p:stCondLst>
                                        </p:cTn>
                                        <p:tgtEl>
                                          <p:spTgt spid="173"/>
                                        </p:tgtEl>
                                        <p:attrNameLst>
                                          <p:attrName>style.visibility</p:attrName>
                                        </p:attrNameLst>
                                      </p:cBhvr>
                                      <p:to>
                                        <p:strVal val="visible"/>
                                      </p:to>
                                    </p:set>
                                    <p:animEffect transition="in" filter="fade">
                                      <p:cBhvr>
                                        <p:cTn id="56" dur="350"/>
                                        <p:tgtEl>
                                          <p:spTgt spid="173"/>
                                        </p:tgtEl>
                                      </p:cBhvr>
                                    </p:animEffect>
                                  </p:childTnLst>
                                </p:cTn>
                              </p:par>
                              <p:par>
                                <p:cTn id="57" presetID="26" presetClass="emph" presetSubtype="0" fill="hold" grpId="1" nodeType="withEffect">
                                  <p:stCondLst>
                                    <p:cond delay="0"/>
                                  </p:stCondLst>
                                  <p:childTnLst>
                                    <p:animEffect transition="out" filter="fade">
                                      <p:cBhvr>
                                        <p:cTn id="58" dur="400" tmFilter="0, 0; .2, .5; .8, .5; 1, 0"/>
                                        <p:tgtEl>
                                          <p:spTgt spid="173"/>
                                        </p:tgtEl>
                                      </p:cBhvr>
                                    </p:animEffect>
                                    <p:animScale>
                                      <p:cBhvr>
                                        <p:cTn id="59" dur="200" autoRev="1" fill="hold"/>
                                        <p:tgtEl>
                                          <p:spTgt spid="173"/>
                                        </p:tgtEl>
                                      </p:cBhvr>
                                      <p:by x="105000" y="105000"/>
                                    </p:animScale>
                                  </p:childTnLst>
                                </p:cTn>
                              </p:par>
                            </p:childTnLst>
                          </p:cTn>
                        </p:par>
                        <p:par>
                          <p:cTn id="60" fill="hold">
                            <p:stCondLst>
                              <p:cond delay="3900"/>
                            </p:stCondLst>
                            <p:childTnLst>
                              <p:par>
                                <p:cTn id="61" presetID="10" presetClass="entr" presetSubtype="0" fill="hold" grpId="0" nodeType="afterEffect">
                                  <p:stCondLst>
                                    <p:cond delay="0"/>
                                  </p:stCondLst>
                                  <p:childTnLst>
                                    <p:set>
                                      <p:cBhvr>
                                        <p:cTn id="62" dur="1" fill="hold">
                                          <p:stCondLst>
                                            <p:cond delay="0"/>
                                          </p:stCondLst>
                                        </p:cTn>
                                        <p:tgtEl>
                                          <p:spTgt spid="172"/>
                                        </p:tgtEl>
                                        <p:attrNameLst>
                                          <p:attrName>style.visibility</p:attrName>
                                        </p:attrNameLst>
                                      </p:cBhvr>
                                      <p:to>
                                        <p:strVal val="visible"/>
                                      </p:to>
                                    </p:set>
                                    <p:animEffect transition="in" filter="fade">
                                      <p:cBhvr>
                                        <p:cTn id="63" dur="500"/>
                                        <p:tgtEl>
                                          <p:spTgt spid="172"/>
                                        </p:tgtEl>
                                      </p:cBhvr>
                                    </p:animEffect>
                                  </p:childTnLst>
                                </p:cTn>
                              </p:par>
                            </p:childTnLst>
                          </p:cTn>
                        </p:par>
                        <p:par>
                          <p:cTn id="64" fill="hold">
                            <p:stCondLst>
                              <p:cond delay="4400"/>
                            </p:stCondLst>
                            <p:childTnLst>
                              <p:par>
                                <p:cTn id="65" presetID="10" presetClass="entr" presetSubtype="0" fill="hold" nodeType="afterEffect">
                                  <p:stCondLst>
                                    <p:cond delay="0"/>
                                  </p:stCondLst>
                                  <p:childTnLst>
                                    <p:set>
                                      <p:cBhvr>
                                        <p:cTn id="66" dur="1" fill="hold">
                                          <p:stCondLst>
                                            <p:cond delay="0"/>
                                          </p:stCondLst>
                                        </p:cTn>
                                        <p:tgtEl>
                                          <p:spTgt spid="180"/>
                                        </p:tgtEl>
                                        <p:attrNameLst>
                                          <p:attrName>style.visibility</p:attrName>
                                        </p:attrNameLst>
                                      </p:cBhvr>
                                      <p:to>
                                        <p:strVal val="visible"/>
                                      </p:to>
                                    </p:set>
                                    <p:animEffect transition="in" filter="fade">
                                      <p:cBhvr>
                                        <p:cTn id="67" dur="350"/>
                                        <p:tgtEl>
                                          <p:spTgt spid="180"/>
                                        </p:tgtEl>
                                      </p:cBhvr>
                                    </p:animEffect>
                                  </p:childTnLst>
                                </p:cTn>
                              </p:par>
                              <p:par>
                                <p:cTn id="68" presetID="26" presetClass="emph" presetSubtype="0" fill="hold" nodeType="withEffect">
                                  <p:stCondLst>
                                    <p:cond delay="0"/>
                                  </p:stCondLst>
                                  <p:childTnLst>
                                    <p:animEffect transition="out" filter="fade">
                                      <p:cBhvr>
                                        <p:cTn id="69" dur="400" tmFilter="0, 0; .2, .5; .8, .5; 1, 0"/>
                                        <p:tgtEl>
                                          <p:spTgt spid="180"/>
                                        </p:tgtEl>
                                      </p:cBhvr>
                                    </p:animEffect>
                                    <p:animScale>
                                      <p:cBhvr>
                                        <p:cTn id="70" dur="200" autoRev="1" fill="hold"/>
                                        <p:tgtEl>
                                          <p:spTgt spid="180"/>
                                        </p:tgtEl>
                                      </p:cBhvr>
                                      <p:by x="105000" y="105000"/>
                                    </p:animScale>
                                  </p:childTnLst>
                                </p:cTn>
                              </p:par>
                            </p:childTnLst>
                          </p:cTn>
                        </p:par>
                        <p:par>
                          <p:cTn id="71" fill="hold">
                            <p:stCondLst>
                              <p:cond delay="4800"/>
                            </p:stCondLst>
                            <p:childTnLst>
                              <p:par>
                                <p:cTn id="72" presetID="10" presetClass="entr" presetSubtype="0" fill="hold" grpId="0" nodeType="afterEffect">
                                  <p:stCondLst>
                                    <p:cond delay="0"/>
                                  </p:stCondLst>
                                  <p:childTnLst>
                                    <p:set>
                                      <p:cBhvr>
                                        <p:cTn id="73" dur="1" fill="hold">
                                          <p:stCondLst>
                                            <p:cond delay="0"/>
                                          </p:stCondLst>
                                        </p:cTn>
                                        <p:tgtEl>
                                          <p:spTgt spid="185"/>
                                        </p:tgtEl>
                                        <p:attrNameLst>
                                          <p:attrName>style.visibility</p:attrName>
                                        </p:attrNameLst>
                                      </p:cBhvr>
                                      <p:to>
                                        <p:strVal val="visible"/>
                                      </p:to>
                                    </p:set>
                                    <p:animEffect transition="in" filter="fade">
                                      <p:cBhvr>
                                        <p:cTn id="74" dur="350"/>
                                        <p:tgtEl>
                                          <p:spTgt spid="185"/>
                                        </p:tgtEl>
                                      </p:cBhvr>
                                    </p:animEffect>
                                  </p:childTnLst>
                                </p:cTn>
                              </p:par>
                              <p:par>
                                <p:cTn id="75" presetID="26" presetClass="emph" presetSubtype="0" fill="hold" grpId="1" nodeType="withEffect">
                                  <p:stCondLst>
                                    <p:cond delay="0"/>
                                  </p:stCondLst>
                                  <p:childTnLst>
                                    <p:animEffect transition="out" filter="fade">
                                      <p:cBhvr>
                                        <p:cTn id="76" dur="400" tmFilter="0, 0; .2, .5; .8, .5; 1, 0"/>
                                        <p:tgtEl>
                                          <p:spTgt spid="185"/>
                                        </p:tgtEl>
                                      </p:cBhvr>
                                    </p:animEffect>
                                    <p:animScale>
                                      <p:cBhvr>
                                        <p:cTn id="77" dur="200" autoRev="1" fill="hold"/>
                                        <p:tgtEl>
                                          <p:spTgt spid="185"/>
                                        </p:tgtEl>
                                      </p:cBhvr>
                                      <p:by x="105000" y="105000"/>
                                    </p:animScale>
                                  </p:childTnLst>
                                </p:cTn>
                              </p:par>
                            </p:childTnLst>
                          </p:cTn>
                        </p:par>
                        <p:par>
                          <p:cTn id="78" fill="hold">
                            <p:stCondLst>
                              <p:cond delay="5200"/>
                            </p:stCondLst>
                            <p:childTnLst>
                              <p:par>
                                <p:cTn id="79" presetID="10" presetClass="entr" presetSubtype="0" fill="hold" grpId="0" nodeType="afterEffect">
                                  <p:stCondLst>
                                    <p:cond delay="0"/>
                                  </p:stCondLst>
                                  <p:childTnLst>
                                    <p:set>
                                      <p:cBhvr>
                                        <p:cTn id="80" dur="1" fill="hold">
                                          <p:stCondLst>
                                            <p:cond delay="0"/>
                                          </p:stCondLst>
                                        </p:cTn>
                                        <p:tgtEl>
                                          <p:spTgt spid="184"/>
                                        </p:tgtEl>
                                        <p:attrNameLst>
                                          <p:attrName>style.visibility</p:attrName>
                                        </p:attrNameLst>
                                      </p:cBhvr>
                                      <p:to>
                                        <p:strVal val="visible"/>
                                      </p:to>
                                    </p:set>
                                    <p:animEffect transition="in" filter="fade">
                                      <p:cBhvr>
                                        <p:cTn id="81" dur="500"/>
                                        <p:tgtEl>
                                          <p:spTgt spid="184"/>
                                        </p:tgtEl>
                                      </p:cBhvr>
                                    </p:animEffect>
                                  </p:childTnLst>
                                </p:cTn>
                              </p:par>
                            </p:childTnLst>
                          </p:cTn>
                        </p:par>
                        <p:par>
                          <p:cTn id="82" fill="hold">
                            <p:stCondLst>
                              <p:cond delay="5700"/>
                            </p:stCondLst>
                            <p:childTnLst>
                              <p:par>
                                <p:cTn id="83" presetID="10" presetClass="entr" presetSubtype="0" fill="hold" nodeType="afterEffect">
                                  <p:stCondLst>
                                    <p:cond delay="0"/>
                                  </p:stCondLst>
                                  <p:childTnLst>
                                    <p:set>
                                      <p:cBhvr>
                                        <p:cTn id="84" dur="1" fill="hold">
                                          <p:stCondLst>
                                            <p:cond delay="0"/>
                                          </p:stCondLst>
                                        </p:cTn>
                                        <p:tgtEl>
                                          <p:spTgt spid="186"/>
                                        </p:tgtEl>
                                        <p:attrNameLst>
                                          <p:attrName>style.visibility</p:attrName>
                                        </p:attrNameLst>
                                      </p:cBhvr>
                                      <p:to>
                                        <p:strVal val="visible"/>
                                      </p:to>
                                    </p:set>
                                    <p:animEffect transition="in" filter="fade">
                                      <p:cBhvr>
                                        <p:cTn id="85" dur="350"/>
                                        <p:tgtEl>
                                          <p:spTgt spid="186"/>
                                        </p:tgtEl>
                                      </p:cBhvr>
                                    </p:animEffect>
                                  </p:childTnLst>
                                </p:cTn>
                              </p:par>
                              <p:par>
                                <p:cTn id="86" presetID="26" presetClass="emph" presetSubtype="0" fill="hold" nodeType="withEffect">
                                  <p:stCondLst>
                                    <p:cond delay="0"/>
                                  </p:stCondLst>
                                  <p:childTnLst>
                                    <p:animEffect transition="out" filter="fade">
                                      <p:cBhvr>
                                        <p:cTn id="87" dur="400" tmFilter="0, 0; .2, .5; .8, .5; 1, 0"/>
                                        <p:tgtEl>
                                          <p:spTgt spid="186"/>
                                        </p:tgtEl>
                                      </p:cBhvr>
                                    </p:animEffect>
                                    <p:animScale>
                                      <p:cBhvr>
                                        <p:cTn id="88" dur="200" autoRev="1" fill="hold"/>
                                        <p:tgtEl>
                                          <p:spTgt spid="186"/>
                                        </p:tgtEl>
                                      </p:cBhvr>
                                      <p:by x="105000" y="105000"/>
                                    </p:animScale>
                                  </p:childTnLst>
                                </p:cTn>
                              </p:par>
                            </p:childTnLst>
                          </p:cTn>
                        </p:par>
                        <p:par>
                          <p:cTn id="89" fill="hold">
                            <p:stCondLst>
                              <p:cond delay="6100"/>
                            </p:stCondLst>
                            <p:childTnLst>
                              <p:par>
                                <p:cTn id="90" presetID="10" presetClass="entr" presetSubtype="0" fill="hold" grpId="0" nodeType="afterEffect">
                                  <p:stCondLst>
                                    <p:cond delay="0"/>
                                  </p:stCondLst>
                                  <p:childTnLst>
                                    <p:set>
                                      <p:cBhvr>
                                        <p:cTn id="91" dur="1" fill="hold">
                                          <p:stCondLst>
                                            <p:cond delay="0"/>
                                          </p:stCondLst>
                                        </p:cTn>
                                        <p:tgtEl>
                                          <p:spTgt spid="191"/>
                                        </p:tgtEl>
                                        <p:attrNameLst>
                                          <p:attrName>style.visibility</p:attrName>
                                        </p:attrNameLst>
                                      </p:cBhvr>
                                      <p:to>
                                        <p:strVal val="visible"/>
                                      </p:to>
                                    </p:set>
                                    <p:animEffect transition="in" filter="fade">
                                      <p:cBhvr>
                                        <p:cTn id="92" dur="350"/>
                                        <p:tgtEl>
                                          <p:spTgt spid="191"/>
                                        </p:tgtEl>
                                      </p:cBhvr>
                                    </p:animEffect>
                                  </p:childTnLst>
                                </p:cTn>
                              </p:par>
                              <p:par>
                                <p:cTn id="93" presetID="26" presetClass="emph" presetSubtype="0" fill="hold" grpId="1" nodeType="withEffect">
                                  <p:stCondLst>
                                    <p:cond delay="0"/>
                                  </p:stCondLst>
                                  <p:childTnLst>
                                    <p:animEffect transition="out" filter="fade">
                                      <p:cBhvr>
                                        <p:cTn id="94" dur="400" tmFilter="0, 0; .2, .5; .8, .5; 1, 0"/>
                                        <p:tgtEl>
                                          <p:spTgt spid="191"/>
                                        </p:tgtEl>
                                      </p:cBhvr>
                                    </p:animEffect>
                                    <p:animScale>
                                      <p:cBhvr>
                                        <p:cTn id="95" dur="200" autoRev="1" fill="hold"/>
                                        <p:tgtEl>
                                          <p:spTgt spid="191"/>
                                        </p:tgtEl>
                                      </p:cBhvr>
                                      <p:by x="105000" y="105000"/>
                                    </p:animScale>
                                  </p:childTnLst>
                                </p:cTn>
                              </p:par>
                            </p:childTnLst>
                          </p:cTn>
                        </p:par>
                        <p:par>
                          <p:cTn id="96" fill="hold">
                            <p:stCondLst>
                              <p:cond delay="6500"/>
                            </p:stCondLst>
                            <p:childTnLst>
                              <p:par>
                                <p:cTn id="97" presetID="10" presetClass="entr" presetSubtype="0" fill="hold" grpId="0" nodeType="afterEffect">
                                  <p:stCondLst>
                                    <p:cond delay="0"/>
                                  </p:stCondLst>
                                  <p:childTnLst>
                                    <p:set>
                                      <p:cBhvr>
                                        <p:cTn id="98" dur="1" fill="hold">
                                          <p:stCondLst>
                                            <p:cond delay="0"/>
                                          </p:stCondLst>
                                        </p:cTn>
                                        <p:tgtEl>
                                          <p:spTgt spid="190"/>
                                        </p:tgtEl>
                                        <p:attrNameLst>
                                          <p:attrName>style.visibility</p:attrName>
                                        </p:attrNameLst>
                                      </p:cBhvr>
                                      <p:to>
                                        <p:strVal val="visible"/>
                                      </p:to>
                                    </p:set>
                                    <p:animEffect transition="in" filter="fade">
                                      <p:cBhvr>
                                        <p:cTn id="99" dur="5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animBg="1"/>
      <p:bldP spid="172" grpId="0"/>
      <p:bldP spid="173" grpId="0"/>
      <p:bldP spid="173" grpId="1"/>
      <p:bldP spid="178" grpId="0"/>
      <p:bldP spid="179" grpId="0"/>
      <p:bldP spid="179" grpId="1"/>
      <p:bldP spid="184" grpId="0"/>
      <p:bldP spid="185" grpId="0"/>
      <p:bldP spid="185" grpId="1"/>
      <p:bldP spid="190" grpId="0"/>
      <p:bldP spid="191" grpId="0"/>
      <p:bldP spid="191"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4101169-1F7D-4196-92C8-9A1D81A6AA8A}"/>
              </a:ext>
            </a:extLst>
          </p:cNvPr>
          <p:cNvSpPr/>
          <p:nvPr/>
        </p:nvSpPr>
        <p:spPr>
          <a:xfrm>
            <a:off x="163286" y="1996168"/>
            <a:ext cx="5932714" cy="2865664"/>
          </a:xfrm>
          <a:prstGeom prst="rect">
            <a:avLst/>
          </a:prstGeom>
          <a:solidFill>
            <a:srgbClr val="335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a:extLst>
              <a:ext uri="{FF2B5EF4-FFF2-40B4-BE49-F238E27FC236}">
                <a16:creationId xmlns:a16="http://schemas.microsoft.com/office/drawing/2014/main" id="{BD8B3B33-C4A9-49CC-AA8E-BC94486787CC}"/>
              </a:ext>
            </a:extLst>
          </p:cNvPr>
          <p:cNvSpPr txBox="1"/>
          <p:nvPr/>
        </p:nvSpPr>
        <p:spPr>
          <a:xfrm>
            <a:off x="6090652" y="2022122"/>
            <a:ext cx="5932714" cy="2040430"/>
          </a:xfrm>
          <a:prstGeom prst="rect">
            <a:avLst/>
          </a:prstGeom>
          <a:noFill/>
        </p:spPr>
        <p:txBody>
          <a:bodyPr wrap="square" rtlCol="0">
            <a:spAutoFit/>
          </a:bodyPr>
          <a:lstStyle/>
          <a:p>
            <a:pPr algn="ctr">
              <a:lnSpc>
                <a:spcPct val="130000"/>
              </a:lnSpc>
            </a:pPr>
            <a:r>
              <a:rPr lang="zh-CN" altLang="en-US" sz="5400" dirty="0">
                <a:solidFill>
                  <a:srgbClr val="255580"/>
                </a:solidFill>
                <a:cs typeface="+mn-ea"/>
                <a:sym typeface="+mn-lt"/>
              </a:rPr>
              <a:t>第三部分</a:t>
            </a:r>
            <a:endParaRPr lang="en-US" altLang="zh-CN" sz="5400" dirty="0">
              <a:solidFill>
                <a:srgbClr val="255580"/>
              </a:solidFill>
              <a:cs typeface="+mn-ea"/>
              <a:sym typeface="+mn-lt"/>
            </a:endParaRPr>
          </a:p>
          <a:p>
            <a:pPr algn="ctr">
              <a:lnSpc>
                <a:spcPct val="130000"/>
              </a:lnSpc>
            </a:pPr>
            <a:r>
              <a:rPr lang="zh-CN" altLang="en-US" sz="4800" dirty="0">
                <a:solidFill>
                  <a:srgbClr val="255580"/>
                </a:solidFill>
                <a:cs typeface="+mn-ea"/>
                <a:sym typeface="+mn-lt"/>
              </a:rPr>
              <a:t>赛制及相关安排</a:t>
            </a:r>
          </a:p>
        </p:txBody>
      </p:sp>
      <p:grpSp>
        <p:nvGrpSpPr>
          <p:cNvPr id="16" name="组合 15">
            <a:extLst>
              <a:ext uri="{FF2B5EF4-FFF2-40B4-BE49-F238E27FC236}">
                <a16:creationId xmlns:a16="http://schemas.microsoft.com/office/drawing/2014/main" id="{5102D1DF-42DC-40A0-95D4-344760ECDCAD}"/>
              </a:ext>
            </a:extLst>
          </p:cNvPr>
          <p:cNvGrpSpPr/>
          <p:nvPr/>
        </p:nvGrpSpPr>
        <p:grpSpPr>
          <a:xfrm>
            <a:off x="1194146" y="1654509"/>
            <a:ext cx="3584652" cy="3585947"/>
            <a:chOff x="3437020" y="3157655"/>
            <a:chExt cx="863676" cy="863988"/>
          </a:xfrm>
        </p:grpSpPr>
        <p:sp>
          <p:nvSpPr>
            <p:cNvPr id="17" name="椭圆 16">
              <a:extLst>
                <a:ext uri="{FF2B5EF4-FFF2-40B4-BE49-F238E27FC236}">
                  <a16:creationId xmlns:a16="http://schemas.microsoft.com/office/drawing/2014/main" id="{0B11BF2A-A12B-4A84-9A2B-9132ED206C62}"/>
                </a:ext>
              </a:extLst>
            </p:cNvPr>
            <p:cNvSpPr>
              <a:spLocks noChangeArrowheads="1"/>
            </p:cNvSpPr>
            <p:nvPr/>
          </p:nvSpPr>
          <p:spPr bwMode="auto">
            <a:xfrm>
              <a:off x="3437020" y="3157655"/>
              <a:ext cx="863676" cy="863988"/>
            </a:xfrm>
            <a:prstGeom prst="ellipse">
              <a:avLst/>
            </a:prstGeom>
            <a:solidFill>
              <a:srgbClr val="335C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latin typeface="+mn-lt"/>
                <a:ea typeface="+mn-ea"/>
                <a:cs typeface="+mn-ea"/>
                <a:sym typeface="+mn-lt"/>
              </a:endParaRPr>
            </a:p>
          </p:txBody>
        </p:sp>
        <p:grpSp>
          <p:nvGrpSpPr>
            <p:cNvPr id="18" name="组合 17">
              <a:extLst>
                <a:ext uri="{FF2B5EF4-FFF2-40B4-BE49-F238E27FC236}">
                  <a16:creationId xmlns:a16="http://schemas.microsoft.com/office/drawing/2014/main" id="{3DFD24C9-D842-4391-8DB0-E74B5EBF0A23}"/>
                </a:ext>
              </a:extLst>
            </p:cNvPr>
            <p:cNvGrpSpPr/>
            <p:nvPr/>
          </p:nvGrpSpPr>
          <p:grpSpPr>
            <a:xfrm>
              <a:off x="3603965" y="3301680"/>
              <a:ext cx="519264" cy="531742"/>
              <a:chOff x="9901114" y="2870043"/>
              <a:chExt cx="1094967" cy="1121279"/>
            </a:xfrm>
          </p:grpSpPr>
          <p:sp>
            <p:nvSpPr>
              <p:cNvPr id="19" name="Freeform 5">
                <a:extLst>
                  <a:ext uri="{FF2B5EF4-FFF2-40B4-BE49-F238E27FC236}">
                    <a16:creationId xmlns:a16="http://schemas.microsoft.com/office/drawing/2014/main" id="{5810E156-47E0-4A16-B106-F4E6CDB7BF69}"/>
                  </a:ext>
                </a:extLst>
              </p:cNvPr>
              <p:cNvSpPr/>
              <p:nvPr/>
            </p:nvSpPr>
            <p:spPr bwMode="auto">
              <a:xfrm>
                <a:off x="10585467" y="2870043"/>
                <a:ext cx="234963" cy="800500"/>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189"/>
                <a:endParaRPr lang="zh-CN" altLang="en-US" sz="1867">
                  <a:solidFill>
                    <a:prstClr val="black"/>
                  </a:solidFill>
                  <a:cs typeface="+mn-ea"/>
                  <a:sym typeface="+mn-lt"/>
                </a:endParaRPr>
              </a:p>
            </p:txBody>
          </p:sp>
          <p:sp>
            <p:nvSpPr>
              <p:cNvPr id="20" name="Freeform 6">
                <a:extLst>
                  <a:ext uri="{FF2B5EF4-FFF2-40B4-BE49-F238E27FC236}">
                    <a16:creationId xmlns:a16="http://schemas.microsoft.com/office/drawing/2014/main" id="{334839B0-C6DA-4058-8657-1AF42DF4087C}"/>
                  </a:ext>
                </a:extLst>
              </p:cNvPr>
              <p:cNvSpPr/>
              <p:nvPr/>
            </p:nvSpPr>
            <p:spPr bwMode="auto">
              <a:xfrm>
                <a:off x="10044830" y="3280407"/>
                <a:ext cx="289711" cy="34679"/>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189"/>
                <a:endParaRPr lang="zh-CN" altLang="en-US" sz="1867">
                  <a:solidFill>
                    <a:prstClr val="black"/>
                  </a:solidFill>
                  <a:cs typeface="+mn-ea"/>
                  <a:sym typeface="+mn-lt"/>
                </a:endParaRPr>
              </a:p>
            </p:txBody>
          </p:sp>
          <p:sp>
            <p:nvSpPr>
              <p:cNvPr id="21" name="Freeform 7">
                <a:extLst>
                  <a:ext uri="{FF2B5EF4-FFF2-40B4-BE49-F238E27FC236}">
                    <a16:creationId xmlns:a16="http://schemas.microsoft.com/office/drawing/2014/main" id="{0B665EC8-2EE9-429E-8CFB-868D2554A6E9}"/>
                  </a:ext>
                </a:extLst>
              </p:cNvPr>
              <p:cNvSpPr/>
              <p:nvPr/>
            </p:nvSpPr>
            <p:spPr bwMode="auto">
              <a:xfrm>
                <a:off x="10044830" y="3442241"/>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189"/>
                <a:endParaRPr lang="zh-CN" altLang="en-US" sz="1867">
                  <a:solidFill>
                    <a:prstClr val="black"/>
                  </a:solidFill>
                  <a:cs typeface="+mn-ea"/>
                  <a:sym typeface="+mn-lt"/>
                </a:endParaRPr>
              </a:p>
            </p:txBody>
          </p:sp>
          <p:sp>
            <p:nvSpPr>
              <p:cNvPr id="22" name="Freeform 8">
                <a:extLst>
                  <a:ext uri="{FF2B5EF4-FFF2-40B4-BE49-F238E27FC236}">
                    <a16:creationId xmlns:a16="http://schemas.microsoft.com/office/drawing/2014/main" id="{B35595E9-F0D8-45DB-AB93-72F664F74CDA}"/>
                  </a:ext>
                </a:extLst>
              </p:cNvPr>
              <p:cNvSpPr/>
              <p:nvPr/>
            </p:nvSpPr>
            <p:spPr bwMode="auto">
              <a:xfrm>
                <a:off x="10044830" y="3601186"/>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189"/>
                <a:endParaRPr lang="zh-CN" altLang="en-US" sz="1867">
                  <a:solidFill>
                    <a:prstClr val="black"/>
                  </a:solidFill>
                  <a:cs typeface="+mn-ea"/>
                  <a:sym typeface="+mn-lt"/>
                </a:endParaRPr>
              </a:p>
            </p:txBody>
          </p:sp>
          <p:sp>
            <p:nvSpPr>
              <p:cNvPr id="23" name="Freeform 9">
                <a:extLst>
                  <a:ext uri="{FF2B5EF4-FFF2-40B4-BE49-F238E27FC236}">
                    <a16:creationId xmlns:a16="http://schemas.microsoft.com/office/drawing/2014/main" id="{6A88C86A-DE42-44E9-AD9A-495A5849C4DD}"/>
                  </a:ext>
                </a:extLst>
              </p:cNvPr>
              <p:cNvSpPr>
                <a:spLocks noEditPoints="1"/>
              </p:cNvSpPr>
              <p:nvPr/>
            </p:nvSpPr>
            <p:spPr bwMode="auto">
              <a:xfrm>
                <a:off x="9901114" y="2953851"/>
                <a:ext cx="1094967" cy="1037471"/>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121920" tIns="60960" rIns="121920" bIns="60960" numCol="1" anchor="t" anchorCtr="0" compatLnSpc="1"/>
              <a:lstStyle/>
              <a:p>
                <a:pPr defTabSz="457189"/>
                <a:endParaRPr lang="zh-CN" altLang="en-US" sz="1867">
                  <a:solidFill>
                    <a:prstClr val="black"/>
                  </a:solidFill>
                  <a:cs typeface="+mn-ea"/>
                  <a:sym typeface="+mn-lt"/>
                </a:endParaRPr>
              </a:p>
            </p:txBody>
          </p:sp>
        </p:grpSp>
      </p:grpSp>
    </p:spTree>
    <p:extLst>
      <p:ext uri="{BB962C8B-B14F-4D97-AF65-F5344CB8AC3E}">
        <p14:creationId xmlns:p14="http://schemas.microsoft.com/office/powerpoint/2010/main" val="1729998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a:extLst>
              <a:ext uri="{FF2B5EF4-FFF2-40B4-BE49-F238E27FC236}">
                <a16:creationId xmlns:a16="http://schemas.microsoft.com/office/drawing/2014/main" id="{9DF45B23-B763-42E4-8E9E-593573844FD6}"/>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latin typeface="+mn-lt"/>
                <a:ea typeface="+mn-ea"/>
                <a:cs typeface="+mn-ea"/>
                <a:sym typeface="+mn-lt"/>
              </a:rPr>
              <a:t>赛制及相关安排</a:t>
            </a:r>
          </a:p>
        </p:txBody>
      </p:sp>
      <p:grpSp>
        <p:nvGrpSpPr>
          <p:cNvPr id="17" name="组合 16">
            <a:extLst>
              <a:ext uri="{FF2B5EF4-FFF2-40B4-BE49-F238E27FC236}">
                <a16:creationId xmlns:a16="http://schemas.microsoft.com/office/drawing/2014/main" id="{00385AFC-66C8-404E-8EAA-154CB9BFCA74}"/>
              </a:ext>
            </a:extLst>
          </p:cNvPr>
          <p:cNvGrpSpPr/>
          <p:nvPr/>
        </p:nvGrpSpPr>
        <p:grpSpPr>
          <a:xfrm>
            <a:off x="451502" y="346748"/>
            <a:ext cx="467216" cy="467385"/>
            <a:chOff x="3437020" y="3157655"/>
            <a:chExt cx="863676" cy="863988"/>
          </a:xfrm>
        </p:grpSpPr>
        <p:sp>
          <p:nvSpPr>
            <p:cNvPr id="18" name="椭圆 17">
              <a:extLst>
                <a:ext uri="{FF2B5EF4-FFF2-40B4-BE49-F238E27FC236}">
                  <a16:creationId xmlns:a16="http://schemas.microsoft.com/office/drawing/2014/main" id="{FEC2BAAD-3ABF-45F0-8C72-F0CB8B968B6C}"/>
                </a:ext>
              </a:extLst>
            </p:cNvPr>
            <p:cNvSpPr>
              <a:spLocks noChangeArrowheads="1"/>
            </p:cNvSpPr>
            <p:nvPr/>
          </p:nvSpPr>
          <p:spPr bwMode="auto">
            <a:xfrm>
              <a:off x="3437020" y="3157655"/>
              <a:ext cx="863676" cy="863988"/>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latin typeface="+mn-lt"/>
                <a:ea typeface="+mn-ea"/>
                <a:cs typeface="+mn-ea"/>
                <a:sym typeface="+mn-lt"/>
              </a:endParaRPr>
            </a:p>
          </p:txBody>
        </p:sp>
        <p:grpSp>
          <p:nvGrpSpPr>
            <p:cNvPr id="19" name="组合 18">
              <a:extLst>
                <a:ext uri="{FF2B5EF4-FFF2-40B4-BE49-F238E27FC236}">
                  <a16:creationId xmlns:a16="http://schemas.microsoft.com/office/drawing/2014/main" id="{C5B32A28-A28F-4BF4-B3D7-CC99E9CE1E81}"/>
                </a:ext>
              </a:extLst>
            </p:cNvPr>
            <p:cNvGrpSpPr/>
            <p:nvPr/>
          </p:nvGrpSpPr>
          <p:grpSpPr>
            <a:xfrm>
              <a:off x="3603967" y="3301679"/>
              <a:ext cx="519264" cy="531741"/>
              <a:chOff x="9901117" y="2870043"/>
              <a:chExt cx="1094967" cy="1121277"/>
            </a:xfrm>
          </p:grpSpPr>
          <p:sp>
            <p:nvSpPr>
              <p:cNvPr id="20" name="Freeform 5">
                <a:extLst>
                  <a:ext uri="{FF2B5EF4-FFF2-40B4-BE49-F238E27FC236}">
                    <a16:creationId xmlns:a16="http://schemas.microsoft.com/office/drawing/2014/main" id="{5E93F0C0-4527-49C6-B433-8852ECA07F76}"/>
                  </a:ext>
                </a:extLst>
              </p:cNvPr>
              <p:cNvSpPr/>
              <p:nvPr/>
            </p:nvSpPr>
            <p:spPr bwMode="auto">
              <a:xfrm>
                <a:off x="10585467" y="2870043"/>
                <a:ext cx="234963" cy="800500"/>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189"/>
                <a:endParaRPr lang="zh-CN" altLang="en-US" sz="1867">
                  <a:solidFill>
                    <a:prstClr val="black"/>
                  </a:solidFill>
                  <a:cs typeface="+mn-ea"/>
                  <a:sym typeface="+mn-lt"/>
                </a:endParaRPr>
              </a:p>
            </p:txBody>
          </p:sp>
          <p:sp>
            <p:nvSpPr>
              <p:cNvPr id="21" name="Freeform 6">
                <a:extLst>
                  <a:ext uri="{FF2B5EF4-FFF2-40B4-BE49-F238E27FC236}">
                    <a16:creationId xmlns:a16="http://schemas.microsoft.com/office/drawing/2014/main" id="{0ACD1EFF-03E4-4F20-BF2E-AE963DDED5C2}"/>
                  </a:ext>
                </a:extLst>
              </p:cNvPr>
              <p:cNvSpPr/>
              <p:nvPr/>
            </p:nvSpPr>
            <p:spPr bwMode="auto">
              <a:xfrm>
                <a:off x="10044830" y="3280407"/>
                <a:ext cx="289711" cy="34679"/>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189"/>
                <a:endParaRPr lang="zh-CN" altLang="en-US" sz="1867">
                  <a:solidFill>
                    <a:prstClr val="black"/>
                  </a:solidFill>
                  <a:cs typeface="+mn-ea"/>
                  <a:sym typeface="+mn-lt"/>
                </a:endParaRPr>
              </a:p>
            </p:txBody>
          </p:sp>
          <p:sp>
            <p:nvSpPr>
              <p:cNvPr id="22" name="Freeform 7">
                <a:extLst>
                  <a:ext uri="{FF2B5EF4-FFF2-40B4-BE49-F238E27FC236}">
                    <a16:creationId xmlns:a16="http://schemas.microsoft.com/office/drawing/2014/main" id="{899D4108-AFAE-4359-9135-5746141F462F}"/>
                  </a:ext>
                </a:extLst>
              </p:cNvPr>
              <p:cNvSpPr/>
              <p:nvPr/>
            </p:nvSpPr>
            <p:spPr bwMode="auto">
              <a:xfrm>
                <a:off x="10044830" y="3442241"/>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189"/>
                <a:endParaRPr lang="zh-CN" altLang="en-US" sz="1867">
                  <a:solidFill>
                    <a:prstClr val="black"/>
                  </a:solidFill>
                  <a:cs typeface="+mn-ea"/>
                  <a:sym typeface="+mn-lt"/>
                </a:endParaRPr>
              </a:p>
            </p:txBody>
          </p:sp>
          <p:sp>
            <p:nvSpPr>
              <p:cNvPr id="23" name="Freeform 8">
                <a:extLst>
                  <a:ext uri="{FF2B5EF4-FFF2-40B4-BE49-F238E27FC236}">
                    <a16:creationId xmlns:a16="http://schemas.microsoft.com/office/drawing/2014/main" id="{1E27CE79-1E92-4853-8D23-E5255C7299A9}"/>
                  </a:ext>
                </a:extLst>
              </p:cNvPr>
              <p:cNvSpPr/>
              <p:nvPr/>
            </p:nvSpPr>
            <p:spPr bwMode="auto">
              <a:xfrm>
                <a:off x="10044830" y="3601186"/>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189"/>
                <a:endParaRPr lang="zh-CN" altLang="en-US" sz="1867">
                  <a:solidFill>
                    <a:prstClr val="black"/>
                  </a:solidFill>
                  <a:cs typeface="+mn-ea"/>
                  <a:sym typeface="+mn-lt"/>
                </a:endParaRPr>
              </a:p>
            </p:txBody>
          </p:sp>
          <p:sp>
            <p:nvSpPr>
              <p:cNvPr id="24" name="Freeform 9">
                <a:extLst>
                  <a:ext uri="{FF2B5EF4-FFF2-40B4-BE49-F238E27FC236}">
                    <a16:creationId xmlns:a16="http://schemas.microsoft.com/office/drawing/2014/main" id="{351FBB11-FB04-4C56-A3AE-2897493D24DD}"/>
                  </a:ext>
                </a:extLst>
              </p:cNvPr>
              <p:cNvSpPr>
                <a:spLocks noEditPoints="1"/>
              </p:cNvSpPr>
              <p:nvPr/>
            </p:nvSpPr>
            <p:spPr bwMode="auto">
              <a:xfrm>
                <a:off x="9901117" y="2953850"/>
                <a:ext cx="1094967" cy="1037470"/>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121920" tIns="60960" rIns="121920" bIns="60960" numCol="1" anchor="t" anchorCtr="0" compatLnSpc="1"/>
              <a:lstStyle/>
              <a:p>
                <a:pPr defTabSz="457189"/>
                <a:endParaRPr lang="zh-CN" altLang="en-US" sz="1867">
                  <a:solidFill>
                    <a:prstClr val="black"/>
                  </a:solidFill>
                  <a:cs typeface="+mn-ea"/>
                  <a:sym typeface="+mn-lt"/>
                </a:endParaRPr>
              </a:p>
            </p:txBody>
          </p:sp>
        </p:grpSp>
      </p:grpSp>
      <p:sp>
        <p:nvSpPr>
          <p:cNvPr id="11" name="文本框 27">
            <a:extLst>
              <a:ext uri="{FF2B5EF4-FFF2-40B4-BE49-F238E27FC236}">
                <a16:creationId xmlns:a16="http://schemas.microsoft.com/office/drawing/2014/main" id="{5659BA70-A3A7-4064-8EB3-B394BE620B37}"/>
              </a:ext>
            </a:extLst>
          </p:cNvPr>
          <p:cNvSpPr txBox="1"/>
          <p:nvPr/>
        </p:nvSpPr>
        <p:spPr>
          <a:xfrm>
            <a:off x="1614208" y="1577103"/>
            <a:ext cx="9189916" cy="646331"/>
          </a:xfrm>
          <a:prstGeom prst="rect">
            <a:avLst/>
          </a:prstGeom>
          <a:solidFill>
            <a:schemeClr val="bg1">
              <a:lumMod val="95000"/>
            </a:schemeClr>
          </a:solidFill>
          <a:ln w="12700">
            <a:solidFill>
              <a:schemeClr val="accent1"/>
            </a:solidFill>
          </a:ln>
        </p:spPr>
        <p:txBody>
          <a:bodyPr wrap="square" lIns="91440" tIns="45720" rIns="91440" bIns="45720" rtlCol="0">
            <a:spAutoFit/>
          </a:bodyPr>
          <a:lstStyle/>
          <a:p>
            <a:r>
              <a:rPr lang="en-US" altLang="zh-CN" dirty="0"/>
              <a:t>       </a:t>
            </a:r>
            <a:r>
              <a:rPr lang="zh-CN" altLang="en-US" dirty="0"/>
              <a:t>预选赛以线上形式展开，在比赛网站上以小组</a:t>
            </a:r>
            <a:r>
              <a:rPr lang="en-US" altLang="zh-CN" dirty="0"/>
              <a:t>3</a:t>
            </a:r>
            <a:r>
              <a:rPr lang="zh-CN" altLang="en-US" dirty="0"/>
              <a:t>人为单位进行答题，共计</a:t>
            </a:r>
            <a:r>
              <a:rPr lang="en-US" altLang="zh-CN" dirty="0"/>
              <a:t>10</a:t>
            </a:r>
            <a:r>
              <a:rPr lang="zh-CN" altLang="en-US" dirty="0"/>
              <a:t>天时间，最终排名前</a:t>
            </a:r>
            <a:r>
              <a:rPr lang="en-US" altLang="zh-CN" dirty="0"/>
              <a:t>50</a:t>
            </a:r>
            <a:r>
              <a:rPr lang="zh-CN" altLang="en-US" dirty="0"/>
              <a:t>名的队伍进入线下赛。</a:t>
            </a:r>
            <a:endParaRPr lang="zh-CN" altLang="en-US" sz="1600" dirty="0">
              <a:effectLst/>
            </a:endParaRPr>
          </a:p>
        </p:txBody>
      </p:sp>
      <p:sp>
        <p:nvSpPr>
          <p:cNvPr id="12" name="矩形 11">
            <a:extLst>
              <a:ext uri="{FF2B5EF4-FFF2-40B4-BE49-F238E27FC236}">
                <a16:creationId xmlns:a16="http://schemas.microsoft.com/office/drawing/2014/main" id="{9D1BD823-D899-4986-A330-41F1C51CABC2}"/>
              </a:ext>
            </a:extLst>
          </p:cNvPr>
          <p:cNvSpPr/>
          <p:nvPr/>
        </p:nvSpPr>
        <p:spPr bwMode="auto">
          <a:xfrm>
            <a:off x="1193083" y="1158482"/>
            <a:ext cx="1929741" cy="424633"/>
          </a:xfrm>
          <a:prstGeom prst="rect">
            <a:avLst/>
          </a:prstGeom>
          <a:solidFill>
            <a:srgbClr val="335C80"/>
          </a:solidFill>
          <a:ln>
            <a:noFill/>
          </a:ln>
        </p:spPr>
        <p:txBody>
          <a:bodyPr vert="horz" wrap="square" lIns="91440" tIns="45720" rIns="91440" bIns="45720" numCol="1" rtlCol="0" anchor="t" anchorCtr="0" compatLnSpc="1"/>
          <a:lstStyle/>
          <a:p>
            <a:pPr algn="ctr"/>
            <a:r>
              <a:rPr lang="zh-CN" altLang="en-US" sz="2000" dirty="0">
                <a:solidFill>
                  <a:schemeClr val="bg1"/>
                </a:solidFill>
                <a:cs typeface="+mn-ea"/>
                <a:sym typeface="+mn-lt"/>
              </a:rPr>
              <a:t>线上预选赛</a:t>
            </a:r>
          </a:p>
        </p:txBody>
      </p:sp>
      <p:sp>
        <p:nvSpPr>
          <p:cNvPr id="13" name="文本框 15">
            <a:extLst>
              <a:ext uri="{FF2B5EF4-FFF2-40B4-BE49-F238E27FC236}">
                <a16:creationId xmlns:a16="http://schemas.microsoft.com/office/drawing/2014/main" id="{006D726F-75FB-4EF1-8B67-C59385725106}"/>
              </a:ext>
            </a:extLst>
          </p:cNvPr>
          <p:cNvSpPr txBox="1"/>
          <p:nvPr/>
        </p:nvSpPr>
        <p:spPr>
          <a:xfrm>
            <a:off x="1614208" y="2815728"/>
            <a:ext cx="9189916" cy="646331"/>
          </a:xfrm>
          <a:prstGeom prst="rect">
            <a:avLst/>
          </a:prstGeom>
          <a:solidFill>
            <a:schemeClr val="bg1">
              <a:lumMod val="95000"/>
            </a:schemeClr>
          </a:solidFill>
          <a:ln w="12700">
            <a:solidFill>
              <a:schemeClr val="accent1"/>
            </a:solidFill>
          </a:ln>
        </p:spPr>
        <p:txBody>
          <a:bodyPr wrap="square" lIns="91440" tIns="45720" rIns="91440" bIns="45720" rtlCol="0">
            <a:spAutoFit/>
          </a:bodyPr>
          <a:lstStyle/>
          <a:p>
            <a:r>
              <a:rPr lang="en-US" altLang="zh-CN" dirty="0"/>
              <a:t>       </a:t>
            </a:r>
            <a:r>
              <a:rPr lang="zh-CN" altLang="en-US" dirty="0"/>
              <a:t>预选赛排名前</a:t>
            </a:r>
            <a:r>
              <a:rPr lang="en-US" altLang="zh-CN" dirty="0"/>
              <a:t>50</a:t>
            </a:r>
            <a:r>
              <a:rPr lang="zh-CN" altLang="en-US" dirty="0"/>
              <a:t>的队伍参加复赛第一轮比赛，由团队三人共同完成。复赛第一轮晋级的小组变成以个人为单位进行答题，时间总长预计</a:t>
            </a:r>
            <a:r>
              <a:rPr lang="en-US" altLang="zh-CN" dirty="0"/>
              <a:t>60min</a:t>
            </a:r>
            <a:r>
              <a:rPr lang="zh-CN" altLang="en-US" dirty="0"/>
              <a:t>。分数排名前</a:t>
            </a:r>
            <a:r>
              <a:rPr lang="en-US" altLang="zh-CN" dirty="0"/>
              <a:t>20</a:t>
            </a:r>
            <a:r>
              <a:rPr lang="zh-CN" altLang="en-US" dirty="0"/>
              <a:t>的选手晋级决赛。</a:t>
            </a:r>
            <a:endParaRPr lang="zh-CN" altLang="en-US" sz="1600" dirty="0">
              <a:effectLst/>
            </a:endParaRPr>
          </a:p>
        </p:txBody>
      </p:sp>
      <p:sp>
        <p:nvSpPr>
          <p:cNvPr id="14" name="矩形 13">
            <a:extLst>
              <a:ext uri="{FF2B5EF4-FFF2-40B4-BE49-F238E27FC236}">
                <a16:creationId xmlns:a16="http://schemas.microsoft.com/office/drawing/2014/main" id="{70486EF9-B992-4C84-A464-A4F08BADFBB8}"/>
              </a:ext>
            </a:extLst>
          </p:cNvPr>
          <p:cNvSpPr/>
          <p:nvPr/>
        </p:nvSpPr>
        <p:spPr bwMode="auto">
          <a:xfrm>
            <a:off x="1193083" y="2391095"/>
            <a:ext cx="1929741" cy="424633"/>
          </a:xfrm>
          <a:prstGeom prst="rect">
            <a:avLst/>
          </a:prstGeom>
          <a:solidFill>
            <a:srgbClr val="335C80"/>
          </a:solidFill>
          <a:ln>
            <a:noFill/>
          </a:ln>
        </p:spPr>
        <p:txBody>
          <a:bodyPr vert="horz" wrap="square" lIns="91440" tIns="45720" rIns="91440" bIns="45720" numCol="1" rtlCol="0" anchor="t" anchorCtr="0" compatLnSpc="1"/>
          <a:lstStyle/>
          <a:p>
            <a:pPr algn="ctr"/>
            <a:r>
              <a:rPr lang="zh-CN" altLang="en-US" sz="2000" dirty="0">
                <a:solidFill>
                  <a:schemeClr val="bg1"/>
                </a:solidFill>
                <a:cs typeface="+mn-ea"/>
                <a:sym typeface="+mn-lt"/>
              </a:rPr>
              <a:t>线下复赛</a:t>
            </a:r>
          </a:p>
        </p:txBody>
      </p:sp>
      <p:sp>
        <p:nvSpPr>
          <p:cNvPr id="15" name="文本框 24">
            <a:extLst>
              <a:ext uri="{FF2B5EF4-FFF2-40B4-BE49-F238E27FC236}">
                <a16:creationId xmlns:a16="http://schemas.microsoft.com/office/drawing/2014/main" id="{11A6E74D-8DF2-4D29-9725-2B1B505B70DB}"/>
              </a:ext>
            </a:extLst>
          </p:cNvPr>
          <p:cNvSpPr txBox="1"/>
          <p:nvPr/>
        </p:nvSpPr>
        <p:spPr>
          <a:xfrm>
            <a:off x="1614208" y="4354213"/>
            <a:ext cx="9189916" cy="646331"/>
          </a:xfrm>
          <a:prstGeom prst="rect">
            <a:avLst/>
          </a:prstGeom>
          <a:solidFill>
            <a:schemeClr val="bg1">
              <a:lumMod val="95000"/>
            </a:schemeClr>
          </a:solidFill>
          <a:ln w="12700">
            <a:solidFill>
              <a:schemeClr val="accent1"/>
            </a:solidFill>
          </a:ln>
        </p:spPr>
        <p:txBody>
          <a:bodyPr wrap="square" lIns="91440" tIns="45720" rIns="91440" bIns="45720" rtlCol="0">
            <a:spAutoFit/>
          </a:bodyPr>
          <a:lstStyle/>
          <a:p>
            <a:r>
              <a:rPr lang="en-US" altLang="zh-CN" dirty="0"/>
              <a:t>20</a:t>
            </a:r>
            <a:r>
              <a:rPr lang="zh-CN" altLang="en-US" dirty="0"/>
              <a:t>人进入线下决赛，以个人为单位进行答题 。</a:t>
            </a:r>
            <a:r>
              <a:rPr lang="en-US" altLang="zh-CN" dirty="0"/>
              <a:t>10</a:t>
            </a:r>
            <a:r>
              <a:rPr lang="zh-CN" altLang="en-US" dirty="0"/>
              <a:t>人进入决赛第二轮，分两组进行第二轮决赛，每组的</a:t>
            </a:r>
            <a:r>
              <a:rPr lang="en-US" altLang="zh-CN" dirty="0"/>
              <a:t>1</a:t>
            </a:r>
            <a:r>
              <a:rPr lang="zh-CN" altLang="en-US" dirty="0"/>
              <a:t>、</a:t>
            </a:r>
            <a:r>
              <a:rPr lang="en-US" altLang="zh-CN" dirty="0"/>
              <a:t>2</a:t>
            </a:r>
            <a:r>
              <a:rPr lang="zh-CN" altLang="en-US" dirty="0"/>
              <a:t>名可参与最终决赛。最终两组进行私人决赛，分出一到</a:t>
            </a:r>
            <a:r>
              <a:rPr lang="zh-CN" altLang="en-US"/>
              <a:t>四名。</a:t>
            </a:r>
            <a:endParaRPr lang="zh-CN" altLang="en-US" sz="1600" dirty="0">
              <a:effectLst/>
            </a:endParaRPr>
          </a:p>
        </p:txBody>
      </p:sp>
      <p:sp>
        <p:nvSpPr>
          <p:cNvPr id="16" name="矩形 15">
            <a:extLst>
              <a:ext uri="{FF2B5EF4-FFF2-40B4-BE49-F238E27FC236}">
                <a16:creationId xmlns:a16="http://schemas.microsoft.com/office/drawing/2014/main" id="{94876E07-77A1-4D48-AC1D-190D5C9372ED}"/>
              </a:ext>
            </a:extLst>
          </p:cNvPr>
          <p:cNvSpPr/>
          <p:nvPr/>
        </p:nvSpPr>
        <p:spPr bwMode="auto">
          <a:xfrm>
            <a:off x="1193083" y="3925544"/>
            <a:ext cx="1929741" cy="424633"/>
          </a:xfrm>
          <a:prstGeom prst="rect">
            <a:avLst/>
          </a:prstGeom>
          <a:solidFill>
            <a:srgbClr val="335C80"/>
          </a:solidFill>
          <a:ln>
            <a:noFill/>
          </a:ln>
        </p:spPr>
        <p:txBody>
          <a:bodyPr vert="horz" wrap="square" lIns="91440" tIns="45720" rIns="91440" bIns="45720" numCol="1" rtlCol="0" anchor="t" anchorCtr="0" compatLnSpc="1"/>
          <a:lstStyle/>
          <a:p>
            <a:pPr algn="ctr"/>
            <a:r>
              <a:rPr lang="zh-CN" altLang="en-US" sz="2000" dirty="0">
                <a:solidFill>
                  <a:schemeClr val="bg1"/>
                </a:solidFill>
                <a:cs typeface="+mn-ea"/>
                <a:sym typeface="+mn-lt"/>
              </a:rPr>
              <a:t>线下决赛</a:t>
            </a:r>
          </a:p>
        </p:txBody>
      </p:sp>
      <p:sp>
        <p:nvSpPr>
          <p:cNvPr id="25" name="文本框 24">
            <a:extLst>
              <a:ext uri="{FF2B5EF4-FFF2-40B4-BE49-F238E27FC236}">
                <a16:creationId xmlns:a16="http://schemas.microsoft.com/office/drawing/2014/main" id="{141B84D4-5D06-489F-8C23-10F1CCD494BB}"/>
              </a:ext>
            </a:extLst>
          </p:cNvPr>
          <p:cNvSpPr txBox="1"/>
          <p:nvPr/>
        </p:nvSpPr>
        <p:spPr>
          <a:xfrm>
            <a:off x="1614208" y="5676345"/>
            <a:ext cx="9189916" cy="646331"/>
          </a:xfrm>
          <a:prstGeom prst="rect">
            <a:avLst/>
          </a:prstGeom>
          <a:solidFill>
            <a:schemeClr val="bg1">
              <a:lumMod val="95000"/>
            </a:schemeClr>
          </a:solidFill>
          <a:ln w="12700">
            <a:solidFill>
              <a:schemeClr val="accent1"/>
            </a:solidFill>
          </a:ln>
        </p:spPr>
        <p:txBody>
          <a:bodyPr wrap="square" lIns="91440" tIns="45720" rIns="91440" bIns="45720" rtlCol="0">
            <a:spAutoFit/>
          </a:bodyPr>
          <a:lstStyle/>
          <a:p>
            <a:r>
              <a:rPr lang="zh-CN" altLang="en-US" dirty="0"/>
              <a:t>当比赛中出现错题或同分影响排名成绩时，进入仲裁赛。仲裁赛两组或两人进行对抗，从简单题中选取一道题目，答对即获胜，若两人均答错，则进入下一题，以相同规则进行。</a:t>
            </a:r>
            <a:endParaRPr lang="zh-CN" altLang="en-US" dirty="0">
              <a:effectLst/>
            </a:endParaRPr>
          </a:p>
        </p:txBody>
      </p:sp>
      <p:sp>
        <p:nvSpPr>
          <p:cNvPr id="26" name="矩形 25">
            <a:extLst>
              <a:ext uri="{FF2B5EF4-FFF2-40B4-BE49-F238E27FC236}">
                <a16:creationId xmlns:a16="http://schemas.microsoft.com/office/drawing/2014/main" id="{93D602AA-1417-4F0C-B33C-91F9AEB2271D}"/>
              </a:ext>
            </a:extLst>
          </p:cNvPr>
          <p:cNvSpPr/>
          <p:nvPr/>
        </p:nvSpPr>
        <p:spPr bwMode="auto">
          <a:xfrm>
            <a:off x="1193083" y="5247676"/>
            <a:ext cx="1929741" cy="424633"/>
          </a:xfrm>
          <a:prstGeom prst="rect">
            <a:avLst/>
          </a:prstGeom>
          <a:solidFill>
            <a:srgbClr val="335C80"/>
          </a:solidFill>
          <a:ln>
            <a:noFill/>
          </a:ln>
        </p:spPr>
        <p:txBody>
          <a:bodyPr vert="horz" wrap="square" lIns="91440" tIns="45720" rIns="91440" bIns="45720" numCol="1" rtlCol="0" anchor="t" anchorCtr="0" compatLnSpc="1"/>
          <a:lstStyle/>
          <a:p>
            <a:pPr algn="ctr"/>
            <a:r>
              <a:rPr lang="zh-CN" altLang="en-US" sz="2000" dirty="0">
                <a:solidFill>
                  <a:schemeClr val="bg1"/>
                </a:solidFill>
                <a:cs typeface="+mn-ea"/>
                <a:sym typeface="+mn-lt"/>
              </a:rPr>
              <a:t>仲裁赛</a:t>
            </a:r>
          </a:p>
        </p:txBody>
      </p:sp>
    </p:spTree>
    <p:extLst>
      <p:ext uri="{BB962C8B-B14F-4D97-AF65-F5344CB8AC3E}">
        <p14:creationId xmlns:p14="http://schemas.microsoft.com/office/powerpoint/2010/main" val="8163547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par>
                                <p:cTn id="13" presetID="53" presetClass="entr" presetSubtype="16" fill="hold" grpId="0" nodeType="withEffect">
                                  <p:stCondLst>
                                    <p:cond delay="350"/>
                                  </p:stCondLst>
                                  <p:childTnLst>
                                    <p:set>
                                      <p:cBhvr>
                                        <p:cTn id="14" dur="1" fill="hold">
                                          <p:stCondLst>
                                            <p:cond delay="0"/>
                                          </p:stCondLst>
                                        </p:cTn>
                                        <p:tgtEl>
                                          <p:spTgt spid="12"/>
                                        </p:tgtEl>
                                        <p:attrNameLst>
                                          <p:attrName>style.visibility</p:attrName>
                                        </p:attrNameLst>
                                      </p:cBhvr>
                                      <p:to>
                                        <p:strVal val="visible"/>
                                      </p:to>
                                    </p:set>
                                    <p:anim calcmode="lin" valueType="num">
                                      <p:cBhvr>
                                        <p:cTn id="15" dur="400" fill="hold"/>
                                        <p:tgtEl>
                                          <p:spTgt spid="12"/>
                                        </p:tgtEl>
                                        <p:attrNameLst>
                                          <p:attrName>ppt_w</p:attrName>
                                        </p:attrNameLst>
                                      </p:cBhvr>
                                      <p:tavLst>
                                        <p:tav tm="0">
                                          <p:val>
                                            <p:fltVal val="0"/>
                                          </p:val>
                                        </p:tav>
                                        <p:tav tm="100000">
                                          <p:val>
                                            <p:strVal val="#ppt_w"/>
                                          </p:val>
                                        </p:tav>
                                      </p:tavLst>
                                    </p:anim>
                                    <p:anim calcmode="lin" valueType="num">
                                      <p:cBhvr>
                                        <p:cTn id="16" dur="400" fill="hold"/>
                                        <p:tgtEl>
                                          <p:spTgt spid="12"/>
                                        </p:tgtEl>
                                        <p:attrNameLst>
                                          <p:attrName>ppt_h</p:attrName>
                                        </p:attrNameLst>
                                      </p:cBhvr>
                                      <p:tavLst>
                                        <p:tav tm="0">
                                          <p:val>
                                            <p:fltVal val="0"/>
                                          </p:val>
                                        </p:tav>
                                        <p:tav tm="100000">
                                          <p:val>
                                            <p:strVal val="#ppt_h"/>
                                          </p:val>
                                        </p:tav>
                                      </p:tavLst>
                                    </p:anim>
                                    <p:animEffect transition="in" filter="fade">
                                      <p:cBhvr>
                                        <p:cTn id="17" dur="400"/>
                                        <p:tgtEl>
                                          <p:spTgt spid="12"/>
                                        </p:tgtEl>
                                      </p:cBhvr>
                                    </p:animEffect>
                                  </p:childTnLst>
                                </p:cTn>
                              </p:par>
                            </p:childTnLst>
                          </p:cTn>
                        </p:par>
                        <p:par>
                          <p:cTn id="18" fill="hold">
                            <p:stCondLst>
                              <p:cond delay="1250"/>
                            </p:stCondLst>
                            <p:childTnLst>
                              <p:par>
                                <p:cTn id="19" presetID="22" presetClass="entr" presetSubtype="8"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1750"/>
                            </p:stCondLst>
                            <p:childTnLst>
                              <p:par>
                                <p:cTn id="23" presetID="53" presetClass="entr" presetSubtype="16"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fltVal val="0"/>
                                          </p:val>
                                        </p:tav>
                                        <p:tav tm="100000">
                                          <p:val>
                                            <p:strVal val="#ppt_w"/>
                                          </p:val>
                                        </p:tav>
                                      </p:tavLst>
                                    </p:anim>
                                    <p:anim calcmode="lin" valueType="num">
                                      <p:cBhvr>
                                        <p:cTn id="26" dur="500" fill="hold"/>
                                        <p:tgtEl>
                                          <p:spTgt spid="14"/>
                                        </p:tgtEl>
                                        <p:attrNameLst>
                                          <p:attrName>ppt_h</p:attrName>
                                        </p:attrNameLst>
                                      </p:cBhvr>
                                      <p:tavLst>
                                        <p:tav tm="0">
                                          <p:val>
                                            <p:fltVal val="0"/>
                                          </p:val>
                                        </p:tav>
                                        <p:tav tm="100000">
                                          <p:val>
                                            <p:strVal val="#ppt_h"/>
                                          </p:val>
                                        </p:tav>
                                      </p:tavLst>
                                    </p:anim>
                                    <p:animEffect transition="in" filter="fade">
                                      <p:cBhvr>
                                        <p:cTn id="27" dur="500"/>
                                        <p:tgtEl>
                                          <p:spTgt spid="14"/>
                                        </p:tgtEl>
                                      </p:cBhvr>
                                    </p:animEffect>
                                  </p:childTnLst>
                                </p:cTn>
                              </p:par>
                            </p:childTnLst>
                          </p:cTn>
                        </p:par>
                        <p:par>
                          <p:cTn id="28" fill="hold">
                            <p:stCondLst>
                              <p:cond delay="2250"/>
                            </p:stCondLst>
                            <p:childTnLst>
                              <p:par>
                                <p:cTn id="29" presetID="22" presetClass="entr" presetSubtype="8"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par>
                          <p:cTn id="32" fill="hold">
                            <p:stCondLst>
                              <p:cond delay="2750"/>
                            </p:stCondLst>
                            <p:childTnLst>
                              <p:par>
                                <p:cTn id="33" presetID="53" presetClass="entr" presetSubtype="16"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p:cTn id="35" dur="500" fill="hold"/>
                                        <p:tgtEl>
                                          <p:spTgt spid="16"/>
                                        </p:tgtEl>
                                        <p:attrNameLst>
                                          <p:attrName>ppt_w</p:attrName>
                                        </p:attrNameLst>
                                      </p:cBhvr>
                                      <p:tavLst>
                                        <p:tav tm="0">
                                          <p:val>
                                            <p:fltVal val="0"/>
                                          </p:val>
                                        </p:tav>
                                        <p:tav tm="100000">
                                          <p:val>
                                            <p:strVal val="#ppt_w"/>
                                          </p:val>
                                        </p:tav>
                                      </p:tavLst>
                                    </p:anim>
                                    <p:anim calcmode="lin" valueType="num">
                                      <p:cBhvr>
                                        <p:cTn id="36" dur="500" fill="hold"/>
                                        <p:tgtEl>
                                          <p:spTgt spid="16"/>
                                        </p:tgtEl>
                                        <p:attrNameLst>
                                          <p:attrName>ppt_h</p:attrName>
                                        </p:attrNameLst>
                                      </p:cBhvr>
                                      <p:tavLst>
                                        <p:tav tm="0">
                                          <p:val>
                                            <p:fltVal val="0"/>
                                          </p:val>
                                        </p:tav>
                                        <p:tav tm="100000">
                                          <p:val>
                                            <p:strVal val="#ppt_h"/>
                                          </p:val>
                                        </p:tav>
                                      </p:tavLst>
                                    </p:anim>
                                    <p:animEffect transition="in" filter="fade">
                                      <p:cBhvr>
                                        <p:cTn id="37" dur="500"/>
                                        <p:tgtEl>
                                          <p:spTgt spid="16"/>
                                        </p:tgtEl>
                                      </p:cBhvr>
                                    </p:animEffect>
                                  </p:childTnLst>
                                </p:cTn>
                              </p:par>
                            </p:childTnLst>
                          </p:cTn>
                        </p:par>
                        <p:par>
                          <p:cTn id="38" fill="hold">
                            <p:stCondLst>
                              <p:cond delay="3250"/>
                            </p:stCondLst>
                            <p:childTnLst>
                              <p:par>
                                <p:cTn id="39" presetID="22" presetClass="entr" presetSubtype="8"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500"/>
                                        <p:tgtEl>
                                          <p:spTgt spid="15"/>
                                        </p:tgtEl>
                                      </p:cBhvr>
                                    </p:animEffect>
                                  </p:childTnLst>
                                </p:cTn>
                              </p:par>
                            </p:childTnLst>
                          </p:cTn>
                        </p:par>
                        <p:par>
                          <p:cTn id="42" fill="hold">
                            <p:stCondLst>
                              <p:cond delay="3750"/>
                            </p:stCondLst>
                            <p:childTnLst>
                              <p:par>
                                <p:cTn id="43" presetID="53" presetClass="entr" presetSubtype="16"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 calcmode="lin" valueType="num">
                                      <p:cBhvr>
                                        <p:cTn id="45" dur="500" fill="hold"/>
                                        <p:tgtEl>
                                          <p:spTgt spid="26"/>
                                        </p:tgtEl>
                                        <p:attrNameLst>
                                          <p:attrName>ppt_w</p:attrName>
                                        </p:attrNameLst>
                                      </p:cBhvr>
                                      <p:tavLst>
                                        <p:tav tm="0">
                                          <p:val>
                                            <p:fltVal val="0"/>
                                          </p:val>
                                        </p:tav>
                                        <p:tav tm="100000">
                                          <p:val>
                                            <p:strVal val="#ppt_w"/>
                                          </p:val>
                                        </p:tav>
                                      </p:tavLst>
                                    </p:anim>
                                    <p:anim calcmode="lin" valueType="num">
                                      <p:cBhvr>
                                        <p:cTn id="46" dur="500" fill="hold"/>
                                        <p:tgtEl>
                                          <p:spTgt spid="26"/>
                                        </p:tgtEl>
                                        <p:attrNameLst>
                                          <p:attrName>ppt_h</p:attrName>
                                        </p:attrNameLst>
                                      </p:cBhvr>
                                      <p:tavLst>
                                        <p:tav tm="0">
                                          <p:val>
                                            <p:fltVal val="0"/>
                                          </p:val>
                                        </p:tav>
                                        <p:tav tm="100000">
                                          <p:val>
                                            <p:strVal val="#ppt_h"/>
                                          </p:val>
                                        </p:tav>
                                      </p:tavLst>
                                    </p:anim>
                                    <p:animEffect transition="in" filter="fade">
                                      <p:cBhvr>
                                        <p:cTn id="47" dur="500"/>
                                        <p:tgtEl>
                                          <p:spTgt spid="26"/>
                                        </p:tgtEl>
                                      </p:cBhvr>
                                    </p:animEffect>
                                  </p:childTnLst>
                                </p:cTn>
                              </p:par>
                            </p:childTnLst>
                          </p:cTn>
                        </p:par>
                        <p:par>
                          <p:cTn id="48" fill="hold">
                            <p:stCondLst>
                              <p:cond delay="4250"/>
                            </p:stCondLst>
                            <p:childTnLst>
                              <p:par>
                                <p:cTn id="49" presetID="22" presetClass="entr" presetSubtype="8" fill="hold" grpId="0" nodeType="after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left)">
                                      <p:cBhvr>
                                        <p:cTn id="5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animBg="1"/>
      <p:bldP spid="12" grpId="0" animBg="1"/>
      <p:bldP spid="13" grpId="0" animBg="1"/>
      <p:bldP spid="14" grpId="0" animBg="1"/>
      <p:bldP spid="15" grpId="0" animBg="1"/>
      <p:bldP spid="16" grpId="0" animBg="1"/>
      <p:bldP spid="25" grpId="0" animBg="1"/>
      <p:bldP spid="2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4101169-1F7D-4196-92C8-9A1D81A6AA8A}"/>
              </a:ext>
            </a:extLst>
          </p:cNvPr>
          <p:cNvSpPr/>
          <p:nvPr/>
        </p:nvSpPr>
        <p:spPr>
          <a:xfrm>
            <a:off x="163286" y="1996168"/>
            <a:ext cx="5932714" cy="2865664"/>
          </a:xfrm>
          <a:prstGeom prst="rect">
            <a:avLst/>
          </a:prstGeom>
          <a:solidFill>
            <a:srgbClr val="255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a:extLst>
              <a:ext uri="{FF2B5EF4-FFF2-40B4-BE49-F238E27FC236}">
                <a16:creationId xmlns:a16="http://schemas.microsoft.com/office/drawing/2014/main" id="{BD8B3B33-C4A9-49CC-AA8E-BC94486787CC}"/>
              </a:ext>
            </a:extLst>
          </p:cNvPr>
          <p:cNvSpPr txBox="1"/>
          <p:nvPr/>
        </p:nvSpPr>
        <p:spPr>
          <a:xfrm>
            <a:off x="6090652" y="2022122"/>
            <a:ext cx="5932714" cy="2148922"/>
          </a:xfrm>
          <a:prstGeom prst="rect">
            <a:avLst/>
          </a:prstGeom>
          <a:noFill/>
        </p:spPr>
        <p:txBody>
          <a:bodyPr wrap="square" rtlCol="0">
            <a:spAutoFit/>
          </a:bodyPr>
          <a:lstStyle/>
          <a:p>
            <a:pPr algn="ctr">
              <a:lnSpc>
                <a:spcPct val="130000"/>
              </a:lnSpc>
            </a:pPr>
            <a:r>
              <a:rPr lang="zh-CN" altLang="en-US" sz="5400" dirty="0">
                <a:solidFill>
                  <a:srgbClr val="255580"/>
                </a:solidFill>
                <a:cs typeface="+mn-ea"/>
                <a:sym typeface="+mn-lt"/>
              </a:rPr>
              <a:t>第四部分</a:t>
            </a:r>
            <a:endParaRPr lang="en-US" altLang="zh-CN" sz="5400" dirty="0">
              <a:solidFill>
                <a:srgbClr val="255580"/>
              </a:solidFill>
              <a:cs typeface="+mn-ea"/>
              <a:sym typeface="+mn-lt"/>
            </a:endParaRPr>
          </a:p>
          <a:p>
            <a:pPr algn="ctr">
              <a:lnSpc>
                <a:spcPct val="130000"/>
              </a:lnSpc>
            </a:pPr>
            <a:r>
              <a:rPr lang="zh-CN" altLang="en-US" sz="5400" dirty="0">
                <a:solidFill>
                  <a:srgbClr val="255580"/>
                </a:solidFill>
                <a:cs typeface="+mn-ea"/>
                <a:sym typeface="+mn-lt"/>
              </a:rPr>
              <a:t>预算</a:t>
            </a:r>
          </a:p>
        </p:txBody>
      </p:sp>
      <p:grpSp>
        <p:nvGrpSpPr>
          <p:cNvPr id="18" name="组合 17">
            <a:extLst>
              <a:ext uri="{FF2B5EF4-FFF2-40B4-BE49-F238E27FC236}">
                <a16:creationId xmlns:a16="http://schemas.microsoft.com/office/drawing/2014/main" id="{2AD9CE3C-33EE-420D-B32A-8804C828C098}"/>
              </a:ext>
            </a:extLst>
          </p:cNvPr>
          <p:cNvGrpSpPr/>
          <p:nvPr/>
        </p:nvGrpSpPr>
        <p:grpSpPr>
          <a:xfrm>
            <a:off x="1172310" y="1632729"/>
            <a:ext cx="3584652" cy="3592538"/>
            <a:chOff x="3437020" y="4201727"/>
            <a:chExt cx="863676" cy="865576"/>
          </a:xfrm>
        </p:grpSpPr>
        <p:sp>
          <p:nvSpPr>
            <p:cNvPr id="19" name="椭圆 21">
              <a:extLst>
                <a:ext uri="{FF2B5EF4-FFF2-40B4-BE49-F238E27FC236}">
                  <a16:creationId xmlns:a16="http://schemas.microsoft.com/office/drawing/2014/main" id="{49A7C0CA-E805-48F7-BAC5-2359406F229A}"/>
                </a:ext>
              </a:extLst>
            </p:cNvPr>
            <p:cNvSpPr>
              <a:spLocks noChangeArrowheads="1"/>
            </p:cNvSpPr>
            <p:nvPr/>
          </p:nvSpPr>
          <p:spPr bwMode="auto">
            <a:xfrm>
              <a:off x="3437020" y="4201727"/>
              <a:ext cx="863676" cy="865576"/>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dirty="0">
                <a:solidFill>
                  <a:srgbClr val="FFFFFF"/>
                </a:solidFill>
                <a:latin typeface="+mn-lt"/>
                <a:ea typeface="+mn-ea"/>
                <a:cs typeface="+mn-ea"/>
                <a:sym typeface="+mn-lt"/>
              </a:endParaRPr>
            </a:p>
          </p:txBody>
        </p:sp>
        <p:grpSp>
          <p:nvGrpSpPr>
            <p:cNvPr id="20" name="Group 4">
              <a:extLst>
                <a:ext uri="{FF2B5EF4-FFF2-40B4-BE49-F238E27FC236}">
                  <a16:creationId xmlns:a16="http://schemas.microsoft.com/office/drawing/2014/main" id="{C376DA42-D8B4-4B6C-851E-5AF7AC1A4B8A}"/>
                </a:ext>
              </a:extLst>
            </p:cNvPr>
            <p:cNvGrpSpPr>
              <a:grpSpLocks noChangeAspect="1"/>
            </p:cNvGrpSpPr>
            <p:nvPr/>
          </p:nvGrpSpPr>
          <p:grpSpPr bwMode="auto">
            <a:xfrm>
              <a:off x="3626902" y="4339091"/>
              <a:ext cx="476560" cy="578496"/>
              <a:chOff x="2694" y="1931"/>
              <a:chExt cx="374" cy="454"/>
            </a:xfrm>
            <a:solidFill>
              <a:schemeClr val="bg1"/>
            </a:solidFill>
          </p:grpSpPr>
          <p:sp>
            <p:nvSpPr>
              <p:cNvPr id="21" name="Freeform 5">
                <a:extLst>
                  <a:ext uri="{FF2B5EF4-FFF2-40B4-BE49-F238E27FC236}">
                    <a16:creationId xmlns:a16="http://schemas.microsoft.com/office/drawing/2014/main" id="{0810B00F-1E5B-4AC8-8969-EEBA3B610A8B}"/>
                  </a:ext>
                </a:extLst>
              </p:cNvPr>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cs typeface="+mn-ea"/>
                  <a:sym typeface="+mn-lt"/>
                </a:endParaRPr>
              </a:p>
            </p:txBody>
          </p:sp>
          <p:sp>
            <p:nvSpPr>
              <p:cNvPr id="22" name="Freeform 6">
                <a:extLst>
                  <a:ext uri="{FF2B5EF4-FFF2-40B4-BE49-F238E27FC236}">
                    <a16:creationId xmlns:a16="http://schemas.microsoft.com/office/drawing/2014/main" id="{92E77D68-C0E5-47D1-BB07-AA4B3EBC9555}"/>
                  </a:ext>
                </a:extLst>
              </p:cNvPr>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cs typeface="+mn-ea"/>
                  <a:sym typeface="+mn-lt"/>
                </a:endParaRPr>
              </a:p>
            </p:txBody>
          </p:sp>
          <p:sp>
            <p:nvSpPr>
              <p:cNvPr id="23" name="Freeform 7">
                <a:extLst>
                  <a:ext uri="{FF2B5EF4-FFF2-40B4-BE49-F238E27FC236}">
                    <a16:creationId xmlns:a16="http://schemas.microsoft.com/office/drawing/2014/main" id="{D8E9613F-A16D-48F0-96ED-84F41EA806B6}"/>
                  </a:ext>
                </a:extLst>
              </p:cNvPr>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cs typeface="+mn-ea"/>
                  <a:sym typeface="+mn-lt"/>
                </a:endParaRPr>
              </a:p>
            </p:txBody>
          </p:sp>
          <p:sp>
            <p:nvSpPr>
              <p:cNvPr id="24" name="Freeform 8">
                <a:extLst>
                  <a:ext uri="{FF2B5EF4-FFF2-40B4-BE49-F238E27FC236}">
                    <a16:creationId xmlns:a16="http://schemas.microsoft.com/office/drawing/2014/main" id="{A8A455F4-F47E-4606-849C-C8A59848613E}"/>
                  </a:ext>
                </a:extLst>
              </p:cNvPr>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cs typeface="+mn-ea"/>
                  <a:sym typeface="+mn-lt"/>
                </a:endParaRPr>
              </a:p>
            </p:txBody>
          </p:sp>
          <p:sp>
            <p:nvSpPr>
              <p:cNvPr id="25" name="Freeform 9">
                <a:extLst>
                  <a:ext uri="{FF2B5EF4-FFF2-40B4-BE49-F238E27FC236}">
                    <a16:creationId xmlns:a16="http://schemas.microsoft.com/office/drawing/2014/main" id="{41A615D2-A6CF-49F1-B579-04B6E39ACEFC}"/>
                  </a:ext>
                </a:extLst>
              </p:cNvPr>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cs typeface="+mn-ea"/>
                  <a:sym typeface="+mn-lt"/>
                </a:endParaRPr>
              </a:p>
            </p:txBody>
          </p:sp>
          <p:sp>
            <p:nvSpPr>
              <p:cNvPr id="26" name="Freeform 10">
                <a:extLst>
                  <a:ext uri="{FF2B5EF4-FFF2-40B4-BE49-F238E27FC236}">
                    <a16:creationId xmlns:a16="http://schemas.microsoft.com/office/drawing/2014/main" id="{1955B43C-7A6D-46FD-A55E-1FD39F108E85}"/>
                  </a:ext>
                </a:extLst>
              </p:cNvPr>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cs typeface="+mn-ea"/>
                  <a:sym typeface="+mn-lt"/>
                </a:endParaRPr>
              </a:p>
            </p:txBody>
          </p:sp>
          <p:sp>
            <p:nvSpPr>
              <p:cNvPr id="27" name="Freeform 11">
                <a:extLst>
                  <a:ext uri="{FF2B5EF4-FFF2-40B4-BE49-F238E27FC236}">
                    <a16:creationId xmlns:a16="http://schemas.microsoft.com/office/drawing/2014/main" id="{76E5D1A4-6BC1-45A2-AB44-658AB88D7CFA}"/>
                  </a:ext>
                </a:extLst>
              </p:cNvPr>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cs typeface="+mn-ea"/>
                  <a:sym typeface="+mn-lt"/>
                </a:endParaRPr>
              </a:p>
            </p:txBody>
          </p:sp>
        </p:grpSp>
      </p:grpSp>
    </p:spTree>
    <p:extLst>
      <p:ext uri="{BB962C8B-B14F-4D97-AF65-F5344CB8AC3E}">
        <p14:creationId xmlns:p14="http://schemas.microsoft.com/office/powerpoint/2010/main" val="31293008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a:extLst>
              <a:ext uri="{FF2B5EF4-FFF2-40B4-BE49-F238E27FC236}">
                <a16:creationId xmlns:a16="http://schemas.microsoft.com/office/drawing/2014/main" id="{9DF45B23-B763-42E4-8E9E-593573844FD6}"/>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latin typeface="+mn-lt"/>
                <a:ea typeface="+mn-ea"/>
                <a:cs typeface="+mn-ea"/>
                <a:sym typeface="+mn-lt"/>
              </a:rPr>
              <a:t>预算</a:t>
            </a:r>
          </a:p>
        </p:txBody>
      </p:sp>
      <p:grpSp>
        <p:nvGrpSpPr>
          <p:cNvPr id="22" name="组合 21">
            <a:extLst>
              <a:ext uri="{FF2B5EF4-FFF2-40B4-BE49-F238E27FC236}">
                <a16:creationId xmlns:a16="http://schemas.microsoft.com/office/drawing/2014/main" id="{7F73E649-ED7B-4C08-A2BF-9629E181F970}"/>
              </a:ext>
            </a:extLst>
          </p:cNvPr>
          <p:cNvGrpSpPr/>
          <p:nvPr/>
        </p:nvGrpSpPr>
        <p:grpSpPr>
          <a:xfrm>
            <a:off x="447201" y="354956"/>
            <a:ext cx="467216" cy="468244"/>
            <a:chOff x="3437020" y="5246272"/>
            <a:chExt cx="863676" cy="865576"/>
          </a:xfrm>
        </p:grpSpPr>
        <p:sp>
          <p:nvSpPr>
            <p:cNvPr id="23" name="椭圆 21">
              <a:extLst>
                <a:ext uri="{FF2B5EF4-FFF2-40B4-BE49-F238E27FC236}">
                  <a16:creationId xmlns:a16="http://schemas.microsoft.com/office/drawing/2014/main" id="{B8C8DD0A-90E4-40EB-8D7D-E0CC862B4F3E}"/>
                </a:ext>
              </a:extLst>
            </p:cNvPr>
            <p:cNvSpPr>
              <a:spLocks noChangeArrowheads="1"/>
            </p:cNvSpPr>
            <p:nvPr/>
          </p:nvSpPr>
          <p:spPr bwMode="auto">
            <a:xfrm>
              <a:off x="3437020" y="5246272"/>
              <a:ext cx="863676" cy="865576"/>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latin typeface="+mn-lt"/>
                <a:ea typeface="+mn-ea"/>
                <a:cs typeface="+mn-ea"/>
                <a:sym typeface="+mn-lt"/>
              </a:endParaRPr>
            </a:p>
          </p:txBody>
        </p:sp>
        <p:sp>
          <p:nvSpPr>
            <p:cNvPr id="24" name="Freeform 9">
              <a:extLst>
                <a:ext uri="{FF2B5EF4-FFF2-40B4-BE49-F238E27FC236}">
                  <a16:creationId xmlns:a16="http://schemas.microsoft.com/office/drawing/2014/main" id="{6AD87691-D499-4666-9C35-D1732B9CE0DA}"/>
                </a:ext>
              </a:extLst>
            </p:cNvPr>
            <p:cNvSpPr>
              <a:spLocks noEditPoints="1"/>
            </p:cNvSpPr>
            <p:nvPr/>
          </p:nvSpPr>
          <p:spPr bwMode="auto">
            <a:xfrm>
              <a:off x="3564624" y="5446833"/>
              <a:ext cx="605440" cy="464249"/>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121920" tIns="60960" rIns="121920" bIns="60960" numCol="1" anchor="t" anchorCtr="0" compatLnSpc="1"/>
            <a:lstStyle/>
            <a:p>
              <a:pPr defTabSz="457189"/>
              <a:endParaRPr lang="zh-CN" altLang="en-US" sz="1867">
                <a:solidFill>
                  <a:prstClr val="black"/>
                </a:solidFill>
                <a:cs typeface="+mn-ea"/>
                <a:sym typeface="+mn-lt"/>
              </a:endParaRPr>
            </a:p>
          </p:txBody>
        </p:sp>
      </p:grpSp>
      <p:sp>
        <p:nvSpPr>
          <p:cNvPr id="25" name="Freeform 5">
            <a:extLst>
              <a:ext uri="{FF2B5EF4-FFF2-40B4-BE49-F238E27FC236}">
                <a16:creationId xmlns:a16="http://schemas.microsoft.com/office/drawing/2014/main" id="{06B74829-E30D-465A-92FB-E83EA4B00B08}"/>
              </a:ext>
            </a:extLst>
          </p:cNvPr>
          <p:cNvSpPr/>
          <p:nvPr/>
        </p:nvSpPr>
        <p:spPr bwMode="auto">
          <a:xfrm>
            <a:off x="1028763" y="1898507"/>
            <a:ext cx="2239157" cy="201884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325B7F"/>
          </a:solidFill>
          <a:ln w="9525" cap="flat">
            <a:noFill/>
            <a:prstDash val="solid"/>
            <a:miter lim="800000"/>
          </a:ln>
        </p:spPr>
        <p:txBody>
          <a:bodyPr vert="horz" wrap="square" lIns="121920" tIns="60960" rIns="121920" bIns="60960" numCol="1" anchor="t" anchorCtr="0" compatLnSpc="1"/>
          <a:lstStyle/>
          <a:p>
            <a:endParaRPr lang="zh-CN" altLang="en-US" sz="2400">
              <a:cs typeface="+mn-ea"/>
              <a:sym typeface="+mn-lt"/>
            </a:endParaRPr>
          </a:p>
        </p:txBody>
      </p:sp>
      <p:sp>
        <p:nvSpPr>
          <p:cNvPr id="27" name="圆角矩形 22">
            <a:extLst>
              <a:ext uri="{FF2B5EF4-FFF2-40B4-BE49-F238E27FC236}">
                <a16:creationId xmlns:a16="http://schemas.microsoft.com/office/drawing/2014/main" id="{6B5DDC57-96D2-4F15-B8AE-799CAD039E80}"/>
              </a:ext>
            </a:extLst>
          </p:cNvPr>
          <p:cNvSpPr/>
          <p:nvPr/>
        </p:nvSpPr>
        <p:spPr>
          <a:xfrm>
            <a:off x="4232322" y="1137801"/>
            <a:ext cx="6779947" cy="602247"/>
          </a:xfrm>
          <a:prstGeom prst="roundRect">
            <a:avLst>
              <a:gd name="adj" fmla="val 50000"/>
            </a:avLst>
          </a:prstGeom>
          <a:solidFill>
            <a:srgbClr val="325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8" name="Freeform 5">
            <a:extLst>
              <a:ext uri="{FF2B5EF4-FFF2-40B4-BE49-F238E27FC236}">
                <a16:creationId xmlns:a16="http://schemas.microsoft.com/office/drawing/2014/main" id="{58C099C2-7DA6-41EF-9475-AFBDCBAF9CBA}"/>
              </a:ext>
            </a:extLst>
          </p:cNvPr>
          <p:cNvSpPr/>
          <p:nvPr/>
        </p:nvSpPr>
        <p:spPr bwMode="auto">
          <a:xfrm>
            <a:off x="3371502" y="1409919"/>
            <a:ext cx="730021" cy="2996024"/>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2"/>
          </a:solidFill>
          <a:ln>
            <a:noFill/>
          </a:ln>
        </p:spPr>
        <p:txBody>
          <a:bodyPr vert="horz" wrap="square" lIns="121920" tIns="60960" rIns="121920" bIns="60960" numCol="1" anchor="t" anchorCtr="0" compatLnSpc="1"/>
          <a:lstStyle/>
          <a:p>
            <a:endParaRPr lang="zh-CN" altLang="en-US" sz="2400">
              <a:cs typeface="+mn-ea"/>
              <a:sym typeface="+mn-lt"/>
            </a:endParaRPr>
          </a:p>
        </p:txBody>
      </p:sp>
      <p:sp>
        <p:nvSpPr>
          <p:cNvPr id="39" name="圆角矩形 24">
            <a:extLst>
              <a:ext uri="{FF2B5EF4-FFF2-40B4-BE49-F238E27FC236}">
                <a16:creationId xmlns:a16="http://schemas.microsoft.com/office/drawing/2014/main" id="{AB6AFF7B-AD97-4D49-9DE1-BA61B55C2F26}"/>
              </a:ext>
            </a:extLst>
          </p:cNvPr>
          <p:cNvSpPr/>
          <p:nvPr/>
        </p:nvSpPr>
        <p:spPr>
          <a:xfrm>
            <a:off x="4232322" y="2116993"/>
            <a:ext cx="6779947" cy="602247"/>
          </a:xfrm>
          <a:prstGeom prst="roundRect">
            <a:avLst>
              <a:gd name="adj" fmla="val 50000"/>
            </a:avLst>
          </a:prstGeom>
          <a:solidFill>
            <a:srgbClr val="325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0" name="圆角矩形 25">
            <a:extLst>
              <a:ext uri="{FF2B5EF4-FFF2-40B4-BE49-F238E27FC236}">
                <a16:creationId xmlns:a16="http://schemas.microsoft.com/office/drawing/2014/main" id="{0E87054C-D007-4807-BA9A-095BB7F2FF5E}"/>
              </a:ext>
            </a:extLst>
          </p:cNvPr>
          <p:cNvSpPr/>
          <p:nvPr/>
        </p:nvSpPr>
        <p:spPr>
          <a:xfrm>
            <a:off x="4232322" y="3096185"/>
            <a:ext cx="6779947" cy="602247"/>
          </a:xfrm>
          <a:prstGeom prst="roundRect">
            <a:avLst>
              <a:gd name="adj" fmla="val 50000"/>
            </a:avLst>
          </a:prstGeom>
          <a:solidFill>
            <a:srgbClr val="325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1" name="圆角矩形 26">
            <a:extLst>
              <a:ext uri="{FF2B5EF4-FFF2-40B4-BE49-F238E27FC236}">
                <a16:creationId xmlns:a16="http://schemas.microsoft.com/office/drawing/2014/main" id="{00CA6E9B-70D6-4B5E-B025-7BC64DD6201C}"/>
              </a:ext>
            </a:extLst>
          </p:cNvPr>
          <p:cNvSpPr/>
          <p:nvPr/>
        </p:nvSpPr>
        <p:spPr>
          <a:xfrm>
            <a:off x="4232322" y="4075376"/>
            <a:ext cx="6779947" cy="602247"/>
          </a:xfrm>
          <a:prstGeom prst="roundRect">
            <a:avLst>
              <a:gd name="adj" fmla="val 50000"/>
            </a:avLst>
          </a:prstGeom>
          <a:solidFill>
            <a:srgbClr val="325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2" name="TextBox 27">
            <a:extLst>
              <a:ext uri="{FF2B5EF4-FFF2-40B4-BE49-F238E27FC236}">
                <a16:creationId xmlns:a16="http://schemas.microsoft.com/office/drawing/2014/main" id="{DF34426B-EF27-43FD-90F1-25F0F239DE8D}"/>
              </a:ext>
            </a:extLst>
          </p:cNvPr>
          <p:cNvSpPr txBox="1"/>
          <p:nvPr/>
        </p:nvSpPr>
        <p:spPr>
          <a:xfrm>
            <a:off x="4657005" y="1381265"/>
            <a:ext cx="5689253" cy="173894"/>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600" dirty="0">
                <a:solidFill>
                  <a:schemeClr val="bg1"/>
                </a:solidFill>
                <a:latin typeface="+mn-lt"/>
                <a:ea typeface="+mn-ea"/>
                <a:cs typeface="+mn-ea"/>
                <a:sym typeface="+mn-lt"/>
              </a:rPr>
              <a:t>奖品预算：</a:t>
            </a:r>
            <a:r>
              <a:rPr lang="en-US" altLang="zh-CN" sz="1600" dirty="0">
                <a:solidFill>
                  <a:schemeClr val="bg1"/>
                </a:solidFill>
                <a:latin typeface="+mn-lt"/>
                <a:ea typeface="+mn-ea"/>
                <a:cs typeface="+mn-ea"/>
                <a:sym typeface="+mn-lt"/>
              </a:rPr>
              <a:t>4404</a:t>
            </a:r>
            <a:r>
              <a:rPr lang="zh-CN" altLang="en-US" sz="1600" dirty="0">
                <a:solidFill>
                  <a:schemeClr val="bg1"/>
                </a:solidFill>
                <a:latin typeface="+mn-lt"/>
                <a:ea typeface="+mn-ea"/>
                <a:cs typeface="+mn-ea"/>
                <a:sym typeface="+mn-lt"/>
              </a:rPr>
              <a:t>元</a:t>
            </a:r>
            <a:endParaRPr lang="en-US" altLang="zh-CN" sz="1600" dirty="0">
              <a:solidFill>
                <a:schemeClr val="bg1"/>
              </a:solidFill>
              <a:latin typeface="+mn-lt"/>
              <a:ea typeface="+mn-ea"/>
              <a:cs typeface="+mn-ea"/>
              <a:sym typeface="+mn-lt"/>
            </a:endParaRPr>
          </a:p>
        </p:txBody>
      </p:sp>
      <p:sp>
        <p:nvSpPr>
          <p:cNvPr id="43" name="TextBox 28">
            <a:extLst>
              <a:ext uri="{FF2B5EF4-FFF2-40B4-BE49-F238E27FC236}">
                <a16:creationId xmlns:a16="http://schemas.microsoft.com/office/drawing/2014/main" id="{7BDC1837-8C34-4D30-BD22-E332A37B9686}"/>
              </a:ext>
            </a:extLst>
          </p:cNvPr>
          <p:cNvSpPr txBox="1"/>
          <p:nvPr/>
        </p:nvSpPr>
        <p:spPr>
          <a:xfrm>
            <a:off x="4657005" y="2353020"/>
            <a:ext cx="5689253" cy="173894"/>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600" dirty="0">
                <a:solidFill>
                  <a:schemeClr val="bg1"/>
                </a:solidFill>
                <a:latin typeface="+mn-lt"/>
                <a:ea typeface="+mn-ea"/>
                <a:cs typeface="+mn-ea"/>
                <a:sym typeface="+mn-lt"/>
              </a:rPr>
              <a:t>宣制品费用：</a:t>
            </a:r>
            <a:r>
              <a:rPr lang="en-US" altLang="zh-CN" sz="1600" dirty="0">
                <a:solidFill>
                  <a:schemeClr val="bg1"/>
                </a:solidFill>
                <a:latin typeface="+mn-lt"/>
                <a:ea typeface="+mn-ea"/>
                <a:cs typeface="+mn-ea"/>
                <a:sym typeface="+mn-lt"/>
              </a:rPr>
              <a:t>2718</a:t>
            </a:r>
            <a:r>
              <a:rPr lang="zh-CN" altLang="en-US" sz="1600" dirty="0">
                <a:solidFill>
                  <a:schemeClr val="bg1"/>
                </a:solidFill>
                <a:latin typeface="+mn-lt"/>
                <a:ea typeface="+mn-ea"/>
                <a:cs typeface="+mn-ea"/>
                <a:sym typeface="+mn-lt"/>
              </a:rPr>
              <a:t>元</a:t>
            </a:r>
            <a:endParaRPr lang="en-US" altLang="zh-CN" sz="1600" dirty="0">
              <a:solidFill>
                <a:schemeClr val="bg1"/>
              </a:solidFill>
              <a:latin typeface="+mn-lt"/>
              <a:ea typeface="+mn-ea"/>
              <a:cs typeface="+mn-ea"/>
              <a:sym typeface="+mn-lt"/>
            </a:endParaRPr>
          </a:p>
        </p:txBody>
      </p:sp>
      <p:sp>
        <p:nvSpPr>
          <p:cNvPr id="44" name="TextBox 29">
            <a:extLst>
              <a:ext uri="{FF2B5EF4-FFF2-40B4-BE49-F238E27FC236}">
                <a16:creationId xmlns:a16="http://schemas.microsoft.com/office/drawing/2014/main" id="{C143353C-685A-4CB3-94FD-E7BBE482C9F4}"/>
              </a:ext>
            </a:extLst>
          </p:cNvPr>
          <p:cNvSpPr txBox="1"/>
          <p:nvPr/>
        </p:nvSpPr>
        <p:spPr>
          <a:xfrm>
            <a:off x="4657005" y="4343030"/>
            <a:ext cx="5689253" cy="173894"/>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600" dirty="0">
                <a:solidFill>
                  <a:schemeClr val="bg1"/>
                </a:solidFill>
                <a:latin typeface="+mn-lt"/>
                <a:ea typeface="+mn-ea"/>
                <a:cs typeface="+mn-ea"/>
                <a:sym typeface="+mn-lt"/>
              </a:rPr>
              <a:t>紧急预算：</a:t>
            </a:r>
            <a:r>
              <a:rPr lang="en-US" altLang="zh-CN" sz="1600" dirty="0">
                <a:solidFill>
                  <a:schemeClr val="bg1"/>
                </a:solidFill>
                <a:latin typeface="+mn-lt"/>
                <a:ea typeface="+mn-ea"/>
                <a:cs typeface="+mn-ea"/>
                <a:sym typeface="+mn-lt"/>
              </a:rPr>
              <a:t>728</a:t>
            </a:r>
            <a:r>
              <a:rPr lang="zh-CN" altLang="en-US" sz="1600" dirty="0">
                <a:solidFill>
                  <a:schemeClr val="bg1"/>
                </a:solidFill>
                <a:latin typeface="+mn-lt"/>
                <a:ea typeface="+mn-ea"/>
                <a:cs typeface="+mn-ea"/>
                <a:sym typeface="+mn-lt"/>
              </a:rPr>
              <a:t>元</a:t>
            </a:r>
            <a:endParaRPr lang="en-US" altLang="zh-CN" sz="1600" dirty="0">
              <a:solidFill>
                <a:schemeClr val="bg1"/>
              </a:solidFill>
              <a:latin typeface="+mn-lt"/>
              <a:ea typeface="+mn-ea"/>
              <a:cs typeface="+mn-ea"/>
              <a:sym typeface="+mn-lt"/>
            </a:endParaRPr>
          </a:p>
        </p:txBody>
      </p:sp>
      <p:sp>
        <p:nvSpPr>
          <p:cNvPr id="45" name="TextBox 30">
            <a:extLst>
              <a:ext uri="{FF2B5EF4-FFF2-40B4-BE49-F238E27FC236}">
                <a16:creationId xmlns:a16="http://schemas.microsoft.com/office/drawing/2014/main" id="{9E8B369B-1AA4-493A-8572-2C28465DD084}"/>
              </a:ext>
            </a:extLst>
          </p:cNvPr>
          <p:cNvSpPr txBox="1"/>
          <p:nvPr/>
        </p:nvSpPr>
        <p:spPr>
          <a:xfrm>
            <a:off x="4657005" y="3342053"/>
            <a:ext cx="5689253" cy="173894"/>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600" dirty="0">
                <a:solidFill>
                  <a:schemeClr val="bg1"/>
                </a:solidFill>
                <a:cs typeface="+mn-ea"/>
                <a:sym typeface="+mn-lt"/>
              </a:rPr>
              <a:t>宣传道具</a:t>
            </a:r>
            <a:r>
              <a:rPr lang="zh-CN" altLang="en-US" sz="1600" dirty="0">
                <a:solidFill>
                  <a:schemeClr val="bg1"/>
                </a:solidFill>
                <a:latin typeface="+mn-lt"/>
                <a:ea typeface="+mn-ea"/>
                <a:cs typeface="+mn-ea"/>
                <a:sym typeface="+mn-lt"/>
              </a:rPr>
              <a:t>费用：</a:t>
            </a:r>
            <a:r>
              <a:rPr lang="en-US" altLang="zh-CN" sz="1600">
                <a:solidFill>
                  <a:schemeClr val="bg1"/>
                </a:solidFill>
                <a:latin typeface="+mn-lt"/>
                <a:ea typeface="+mn-ea"/>
                <a:cs typeface="+mn-ea"/>
                <a:sym typeface="+mn-lt"/>
              </a:rPr>
              <a:t>1134</a:t>
            </a:r>
            <a:r>
              <a:rPr lang="zh-CN" altLang="en-US" sz="1600">
                <a:solidFill>
                  <a:schemeClr val="bg1"/>
                </a:solidFill>
                <a:latin typeface="+mn-lt"/>
                <a:ea typeface="+mn-ea"/>
                <a:cs typeface="+mn-ea"/>
                <a:sym typeface="+mn-lt"/>
              </a:rPr>
              <a:t>元</a:t>
            </a:r>
            <a:endParaRPr lang="en-US" altLang="zh-CN" sz="1600" dirty="0">
              <a:solidFill>
                <a:schemeClr val="bg1"/>
              </a:solidFill>
              <a:latin typeface="+mn-lt"/>
              <a:ea typeface="+mn-ea"/>
              <a:cs typeface="+mn-ea"/>
              <a:sym typeface="+mn-lt"/>
            </a:endParaRPr>
          </a:p>
        </p:txBody>
      </p:sp>
      <p:sp>
        <p:nvSpPr>
          <p:cNvPr id="17" name="economic-investment_66030">
            <a:extLst>
              <a:ext uri="{FF2B5EF4-FFF2-40B4-BE49-F238E27FC236}">
                <a16:creationId xmlns:a16="http://schemas.microsoft.com/office/drawing/2014/main" id="{DBC65021-7C14-49B4-B7E2-5F4D63C9E516}"/>
              </a:ext>
            </a:extLst>
          </p:cNvPr>
          <p:cNvSpPr>
            <a:spLocks noChangeAspect="1"/>
          </p:cNvSpPr>
          <p:nvPr/>
        </p:nvSpPr>
        <p:spPr bwMode="auto">
          <a:xfrm>
            <a:off x="1476610" y="2184609"/>
            <a:ext cx="1323531" cy="1321497"/>
          </a:xfrm>
          <a:custGeom>
            <a:avLst/>
            <a:gdLst>
              <a:gd name="connsiteX0" fmla="*/ 333891 w 578320"/>
              <a:gd name="connsiteY0" fmla="*/ 314976 h 577432"/>
              <a:gd name="connsiteX1" fmla="*/ 398475 w 578320"/>
              <a:gd name="connsiteY1" fmla="*/ 314976 h 577432"/>
              <a:gd name="connsiteX2" fmla="*/ 424308 w 578320"/>
              <a:gd name="connsiteY2" fmla="*/ 340761 h 577432"/>
              <a:gd name="connsiteX3" fmla="*/ 424308 w 578320"/>
              <a:gd name="connsiteY3" fmla="*/ 550726 h 577432"/>
              <a:gd name="connsiteX4" fmla="*/ 398475 w 578320"/>
              <a:gd name="connsiteY4" fmla="*/ 577432 h 577432"/>
              <a:gd name="connsiteX5" fmla="*/ 333891 w 578320"/>
              <a:gd name="connsiteY5" fmla="*/ 577432 h 577432"/>
              <a:gd name="connsiteX6" fmla="*/ 307135 w 578320"/>
              <a:gd name="connsiteY6" fmla="*/ 550726 h 577432"/>
              <a:gd name="connsiteX7" fmla="*/ 307135 w 578320"/>
              <a:gd name="connsiteY7" fmla="*/ 340761 h 577432"/>
              <a:gd name="connsiteX8" fmla="*/ 333891 w 578320"/>
              <a:gd name="connsiteY8" fmla="*/ 314976 h 577432"/>
              <a:gd name="connsiteX9" fmla="*/ 179853 w 578320"/>
              <a:gd name="connsiteY9" fmla="*/ 314976 h 577432"/>
              <a:gd name="connsiteX10" fmla="*/ 244456 w 578320"/>
              <a:gd name="connsiteY10" fmla="*/ 314976 h 577432"/>
              <a:gd name="connsiteX11" fmla="*/ 270297 w 578320"/>
              <a:gd name="connsiteY11" fmla="*/ 340761 h 577432"/>
              <a:gd name="connsiteX12" fmla="*/ 270297 w 578320"/>
              <a:gd name="connsiteY12" fmla="*/ 550726 h 577432"/>
              <a:gd name="connsiteX13" fmla="*/ 244456 w 578320"/>
              <a:gd name="connsiteY13" fmla="*/ 577432 h 577432"/>
              <a:gd name="connsiteX14" fmla="*/ 179853 w 578320"/>
              <a:gd name="connsiteY14" fmla="*/ 577432 h 577432"/>
              <a:gd name="connsiteX15" fmla="*/ 154012 w 578320"/>
              <a:gd name="connsiteY15" fmla="*/ 550726 h 577432"/>
              <a:gd name="connsiteX16" fmla="*/ 154012 w 578320"/>
              <a:gd name="connsiteY16" fmla="*/ 340761 h 577432"/>
              <a:gd name="connsiteX17" fmla="*/ 179853 w 578320"/>
              <a:gd name="connsiteY17" fmla="*/ 314976 h 577432"/>
              <a:gd name="connsiteX18" fmla="*/ 486981 w 578320"/>
              <a:gd name="connsiteY18" fmla="*/ 235677 h 577432"/>
              <a:gd name="connsiteX19" fmla="*/ 551564 w 578320"/>
              <a:gd name="connsiteY19" fmla="*/ 235677 h 577432"/>
              <a:gd name="connsiteX20" fmla="*/ 578320 w 578320"/>
              <a:gd name="connsiteY20" fmla="*/ 262391 h 577432"/>
              <a:gd name="connsiteX21" fmla="*/ 578320 w 578320"/>
              <a:gd name="connsiteY21" fmla="*/ 550718 h 577432"/>
              <a:gd name="connsiteX22" fmla="*/ 551564 w 578320"/>
              <a:gd name="connsiteY22" fmla="*/ 577432 h 577432"/>
              <a:gd name="connsiteX23" fmla="*/ 486981 w 578320"/>
              <a:gd name="connsiteY23" fmla="*/ 577432 h 577432"/>
              <a:gd name="connsiteX24" fmla="*/ 461147 w 578320"/>
              <a:gd name="connsiteY24" fmla="*/ 550718 h 577432"/>
              <a:gd name="connsiteX25" fmla="*/ 461147 w 578320"/>
              <a:gd name="connsiteY25" fmla="*/ 262391 h 577432"/>
              <a:gd name="connsiteX26" fmla="*/ 486981 w 578320"/>
              <a:gd name="connsiteY26" fmla="*/ 235677 h 577432"/>
              <a:gd name="connsiteX27" fmla="*/ 25833 w 578320"/>
              <a:gd name="connsiteY27" fmla="*/ 235677 h 577432"/>
              <a:gd name="connsiteX28" fmla="*/ 90417 w 578320"/>
              <a:gd name="connsiteY28" fmla="*/ 235677 h 577432"/>
              <a:gd name="connsiteX29" fmla="*/ 117173 w 578320"/>
              <a:gd name="connsiteY29" fmla="*/ 262391 h 577432"/>
              <a:gd name="connsiteX30" fmla="*/ 117173 w 578320"/>
              <a:gd name="connsiteY30" fmla="*/ 550718 h 577432"/>
              <a:gd name="connsiteX31" fmla="*/ 90417 w 578320"/>
              <a:gd name="connsiteY31" fmla="*/ 577432 h 577432"/>
              <a:gd name="connsiteX32" fmla="*/ 25833 w 578320"/>
              <a:gd name="connsiteY32" fmla="*/ 577432 h 577432"/>
              <a:gd name="connsiteX33" fmla="*/ 0 w 578320"/>
              <a:gd name="connsiteY33" fmla="*/ 550718 h 577432"/>
              <a:gd name="connsiteX34" fmla="*/ 0 w 578320"/>
              <a:gd name="connsiteY34" fmla="*/ 262391 h 577432"/>
              <a:gd name="connsiteX35" fmla="*/ 25833 w 578320"/>
              <a:gd name="connsiteY35" fmla="*/ 235677 h 577432"/>
              <a:gd name="connsiteX36" fmla="*/ 297075 w 578320"/>
              <a:gd name="connsiteY36" fmla="*/ 158450 h 577432"/>
              <a:gd name="connsiteX37" fmla="*/ 326516 w 578320"/>
              <a:gd name="connsiteY37" fmla="*/ 181440 h 577432"/>
              <a:gd name="connsiteX38" fmla="*/ 297075 w 578320"/>
              <a:gd name="connsiteY38" fmla="*/ 205349 h 577432"/>
              <a:gd name="connsiteX39" fmla="*/ 282280 w 578320"/>
              <a:gd name="connsiteY39" fmla="*/ 81074 h 577432"/>
              <a:gd name="connsiteX40" fmla="*/ 282280 w 578320"/>
              <a:gd name="connsiteY40" fmla="*/ 124274 h 577432"/>
              <a:gd name="connsiteX41" fmla="*/ 255502 w 578320"/>
              <a:gd name="connsiteY41" fmla="*/ 101295 h 577432"/>
              <a:gd name="connsiteX42" fmla="*/ 282280 w 578320"/>
              <a:gd name="connsiteY42" fmla="*/ 81074 h 577432"/>
              <a:gd name="connsiteX43" fmla="*/ 289621 w 578320"/>
              <a:gd name="connsiteY43" fmla="*/ 35910 h 577432"/>
              <a:gd name="connsiteX44" fmla="*/ 282244 w 578320"/>
              <a:gd name="connsiteY44" fmla="*/ 44197 h 577432"/>
              <a:gd name="connsiteX45" fmla="*/ 282244 w 578320"/>
              <a:gd name="connsiteY45" fmla="*/ 57087 h 577432"/>
              <a:gd name="connsiteX46" fmla="*/ 225069 w 578320"/>
              <a:gd name="connsiteY46" fmla="*/ 106808 h 577432"/>
              <a:gd name="connsiteX47" fmla="*/ 282244 w 578320"/>
              <a:gd name="connsiteY47" fmla="*/ 155609 h 577432"/>
              <a:gd name="connsiteX48" fmla="*/ 282244 w 578320"/>
              <a:gd name="connsiteY48" fmla="*/ 205330 h 577432"/>
              <a:gd name="connsiteX49" fmla="*/ 237057 w 578320"/>
              <a:gd name="connsiteY49" fmla="*/ 170341 h 577432"/>
              <a:gd name="connsiteX50" fmla="*/ 222302 w 578320"/>
              <a:gd name="connsiteY50" fmla="*/ 185994 h 577432"/>
              <a:gd name="connsiteX51" fmla="*/ 282244 w 578320"/>
              <a:gd name="connsiteY51" fmla="*/ 229269 h 577432"/>
              <a:gd name="connsiteX52" fmla="*/ 282244 w 578320"/>
              <a:gd name="connsiteY52" fmla="*/ 244002 h 577432"/>
              <a:gd name="connsiteX53" fmla="*/ 289621 w 578320"/>
              <a:gd name="connsiteY53" fmla="*/ 252288 h 577432"/>
              <a:gd name="connsiteX54" fmla="*/ 296999 w 578320"/>
              <a:gd name="connsiteY54" fmla="*/ 244002 h 577432"/>
              <a:gd name="connsiteX55" fmla="*/ 296999 w 578320"/>
              <a:gd name="connsiteY55" fmla="*/ 229269 h 577432"/>
              <a:gd name="connsiteX56" fmla="*/ 356018 w 578320"/>
              <a:gd name="connsiteY56" fmla="*/ 179548 h 577432"/>
              <a:gd name="connsiteX57" fmla="*/ 296999 w 578320"/>
              <a:gd name="connsiteY57" fmla="*/ 126144 h 577432"/>
              <a:gd name="connsiteX58" fmla="*/ 296999 w 578320"/>
              <a:gd name="connsiteY58" fmla="*/ 81027 h 577432"/>
              <a:gd name="connsiteX59" fmla="*/ 338497 w 578320"/>
              <a:gd name="connsiteY59" fmla="*/ 106808 h 577432"/>
              <a:gd name="connsiteX60" fmla="*/ 353252 w 578320"/>
              <a:gd name="connsiteY60" fmla="*/ 92076 h 577432"/>
              <a:gd name="connsiteX61" fmla="*/ 296999 w 578320"/>
              <a:gd name="connsiteY61" fmla="*/ 57087 h 577432"/>
              <a:gd name="connsiteX62" fmla="*/ 296999 w 578320"/>
              <a:gd name="connsiteY62" fmla="*/ 44197 h 577432"/>
              <a:gd name="connsiteX63" fmla="*/ 289621 w 578320"/>
              <a:gd name="connsiteY63" fmla="*/ 35910 h 577432"/>
              <a:gd name="connsiteX64" fmla="*/ 288699 w 578320"/>
              <a:gd name="connsiteY64" fmla="*/ 0 h 577432"/>
              <a:gd name="connsiteX65" fmla="*/ 433481 w 578320"/>
              <a:gd name="connsiteY65" fmla="*/ 144559 h 577432"/>
              <a:gd name="connsiteX66" fmla="*/ 288699 w 578320"/>
              <a:gd name="connsiteY66" fmla="*/ 288198 h 577432"/>
              <a:gd name="connsiteX67" fmla="*/ 144839 w 578320"/>
              <a:gd name="connsiteY67" fmla="*/ 144559 h 577432"/>
              <a:gd name="connsiteX68" fmla="*/ 288699 w 578320"/>
              <a:gd name="connsiteY68" fmla="*/ 0 h 57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578320" h="577432">
                <a:moveTo>
                  <a:pt x="333891" y="314976"/>
                </a:moveTo>
                <a:lnTo>
                  <a:pt x="398475" y="314976"/>
                </a:lnTo>
                <a:cubicBezTo>
                  <a:pt x="412314" y="314976"/>
                  <a:pt x="424308" y="326948"/>
                  <a:pt x="424308" y="340761"/>
                </a:cubicBezTo>
                <a:lnTo>
                  <a:pt x="424308" y="550726"/>
                </a:lnTo>
                <a:cubicBezTo>
                  <a:pt x="424308" y="565460"/>
                  <a:pt x="412314" y="577432"/>
                  <a:pt x="398475" y="577432"/>
                </a:cubicBezTo>
                <a:lnTo>
                  <a:pt x="333891" y="577432"/>
                </a:lnTo>
                <a:cubicBezTo>
                  <a:pt x="319129" y="577432"/>
                  <a:pt x="307135" y="565460"/>
                  <a:pt x="307135" y="550726"/>
                </a:cubicBezTo>
                <a:lnTo>
                  <a:pt x="307135" y="340761"/>
                </a:lnTo>
                <a:cubicBezTo>
                  <a:pt x="307135" y="326948"/>
                  <a:pt x="319129" y="314976"/>
                  <a:pt x="333891" y="314976"/>
                </a:cubicBezTo>
                <a:close/>
                <a:moveTo>
                  <a:pt x="179853" y="314976"/>
                </a:moveTo>
                <a:lnTo>
                  <a:pt x="244456" y="314976"/>
                </a:lnTo>
                <a:cubicBezTo>
                  <a:pt x="259222" y="314976"/>
                  <a:pt x="270297" y="326948"/>
                  <a:pt x="270297" y="340761"/>
                </a:cubicBezTo>
                <a:lnTo>
                  <a:pt x="270297" y="550726"/>
                </a:lnTo>
                <a:cubicBezTo>
                  <a:pt x="270297" y="565460"/>
                  <a:pt x="259222" y="577432"/>
                  <a:pt x="244456" y="577432"/>
                </a:cubicBezTo>
                <a:lnTo>
                  <a:pt x="179853" y="577432"/>
                </a:lnTo>
                <a:cubicBezTo>
                  <a:pt x="165087" y="577432"/>
                  <a:pt x="154012" y="565460"/>
                  <a:pt x="154012" y="550726"/>
                </a:cubicBezTo>
                <a:lnTo>
                  <a:pt x="154012" y="340761"/>
                </a:lnTo>
                <a:cubicBezTo>
                  <a:pt x="154012" y="326948"/>
                  <a:pt x="165087" y="314976"/>
                  <a:pt x="179853" y="314976"/>
                </a:cubicBezTo>
                <a:close/>
                <a:moveTo>
                  <a:pt x="486981" y="235677"/>
                </a:moveTo>
                <a:lnTo>
                  <a:pt x="551564" y="235677"/>
                </a:lnTo>
                <a:cubicBezTo>
                  <a:pt x="566326" y="235677"/>
                  <a:pt x="578320" y="247652"/>
                  <a:pt x="578320" y="262391"/>
                </a:cubicBezTo>
                <a:lnTo>
                  <a:pt x="578320" y="550718"/>
                </a:lnTo>
                <a:cubicBezTo>
                  <a:pt x="578320" y="565457"/>
                  <a:pt x="566326" y="577432"/>
                  <a:pt x="551564" y="577432"/>
                </a:cubicBezTo>
                <a:lnTo>
                  <a:pt x="486981" y="577432"/>
                </a:lnTo>
                <a:cubicBezTo>
                  <a:pt x="473141" y="577432"/>
                  <a:pt x="461147" y="565457"/>
                  <a:pt x="461147" y="550718"/>
                </a:cubicBezTo>
                <a:lnTo>
                  <a:pt x="461147" y="262391"/>
                </a:lnTo>
                <a:cubicBezTo>
                  <a:pt x="461147" y="247652"/>
                  <a:pt x="473141" y="235677"/>
                  <a:pt x="486981" y="235677"/>
                </a:cubicBezTo>
                <a:close/>
                <a:moveTo>
                  <a:pt x="25833" y="235677"/>
                </a:moveTo>
                <a:lnTo>
                  <a:pt x="90417" y="235677"/>
                </a:lnTo>
                <a:cubicBezTo>
                  <a:pt x="105179" y="235677"/>
                  <a:pt x="117173" y="247652"/>
                  <a:pt x="117173" y="262391"/>
                </a:cubicBezTo>
                <a:lnTo>
                  <a:pt x="117173" y="550718"/>
                </a:lnTo>
                <a:cubicBezTo>
                  <a:pt x="117173" y="565457"/>
                  <a:pt x="105179" y="577432"/>
                  <a:pt x="90417" y="577432"/>
                </a:cubicBezTo>
                <a:lnTo>
                  <a:pt x="25833" y="577432"/>
                </a:lnTo>
                <a:cubicBezTo>
                  <a:pt x="11994" y="577432"/>
                  <a:pt x="0" y="565457"/>
                  <a:pt x="0" y="550718"/>
                </a:cubicBezTo>
                <a:lnTo>
                  <a:pt x="0" y="262391"/>
                </a:lnTo>
                <a:cubicBezTo>
                  <a:pt x="0" y="247652"/>
                  <a:pt x="11994" y="235677"/>
                  <a:pt x="25833" y="235677"/>
                </a:cubicBezTo>
                <a:close/>
                <a:moveTo>
                  <a:pt x="297075" y="158450"/>
                </a:moveTo>
                <a:cubicBezTo>
                  <a:pt x="309956" y="161209"/>
                  <a:pt x="326516" y="165807"/>
                  <a:pt x="326516" y="181440"/>
                </a:cubicBezTo>
                <a:cubicBezTo>
                  <a:pt x="326516" y="197992"/>
                  <a:pt x="310876" y="204429"/>
                  <a:pt x="297075" y="205349"/>
                </a:cubicBezTo>
                <a:close/>
                <a:moveTo>
                  <a:pt x="282280" y="81074"/>
                </a:moveTo>
                <a:lnTo>
                  <a:pt x="282280" y="124274"/>
                </a:lnTo>
                <a:cubicBezTo>
                  <a:pt x="264736" y="120597"/>
                  <a:pt x="255502" y="113244"/>
                  <a:pt x="255502" y="101295"/>
                </a:cubicBezTo>
                <a:cubicBezTo>
                  <a:pt x="255502" y="91185"/>
                  <a:pt x="265659" y="81993"/>
                  <a:pt x="282280" y="81074"/>
                </a:cubicBezTo>
                <a:close/>
                <a:moveTo>
                  <a:pt x="289621" y="35910"/>
                </a:moveTo>
                <a:cubicBezTo>
                  <a:pt x="285010" y="35910"/>
                  <a:pt x="282244" y="40514"/>
                  <a:pt x="282244" y="44197"/>
                </a:cubicBezTo>
                <a:lnTo>
                  <a:pt x="282244" y="57087"/>
                </a:lnTo>
                <a:cubicBezTo>
                  <a:pt x="252734" y="58008"/>
                  <a:pt x="225069" y="74582"/>
                  <a:pt x="225069" y="106808"/>
                </a:cubicBezTo>
                <a:cubicBezTo>
                  <a:pt x="225069" y="133510"/>
                  <a:pt x="247201" y="149163"/>
                  <a:pt x="282244" y="155609"/>
                </a:cubicBezTo>
                <a:lnTo>
                  <a:pt x="282244" y="205330"/>
                </a:lnTo>
                <a:cubicBezTo>
                  <a:pt x="242590" y="203488"/>
                  <a:pt x="263800" y="170341"/>
                  <a:pt x="237057" y="170341"/>
                </a:cubicBezTo>
                <a:cubicBezTo>
                  <a:pt x="227835" y="170341"/>
                  <a:pt x="222302" y="175865"/>
                  <a:pt x="222302" y="185994"/>
                </a:cubicBezTo>
                <a:cubicBezTo>
                  <a:pt x="222302" y="204409"/>
                  <a:pt x="241668" y="228349"/>
                  <a:pt x="282244" y="229269"/>
                </a:cubicBezTo>
                <a:lnTo>
                  <a:pt x="282244" y="244002"/>
                </a:lnTo>
                <a:cubicBezTo>
                  <a:pt x="282244" y="248605"/>
                  <a:pt x="285010" y="252288"/>
                  <a:pt x="289621" y="252288"/>
                </a:cubicBezTo>
                <a:cubicBezTo>
                  <a:pt x="293310" y="252288"/>
                  <a:pt x="296999" y="248605"/>
                  <a:pt x="296999" y="244002"/>
                </a:cubicBezTo>
                <a:lnTo>
                  <a:pt x="296999" y="229269"/>
                </a:lnTo>
                <a:cubicBezTo>
                  <a:pt x="332042" y="227428"/>
                  <a:pt x="356018" y="210854"/>
                  <a:pt x="356018" y="179548"/>
                </a:cubicBezTo>
                <a:cubicBezTo>
                  <a:pt x="356018" y="142718"/>
                  <a:pt x="328353" y="133510"/>
                  <a:pt x="296999" y="126144"/>
                </a:cubicBezTo>
                <a:lnTo>
                  <a:pt x="296999" y="81027"/>
                </a:lnTo>
                <a:cubicBezTo>
                  <a:pt x="322820" y="81948"/>
                  <a:pt x="322820" y="106808"/>
                  <a:pt x="338497" y="106808"/>
                </a:cubicBezTo>
                <a:cubicBezTo>
                  <a:pt x="346796" y="106808"/>
                  <a:pt x="353252" y="101284"/>
                  <a:pt x="353252" y="92076"/>
                </a:cubicBezTo>
                <a:cubicBezTo>
                  <a:pt x="353252" y="69057"/>
                  <a:pt x="315442" y="57087"/>
                  <a:pt x="296999" y="57087"/>
                </a:cubicBezTo>
                <a:lnTo>
                  <a:pt x="296999" y="44197"/>
                </a:lnTo>
                <a:cubicBezTo>
                  <a:pt x="296999" y="40514"/>
                  <a:pt x="293310" y="35910"/>
                  <a:pt x="289621" y="35910"/>
                </a:cubicBezTo>
                <a:close/>
                <a:moveTo>
                  <a:pt x="288699" y="0"/>
                </a:moveTo>
                <a:cubicBezTo>
                  <a:pt x="368929" y="0"/>
                  <a:pt x="433481" y="64453"/>
                  <a:pt x="433481" y="144559"/>
                </a:cubicBezTo>
                <a:cubicBezTo>
                  <a:pt x="433481" y="223745"/>
                  <a:pt x="368929" y="288198"/>
                  <a:pt x="288699" y="288198"/>
                </a:cubicBezTo>
                <a:cubicBezTo>
                  <a:pt x="209392" y="288198"/>
                  <a:pt x="144839" y="223745"/>
                  <a:pt x="144839" y="144559"/>
                </a:cubicBezTo>
                <a:cubicBezTo>
                  <a:pt x="144839" y="64453"/>
                  <a:pt x="209392" y="0"/>
                  <a:pt x="288699" y="0"/>
                </a:cubicBezTo>
                <a:close/>
              </a:path>
            </a:pathLst>
          </a:custGeom>
          <a:solidFill>
            <a:schemeClr val="bg1"/>
          </a:solidFill>
          <a:ln>
            <a:noFill/>
          </a:ln>
        </p:spPr>
      </p:sp>
      <p:sp>
        <p:nvSpPr>
          <p:cNvPr id="20" name="圆角矩形 26">
            <a:extLst>
              <a:ext uri="{FF2B5EF4-FFF2-40B4-BE49-F238E27FC236}">
                <a16:creationId xmlns:a16="http://schemas.microsoft.com/office/drawing/2014/main" id="{5891F96F-8AFF-46EB-A860-27573B0B47EF}"/>
              </a:ext>
            </a:extLst>
          </p:cNvPr>
          <p:cNvSpPr/>
          <p:nvPr/>
        </p:nvSpPr>
        <p:spPr>
          <a:xfrm>
            <a:off x="2800141" y="5268514"/>
            <a:ext cx="6930020" cy="903369"/>
          </a:xfrm>
          <a:prstGeom prst="roundRect">
            <a:avLst>
              <a:gd name="adj" fmla="val 50000"/>
            </a:avLst>
          </a:prstGeom>
          <a:solidFill>
            <a:srgbClr val="325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cs typeface="+mn-ea"/>
                <a:sym typeface="+mn-lt"/>
              </a:rPr>
              <a:t>总计：</a:t>
            </a:r>
            <a:r>
              <a:rPr lang="en-US" altLang="zh-CN" sz="2400" dirty="0">
                <a:cs typeface="+mn-ea"/>
                <a:sym typeface="+mn-lt"/>
              </a:rPr>
              <a:t>9000</a:t>
            </a:r>
            <a:r>
              <a:rPr lang="zh-CN" altLang="en-US" sz="2400" dirty="0">
                <a:cs typeface="+mn-ea"/>
                <a:sym typeface="+mn-lt"/>
              </a:rPr>
              <a:t>元</a:t>
            </a:r>
          </a:p>
        </p:txBody>
      </p:sp>
    </p:spTree>
    <p:custDataLst>
      <p:tags r:id="rId1"/>
    </p:custDataLst>
    <p:extLst>
      <p:ext uri="{BB962C8B-B14F-4D97-AF65-F5344CB8AC3E}">
        <p14:creationId xmlns:p14="http://schemas.microsoft.com/office/powerpoint/2010/main" val="2805070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par>
                                <p:cTn id="13" presetID="45"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2000"/>
                                        <p:tgtEl>
                                          <p:spTgt spid="25"/>
                                        </p:tgtEl>
                                      </p:cBhvr>
                                    </p:animEffect>
                                    <p:anim calcmode="lin" valueType="num">
                                      <p:cBhvr>
                                        <p:cTn id="16" dur="2000" fill="hold"/>
                                        <p:tgtEl>
                                          <p:spTgt spid="25"/>
                                        </p:tgtEl>
                                        <p:attrNameLst>
                                          <p:attrName>ppt_w</p:attrName>
                                        </p:attrNameLst>
                                      </p:cBhvr>
                                      <p:tavLst>
                                        <p:tav tm="0" fmla="#ppt_w*sin(2.5*pi*$)">
                                          <p:val>
                                            <p:fltVal val="0"/>
                                          </p:val>
                                        </p:tav>
                                        <p:tav tm="100000">
                                          <p:val>
                                            <p:fltVal val="1"/>
                                          </p:val>
                                        </p:tav>
                                      </p:tavLst>
                                    </p:anim>
                                    <p:anim calcmode="lin" valueType="num">
                                      <p:cBhvr>
                                        <p:cTn id="17" dur="2000" fill="hold"/>
                                        <p:tgtEl>
                                          <p:spTgt spid="25"/>
                                        </p:tgtEl>
                                        <p:attrNameLst>
                                          <p:attrName>ppt_h</p:attrName>
                                        </p:attrNameLst>
                                      </p:cBhvr>
                                      <p:tavLst>
                                        <p:tav tm="0">
                                          <p:val>
                                            <p:strVal val="#ppt_h"/>
                                          </p:val>
                                        </p:tav>
                                        <p:tav tm="100000">
                                          <p:val>
                                            <p:strVal val="#ppt_h"/>
                                          </p:val>
                                        </p:tav>
                                      </p:tavLst>
                                    </p:anim>
                                  </p:childTnLst>
                                </p:cTn>
                              </p:par>
                            </p:childTnLst>
                          </p:cTn>
                        </p:par>
                        <p:par>
                          <p:cTn id="18" fill="hold">
                            <p:stCondLst>
                              <p:cond delay="2500"/>
                            </p:stCondLst>
                            <p:childTnLst>
                              <p:par>
                                <p:cTn id="19" presetID="16" presetClass="entr" presetSubtype="26"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barn(inHorizontal)">
                                      <p:cBhvr>
                                        <p:cTn id="21" dur="500"/>
                                        <p:tgtEl>
                                          <p:spTgt spid="28"/>
                                        </p:tgtEl>
                                      </p:cBhvr>
                                    </p:animEffect>
                                  </p:childTnLst>
                                </p:cTn>
                              </p:par>
                            </p:childTnLst>
                          </p:cTn>
                        </p:par>
                        <p:par>
                          <p:cTn id="22" fill="hold">
                            <p:stCondLst>
                              <p:cond delay="3000"/>
                            </p:stCondLst>
                            <p:childTnLst>
                              <p:par>
                                <p:cTn id="23" presetID="22" presetClass="entr" presetSubtype="8" fill="hold" grpId="0" nodeType="after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left)">
                                      <p:cBhvr>
                                        <p:cTn id="25" dur="500"/>
                                        <p:tgtEl>
                                          <p:spTgt spid="42"/>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childTnLst>
                          </p:cTn>
                        </p:par>
                        <p:par>
                          <p:cTn id="29" fill="hold">
                            <p:stCondLst>
                              <p:cond delay="3500"/>
                            </p:stCondLst>
                            <p:childTnLst>
                              <p:par>
                                <p:cTn id="30" presetID="22" presetClass="entr" presetSubtype="8" fill="hold" grpId="0" nodeType="after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wipe(left)">
                                      <p:cBhvr>
                                        <p:cTn id="32" dur="500"/>
                                        <p:tgtEl>
                                          <p:spTgt spid="39"/>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wipe(left)">
                                      <p:cBhvr>
                                        <p:cTn id="35" dur="500"/>
                                        <p:tgtEl>
                                          <p:spTgt spid="43"/>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wipe(left)">
                                      <p:cBhvr>
                                        <p:cTn id="39" dur="500"/>
                                        <p:tgtEl>
                                          <p:spTgt spid="40"/>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wipe(left)">
                                      <p:cBhvr>
                                        <p:cTn id="42" dur="500"/>
                                        <p:tgtEl>
                                          <p:spTgt spid="44"/>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wipe(left)">
                                      <p:cBhvr>
                                        <p:cTn id="46" dur="500"/>
                                        <p:tgtEl>
                                          <p:spTgt spid="41"/>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wipe(left)">
                                      <p:cBhvr>
                                        <p:cTn id="49" dur="500"/>
                                        <p:tgtEl>
                                          <p:spTgt spid="45"/>
                                        </p:tgtEl>
                                      </p:cBhvr>
                                    </p:animEffect>
                                  </p:childTnLst>
                                </p:cTn>
                              </p:par>
                            </p:childTnLst>
                          </p:cTn>
                        </p:par>
                        <p:par>
                          <p:cTn id="50" fill="hold">
                            <p:stCondLst>
                              <p:cond delay="5000"/>
                            </p:stCondLst>
                            <p:childTnLst>
                              <p:par>
                                <p:cTn id="51" presetID="22" presetClass="entr" presetSubtype="8"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5" grpId="0" animBg="1"/>
      <p:bldP spid="27" grpId="0" animBg="1"/>
      <p:bldP spid="28" grpId="0" animBg="1"/>
      <p:bldP spid="39" grpId="0" animBg="1"/>
      <p:bldP spid="40" grpId="0" animBg="1"/>
      <p:bldP spid="41" grpId="0" animBg="1"/>
      <p:bldP spid="42" grpId="0"/>
      <p:bldP spid="43" grpId="0"/>
      <p:bldP spid="44" grpId="0"/>
      <p:bldP spid="45" grpId="0"/>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4101169-1F7D-4196-92C8-9A1D81A6AA8A}"/>
              </a:ext>
            </a:extLst>
          </p:cNvPr>
          <p:cNvSpPr/>
          <p:nvPr/>
        </p:nvSpPr>
        <p:spPr>
          <a:xfrm>
            <a:off x="163286" y="1996168"/>
            <a:ext cx="5932714" cy="2865664"/>
          </a:xfrm>
          <a:prstGeom prst="rect">
            <a:avLst/>
          </a:prstGeom>
          <a:solidFill>
            <a:srgbClr val="335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a:extLst>
              <a:ext uri="{FF2B5EF4-FFF2-40B4-BE49-F238E27FC236}">
                <a16:creationId xmlns:a16="http://schemas.microsoft.com/office/drawing/2014/main" id="{BD8B3B33-C4A9-49CC-AA8E-BC94486787CC}"/>
              </a:ext>
            </a:extLst>
          </p:cNvPr>
          <p:cNvSpPr txBox="1"/>
          <p:nvPr/>
        </p:nvSpPr>
        <p:spPr>
          <a:xfrm>
            <a:off x="6090652" y="2022122"/>
            <a:ext cx="5932714" cy="2040430"/>
          </a:xfrm>
          <a:prstGeom prst="rect">
            <a:avLst/>
          </a:prstGeom>
          <a:noFill/>
        </p:spPr>
        <p:txBody>
          <a:bodyPr wrap="square" rtlCol="0">
            <a:spAutoFit/>
          </a:bodyPr>
          <a:lstStyle/>
          <a:p>
            <a:pPr algn="ctr">
              <a:lnSpc>
                <a:spcPct val="130000"/>
              </a:lnSpc>
            </a:pPr>
            <a:r>
              <a:rPr lang="zh-CN" altLang="en-US" sz="5400" dirty="0">
                <a:solidFill>
                  <a:srgbClr val="255580"/>
                </a:solidFill>
                <a:cs typeface="+mn-ea"/>
                <a:sym typeface="+mn-lt"/>
              </a:rPr>
              <a:t>第五部分</a:t>
            </a:r>
            <a:endParaRPr lang="en-US" altLang="zh-CN" sz="5400" dirty="0">
              <a:solidFill>
                <a:srgbClr val="255580"/>
              </a:solidFill>
              <a:cs typeface="+mn-ea"/>
              <a:sym typeface="+mn-lt"/>
            </a:endParaRPr>
          </a:p>
          <a:p>
            <a:pPr algn="ctr">
              <a:lnSpc>
                <a:spcPct val="130000"/>
              </a:lnSpc>
            </a:pPr>
            <a:r>
              <a:rPr lang="zh-CN" altLang="en-US" sz="4800" dirty="0">
                <a:solidFill>
                  <a:srgbClr val="255580"/>
                </a:solidFill>
                <a:cs typeface="+mn-ea"/>
                <a:sym typeface="+mn-lt"/>
              </a:rPr>
              <a:t>紧急情况处理</a:t>
            </a:r>
          </a:p>
        </p:txBody>
      </p:sp>
      <p:grpSp>
        <p:nvGrpSpPr>
          <p:cNvPr id="11" name="组合 10">
            <a:extLst>
              <a:ext uri="{FF2B5EF4-FFF2-40B4-BE49-F238E27FC236}">
                <a16:creationId xmlns:a16="http://schemas.microsoft.com/office/drawing/2014/main" id="{79584200-3225-4DED-BE4D-235DCBD44A56}"/>
              </a:ext>
            </a:extLst>
          </p:cNvPr>
          <p:cNvGrpSpPr/>
          <p:nvPr/>
        </p:nvGrpSpPr>
        <p:grpSpPr>
          <a:xfrm>
            <a:off x="1172310" y="1632733"/>
            <a:ext cx="3584652" cy="3592538"/>
            <a:chOff x="3437020" y="5246272"/>
            <a:chExt cx="863676" cy="865576"/>
          </a:xfrm>
        </p:grpSpPr>
        <p:sp>
          <p:nvSpPr>
            <p:cNvPr id="12" name="椭圆 21">
              <a:extLst>
                <a:ext uri="{FF2B5EF4-FFF2-40B4-BE49-F238E27FC236}">
                  <a16:creationId xmlns:a16="http://schemas.microsoft.com/office/drawing/2014/main" id="{DE9D732D-9DB5-471A-AF2B-5763D29E9BDA}"/>
                </a:ext>
              </a:extLst>
            </p:cNvPr>
            <p:cNvSpPr>
              <a:spLocks noChangeArrowheads="1"/>
            </p:cNvSpPr>
            <p:nvPr/>
          </p:nvSpPr>
          <p:spPr bwMode="auto">
            <a:xfrm>
              <a:off x="3437020" y="5246272"/>
              <a:ext cx="863676" cy="865576"/>
            </a:xfrm>
            <a:prstGeom prst="ellipse">
              <a:avLst/>
            </a:prstGeom>
            <a:solidFill>
              <a:srgbClr val="335C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latin typeface="+mn-lt"/>
                <a:ea typeface="+mn-ea"/>
                <a:cs typeface="+mn-ea"/>
                <a:sym typeface="+mn-lt"/>
              </a:endParaRPr>
            </a:p>
          </p:txBody>
        </p:sp>
        <p:sp>
          <p:nvSpPr>
            <p:cNvPr id="13" name="Freeform 9">
              <a:extLst>
                <a:ext uri="{FF2B5EF4-FFF2-40B4-BE49-F238E27FC236}">
                  <a16:creationId xmlns:a16="http://schemas.microsoft.com/office/drawing/2014/main" id="{415A6B8C-D144-435E-B9EA-7B4CB0282610}"/>
                </a:ext>
              </a:extLst>
            </p:cNvPr>
            <p:cNvSpPr>
              <a:spLocks noEditPoints="1"/>
            </p:cNvSpPr>
            <p:nvPr/>
          </p:nvSpPr>
          <p:spPr bwMode="auto">
            <a:xfrm>
              <a:off x="3564624" y="5446833"/>
              <a:ext cx="605440" cy="464249"/>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121920" tIns="60960" rIns="121920" bIns="60960" numCol="1" anchor="t" anchorCtr="0" compatLnSpc="1"/>
            <a:lstStyle/>
            <a:p>
              <a:pPr defTabSz="457189"/>
              <a:endParaRPr lang="zh-CN" altLang="en-US" sz="1867">
                <a:solidFill>
                  <a:prstClr val="black"/>
                </a:solidFill>
                <a:cs typeface="+mn-ea"/>
                <a:sym typeface="+mn-lt"/>
              </a:endParaRPr>
            </a:p>
          </p:txBody>
        </p:sp>
      </p:grpSp>
    </p:spTree>
    <p:extLst>
      <p:ext uri="{BB962C8B-B14F-4D97-AF65-F5344CB8AC3E}">
        <p14:creationId xmlns:p14="http://schemas.microsoft.com/office/powerpoint/2010/main" val="365777231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0BEA01A-DC50-4C72-A65A-33B73622F4F2}"/>
              </a:ext>
            </a:extLst>
          </p:cNvPr>
          <p:cNvGrpSpPr/>
          <p:nvPr/>
        </p:nvGrpSpPr>
        <p:grpSpPr>
          <a:xfrm>
            <a:off x="1550346" y="1851983"/>
            <a:ext cx="8949266" cy="2568309"/>
            <a:chOff x="1621369" y="2739812"/>
            <a:chExt cx="8949266" cy="2568309"/>
          </a:xfrm>
        </p:grpSpPr>
        <p:sp>
          <p:nvSpPr>
            <p:cNvPr id="73" name="Freeform 9">
              <a:extLst>
                <a:ext uri="{FF2B5EF4-FFF2-40B4-BE49-F238E27FC236}">
                  <a16:creationId xmlns:a16="http://schemas.microsoft.com/office/drawing/2014/main" id="{4CA5435C-E120-4BF4-AD10-E959211CD6BE}"/>
                </a:ext>
              </a:extLst>
            </p:cNvPr>
            <p:cNvSpPr/>
            <p:nvPr/>
          </p:nvSpPr>
          <p:spPr bwMode="auto">
            <a:xfrm>
              <a:off x="3331634" y="4025027"/>
              <a:ext cx="2110317" cy="1056541"/>
            </a:xfrm>
            <a:custGeom>
              <a:avLst/>
              <a:gdLst>
                <a:gd name="T0" fmla="*/ 228 w 457"/>
                <a:gd name="T1" fmla="*/ 142 h 229"/>
                <a:gd name="T2" fmla="*/ 87 w 457"/>
                <a:gd name="T3" fmla="*/ 0 h 229"/>
                <a:gd name="T4" fmla="*/ 0 w 457"/>
                <a:gd name="T5" fmla="*/ 0 h 229"/>
                <a:gd name="T6" fmla="*/ 228 w 457"/>
                <a:gd name="T7" fmla="*/ 229 h 229"/>
                <a:gd name="T8" fmla="*/ 457 w 457"/>
                <a:gd name="T9" fmla="*/ 0 h 229"/>
                <a:gd name="T10" fmla="*/ 370 w 457"/>
                <a:gd name="T11" fmla="*/ 0 h 229"/>
                <a:gd name="T12" fmla="*/ 228 w 457"/>
                <a:gd name="T13" fmla="*/ 142 h 229"/>
              </a:gdLst>
              <a:ahLst/>
              <a:cxnLst>
                <a:cxn ang="0">
                  <a:pos x="T0" y="T1"/>
                </a:cxn>
                <a:cxn ang="0">
                  <a:pos x="T2" y="T3"/>
                </a:cxn>
                <a:cxn ang="0">
                  <a:pos x="T4" y="T5"/>
                </a:cxn>
                <a:cxn ang="0">
                  <a:pos x="T6" y="T7"/>
                </a:cxn>
                <a:cxn ang="0">
                  <a:pos x="T8" y="T9"/>
                </a:cxn>
                <a:cxn ang="0">
                  <a:pos x="T10" y="T11"/>
                </a:cxn>
                <a:cxn ang="0">
                  <a:pos x="T12" y="T13"/>
                </a:cxn>
              </a:cxnLst>
              <a:rect l="0" t="0" r="r" b="b"/>
              <a:pathLst>
                <a:path w="457" h="229">
                  <a:moveTo>
                    <a:pt x="228" y="142"/>
                  </a:moveTo>
                  <a:cubicBezTo>
                    <a:pt x="150" y="142"/>
                    <a:pt x="87" y="78"/>
                    <a:pt x="87" y="0"/>
                  </a:cubicBezTo>
                  <a:cubicBezTo>
                    <a:pt x="0" y="0"/>
                    <a:pt x="0" y="0"/>
                    <a:pt x="0" y="0"/>
                  </a:cubicBezTo>
                  <a:cubicBezTo>
                    <a:pt x="0" y="126"/>
                    <a:pt x="102" y="229"/>
                    <a:pt x="228" y="229"/>
                  </a:cubicBezTo>
                  <a:cubicBezTo>
                    <a:pt x="355" y="229"/>
                    <a:pt x="457" y="126"/>
                    <a:pt x="457" y="0"/>
                  </a:cubicBezTo>
                  <a:cubicBezTo>
                    <a:pt x="370" y="0"/>
                    <a:pt x="370" y="0"/>
                    <a:pt x="370" y="0"/>
                  </a:cubicBezTo>
                  <a:cubicBezTo>
                    <a:pt x="370" y="78"/>
                    <a:pt x="307" y="142"/>
                    <a:pt x="228" y="142"/>
                  </a:cubicBezTo>
                  <a:close/>
                </a:path>
              </a:pathLst>
            </a:custGeom>
            <a:solidFill>
              <a:schemeClr val="tx1">
                <a:lumMod val="50000"/>
                <a:lumOff val="50000"/>
              </a:schemeClr>
            </a:solidFill>
            <a:ln>
              <a:noFill/>
            </a:ln>
          </p:spPr>
          <p:txBody>
            <a:bodyPr/>
            <a:lstStyle/>
            <a:p>
              <a:endParaRPr lang="zh-CN" altLang="en-US" sz="2400">
                <a:solidFill>
                  <a:prstClr val="black"/>
                </a:solidFill>
                <a:cs typeface="+mn-ea"/>
                <a:sym typeface="+mn-lt"/>
              </a:endParaRPr>
            </a:p>
          </p:txBody>
        </p:sp>
        <p:sp>
          <p:nvSpPr>
            <p:cNvPr id="74" name="Freeform 10">
              <a:extLst>
                <a:ext uri="{FF2B5EF4-FFF2-40B4-BE49-F238E27FC236}">
                  <a16:creationId xmlns:a16="http://schemas.microsoft.com/office/drawing/2014/main" id="{E252CD99-2529-452B-999D-8668160B9C9E}"/>
                </a:ext>
              </a:extLst>
            </p:cNvPr>
            <p:cNvSpPr/>
            <p:nvPr/>
          </p:nvSpPr>
          <p:spPr bwMode="auto">
            <a:xfrm>
              <a:off x="5039786" y="2968485"/>
              <a:ext cx="2112433" cy="1056543"/>
            </a:xfrm>
            <a:custGeom>
              <a:avLst/>
              <a:gdLst>
                <a:gd name="T0" fmla="*/ 229 w 458"/>
                <a:gd name="T1" fmla="*/ 87 h 229"/>
                <a:gd name="T2" fmla="*/ 371 w 458"/>
                <a:gd name="T3" fmla="*/ 229 h 229"/>
                <a:gd name="T4" fmla="*/ 458 w 458"/>
                <a:gd name="T5" fmla="*/ 229 h 229"/>
                <a:gd name="T6" fmla="*/ 229 w 458"/>
                <a:gd name="T7" fmla="*/ 0 h 229"/>
                <a:gd name="T8" fmla="*/ 0 w 458"/>
                <a:gd name="T9" fmla="*/ 229 h 229"/>
                <a:gd name="T10" fmla="*/ 87 w 458"/>
                <a:gd name="T11" fmla="*/ 229 h 229"/>
                <a:gd name="T12" fmla="*/ 229 w 458"/>
                <a:gd name="T13" fmla="*/ 87 h 229"/>
              </a:gdLst>
              <a:ahLst/>
              <a:cxnLst>
                <a:cxn ang="0">
                  <a:pos x="T0" y="T1"/>
                </a:cxn>
                <a:cxn ang="0">
                  <a:pos x="T2" y="T3"/>
                </a:cxn>
                <a:cxn ang="0">
                  <a:pos x="T4" y="T5"/>
                </a:cxn>
                <a:cxn ang="0">
                  <a:pos x="T6" y="T7"/>
                </a:cxn>
                <a:cxn ang="0">
                  <a:pos x="T8" y="T9"/>
                </a:cxn>
                <a:cxn ang="0">
                  <a:pos x="T10" y="T11"/>
                </a:cxn>
                <a:cxn ang="0">
                  <a:pos x="T12" y="T13"/>
                </a:cxn>
              </a:cxnLst>
              <a:rect l="0" t="0" r="r" b="b"/>
              <a:pathLst>
                <a:path w="458" h="229">
                  <a:moveTo>
                    <a:pt x="229" y="87"/>
                  </a:moveTo>
                  <a:cubicBezTo>
                    <a:pt x="307" y="87"/>
                    <a:pt x="371" y="151"/>
                    <a:pt x="371" y="229"/>
                  </a:cubicBezTo>
                  <a:cubicBezTo>
                    <a:pt x="458" y="229"/>
                    <a:pt x="458" y="229"/>
                    <a:pt x="458" y="229"/>
                  </a:cubicBezTo>
                  <a:cubicBezTo>
                    <a:pt x="458" y="103"/>
                    <a:pt x="355" y="0"/>
                    <a:pt x="229" y="0"/>
                  </a:cubicBezTo>
                  <a:cubicBezTo>
                    <a:pt x="103" y="0"/>
                    <a:pt x="0" y="103"/>
                    <a:pt x="0" y="229"/>
                  </a:cubicBezTo>
                  <a:cubicBezTo>
                    <a:pt x="87" y="229"/>
                    <a:pt x="87" y="229"/>
                    <a:pt x="87" y="229"/>
                  </a:cubicBezTo>
                  <a:cubicBezTo>
                    <a:pt x="87" y="151"/>
                    <a:pt x="151" y="87"/>
                    <a:pt x="229" y="87"/>
                  </a:cubicBezTo>
                  <a:close/>
                </a:path>
              </a:pathLst>
            </a:custGeom>
            <a:solidFill>
              <a:srgbClr val="325B7F"/>
            </a:solidFill>
            <a:ln>
              <a:noFill/>
            </a:ln>
          </p:spPr>
          <p:txBody>
            <a:bodyPr/>
            <a:lstStyle/>
            <a:p>
              <a:endParaRPr lang="zh-CN" altLang="en-US" sz="2400">
                <a:solidFill>
                  <a:prstClr val="black"/>
                </a:solidFill>
                <a:cs typeface="+mn-ea"/>
                <a:sym typeface="+mn-lt"/>
              </a:endParaRPr>
            </a:p>
          </p:txBody>
        </p:sp>
        <p:sp>
          <p:nvSpPr>
            <p:cNvPr id="75" name="Freeform 11">
              <a:extLst>
                <a:ext uri="{FF2B5EF4-FFF2-40B4-BE49-F238E27FC236}">
                  <a16:creationId xmlns:a16="http://schemas.microsoft.com/office/drawing/2014/main" id="{F85380BE-EAF1-4BA9-AF33-A2F157EDDF2C}"/>
                </a:ext>
              </a:extLst>
            </p:cNvPr>
            <p:cNvSpPr/>
            <p:nvPr/>
          </p:nvSpPr>
          <p:spPr bwMode="auto">
            <a:xfrm>
              <a:off x="6750053" y="4025027"/>
              <a:ext cx="2110316" cy="1056541"/>
            </a:xfrm>
            <a:custGeom>
              <a:avLst/>
              <a:gdLst>
                <a:gd name="T0" fmla="*/ 228 w 457"/>
                <a:gd name="T1" fmla="*/ 142 h 229"/>
                <a:gd name="T2" fmla="*/ 86 w 457"/>
                <a:gd name="T3" fmla="*/ 0 h 229"/>
                <a:gd name="T4" fmla="*/ 0 w 457"/>
                <a:gd name="T5" fmla="*/ 0 h 229"/>
                <a:gd name="T6" fmla="*/ 228 w 457"/>
                <a:gd name="T7" fmla="*/ 229 h 229"/>
                <a:gd name="T8" fmla="*/ 457 w 457"/>
                <a:gd name="T9" fmla="*/ 0 h 229"/>
                <a:gd name="T10" fmla="*/ 370 w 457"/>
                <a:gd name="T11" fmla="*/ 0 h 229"/>
                <a:gd name="T12" fmla="*/ 228 w 457"/>
                <a:gd name="T13" fmla="*/ 142 h 229"/>
              </a:gdLst>
              <a:ahLst/>
              <a:cxnLst>
                <a:cxn ang="0">
                  <a:pos x="T0" y="T1"/>
                </a:cxn>
                <a:cxn ang="0">
                  <a:pos x="T2" y="T3"/>
                </a:cxn>
                <a:cxn ang="0">
                  <a:pos x="T4" y="T5"/>
                </a:cxn>
                <a:cxn ang="0">
                  <a:pos x="T6" y="T7"/>
                </a:cxn>
                <a:cxn ang="0">
                  <a:pos x="T8" y="T9"/>
                </a:cxn>
                <a:cxn ang="0">
                  <a:pos x="T10" y="T11"/>
                </a:cxn>
                <a:cxn ang="0">
                  <a:pos x="T12" y="T13"/>
                </a:cxn>
              </a:cxnLst>
              <a:rect l="0" t="0" r="r" b="b"/>
              <a:pathLst>
                <a:path w="457" h="229">
                  <a:moveTo>
                    <a:pt x="228" y="142"/>
                  </a:moveTo>
                  <a:cubicBezTo>
                    <a:pt x="150" y="142"/>
                    <a:pt x="86" y="78"/>
                    <a:pt x="86" y="0"/>
                  </a:cubicBezTo>
                  <a:cubicBezTo>
                    <a:pt x="0" y="0"/>
                    <a:pt x="0" y="0"/>
                    <a:pt x="0" y="0"/>
                  </a:cubicBezTo>
                  <a:cubicBezTo>
                    <a:pt x="0" y="126"/>
                    <a:pt x="102" y="229"/>
                    <a:pt x="228" y="229"/>
                  </a:cubicBezTo>
                  <a:cubicBezTo>
                    <a:pt x="355" y="229"/>
                    <a:pt x="457" y="126"/>
                    <a:pt x="457" y="0"/>
                  </a:cubicBezTo>
                  <a:cubicBezTo>
                    <a:pt x="370" y="0"/>
                    <a:pt x="370" y="0"/>
                    <a:pt x="370" y="0"/>
                  </a:cubicBezTo>
                  <a:cubicBezTo>
                    <a:pt x="370" y="78"/>
                    <a:pt x="307" y="142"/>
                    <a:pt x="228" y="142"/>
                  </a:cubicBezTo>
                  <a:close/>
                </a:path>
              </a:pathLst>
            </a:custGeom>
            <a:solidFill>
              <a:schemeClr val="tx1">
                <a:lumMod val="50000"/>
                <a:lumOff val="50000"/>
              </a:schemeClr>
            </a:solidFill>
            <a:ln>
              <a:noFill/>
            </a:ln>
          </p:spPr>
          <p:txBody>
            <a:bodyPr/>
            <a:lstStyle/>
            <a:p>
              <a:endParaRPr lang="zh-CN" altLang="en-US" sz="2400">
                <a:solidFill>
                  <a:prstClr val="black"/>
                </a:solidFill>
                <a:cs typeface="+mn-ea"/>
                <a:sym typeface="+mn-lt"/>
              </a:endParaRPr>
            </a:p>
          </p:txBody>
        </p:sp>
        <p:sp>
          <p:nvSpPr>
            <p:cNvPr id="76" name="Freeform 12">
              <a:extLst>
                <a:ext uri="{FF2B5EF4-FFF2-40B4-BE49-F238E27FC236}">
                  <a16:creationId xmlns:a16="http://schemas.microsoft.com/office/drawing/2014/main" id="{FD023BD8-2D25-4464-9E27-9A4EA0B335B2}"/>
                </a:ext>
              </a:extLst>
            </p:cNvPr>
            <p:cNvSpPr/>
            <p:nvPr/>
          </p:nvSpPr>
          <p:spPr bwMode="auto">
            <a:xfrm>
              <a:off x="1621369" y="2968483"/>
              <a:ext cx="2112433" cy="1255572"/>
            </a:xfrm>
            <a:custGeom>
              <a:avLst/>
              <a:gdLst>
                <a:gd name="T0" fmla="*/ 229 w 458"/>
                <a:gd name="T1" fmla="*/ 0 h 272"/>
                <a:gd name="T2" fmla="*/ 0 w 458"/>
                <a:gd name="T3" fmla="*/ 229 h 272"/>
                <a:gd name="T4" fmla="*/ 44 w 458"/>
                <a:gd name="T5" fmla="*/ 272 h 272"/>
                <a:gd name="T6" fmla="*/ 87 w 458"/>
                <a:gd name="T7" fmla="*/ 229 h 272"/>
                <a:gd name="T8" fmla="*/ 229 w 458"/>
                <a:gd name="T9" fmla="*/ 87 h 272"/>
                <a:gd name="T10" fmla="*/ 371 w 458"/>
                <a:gd name="T11" fmla="*/ 229 h 272"/>
                <a:gd name="T12" fmla="*/ 458 w 458"/>
                <a:gd name="T13" fmla="*/ 229 h 272"/>
                <a:gd name="T14" fmla="*/ 229 w 458"/>
                <a:gd name="T15" fmla="*/ 0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8" h="272">
                  <a:moveTo>
                    <a:pt x="229" y="0"/>
                  </a:moveTo>
                  <a:cubicBezTo>
                    <a:pt x="103" y="0"/>
                    <a:pt x="0" y="103"/>
                    <a:pt x="0" y="229"/>
                  </a:cubicBezTo>
                  <a:cubicBezTo>
                    <a:pt x="0" y="253"/>
                    <a:pt x="20" y="272"/>
                    <a:pt x="44" y="272"/>
                  </a:cubicBezTo>
                  <a:cubicBezTo>
                    <a:pt x="68" y="272"/>
                    <a:pt x="87" y="253"/>
                    <a:pt x="87" y="229"/>
                  </a:cubicBezTo>
                  <a:cubicBezTo>
                    <a:pt x="87" y="151"/>
                    <a:pt x="151" y="87"/>
                    <a:pt x="229" y="87"/>
                  </a:cubicBezTo>
                  <a:cubicBezTo>
                    <a:pt x="307" y="87"/>
                    <a:pt x="371" y="151"/>
                    <a:pt x="371" y="229"/>
                  </a:cubicBezTo>
                  <a:cubicBezTo>
                    <a:pt x="458" y="229"/>
                    <a:pt x="458" y="229"/>
                    <a:pt x="458" y="229"/>
                  </a:cubicBezTo>
                  <a:cubicBezTo>
                    <a:pt x="458" y="103"/>
                    <a:pt x="355" y="0"/>
                    <a:pt x="229" y="0"/>
                  </a:cubicBezTo>
                  <a:close/>
                </a:path>
              </a:pathLst>
            </a:custGeom>
            <a:solidFill>
              <a:srgbClr val="325B7F"/>
            </a:solidFill>
            <a:ln>
              <a:noFill/>
            </a:ln>
          </p:spPr>
          <p:txBody>
            <a:bodyPr/>
            <a:lstStyle/>
            <a:p>
              <a:endParaRPr lang="zh-CN" altLang="en-US" sz="2400">
                <a:solidFill>
                  <a:prstClr val="black"/>
                </a:solidFill>
                <a:cs typeface="+mn-ea"/>
                <a:sym typeface="+mn-lt"/>
              </a:endParaRPr>
            </a:p>
          </p:txBody>
        </p:sp>
        <p:sp>
          <p:nvSpPr>
            <p:cNvPr id="77" name="Freeform 13">
              <a:extLst>
                <a:ext uri="{FF2B5EF4-FFF2-40B4-BE49-F238E27FC236}">
                  <a16:creationId xmlns:a16="http://schemas.microsoft.com/office/drawing/2014/main" id="{3164B139-FAC2-4AC2-9783-FD6811455B90}"/>
                </a:ext>
              </a:extLst>
            </p:cNvPr>
            <p:cNvSpPr/>
            <p:nvPr/>
          </p:nvSpPr>
          <p:spPr bwMode="auto">
            <a:xfrm>
              <a:off x="8458202" y="2968483"/>
              <a:ext cx="2112433" cy="1255572"/>
            </a:xfrm>
            <a:custGeom>
              <a:avLst/>
              <a:gdLst>
                <a:gd name="T0" fmla="*/ 229 w 458"/>
                <a:gd name="T1" fmla="*/ 0 h 272"/>
                <a:gd name="T2" fmla="*/ 0 w 458"/>
                <a:gd name="T3" fmla="*/ 229 h 272"/>
                <a:gd name="T4" fmla="*/ 87 w 458"/>
                <a:gd name="T5" fmla="*/ 229 h 272"/>
                <a:gd name="T6" fmla="*/ 229 w 458"/>
                <a:gd name="T7" fmla="*/ 87 h 272"/>
                <a:gd name="T8" fmla="*/ 371 w 458"/>
                <a:gd name="T9" fmla="*/ 229 h 272"/>
                <a:gd name="T10" fmla="*/ 414 w 458"/>
                <a:gd name="T11" fmla="*/ 272 h 272"/>
                <a:gd name="T12" fmla="*/ 458 w 458"/>
                <a:gd name="T13" fmla="*/ 229 h 272"/>
                <a:gd name="T14" fmla="*/ 229 w 458"/>
                <a:gd name="T15" fmla="*/ 0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8" h="272">
                  <a:moveTo>
                    <a:pt x="229" y="0"/>
                  </a:moveTo>
                  <a:cubicBezTo>
                    <a:pt x="103" y="0"/>
                    <a:pt x="0" y="103"/>
                    <a:pt x="0" y="229"/>
                  </a:cubicBezTo>
                  <a:cubicBezTo>
                    <a:pt x="87" y="229"/>
                    <a:pt x="87" y="229"/>
                    <a:pt x="87" y="229"/>
                  </a:cubicBezTo>
                  <a:cubicBezTo>
                    <a:pt x="87" y="151"/>
                    <a:pt x="151" y="87"/>
                    <a:pt x="229" y="87"/>
                  </a:cubicBezTo>
                  <a:cubicBezTo>
                    <a:pt x="307" y="87"/>
                    <a:pt x="371" y="151"/>
                    <a:pt x="371" y="229"/>
                  </a:cubicBezTo>
                  <a:cubicBezTo>
                    <a:pt x="371" y="253"/>
                    <a:pt x="390" y="272"/>
                    <a:pt x="414" y="272"/>
                  </a:cubicBezTo>
                  <a:cubicBezTo>
                    <a:pt x="438" y="272"/>
                    <a:pt x="458" y="253"/>
                    <a:pt x="458" y="229"/>
                  </a:cubicBezTo>
                  <a:cubicBezTo>
                    <a:pt x="458" y="103"/>
                    <a:pt x="355" y="0"/>
                    <a:pt x="229" y="0"/>
                  </a:cubicBezTo>
                  <a:close/>
                </a:path>
              </a:pathLst>
            </a:custGeom>
            <a:solidFill>
              <a:srgbClr val="325B7F"/>
            </a:solidFill>
            <a:ln>
              <a:noFill/>
            </a:ln>
          </p:spPr>
          <p:txBody>
            <a:bodyPr/>
            <a:lstStyle/>
            <a:p>
              <a:endParaRPr lang="zh-CN" altLang="en-US" sz="2400">
                <a:solidFill>
                  <a:prstClr val="black"/>
                </a:solidFill>
                <a:cs typeface="+mn-ea"/>
                <a:sym typeface="+mn-lt"/>
              </a:endParaRPr>
            </a:p>
          </p:txBody>
        </p:sp>
        <p:sp>
          <p:nvSpPr>
            <p:cNvPr id="96" name="Line 32">
              <a:extLst>
                <a:ext uri="{FF2B5EF4-FFF2-40B4-BE49-F238E27FC236}">
                  <a16:creationId xmlns:a16="http://schemas.microsoft.com/office/drawing/2014/main" id="{F00C6D19-463F-4846-8820-3B89DAE2DCA2}"/>
                </a:ext>
              </a:extLst>
            </p:cNvPr>
            <p:cNvSpPr>
              <a:spLocks noChangeShapeType="1"/>
            </p:cNvSpPr>
            <p:nvPr/>
          </p:nvSpPr>
          <p:spPr bwMode="auto">
            <a:xfrm>
              <a:off x="2677584" y="4408260"/>
              <a:ext cx="0" cy="899861"/>
            </a:xfrm>
            <a:prstGeom prst="line">
              <a:avLst/>
            </a:prstGeom>
            <a:noFill/>
            <a:ln w="6350" cmpd="sng">
              <a:solidFill>
                <a:schemeClr val="bg1">
                  <a:lumMod val="50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sz="2400">
                <a:solidFill>
                  <a:prstClr val="black"/>
                </a:solidFill>
                <a:cs typeface="+mn-ea"/>
                <a:sym typeface="+mn-lt"/>
              </a:endParaRPr>
            </a:p>
          </p:txBody>
        </p:sp>
        <p:sp>
          <p:nvSpPr>
            <p:cNvPr id="97" name="Line 33">
              <a:extLst>
                <a:ext uri="{FF2B5EF4-FFF2-40B4-BE49-F238E27FC236}">
                  <a16:creationId xmlns:a16="http://schemas.microsoft.com/office/drawing/2014/main" id="{E50141A1-4F9F-46D2-A793-B94298F9D9AF}"/>
                </a:ext>
              </a:extLst>
            </p:cNvPr>
            <p:cNvSpPr>
              <a:spLocks noChangeShapeType="1"/>
            </p:cNvSpPr>
            <p:nvPr/>
          </p:nvSpPr>
          <p:spPr bwMode="auto">
            <a:xfrm>
              <a:off x="6096000" y="4408260"/>
              <a:ext cx="0" cy="899861"/>
            </a:xfrm>
            <a:prstGeom prst="line">
              <a:avLst/>
            </a:prstGeom>
            <a:noFill/>
            <a:ln w="6350" cmpd="sng">
              <a:solidFill>
                <a:schemeClr val="bg1">
                  <a:lumMod val="50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sz="2400">
                <a:solidFill>
                  <a:prstClr val="black"/>
                </a:solidFill>
                <a:cs typeface="+mn-ea"/>
                <a:sym typeface="+mn-lt"/>
              </a:endParaRPr>
            </a:p>
          </p:txBody>
        </p:sp>
        <p:sp>
          <p:nvSpPr>
            <p:cNvPr id="98" name="Line 34">
              <a:extLst>
                <a:ext uri="{FF2B5EF4-FFF2-40B4-BE49-F238E27FC236}">
                  <a16:creationId xmlns:a16="http://schemas.microsoft.com/office/drawing/2014/main" id="{0B80F00F-A3D6-4F20-8749-23CD2CCA034A}"/>
                </a:ext>
              </a:extLst>
            </p:cNvPr>
            <p:cNvSpPr>
              <a:spLocks noChangeShapeType="1"/>
            </p:cNvSpPr>
            <p:nvPr/>
          </p:nvSpPr>
          <p:spPr bwMode="auto">
            <a:xfrm>
              <a:off x="9514417" y="4408260"/>
              <a:ext cx="0" cy="899861"/>
            </a:xfrm>
            <a:prstGeom prst="line">
              <a:avLst/>
            </a:prstGeom>
            <a:noFill/>
            <a:ln w="6350" cmpd="sng">
              <a:solidFill>
                <a:schemeClr val="bg1">
                  <a:lumMod val="50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sz="2400">
                <a:solidFill>
                  <a:prstClr val="black"/>
                </a:solidFill>
                <a:cs typeface="+mn-ea"/>
                <a:sym typeface="+mn-lt"/>
              </a:endParaRPr>
            </a:p>
          </p:txBody>
        </p:sp>
        <p:sp>
          <p:nvSpPr>
            <p:cNvPr id="99" name="Line 35">
              <a:extLst>
                <a:ext uri="{FF2B5EF4-FFF2-40B4-BE49-F238E27FC236}">
                  <a16:creationId xmlns:a16="http://schemas.microsoft.com/office/drawing/2014/main" id="{C63EC81E-A0AA-41EA-991D-8D7F79D2D932}"/>
                </a:ext>
              </a:extLst>
            </p:cNvPr>
            <p:cNvSpPr>
              <a:spLocks noChangeShapeType="1"/>
            </p:cNvSpPr>
            <p:nvPr/>
          </p:nvSpPr>
          <p:spPr bwMode="auto">
            <a:xfrm>
              <a:off x="4406900" y="2739812"/>
              <a:ext cx="0" cy="899861"/>
            </a:xfrm>
            <a:prstGeom prst="line">
              <a:avLst/>
            </a:prstGeom>
            <a:noFill/>
            <a:ln w="6350" cmpd="sng">
              <a:solidFill>
                <a:schemeClr val="bg1">
                  <a:lumMod val="50000"/>
                </a:schemeClr>
              </a:solidFill>
              <a:prstDash val="solid"/>
              <a:round/>
              <a:headEnd type="oval" w="sm" len="sm"/>
            </a:ln>
            <a:extLst>
              <a:ext uri="{909E8E84-426E-40DD-AFC4-6F175D3DCCD1}">
                <a14:hiddenFill xmlns:a14="http://schemas.microsoft.com/office/drawing/2010/main">
                  <a:noFill/>
                </a14:hiddenFill>
              </a:ext>
            </a:extLst>
          </p:spPr>
          <p:txBody>
            <a:bodyPr/>
            <a:lstStyle/>
            <a:p>
              <a:endParaRPr lang="zh-CN" altLang="en-US" sz="2400">
                <a:solidFill>
                  <a:prstClr val="black"/>
                </a:solidFill>
                <a:cs typeface="+mn-ea"/>
                <a:sym typeface="+mn-lt"/>
              </a:endParaRPr>
            </a:p>
          </p:txBody>
        </p:sp>
        <p:sp>
          <p:nvSpPr>
            <p:cNvPr id="100" name="Line 36">
              <a:extLst>
                <a:ext uri="{FF2B5EF4-FFF2-40B4-BE49-F238E27FC236}">
                  <a16:creationId xmlns:a16="http://schemas.microsoft.com/office/drawing/2014/main" id="{2FEC7EC5-B830-4E7A-B5A5-8593A44A4E4B}"/>
                </a:ext>
              </a:extLst>
            </p:cNvPr>
            <p:cNvSpPr>
              <a:spLocks noChangeShapeType="1"/>
            </p:cNvSpPr>
            <p:nvPr/>
          </p:nvSpPr>
          <p:spPr bwMode="auto">
            <a:xfrm>
              <a:off x="7802033" y="2739812"/>
              <a:ext cx="0" cy="899861"/>
            </a:xfrm>
            <a:prstGeom prst="line">
              <a:avLst/>
            </a:prstGeom>
            <a:noFill/>
            <a:ln w="6350" cmpd="sng">
              <a:solidFill>
                <a:schemeClr val="bg1">
                  <a:lumMod val="50000"/>
                </a:schemeClr>
              </a:solidFill>
              <a:prstDash val="solid"/>
              <a:round/>
              <a:headEnd type="oval" w="sm" len="sm"/>
            </a:ln>
            <a:extLst>
              <a:ext uri="{909E8E84-426E-40DD-AFC4-6F175D3DCCD1}">
                <a14:hiddenFill xmlns:a14="http://schemas.microsoft.com/office/drawing/2010/main">
                  <a:noFill/>
                </a14:hiddenFill>
              </a:ext>
            </a:extLst>
          </p:spPr>
          <p:txBody>
            <a:bodyPr/>
            <a:lstStyle/>
            <a:p>
              <a:endParaRPr lang="zh-CN" altLang="en-US" sz="2400">
                <a:solidFill>
                  <a:prstClr val="black"/>
                </a:solidFill>
                <a:cs typeface="+mn-ea"/>
                <a:sym typeface="+mn-lt"/>
              </a:endParaRPr>
            </a:p>
          </p:txBody>
        </p:sp>
      </p:grpSp>
      <p:sp>
        <p:nvSpPr>
          <p:cNvPr id="106" name="矩形 30">
            <a:extLst>
              <a:ext uri="{FF2B5EF4-FFF2-40B4-BE49-F238E27FC236}">
                <a16:creationId xmlns:a16="http://schemas.microsoft.com/office/drawing/2014/main" id="{1EBC6519-9A5B-4946-8CC4-AA517BED3EBA}"/>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latin typeface="+mn-lt"/>
                <a:ea typeface="+mn-ea"/>
                <a:cs typeface="+mn-ea"/>
                <a:sym typeface="+mn-lt"/>
              </a:rPr>
              <a:t>紧急情况处理</a:t>
            </a:r>
          </a:p>
        </p:txBody>
      </p:sp>
      <p:grpSp>
        <p:nvGrpSpPr>
          <p:cNvPr id="107" name="组合 106">
            <a:extLst>
              <a:ext uri="{FF2B5EF4-FFF2-40B4-BE49-F238E27FC236}">
                <a16:creationId xmlns:a16="http://schemas.microsoft.com/office/drawing/2014/main" id="{6676DF56-C380-433F-8790-76121652A475}"/>
              </a:ext>
            </a:extLst>
          </p:cNvPr>
          <p:cNvGrpSpPr/>
          <p:nvPr/>
        </p:nvGrpSpPr>
        <p:grpSpPr>
          <a:xfrm>
            <a:off x="451502" y="345889"/>
            <a:ext cx="467216" cy="468244"/>
            <a:chOff x="3437020" y="4201727"/>
            <a:chExt cx="863676" cy="865576"/>
          </a:xfrm>
        </p:grpSpPr>
        <p:sp>
          <p:nvSpPr>
            <p:cNvPr id="108" name="椭圆 21">
              <a:extLst>
                <a:ext uri="{FF2B5EF4-FFF2-40B4-BE49-F238E27FC236}">
                  <a16:creationId xmlns:a16="http://schemas.microsoft.com/office/drawing/2014/main" id="{DB39CE97-8225-49E4-BDEB-80E1A0EFEA62}"/>
                </a:ext>
              </a:extLst>
            </p:cNvPr>
            <p:cNvSpPr>
              <a:spLocks noChangeArrowheads="1"/>
            </p:cNvSpPr>
            <p:nvPr/>
          </p:nvSpPr>
          <p:spPr bwMode="auto">
            <a:xfrm>
              <a:off x="3437020" y="4201727"/>
              <a:ext cx="863676" cy="865576"/>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dirty="0">
                <a:solidFill>
                  <a:srgbClr val="FFFFFF"/>
                </a:solidFill>
                <a:latin typeface="+mn-lt"/>
                <a:ea typeface="+mn-ea"/>
                <a:cs typeface="+mn-ea"/>
                <a:sym typeface="+mn-lt"/>
              </a:endParaRPr>
            </a:p>
          </p:txBody>
        </p:sp>
        <p:grpSp>
          <p:nvGrpSpPr>
            <p:cNvPr id="109" name="Group 4">
              <a:extLst>
                <a:ext uri="{FF2B5EF4-FFF2-40B4-BE49-F238E27FC236}">
                  <a16:creationId xmlns:a16="http://schemas.microsoft.com/office/drawing/2014/main" id="{1C24FAC6-31C7-4C15-BD88-50DEAD5B5D06}"/>
                </a:ext>
              </a:extLst>
            </p:cNvPr>
            <p:cNvGrpSpPr>
              <a:grpSpLocks noChangeAspect="1"/>
            </p:cNvGrpSpPr>
            <p:nvPr/>
          </p:nvGrpSpPr>
          <p:grpSpPr bwMode="auto">
            <a:xfrm>
              <a:off x="3626902" y="4339091"/>
              <a:ext cx="476560" cy="578496"/>
              <a:chOff x="2694" y="1931"/>
              <a:chExt cx="374" cy="454"/>
            </a:xfrm>
            <a:solidFill>
              <a:schemeClr val="bg1"/>
            </a:solidFill>
          </p:grpSpPr>
          <p:sp>
            <p:nvSpPr>
              <p:cNvPr id="110" name="Freeform 5">
                <a:extLst>
                  <a:ext uri="{FF2B5EF4-FFF2-40B4-BE49-F238E27FC236}">
                    <a16:creationId xmlns:a16="http://schemas.microsoft.com/office/drawing/2014/main" id="{94D61747-27A3-4DC4-B007-D23CE5F84787}"/>
                  </a:ext>
                </a:extLst>
              </p:cNvPr>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cs typeface="+mn-ea"/>
                  <a:sym typeface="+mn-lt"/>
                </a:endParaRPr>
              </a:p>
            </p:txBody>
          </p:sp>
          <p:sp>
            <p:nvSpPr>
              <p:cNvPr id="111" name="Freeform 6">
                <a:extLst>
                  <a:ext uri="{FF2B5EF4-FFF2-40B4-BE49-F238E27FC236}">
                    <a16:creationId xmlns:a16="http://schemas.microsoft.com/office/drawing/2014/main" id="{5B397E88-A93A-47DE-B26E-84F53E183ADA}"/>
                  </a:ext>
                </a:extLst>
              </p:cNvPr>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cs typeface="+mn-ea"/>
                  <a:sym typeface="+mn-lt"/>
                </a:endParaRPr>
              </a:p>
            </p:txBody>
          </p:sp>
          <p:sp>
            <p:nvSpPr>
              <p:cNvPr id="112" name="Freeform 7">
                <a:extLst>
                  <a:ext uri="{FF2B5EF4-FFF2-40B4-BE49-F238E27FC236}">
                    <a16:creationId xmlns:a16="http://schemas.microsoft.com/office/drawing/2014/main" id="{C790AF7B-9CF4-4BAB-ABE9-7EDE7ABB6F46}"/>
                  </a:ext>
                </a:extLst>
              </p:cNvPr>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cs typeface="+mn-ea"/>
                  <a:sym typeface="+mn-lt"/>
                </a:endParaRPr>
              </a:p>
            </p:txBody>
          </p:sp>
          <p:sp>
            <p:nvSpPr>
              <p:cNvPr id="113" name="Freeform 8">
                <a:extLst>
                  <a:ext uri="{FF2B5EF4-FFF2-40B4-BE49-F238E27FC236}">
                    <a16:creationId xmlns:a16="http://schemas.microsoft.com/office/drawing/2014/main" id="{54EA026B-9730-40FA-867B-07314BD2317A}"/>
                  </a:ext>
                </a:extLst>
              </p:cNvPr>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cs typeface="+mn-ea"/>
                  <a:sym typeface="+mn-lt"/>
                </a:endParaRPr>
              </a:p>
            </p:txBody>
          </p:sp>
          <p:sp>
            <p:nvSpPr>
              <p:cNvPr id="114" name="Freeform 9">
                <a:extLst>
                  <a:ext uri="{FF2B5EF4-FFF2-40B4-BE49-F238E27FC236}">
                    <a16:creationId xmlns:a16="http://schemas.microsoft.com/office/drawing/2014/main" id="{7A81DC62-DEDC-4F71-A226-319799AA7FAC}"/>
                  </a:ext>
                </a:extLst>
              </p:cNvPr>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cs typeface="+mn-ea"/>
                  <a:sym typeface="+mn-lt"/>
                </a:endParaRPr>
              </a:p>
            </p:txBody>
          </p:sp>
          <p:sp>
            <p:nvSpPr>
              <p:cNvPr id="115" name="Freeform 10">
                <a:extLst>
                  <a:ext uri="{FF2B5EF4-FFF2-40B4-BE49-F238E27FC236}">
                    <a16:creationId xmlns:a16="http://schemas.microsoft.com/office/drawing/2014/main" id="{68E82523-369E-4FF9-88CC-99CD89FC876F}"/>
                  </a:ext>
                </a:extLst>
              </p:cNvPr>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cs typeface="+mn-ea"/>
                  <a:sym typeface="+mn-lt"/>
                </a:endParaRPr>
              </a:p>
            </p:txBody>
          </p:sp>
          <p:sp>
            <p:nvSpPr>
              <p:cNvPr id="116" name="Freeform 11">
                <a:extLst>
                  <a:ext uri="{FF2B5EF4-FFF2-40B4-BE49-F238E27FC236}">
                    <a16:creationId xmlns:a16="http://schemas.microsoft.com/office/drawing/2014/main" id="{FA264DA5-6FE0-40B0-BF53-0161E48C2BD9}"/>
                  </a:ext>
                </a:extLst>
              </p:cNvPr>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cs typeface="+mn-ea"/>
                  <a:sym typeface="+mn-lt"/>
                </a:endParaRPr>
              </a:p>
            </p:txBody>
          </p:sp>
        </p:grpSp>
      </p:grpSp>
      <p:sp>
        <p:nvSpPr>
          <p:cNvPr id="118" name="矩形 117">
            <a:extLst>
              <a:ext uri="{FF2B5EF4-FFF2-40B4-BE49-F238E27FC236}">
                <a16:creationId xmlns:a16="http://schemas.microsoft.com/office/drawing/2014/main" id="{D2E59583-7135-4680-954C-CC132C63F469}"/>
              </a:ext>
            </a:extLst>
          </p:cNvPr>
          <p:cNvSpPr/>
          <p:nvPr/>
        </p:nvSpPr>
        <p:spPr>
          <a:xfrm>
            <a:off x="1413552" y="4473545"/>
            <a:ext cx="2339449" cy="393920"/>
          </a:xfrm>
          <a:prstGeom prst="rect">
            <a:avLst/>
          </a:prstGeom>
        </p:spPr>
        <p:txBody>
          <a:bodyPr wrap="square" lIns="146272" tIns="73135" rIns="146272" bIns="73135">
            <a:spAutoFit/>
          </a:bodyPr>
          <a:lstStyle/>
          <a:p>
            <a:r>
              <a:rPr lang="zh-CN" altLang="en-US" sz="1600" b="1" dirty="0"/>
              <a:t>火灾安全事故应急预案</a:t>
            </a:r>
            <a:endParaRPr lang="zh-CN" altLang="en-US" b="1" dirty="0"/>
          </a:p>
        </p:txBody>
      </p:sp>
      <p:sp>
        <p:nvSpPr>
          <p:cNvPr id="120" name="矩形 119">
            <a:extLst>
              <a:ext uri="{FF2B5EF4-FFF2-40B4-BE49-F238E27FC236}">
                <a16:creationId xmlns:a16="http://schemas.microsoft.com/office/drawing/2014/main" id="{0C3F2007-A76C-4862-BCEC-D6DFFC6A43CD}"/>
              </a:ext>
            </a:extLst>
          </p:cNvPr>
          <p:cNvSpPr/>
          <p:nvPr/>
        </p:nvSpPr>
        <p:spPr>
          <a:xfrm>
            <a:off x="3020640" y="1311944"/>
            <a:ext cx="2630473" cy="393920"/>
          </a:xfrm>
          <a:prstGeom prst="rect">
            <a:avLst/>
          </a:prstGeom>
        </p:spPr>
        <p:txBody>
          <a:bodyPr wrap="square" lIns="146272" tIns="73135" rIns="146272" bIns="73135">
            <a:spAutoFit/>
          </a:bodyPr>
          <a:lstStyle/>
          <a:p>
            <a:r>
              <a:rPr lang="zh-CN" altLang="en-US" sz="1600" b="1" dirty="0"/>
              <a:t>比赛过程中突遇停电预案</a:t>
            </a:r>
            <a:endParaRPr lang="zh-CN" altLang="en-US" b="1" dirty="0"/>
          </a:p>
        </p:txBody>
      </p:sp>
      <p:sp>
        <p:nvSpPr>
          <p:cNvPr id="122" name="矩形 121">
            <a:extLst>
              <a:ext uri="{FF2B5EF4-FFF2-40B4-BE49-F238E27FC236}">
                <a16:creationId xmlns:a16="http://schemas.microsoft.com/office/drawing/2014/main" id="{BEC2CBDD-95B9-40A0-98E6-A0B60731F092}"/>
              </a:ext>
            </a:extLst>
          </p:cNvPr>
          <p:cNvSpPr/>
          <p:nvPr/>
        </p:nvSpPr>
        <p:spPr>
          <a:xfrm>
            <a:off x="4985814" y="4488941"/>
            <a:ext cx="2015348" cy="393920"/>
          </a:xfrm>
          <a:prstGeom prst="rect">
            <a:avLst/>
          </a:prstGeom>
        </p:spPr>
        <p:txBody>
          <a:bodyPr wrap="square" lIns="146272" tIns="73135" rIns="146272" bIns="73135">
            <a:spAutoFit/>
          </a:bodyPr>
          <a:lstStyle/>
          <a:p>
            <a:r>
              <a:rPr lang="zh-CN" altLang="en-US" sz="1600" b="1" dirty="0"/>
              <a:t>参赛人数未达预期</a:t>
            </a:r>
            <a:endParaRPr lang="zh-CN" altLang="en-US" b="1" dirty="0"/>
          </a:p>
        </p:txBody>
      </p:sp>
      <p:sp>
        <p:nvSpPr>
          <p:cNvPr id="124" name="矩形 123">
            <a:extLst>
              <a:ext uri="{FF2B5EF4-FFF2-40B4-BE49-F238E27FC236}">
                <a16:creationId xmlns:a16="http://schemas.microsoft.com/office/drawing/2014/main" id="{32F22498-784A-419B-986B-D0D61D35B69E}"/>
              </a:ext>
            </a:extLst>
          </p:cNvPr>
          <p:cNvSpPr/>
          <p:nvPr/>
        </p:nvSpPr>
        <p:spPr>
          <a:xfrm>
            <a:off x="6122195" y="1301193"/>
            <a:ext cx="3217630" cy="393920"/>
          </a:xfrm>
          <a:prstGeom prst="rect">
            <a:avLst/>
          </a:prstGeom>
        </p:spPr>
        <p:txBody>
          <a:bodyPr wrap="square" lIns="146272" tIns="73135" rIns="146272" bIns="73135">
            <a:spAutoFit/>
          </a:bodyPr>
          <a:lstStyle/>
          <a:p>
            <a:r>
              <a:rPr lang="zh-CN" altLang="en-US" sz="1600" b="1" dirty="0"/>
              <a:t>经费无法及时下发，或资金紧张</a:t>
            </a:r>
            <a:endParaRPr lang="zh-CN" altLang="en-US" b="1" dirty="0"/>
          </a:p>
        </p:txBody>
      </p:sp>
      <p:sp>
        <p:nvSpPr>
          <p:cNvPr id="126" name="矩形 125">
            <a:extLst>
              <a:ext uri="{FF2B5EF4-FFF2-40B4-BE49-F238E27FC236}">
                <a16:creationId xmlns:a16="http://schemas.microsoft.com/office/drawing/2014/main" id="{E6A2E819-8B48-4ACF-82C4-4A3CE9B29030}"/>
              </a:ext>
            </a:extLst>
          </p:cNvPr>
          <p:cNvSpPr/>
          <p:nvPr/>
        </p:nvSpPr>
        <p:spPr>
          <a:xfrm>
            <a:off x="8435720" y="4428853"/>
            <a:ext cx="2015348" cy="393920"/>
          </a:xfrm>
          <a:prstGeom prst="rect">
            <a:avLst/>
          </a:prstGeom>
        </p:spPr>
        <p:txBody>
          <a:bodyPr wrap="square" lIns="146272" tIns="73135" rIns="146272" bIns="73135">
            <a:spAutoFit/>
          </a:bodyPr>
          <a:lstStyle/>
          <a:p>
            <a:pPr algn="ctr"/>
            <a:r>
              <a:rPr lang="zh-CN" altLang="en-US" sz="1600" b="1" dirty="0"/>
              <a:t>题目泄露</a:t>
            </a:r>
            <a:endParaRPr lang="zh-CN" altLang="en-US" b="1" dirty="0"/>
          </a:p>
        </p:txBody>
      </p:sp>
      <p:sp>
        <p:nvSpPr>
          <p:cNvPr id="103" name="flame_3835">
            <a:extLst>
              <a:ext uri="{FF2B5EF4-FFF2-40B4-BE49-F238E27FC236}">
                <a16:creationId xmlns:a16="http://schemas.microsoft.com/office/drawing/2014/main" id="{FC826162-EF02-4963-8D51-B0ADC2C4F840}"/>
              </a:ext>
            </a:extLst>
          </p:cNvPr>
          <p:cNvSpPr>
            <a:spLocks noChangeAspect="1"/>
          </p:cNvSpPr>
          <p:nvPr/>
        </p:nvSpPr>
        <p:spPr bwMode="auto">
          <a:xfrm>
            <a:off x="2393767" y="2857493"/>
            <a:ext cx="425587" cy="609685"/>
          </a:xfrm>
          <a:custGeom>
            <a:avLst/>
            <a:gdLst>
              <a:gd name="T0" fmla="*/ 75 w 154"/>
              <a:gd name="T1" fmla="*/ 0 h 221"/>
              <a:gd name="T2" fmla="*/ 38 w 154"/>
              <a:gd name="T3" fmla="*/ 82 h 221"/>
              <a:gd name="T4" fmla="*/ 2 w 154"/>
              <a:gd name="T5" fmla="*/ 137 h 221"/>
              <a:gd name="T6" fmla="*/ 35 w 154"/>
              <a:gd name="T7" fmla="*/ 215 h 221"/>
              <a:gd name="T8" fmla="*/ 53 w 154"/>
              <a:gd name="T9" fmla="*/ 161 h 221"/>
              <a:gd name="T10" fmla="*/ 77 w 154"/>
              <a:gd name="T11" fmla="*/ 121 h 221"/>
              <a:gd name="T12" fmla="*/ 99 w 154"/>
              <a:gd name="T13" fmla="*/ 160 h 221"/>
              <a:gd name="T14" fmla="*/ 97 w 154"/>
              <a:gd name="T15" fmla="*/ 221 h 221"/>
              <a:gd name="T16" fmla="*/ 147 w 154"/>
              <a:gd name="T17" fmla="*/ 151 h 221"/>
              <a:gd name="T18" fmla="*/ 75 w 154"/>
              <a:gd name="T19"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 h="221">
                <a:moveTo>
                  <a:pt x="75" y="0"/>
                </a:moveTo>
                <a:cubicBezTo>
                  <a:pt x="75" y="0"/>
                  <a:pt x="71" y="48"/>
                  <a:pt x="38" y="82"/>
                </a:cubicBezTo>
                <a:cubicBezTo>
                  <a:pt x="8" y="106"/>
                  <a:pt x="3" y="119"/>
                  <a:pt x="2" y="137"/>
                </a:cubicBezTo>
                <a:cubicBezTo>
                  <a:pt x="0" y="155"/>
                  <a:pt x="2" y="191"/>
                  <a:pt x="35" y="215"/>
                </a:cubicBezTo>
                <a:cubicBezTo>
                  <a:pt x="35" y="215"/>
                  <a:pt x="23" y="185"/>
                  <a:pt x="53" y="161"/>
                </a:cubicBezTo>
                <a:cubicBezTo>
                  <a:pt x="81" y="138"/>
                  <a:pt x="77" y="122"/>
                  <a:pt x="77" y="121"/>
                </a:cubicBezTo>
                <a:cubicBezTo>
                  <a:pt x="77" y="122"/>
                  <a:pt x="84" y="146"/>
                  <a:pt x="99" y="160"/>
                </a:cubicBezTo>
                <a:cubicBezTo>
                  <a:pt x="114" y="173"/>
                  <a:pt x="111" y="198"/>
                  <a:pt x="97" y="221"/>
                </a:cubicBezTo>
                <a:cubicBezTo>
                  <a:pt x="97" y="221"/>
                  <a:pt x="143" y="191"/>
                  <a:pt x="147" y="151"/>
                </a:cubicBezTo>
                <a:cubicBezTo>
                  <a:pt x="154" y="86"/>
                  <a:pt x="96" y="11"/>
                  <a:pt x="75" y="0"/>
                </a:cubicBezTo>
                <a:close/>
              </a:path>
            </a:pathLst>
          </a:custGeom>
          <a:solidFill>
            <a:srgbClr val="325B7F"/>
          </a:solidFill>
          <a:ln>
            <a:noFill/>
          </a:ln>
        </p:spPr>
      </p:sp>
      <p:sp>
        <p:nvSpPr>
          <p:cNvPr id="105" name="iconfont-11716-5589746">
            <a:extLst>
              <a:ext uri="{FF2B5EF4-FFF2-40B4-BE49-F238E27FC236}">
                <a16:creationId xmlns:a16="http://schemas.microsoft.com/office/drawing/2014/main" id="{34F7291F-CCB2-4EB2-8F4A-00597994094C}"/>
              </a:ext>
            </a:extLst>
          </p:cNvPr>
          <p:cNvSpPr>
            <a:spLocks noChangeAspect="1"/>
          </p:cNvSpPr>
          <p:nvPr/>
        </p:nvSpPr>
        <p:spPr bwMode="auto">
          <a:xfrm>
            <a:off x="4199034" y="2781537"/>
            <a:ext cx="301288" cy="609685"/>
          </a:xfrm>
          <a:custGeom>
            <a:avLst/>
            <a:gdLst>
              <a:gd name="T0" fmla="*/ 4986 w 5384"/>
              <a:gd name="T1" fmla="*/ 4781 h 10896"/>
              <a:gd name="T2" fmla="*/ 3153 w 5384"/>
              <a:gd name="T3" fmla="*/ 4781 h 10896"/>
              <a:gd name="T4" fmla="*/ 3960 w 5384"/>
              <a:gd name="T5" fmla="*/ 513 h 10896"/>
              <a:gd name="T6" fmla="*/ 3716 w 5384"/>
              <a:gd name="T7" fmla="*/ 64 h 10896"/>
              <a:gd name="T8" fmla="*/ 3229 w 5384"/>
              <a:gd name="T9" fmla="*/ 218 h 10896"/>
              <a:gd name="T10" fmla="*/ 64 w 5384"/>
              <a:gd name="T11" fmla="*/ 4961 h 10896"/>
              <a:gd name="T12" fmla="*/ 0 w 5384"/>
              <a:gd name="T13" fmla="*/ 5193 h 10896"/>
              <a:gd name="T14" fmla="*/ 0 w 5384"/>
              <a:gd name="T15" fmla="*/ 6078 h 10896"/>
              <a:gd name="T16" fmla="*/ 398 w 5384"/>
              <a:gd name="T17" fmla="*/ 6475 h 10896"/>
              <a:gd name="T18" fmla="*/ 2179 w 5384"/>
              <a:gd name="T19" fmla="*/ 6475 h 10896"/>
              <a:gd name="T20" fmla="*/ 961 w 5384"/>
              <a:gd name="T21" fmla="*/ 10359 h 10896"/>
              <a:gd name="T22" fmla="*/ 1141 w 5384"/>
              <a:gd name="T23" fmla="*/ 10833 h 10896"/>
              <a:gd name="T24" fmla="*/ 1334 w 5384"/>
              <a:gd name="T25" fmla="*/ 10896 h 10896"/>
              <a:gd name="T26" fmla="*/ 1629 w 5384"/>
              <a:gd name="T27" fmla="*/ 10730 h 10896"/>
              <a:gd name="T28" fmla="*/ 5281 w 5384"/>
              <a:gd name="T29" fmla="*/ 6321 h 10896"/>
              <a:gd name="T30" fmla="*/ 5384 w 5384"/>
              <a:gd name="T31" fmla="*/ 6065 h 10896"/>
              <a:gd name="T32" fmla="*/ 5384 w 5384"/>
              <a:gd name="T33" fmla="*/ 5180 h 10896"/>
              <a:gd name="T34" fmla="*/ 4986 w 5384"/>
              <a:gd name="T35" fmla="*/ 4781 h 10896"/>
              <a:gd name="T36" fmla="*/ 3089 w 5384"/>
              <a:gd name="T37" fmla="*/ 6218 h 10896"/>
              <a:gd name="T38" fmla="*/ 3038 w 5384"/>
              <a:gd name="T39" fmla="*/ 5859 h 10896"/>
              <a:gd name="T40" fmla="*/ 2718 w 5384"/>
              <a:gd name="T41" fmla="*/ 5693 h 10896"/>
              <a:gd name="T42" fmla="*/ 808 w 5384"/>
              <a:gd name="T43" fmla="*/ 5693 h 10896"/>
              <a:gd name="T44" fmla="*/ 808 w 5384"/>
              <a:gd name="T45" fmla="*/ 5334 h 10896"/>
              <a:gd name="T46" fmla="*/ 2820 w 5384"/>
              <a:gd name="T47" fmla="*/ 2348 h 10896"/>
              <a:gd name="T48" fmla="*/ 2295 w 5384"/>
              <a:gd name="T49" fmla="*/ 5155 h 10896"/>
              <a:gd name="T50" fmla="*/ 2373 w 5384"/>
              <a:gd name="T51" fmla="*/ 5489 h 10896"/>
              <a:gd name="T52" fmla="*/ 2680 w 5384"/>
              <a:gd name="T53" fmla="*/ 5630 h 10896"/>
              <a:gd name="T54" fmla="*/ 4578 w 5384"/>
              <a:gd name="T55" fmla="*/ 5630 h 10896"/>
              <a:gd name="T56" fmla="*/ 4578 w 5384"/>
              <a:gd name="T57" fmla="*/ 5964 h 10896"/>
              <a:gd name="T58" fmla="*/ 2320 w 5384"/>
              <a:gd name="T59" fmla="*/ 8679 h 10896"/>
              <a:gd name="T60" fmla="*/ 3089 w 5384"/>
              <a:gd name="T61" fmla="*/ 6218 h 10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384" h="10896">
                <a:moveTo>
                  <a:pt x="4986" y="4781"/>
                </a:moveTo>
                <a:lnTo>
                  <a:pt x="3153" y="4781"/>
                </a:lnTo>
                <a:lnTo>
                  <a:pt x="3960" y="513"/>
                </a:lnTo>
                <a:cubicBezTo>
                  <a:pt x="3999" y="320"/>
                  <a:pt x="3896" y="128"/>
                  <a:pt x="3716" y="64"/>
                </a:cubicBezTo>
                <a:cubicBezTo>
                  <a:pt x="3536" y="0"/>
                  <a:pt x="3331" y="64"/>
                  <a:pt x="3229" y="218"/>
                </a:cubicBezTo>
                <a:lnTo>
                  <a:pt x="64" y="4961"/>
                </a:lnTo>
                <a:cubicBezTo>
                  <a:pt x="25" y="5039"/>
                  <a:pt x="0" y="5115"/>
                  <a:pt x="0" y="5193"/>
                </a:cubicBezTo>
                <a:lnTo>
                  <a:pt x="0" y="6078"/>
                </a:lnTo>
                <a:cubicBezTo>
                  <a:pt x="0" y="6295"/>
                  <a:pt x="166" y="6475"/>
                  <a:pt x="398" y="6475"/>
                </a:cubicBezTo>
                <a:lnTo>
                  <a:pt x="2179" y="6475"/>
                </a:lnTo>
                <a:lnTo>
                  <a:pt x="961" y="10359"/>
                </a:lnTo>
                <a:cubicBezTo>
                  <a:pt x="897" y="10539"/>
                  <a:pt x="974" y="10744"/>
                  <a:pt x="1141" y="10833"/>
                </a:cubicBezTo>
                <a:cubicBezTo>
                  <a:pt x="1193" y="10871"/>
                  <a:pt x="1256" y="10896"/>
                  <a:pt x="1334" y="10896"/>
                </a:cubicBezTo>
                <a:cubicBezTo>
                  <a:pt x="1461" y="10896"/>
                  <a:pt x="1565" y="10845"/>
                  <a:pt x="1629" y="10730"/>
                </a:cubicBezTo>
                <a:lnTo>
                  <a:pt x="5281" y="6321"/>
                </a:lnTo>
                <a:cubicBezTo>
                  <a:pt x="5345" y="6258"/>
                  <a:pt x="5384" y="6168"/>
                  <a:pt x="5384" y="6065"/>
                </a:cubicBezTo>
                <a:lnTo>
                  <a:pt x="5384" y="5180"/>
                </a:lnTo>
                <a:cubicBezTo>
                  <a:pt x="5384" y="4961"/>
                  <a:pt x="5216" y="4781"/>
                  <a:pt x="4986" y="4781"/>
                </a:cubicBezTo>
                <a:close/>
                <a:moveTo>
                  <a:pt x="3089" y="6218"/>
                </a:moveTo>
                <a:cubicBezTo>
                  <a:pt x="3140" y="6089"/>
                  <a:pt x="3115" y="5961"/>
                  <a:pt x="3038" y="5859"/>
                </a:cubicBezTo>
                <a:cubicBezTo>
                  <a:pt x="2974" y="5756"/>
                  <a:pt x="2845" y="5693"/>
                  <a:pt x="2718" y="5693"/>
                </a:cubicBezTo>
                <a:lnTo>
                  <a:pt x="808" y="5693"/>
                </a:lnTo>
                <a:lnTo>
                  <a:pt x="808" y="5334"/>
                </a:lnTo>
                <a:lnTo>
                  <a:pt x="2820" y="2348"/>
                </a:lnTo>
                <a:lnTo>
                  <a:pt x="2295" y="5155"/>
                </a:lnTo>
                <a:cubicBezTo>
                  <a:pt x="2269" y="5270"/>
                  <a:pt x="2295" y="5399"/>
                  <a:pt x="2373" y="5489"/>
                </a:cubicBezTo>
                <a:cubicBezTo>
                  <a:pt x="2450" y="5579"/>
                  <a:pt x="2565" y="5630"/>
                  <a:pt x="2680" y="5630"/>
                </a:cubicBezTo>
                <a:lnTo>
                  <a:pt x="4578" y="5630"/>
                </a:lnTo>
                <a:lnTo>
                  <a:pt x="4578" y="5964"/>
                </a:lnTo>
                <a:lnTo>
                  <a:pt x="2320" y="8679"/>
                </a:lnTo>
                <a:lnTo>
                  <a:pt x="3089" y="6218"/>
                </a:lnTo>
                <a:close/>
              </a:path>
            </a:pathLst>
          </a:custGeom>
          <a:solidFill>
            <a:srgbClr val="7F7F7F"/>
          </a:solidFill>
          <a:ln>
            <a:noFill/>
          </a:ln>
        </p:spPr>
      </p:sp>
      <p:sp>
        <p:nvSpPr>
          <p:cNvPr id="144" name="iconfont-1187-868307">
            <a:extLst>
              <a:ext uri="{FF2B5EF4-FFF2-40B4-BE49-F238E27FC236}">
                <a16:creationId xmlns:a16="http://schemas.microsoft.com/office/drawing/2014/main" id="{95F6BF4E-F380-425F-B018-6F070F245810}"/>
              </a:ext>
            </a:extLst>
          </p:cNvPr>
          <p:cNvSpPr>
            <a:spLocks noChangeAspect="1"/>
          </p:cNvSpPr>
          <p:nvPr/>
        </p:nvSpPr>
        <p:spPr bwMode="auto">
          <a:xfrm>
            <a:off x="5699666" y="2835561"/>
            <a:ext cx="609685" cy="596840"/>
          </a:xfrm>
          <a:custGeom>
            <a:avLst/>
            <a:gdLst>
              <a:gd name="T0" fmla="*/ 2895 w 12754"/>
              <a:gd name="T1" fmla="*/ 3482 h 12486"/>
              <a:gd name="T2" fmla="*/ 6377 w 12754"/>
              <a:gd name="T3" fmla="*/ 0 h 12486"/>
              <a:gd name="T4" fmla="*/ 9859 w 12754"/>
              <a:gd name="T5" fmla="*/ 3482 h 12486"/>
              <a:gd name="T6" fmla="*/ 6377 w 12754"/>
              <a:gd name="T7" fmla="*/ 6963 h 12486"/>
              <a:gd name="T8" fmla="*/ 2895 w 12754"/>
              <a:gd name="T9" fmla="*/ 3482 h 12486"/>
              <a:gd name="T10" fmla="*/ 0 w 12754"/>
              <a:gd name="T11" fmla="*/ 12468 h 12486"/>
              <a:gd name="T12" fmla="*/ 3586 w 12754"/>
              <a:gd name="T13" fmla="*/ 7045 h 12486"/>
              <a:gd name="T14" fmla="*/ 6377 w 12754"/>
              <a:gd name="T15" fmla="*/ 8014 h 12486"/>
              <a:gd name="T16" fmla="*/ 9182 w 12754"/>
              <a:gd name="T17" fmla="*/ 7036 h 12486"/>
              <a:gd name="T18" fmla="*/ 12754 w 12754"/>
              <a:gd name="T19" fmla="*/ 12468 h 12486"/>
              <a:gd name="T20" fmla="*/ 0 w 12754"/>
              <a:gd name="T21" fmla="*/ 12468 h 12486"/>
              <a:gd name="T22" fmla="*/ 0 w 12754"/>
              <a:gd name="T23" fmla="*/ 12468 h 12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54" h="12486">
                <a:moveTo>
                  <a:pt x="2895" y="3482"/>
                </a:moveTo>
                <a:cubicBezTo>
                  <a:pt x="2895" y="1562"/>
                  <a:pt x="4457" y="0"/>
                  <a:pt x="6377" y="0"/>
                </a:cubicBezTo>
                <a:cubicBezTo>
                  <a:pt x="8297" y="0"/>
                  <a:pt x="9859" y="1562"/>
                  <a:pt x="9859" y="3482"/>
                </a:cubicBezTo>
                <a:cubicBezTo>
                  <a:pt x="9859" y="5402"/>
                  <a:pt x="8297" y="6963"/>
                  <a:pt x="6377" y="6963"/>
                </a:cubicBezTo>
                <a:cubicBezTo>
                  <a:pt x="4457" y="6963"/>
                  <a:pt x="2895" y="5402"/>
                  <a:pt x="2895" y="3482"/>
                </a:cubicBezTo>
                <a:close/>
                <a:moveTo>
                  <a:pt x="0" y="12468"/>
                </a:moveTo>
                <a:cubicBezTo>
                  <a:pt x="75" y="11626"/>
                  <a:pt x="479" y="8643"/>
                  <a:pt x="3586" y="7045"/>
                </a:cubicBezTo>
                <a:cubicBezTo>
                  <a:pt x="4356" y="7650"/>
                  <a:pt x="5324" y="8014"/>
                  <a:pt x="6377" y="8014"/>
                </a:cubicBezTo>
                <a:cubicBezTo>
                  <a:pt x="7436" y="8014"/>
                  <a:pt x="8409" y="7647"/>
                  <a:pt x="9182" y="7036"/>
                </a:cubicBezTo>
                <a:cubicBezTo>
                  <a:pt x="12302" y="8627"/>
                  <a:pt x="12678" y="11589"/>
                  <a:pt x="12754" y="12468"/>
                </a:cubicBezTo>
                <a:cubicBezTo>
                  <a:pt x="12736" y="12486"/>
                  <a:pt x="18" y="12470"/>
                  <a:pt x="0" y="12468"/>
                </a:cubicBezTo>
                <a:close/>
                <a:moveTo>
                  <a:pt x="0" y="12468"/>
                </a:moveTo>
                <a:close/>
              </a:path>
            </a:pathLst>
          </a:custGeom>
          <a:solidFill>
            <a:srgbClr val="325B7F"/>
          </a:solidFill>
          <a:ln>
            <a:noFill/>
          </a:ln>
        </p:spPr>
      </p:sp>
      <p:cxnSp>
        <p:nvCxnSpPr>
          <p:cNvPr id="4" name="直接连接符 3">
            <a:extLst>
              <a:ext uri="{FF2B5EF4-FFF2-40B4-BE49-F238E27FC236}">
                <a16:creationId xmlns:a16="http://schemas.microsoft.com/office/drawing/2014/main" id="{9BEEEDE9-0A11-4AF9-A610-61737387F3B6}"/>
              </a:ext>
            </a:extLst>
          </p:cNvPr>
          <p:cNvCxnSpPr>
            <a:endCxn id="144" idx="9"/>
          </p:cNvCxnSpPr>
          <p:nvPr/>
        </p:nvCxnSpPr>
        <p:spPr>
          <a:xfrm>
            <a:off x="5699666" y="2835561"/>
            <a:ext cx="609685" cy="595980"/>
          </a:xfrm>
          <a:prstGeom prst="line">
            <a:avLst/>
          </a:prstGeom>
          <a:ln w="76200">
            <a:solidFill>
              <a:srgbClr val="325B7F"/>
            </a:solidFill>
          </a:ln>
        </p:spPr>
        <p:style>
          <a:lnRef idx="1">
            <a:schemeClr val="accent1"/>
          </a:lnRef>
          <a:fillRef idx="0">
            <a:schemeClr val="accent1"/>
          </a:fillRef>
          <a:effectRef idx="0">
            <a:schemeClr val="accent1"/>
          </a:effectRef>
          <a:fontRef idx="minor">
            <a:schemeClr val="tx1"/>
          </a:fontRef>
        </p:style>
      </p:cxnSp>
      <p:sp>
        <p:nvSpPr>
          <p:cNvPr id="145" name="dollar_155515">
            <a:extLst>
              <a:ext uri="{FF2B5EF4-FFF2-40B4-BE49-F238E27FC236}">
                <a16:creationId xmlns:a16="http://schemas.microsoft.com/office/drawing/2014/main" id="{5796CBD9-CC72-49F7-B65A-5739D783EB02}"/>
              </a:ext>
            </a:extLst>
          </p:cNvPr>
          <p:cNvSpPr>
            <a:spLocks noChangeAspect="1"/>
          </p:cNvSpPr>
          <p:nvPr/>
        </p:nvSpPr>
        <p:spPr bwMode="auto">
          <a:xfrm>
            <a:off x="7459880" y="2783828"/>
            <a:ext cx="609685" cy="563511"/>
          </a:xfrm>
          <a:custGeom>
            <a:avLst/>
            <a:gdLst>
              <a:gd name="connsiteX0" fmla="*/ 173435 w 606580"/>
              <a:gd name="connsiteY0" fmla="*/ 315548 h 560642"/>
              <a:gd name="connsiteX1" fmla="*/ 173435 w 606580"/>
              <a:gd name="connsiteY1" fmla="*/ 435314 h 560642"/>
              <a:gd name="connsiteX2" fmla="*/ 211038 w 606580"/>
              <a:gd name="connsiteY2" fmla="*/ 413994 h 560642"/>
              <a:gd name="connsiteX3" fmla="*/ 225429 w 606580"/>
              <a:gd name="connsiteY3" fmla="*/ 373855 h 560642"/>
              <a:gd name="connsiteX4" fmla="*/ 213266 w 606580"/>
              <a:gd name="connsiteY4" fmla="*/ 338445 h 560642"/>
              <a:gd name="connsiteX5" fmla="*/ 173435 w 606580"/>
              <a:gd name="connsiteY5" fmla="*/ 315548 h 560642"/>
              <a:gd name="connsiteX6" fmla="*/ 128870 w 606580"/>
              <a:gd name="connsiteY6" fmla="*/ 108553 h 560642"/>
              <a:gd name="connsiteX7" fmla="*/ 99995 w 606580"/>
              <a:gd name="connsiteY7" fmla="*/ 129410 h 560642"/>
              <a:gd name="connsiteX8" fmla="*/ 89224 w 606580"/>
              <a:gd name="connsiteY8" fmla="*/ 161947 h 560642"/>
              <a:gd name="connsiteX9" fmla="*/ 99066 w 606580"/>
              <a:gd name="connsiteY9" fmla="*/ 192167 h 560642"/>
              <a:gd name="connsiteX10" fmla="*/ 128870 w 606580"/>
              <a:gd name="connsiteY10" fmla="*/ 214785 h 560642"/>
              <a:gd name="connsiteX11" fmla="*/ 128870 w 606580"/>
              <a:gd name="connsiteY11" fmla="*/ 11220 h 560642"/>
              <a:gd name="connsiteX12" fmla="*/ 173435 w 606580"/>
              <a:gd name="connsiteY12" fmla="*/ 11220 h 560642"/>
              <a:gd name="connsiteX13" fmla="*/ 173435 w 606580"/>
              <a:gd name="connsiteY13" fmla="*/ 41625 h 560642"/>
              <a:gd name="connsiteX14" fmla="*/ 251333 w 606580"/>
              <a:gd name="connsiteY14" fmla="*/ 74904 h 560642"/>
              <a:gd name="connsiteX15" fmla="*/ 288193 w 606580"/>
              <a:gd name="connsiteY15" fmla="*/ 148413 h 560642"/>
              <a:gd name="connsiteX16" fmla="*/ 210388 w 606580"/>
              <a:gd name="connsiteY16" fmla="*/ 158610 h 560642"/>
              <a:gd name="connsiteX17" fmla="*/ 173528 w 606580"/>
              <a:gd name="connsiteY17" fmla="*/ 109480 h 560642"/>
              <a:gd name="connsiteX18" fmla="*/ 173528 w 606580"/>
              <a:gd name="connsiteY18" fmla="*/ 229524 h 560642"/>
              <a:gd name="connsiteX19" fmla="*/ 274080 w 606580"/>
              <a:gd name="connsiteY19" fmla="*/ 281250 h 560642"/>
              <a:gd name="connsiteX20" fmla="*/ 300820 w 606580"/>
              <a:gd name="connsiteY20" fmla="*/ 362824 h 560642"/>
              <a:gd name="connsiteX21" fmla="*/ 267210 w 606580"/>
              <a:gd name="connsiteY21" fmla="*/ 456542 h 560642"/>
              <a:gd name="connsiteX22" fmla="*/ 173528 w 606580"/>
              <a:gd name="connsiteY22" fmla="*/ 503169 h 560642"/>
              <a:gd name="connsiteX23" fmla="*/ 173528 w 606580"/>
              <a:gd name="connsiteY23" fmla="*/ 560642 h 560642"/>
              <a:gd name="connsiteX24" fmla="*/ 128870 w 606580"/>
              <a:gd name="connsiteY24" fmla="*/ 560642 h 560642"/>
              <a:gd name="connsiteX25" fmla="*/ 128870 w 606580"/>
              <a:gd name="connsiteY25" fmla="*/ 504745 h 560642"/>
              <a:gd name="connsiteX26" fmla="*/ 42430 w 606580"/>
              <a:gd name="connsiteY26" fmla="*/ 465070 h 560642"/>
              <a:gd name="connsiteX27" fmla="*/ 0 w 606580"/>
              <a:gd name="connsiteY27" fmla="*/ 371445 h 560642"/>
              <a:gd name="connsiteX28" fmla="*/ 80311 w 606580"/>
              <a:gd name="connsiteY28" fmla="*/ 362824 h 560642"/>
              <a:gd name="connsiteX29" fmla="*/ 98788 w 606580"/>
              <a:gd name="connsiteY29" fmla="*/ 405187 h 560642"/>
              <a:gd name="connsiteX30" fmla="*/ 128870 w 606580"/>
              <a:gd name="connsiteY30" fmla="*/ 431050 h 560642"/>
              <a:gd name="connsiteX31" fmla="*/ 128870 w 606580"/>
              <a:gd name="connsiteY31" fmla="*/ 302292 h 560642"/>
              <a:gd name="connsiteX32" fmla="*/ 40480 w 606580"/>
              <a:gd name="connsiteY32" fmla="*/ 250289 h 560642"/>
              <a:gd name="connsiteX33" fmla="*/ 12255 w 606580"/>
              <a:gd name="connsiteY33" fmla="*/ 165655 h 560642"/>
              <a:gd name="connsiteX34" fmla="*/ 44101 w 606580"/>
              <a:gd name="connsiteY34" fmla="*/ 81022 h 560642"/>
              <a:gd name="connsiteX35" fmla="*/ 128870 w 606580"/>
              <a:gd name="connsiteY35" fmla="*/ 41625 h 560642"/>
              <a:gd name="connsiteX36" fmla="*/ 472325 w 606580"/>
              <a:gd name="connsiteY36" fmla="*/ 0 h 560642"/>
              <a:gd name="connsiteX37" fmla="*/ 510299 w 606580"/>
              <a:gd name="connsiteY37" fmla="*/ 0 h 560642"/>
              <a:gd name="connsiteX38" fmla="*/ 510299 w 606580"/>
              <a:gd name="connsiteY38" fmla="*/ 351166 h 560642"/>
              <a:gd name="connsiteX39" fmla="*/ 606580 w 606580"/>
              <a:gd name="connsiteY39" fmla="*/ 351166 h 560642"/>
              <a:gd name="connsiteX40" fmla="*/ 491358 w 606580"/>
              <a:gd name="connsiteY40" fmla="*/ 550481 h 560642"/>
              <a:gd name="connsiteX41" fmla="*/ 376043 w 606580"/>
              <a:gd name="connsiteY41" fmla="*/ 351166 h 560642"/>
              <a:gd name="connsiteX42" fmla="*/ 472325 w 606580"/>
              <a:gd name="connsiteY42" fmla="*/ 351166 h 560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606580" h="560642">
                <a:moveTo>
                  <a:pt x="173435" y="315548"/>
                </a:moveTo>
                <a:lnTo>
                  <a:pt x="173435" y="435314"/>
                </a:lnTo>
                <a:cubicBezTo>
                  <a:pt x="188848" y="432441"/>
                  <a:pt x="201382" y="425303"/>
                  <a:pt x="211038" y="413994"/>
                </a:cubicBezTo>
                <a:cubicBezTo>
                  <a:pt x="220601" y="402592"/>
                  <a:pt x="225429" y="389243"/>
                  <a:pt x="225429" y="373855"/>
                </a:cubicBezTo>
                <a:cubicBezTo>
                  <a:pt x="225429" y="360136"/>
                  <a:pt x="221437" y="348363"/>
                  <a:pt x="213266" y="338445"/>
                </a:cubicBezTo>
                <a:cubicBezTo>
                  <a:pt x="205189" y="328526"/>
                  <a:pt x="191912" y="320832"/>
                  <a:pt x="173435" y="315548"/>
                </a:cubicBezTo>
                <a:close/>
                <a:moveTo>
                  <a:pt x="128870" y="108553"/>
                </a:moveTo>
                <a:cubicBezTo>
                  <a:pt x="116800" y="112632"/>
                  <a:pt x="107144" y="119584"/>
                  <a:pt x="99995" y="129410"/>
                </a:cubicBezTo>
                <a:cubicBezTo>
                  <a:pt x="92753" y="139236"/>
                  <a:pt x="89224" y="150082"/>
                  <a:pt x="89224" y="161947"/>
                </a:cubicBezTo>
                <a:cubicBezTo>
                  <a:pt x="89224" y="172886"/>
                  <a:pt x="92474" y="182897"/>
                  <a:pt x="99066" y="192167"/>
                </a:cubicBezTo>
                <a:cubicBezTo>
                  <a:pt x="105565" y="201529"/>
                  <a:pt x="115500" y="209038"/>
                  <a:pt x="128870" y="214785"/>
                </a:cubicBezTo>
                <a:close/>
                <a:moveTo>
                  <a:pt x="128870" y="11220"/>
                </a:moveTo>
                <a:lnTo>
                  <a:pt x="173435" y="11220"/>
                </a:lnTo>
                <a:lnTo>
                  <a:pt x="173435" y="41625"/>
                </a:lnTo>
                <a:cubicBezTo>
                  <a:pt x="206024" y="45518"/>
                  <a:pt x="232021" y="56549"/>
                  <a:pt x="251333" y="74904"/>
                </a:cubicBezTo>
                <a:cubicBezTo>
                  <a:pt x="270552" y="93258"/>
                  <a:pt x="282901" y="117730"/>
                  <a:pt x="288193" y="148413"/>
                </a:cubicBezTo>
                <a:lnTo>
                  <a:pt x="210388" y="158610"/>
                </a:lnTo>
                <a:cubicBezTo>
                  <a:pt x="205653" y="134416"/>
                  <a:pt x="193397" y="118101"/>
                  <a:pt x="173528" y="109480"/>
                </a:cubicBezTo>
                <a:lnTo>
                  <a:pt x="173528" y="229524"/>
                </a:lnTo>
                <a:cubicBezTo>
                  <a:pt x="222737" y="242873"/>
                  <a:pt x="256254" y="260115"/>
                  <a:pt x="274080" y="281250"/>
                </a:cubicBezTo>
                <a:cubicBezTo>
                  <a:pt x="291907" y="302478"/>
                  <a:pt x="300820" y="329638"/>
                  <a:pt x="300820" y="362824"/>
                </a:cubicBezTo>
                <a:cubicBezTo>
                  <a:pt x="300820" y="399903"/>
                  <a:pt x="289585" y="431143"/>
                  <a:pt x="267210" y="456542"/>
                </a:cubicBezTo>
                <a:cubicBezTo>
                  <a:pt x="244648" y="481941"/>
                  <a:pt x="213452" y="497422"/>
                  <a:pt x="173528" y="503169"/>
                </a:cubicBezTo>
                <a:lnTo>
                  <a:pt x="173528" y="560642"/>
                </a:lnTo>
                <a:lnTo>
                  <a:pt x="128870" y="560642"/>
                </a:lnTo>
                <a:lnTo>
                  <a:pt x="128870" y="504745"/>
                </a:lnTo>
                <a:cubicBezTo>
                  <a:pt x="93403" y="500388"/>
                  <a:pt x="64620" y="487225"/>
                  <a:pt x="42430" y="465070"/>
                </a:cubicBezTo>
                <a:cubicBezTo>
                  <a:pt x="20333" y="443008"/>
                  <a:pt x="6128" y="411769"/>
                  <a:pt x="0" y="371445"/>
                </a:cubicBezTo>
                <a:lnTo>
                  <a:pt x="80311" y="362824"/>
                </a:lnTo>
                <a:cubicBezTo>
                  <a:pt x="83561" y="379232"/>
                  <a:pt x="89689" y="393322"/>
                  <a:pt x="98788" y="405187"/>
                </a:cubicBezTo>
                <a:cubicBezTo>
                  <a:pt x="107794" y="417053"/>
                  <a:pt x="117821" y="425674"/>
                  <a:pt x="128870" y="431050"/>
                </a:cubicBezTo>
                <a:lnTo>
                  <a:pt x="128870" y="302292"/>
                </a:lnTo>
                <a:cubicBezTo>
                  <a:pt x="88667" y="290890"/>
                  <a:pt x="59142" y="273463"/>
                  <a:pt x="40480" y="250289"/>
                </a:cubicBezTo>
                <a:cubicBezTo>
                  <a:pt x="21726" y="227021"/>
                  <a:pt x="12255" y="198841"/>
                  <a:pt x="12255" y="165655"/>
                </a:cubicBezTo>
                <a:cubicBezTo>
                  <a:pt x="12255" y="132098"/>
                  <a:pt x="22933" y="103918"/>
                  <a:pt x="44101" y="81022"/>
                </a:cubicBezTo>
                <a:cubicBezTo>
                  <a:pt x="65363" y="58218"/>
                  <a:pt x="93588" y="45055"/>
                  <a:pt x="128870" y="41625"/>
                </a:cubicBezTo>
                <a:close/>
                <a:moveTo>
                  <a:pt x="472325" y="0"/>
                </a:moveTo>
                <a:lnTo>
                  <a:pt x="510299" y="0"/>
                </a:lnTo>
                <a:lnTo>
                  <a:pt x="510299" y="351166"/>
                </a:lnTo>
                <a:lnTo>
                  <a:pt x="606580" y="351166"/>
                </a:lnTo>
                <a:lnTo>
                  <a:pt x="491358" y="550481"/>
                </a:lnTo>
                <a:lnTo>
                  <a:pt x="376043" y="351166"/>
                </a:lnTo>
                <a:lnTo>
                  <a:pt x="472325" y="351166"/>
                </a:lnTo>
                <a:close/>
              </a:path>
            </a:pathLst>
          </a:custGeom>
          <a:solidFill>
            <a:srgbClr val="7F7F7F"/>
          </a:solidFill>
          <a:ln>
            <a:noFill/>
          </a:ln>
        </p:spPr>
      </p:sp>
      <p:grpSp>
        <p:nvGrpSpPr>
          <p:cNvPr id="5" name="组合 4">
            <a:extLst>
              <a:ext uri="{FF2B5EF4-FFF2-40B4-BE49-F238E27FC236}">
                <a16:creationId xmlns:a16="http://schemas.microsoft.com/office/drawing/2014/main" id="{B5179C05-14F1-496E-A859-EC093C7396A5}"/>
              </a:ext>
            </a:extLst>
          </p:cNvPr>
          <p:cNvGrpSpPr/>
          <p:nvPr/>
        </p:nvGrpSpPr>
        <p:grpSpPr>
          <a:xfrm>
            <a:off x="9159025" y="2790733"/>
            <a:ext cx="713109" cy="610432"/>
            <a:chOff x="9336375" y="3662065"/>
            <a:chExt cx="465524" cy="440115"/>
          </a:xfrm>
        </p:grpSpPr>
        <p:sp>
          <p:nvSpPr>
            <p:cNvPr id="157" name="iconfont-10043-4933418">
              <a:extLst>
                <a:ext uri="{FF2B5EF4-FFF2-40B4-BE49-F238E27FC236}">
                  <a16:creationId xmlns:a16="http://schemas.microsoft.com/office/drawing/2014/main" id="{35F2AFA6-6A72-4FED-828A-8F2C843F6B06}"/>
                </a:ext>
              </a:extLst>
            </p:cNvPr>
            <p:cNvSpPr>
              <a:spLocks noChangeAspect="1"/>
            </p:cNvSpPr>
            <p:nvPr/>
          </p:nvSpPr>
          <p:spPr bwMode="auto">
            <a:xfrm>
              <a:off x="9336375" y="3771779"/>
              <a:ext cx="390838" cy="330401"/>
            </a:xfrm>
            <a:custGeom>
              <a:avLst/>
              <a:gdLst>
                <a:gd name="T0" fmla="*/ 6448 w 11167"/>
                <a:gd name="T1" fmla="*/ 1696 h 9441"/>
                <a:gd name="T2" fmla="*/ 9903 w 11167"/>
                <a:gd name="T3" fmla="*/ 1696 h 9441"/>
                <a:gd name="T4" fmla="*/ 10335 w 11167"/>
                <a:gd name="T5" fmla="*/ 1264 h 9441"/>
                <a:gd name="T6" fmla="*/ 9903 w 11167"/>
                <a:gd name="T7" fmla="*/ 832 h 9441"/>
                <a:gd name="T8" fmla="*/ 6448 w 11167"/>
                <a:gd name="T9" fmla="*/ 832 h 9441"/>
                <a:gd name="T10" fmla="*/ 6016 w 11167"/>
                <a:gd name="T11" fmla="*/ 1264 h 9441"/>
                <a:gd name="T12" fmla="*/ 6448 w 11167"/>
                <a:gd name="T13" fmla="*/ 1696 h 9441"/>
                <a:gd name="T14" fmla="*/ 9903 w 11167"/>
                <a:gd name="T15" fmla="*/ 2160 h 9441"/>
                <a:gd name="T16" fmla="*/ 5432 w 11167"/>
                <a:gd name="T17" fmla="*/ 2160 h 9441"/>
                <a:gd name="T18" fmla="*/ 5222 w 11167"/>
                <a:gd name="T19" fmla="*/ 1375 h 9441"/>
                <a:gd name="T20" fmla="*/ 4450 w 11167"/>
                <a:gd name="T21" fmla="*/ 0 h 9441"/>
                <a:gd name="T22" fmla="*/ 1263 w 11167"/>
                <a:gd name="T23" fmla="*/ 0 h 9441"/>
                <a:gd name="T24" fmla="*/ 0 w 11167"/>
                <a:gd name="T25" fmla="*/ 1481 h 9441"/>
                <a:gd name="T26" fmla="*/ 0 w 11167"/>
                <a:gd name="T27" fmla="*/ 7960 h 9441"/>
                <a:gd name="T28" fmla="*/ 1263 w 11167"/>
                <a:gd name="T29" fmla="*/ 9441 h 9441"/>
                <a:gd name="T30" fmla="*/ 9903 w 11167"/>
                <a:gd name="T31" fmla="*/ 9441 h 9441"/>
                <a:gd name="T32" fmla="*/ 11167 w 11167"/>
                <a:gd name="T33" fmla="*/ 7959 h 9441"/>
                <a:gd name="T34" fmla="*/ 11167 w 11167"/>
                <a:gd name="T35" fmla="*/ 3639 h 9441"/>
                <a:gd name="T36" fmla="*/ 9903 w 11167"/>
                <a:gd name="T37" fmla="*/ 2160 h 9441"/>
                <a:gd name="T38" fmla="*/ 10367 w 11167"/>
                <a:gd name="T39" fmla="*/ 7960 h 9441"/>
                <a:gd name="T40" fmla="*/ 9903 w 11167"/>
                <a:gd name="T41" fmla="*/ 8642 h 9441"/>
                <a:gd name="T42" fmla="*/ 1263 w 11167"/>
                <a:gd name="T43" fmla="*/ 8642 h 9441"/>
                <a:gd name="T44" fmla="*/ 800 w 11167"/>
                <a:gd name="T45" fmla="*/ 7960 h 9441"/>
                <a:gd name="T46" fmla="*/ 800 w 11167"/>
                <a:gd name="T47" fmla="*/ 1481 h 9441"/>
                <a:gd name="T48" fmla="*/ 1263 w 11167"/>
                <a:gd name="T49" fmla="*/ 800 h 9441"/>
                <a:gd name="T50" fmla="*/ 4242 w 11167"/>
                <a:gd name="T51" fmla="*/ 800 h 9441"/>
                <a:gd name="T52" fmla="*/ 4444 w 11167"/>
                <a:gd name="T53" fmla="*/ 1563 h 9441"/>
                <a:gd name="T54" fmla="*/ 5227 w 11167"/>
                <a:gd name="T55" fmla="*/ 2960 h 9441"/>
                <a:gd name="T56" fmla="*/ 9902 w 11167"/>
                <a:gd name="T57" fmla="*/ 2960 h 9441"/>
                <a:gd name="T58" fmla="*/ 10366 w 11167"/>
                <a:gd name="T59" fmla="*/ 3640 h 9441"/>
                <a:gd name="T60" fmla="*/ 10366 w 11167"/>
                <a:gd name="T61" fmla="*/ 7960 h 9441"/>
                <a:gd name="T62" fmla="*/ 10367 w 11167"/>
                <a:gd name="T63" fmla="*/ 7960 h 9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167" h="9441">
                  <a:moveTo>
                    <a:pt x="6448" y="1696"/>
                  </a:moveTo>
                  <a:lnTo>
                    <a:pt x="9903" y="1696"/>
                  </a:lnTo>
                  <a:cubicBezTo>
                    <a:pt x="10142" y="1696"/>
                    <a:pt x="10335" y="1503"/>
                    <a:pt x="10335" y="1264"/>
                  </a:cubicBezTo>
                  <a:cubicBezTo>
                    <a:pt x="10335" y="1026"/>
                    <a:pt x="10142" y="832"/>
                    <a:pt x="9903" y="832"/>
                  </a:cubicBezTo>
                  <a:lnTo>
                    <a:pt x="6448" y="832"/>
                  </a:lnTo>
                  <a:cubicBezTo>
                    <a:pt x="6209" y="832"/>
                    <a:pt x="6016" y="1026"/>
                    <a:pt x="6016" y="1264"/>
                  </a:cubicBezTo>
                  <a:cubicBezTo>
                    <a:pt x="6016" y="1503"/>
                    <a:pt x="6209" y="1696"/>
                    <a:pt x="6448" y="1696"/>
                  </a:cubicBezTo>
                  <a:close/>
                  <a:moveTo>
                    <a:pt x="9903" y="2160"/>
                  </a:moveTo>
                  <a:lnTo>
                    <a:pt x="5432" y="2160"/>
                  </a:lnTo>
                  <a:cubicBezTo>
                    <a:pt x="5352" y="1901"/>
                    <a:pt x="5282" y="1640"/>
                    <a:pt x="5222" y="1375"/>
                  </a:cubicBezTo>
                  <a:cubicBezTo>
                    <a:pt x="5002" y="460"/>
                    <a:pt x="4891" y="0"/>
                    <a:pt x="4450" y="0"/>
                  </a:cubicBezTo>
                  <a:lnTo>
                    <a:pt x="1263" y="0"/>
                  </a:lnTo>
                  <a:cubicBezTo>
                    <a:pt x="566" y="0"/>
                    <a:pt x="0" y="664"/>
                    <a:pt x="0" y="1481"/>
                  </a:cubicBezTo>
                  <a:lnTo>
                    <a:pt x="0" y="7960"/>
                  </a:lnTo>
                  <a:cubicBezTo>
                    <a:pt x="0" y="8777"/>
                    <a:pt x="566" y="9441"/>
                    <a:pt x="1263" y="9441"/>
                  </a:cubicBezTo>
                  <a:lnTo>
                    <a:pt x="9903" y="9441"/>
                  </a:lnTo>
                  <a:cubicBezTo>
                    <a:pt x="10600" y="9441"/>
                    <a:pt x="11167" y="8777"/>
                    <a:pt x="11167" y="7959"/>
                  </a:cubicBezTo>
                  <a:lnTo>
                    <a:pt x="11167" y="3639"/>
                  </a:lnTo>
                  <a:cubicBezTo>
                    <a:pt x="11167" y="2824"/>
                    <a:pt x="10600" y="2160"/>
                    <a:pt x="9903" y="2160"/>
                  </a:cubicBezTo>
                  <a:close/>
                  <a:moveTo>
                    <a:pt x="10367" y="7960"/>
                  </a:moveTo>
                  <a:cubicBezTo>
                    <a:pt x="10367" y="8329"/>
                    <a:pt x="10154" y="8642"/>
                    <a:pt x="9903" y="8642"/>
                  </a:cubicBezTo>
                  <a:lnTo>
                    <a:pt x="1263" y="8642"/>
                  </a:lnTo>
                  <a:cubicBezTo>
                    <a:pt x="1012" y="8641"/>
                    <a:pt x="800" y="8329"/>
                    <a:pt x="800" y="7960"/>
                  </a:cubicBezTo>
                  <a:lnTo>
                    <a:pt x="800" y="1481"/>
                  </a:lnTo>
                  <a:cubicBezTo>
                    <a:pt x="800" y="1112"/>
                    <a:pt x="1012" y="800"/>
                    <a:pt x="1263" y="800"/>
                  </a:cubicBezTo>
                  <a:lnTo>
                    <a:pt x="4242" y="800"/>
                  </a:lnTo>
                  <a:cubicBezTo>
                    <a:pt x="4306" y="988"/>
                    <a:pt x="4386" y="1323"/>
                    <a:pt x="4444" y="1563"/>
                  </a:cubicBezTo>
                  <a:cubicBezTo>
                    <a:pt x="4668" y="2493"/>
                    <a:pt x="4781" y="2960"/>
                    <a:pt x="5227" y="2960"/>
                  </a:cubicBezTo>
                  <a:lnTo>
                    <a:pt x="9902" y="2960"/>
                  </a:lnTo>
                  <a:cubicBezTo>
                    <a:pt x="10154" y="2960"/>
                    <a:pt x="10366" y="3271"/>
                    <a:pt x="10366" y="3640"/>
                  </a:cubicBezTo>
                  <a:lnTo>
                    <a:pt x="10366" y="7960"/>
                  </a:lnTo>
                  <a:lnTo>
                    <a:pt x="10367" y="7960"/>
                  </a:lnTo>
                  <a:close/>
                </a:path>
              </a:pathLst>
            </a:custGeom>
            <a:solidFill>
              <a:srgbClr val="325B7F"/>
            </a:solidFill>
            <a:ln>
              <a:noFill/>
            </a:ln>
          </p:spPr>
        </p:sp>
        <p:sp>
          <p:nvSpPr>
            <p:cNvPr id="158" name="small-paper-airplane_20402">
              <a:extLst>
                <a:ext uri="{FF2B5EF4-FFF2-40B4-BE49-F238E27FC236}">
                  <a16:creationId xmlns:a16="http://schemas.microsoft.com/office/drawing/2014/main" id="{67BCB53C-F2A6-4E12-9A5F-5D4BABC36695}"/>
                </a:ext>
              </a:extLst>
            </p:cNvPr>
            <p:cNvSpPr>
              <a:spLocks noChangeAspect="1"/>
            </p:cNvSpPr>
            <p:nvPr/>
          </p:nvSpPr>
          <p:spPr bwMode="auto">
            <a:xfrm>
              <a:off x="9399734" y="3662065"/>
              <a:ext cx="402165" cy="412243"/>
            </a:xfrm>
            <a:custGeom>
              <a:avLst/>
              <a:gdLst>
                <a:gd name="connsiteX0" fmla="*/ 592647 w 592647"/>
                <a:gd name="connsiteY0" fmla="*/ 22228 h 607498"/>
                <a:gd name="connsiteX1" fmla="*/ 352772 w 592647"/>
                <a:gd name="connsiteY1" fmla="*/ 598775 h 607498"/>
                <a:gd name="connsiteX2" fmla="*/ 339865 w 592647"/>
                <a:gd name="connsiteY2" fmla="*/ 607498 h 607498"/>
                <a:gd name="connsiteX3" fmla="*/ 339071 w 592647"/>
                <a:gd name="connsiteY3" fmla="*/ 607498 h 607498"/>
                <a:gd name="connsiteX4" fmla="*/ 326561 w 592647"/>
                <a:gd name="connsiteY4" fmla="*/ 597387 h 607498"/>
                <a:gd name="connsiteX5" fmla="*/ 263812 w 592647"/>
                <a:gd name="connsiteY5" fmla="*/ 383462 h 607498"/>
                <a:gd name="connsiteX6" fmla="*/ 570207 w 592647"/>
                <a:gd name="connsiteY6" fmla="*/ 0 h 607498"/>
                <a:gd name="connsiteX7" fmla="*/ 240391 w 592647"/>
                <a:gd name="connsiteY7" fmla="*/ 362212 h 607498"/>
                <a:gd name="connsiteX8" fmla="*/ 11247 w 592647"/>
                <a:gd name="connsiteY8" fmla="*/ 317010 h 607498"/>
                <a:gd name="connsiteX9" fmla="*/ 127 w 592647"/>
                <a:gd name="connsiteY9" fmla="*/ 305313 h 607498"/>
                <a:gd name="connsiteX10" fmla="*/ 7474 w 592647"/>
                <a:gd name="connsiteY10" fmla="*/ 290840 h 607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2647" h="607498">
                  <a:moveTo>
                    <a:pt x="592647" y="22228"/>
                  </a:moveTo>
                  <a:lnTo>
                    <a:pt x="352772" y="598775"/>
                  </a:lnTo>
                  <a:cubicBezTo>
                    <a:pt x="350588" y="604128"/>
                    <a:pt x="345425" y="607498"/>
                    <a:pt x="339865" y="607498"/>
                  </a:cubicBezTo>
                  <a:lnTo>
                    <a:pt x="339071" y="607498"/>
                  </a:lnTo>
                  <a:cubicBezTo>
                    <a:pt x="333114" y="607102"/>
                    <a:pt x="328150" y="603136"/>
                    <a:pt x="326561" y="597387"/>
                  </a:cubicBezTo>
                  <a:lnTo>
                    <a:pt x="263812" y="383462"/>
                  </a:lnTo>
                  <a:close/>
                  <a:moveTo>
                    <a:pt x="570207" y="0"/>
                  </a:moveTo>
                  <a:lnTo>
                    <a:pt x="240391" y="362212"/>
                  </a:lnTo>
                  <a:lnTo>
                    <a:pt x="11247" y="317010"/>
                  </a:lnTo>
                  <a:cubicBezTo>
                    <a:pt x="5488" y="315820"/>
                    <a:pt x="921" y="311062"/>
                    <a:pt x="127" y="305313"/>
                  </a:cubicBezTo>
                  <a:cubicBezTo>
                    <a:pt x="-667" y="299365"/>
                    <a:pt x="2311" y="293616"/>
                    <a:pt x="7474" y="290840"/>
                  </a:cubicBezTo>
                  <a:close/>
                </a:path>
              </a:pathLst>
            </a:custGeom>
            <a:solidFill>
              <a:srgbClr val="325B7F"/>
            </a:solidFill>
            <a:ln>
              <a:solidFill>
                <a:srgbClr val="325B7F"/>
              </a:solidFill>
            </a:ln>
          </p:spPr>
        </p:sp>
      </p:grpSp>
      <p:sp>
        <p:nvSpPr>
          <p:cNvPr id="159" name="圆角矩形 26">
            <a:extLst>
              <a:ext uri="{FF2B5EF4-FFF2-40B4-BE49-F238E27FC236}">
                <a16:creationId xmlns:a16="http://schemas.microsoft.com/office/drawing/2014/main" id="{8DFD9912-5B1E-4B4C-8896-BC02A3F7FDDF}"/>
              </a:ext>
            </a:extLst>
          </p:cNvPr>
          <p:cNvSpPr/>
          <p:nvPr/>
        </p:nvSpPr>
        <p:spPr>
          <a:xfrm>
            <a:off x="2819354" y="5315838"/>
            <a:ext cx="6930020" cy="903369"/>
          </a:xfrm>
          <a:prstGeom prst="roundRect">
            <a:avLst>
              <a:gd name="adj" fmla="val 50000"/>
            </a:avLst>
          </a:prstGeom>
          <a:solidFill>
            <a:srgbClr val="325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ym typeface="+mn-lt"/>
              </a:rPr>
              <a:t>除此之外还包括</a:t>
            </a:r>
            <a:r>
              <a:rPr lang="zh-CN" altLang="en-US" b="1" dirty="0"/>
              <a:t>闭幕式场地、比赛场地被占用应急预案、参赛人员身体突发状况应急预案、场务人员身体突发状况，缺席、参赛人数未达预期、服务器因压力过大崩溃</a:t>
            </a:r>
            <a:endParaRPr lang="zh-CN" altLang="en-US" sz="2400" b="1" dirty="0"/>
          </a:p>
        </p:txBody>
      </p:sp>
    </p:spTree>
    <p:custDataLst>
      <p:tags r:id="rId1"/>
    </p:custDataLst>
    <p:extLst>
      <p:ext uri="{BB962C8B-B14F-4D97-AF65-F5344CB8AC3E}">
        <p14:creationId xmlns:p14="http://schemas.microsoft.com/office/powerpoint/2010/main" val="22313419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additive="base">
                                        <p:cTn id="7" dur="500" fill="hold"/>
                                        <p:tgtEl>
                                          <p:spTgt spid="107"/>
                                        </p:tgtEl>
                                        <p:attrNameLst>
                                          <p:attrName>ppt_x</p:attrName>
                                        </p:attrNameLst>
                                      </p:cBhvr>
                                      <p:tavLst>
                                        <p:tav tm="0">
                                          <p:val>
                                            <p:strVal val="#ppt_x"/>
                                          </p:val>
                                        </p:tav>
                                        <p:tav tm="100000">
                                          <p:val>
                                            <p:strVal val="#ppt_x"/>
                                          </p:val>
                                        </p:tav>
                                      </p:tavLst>
                                    </p:anim>
                                    <p:anim calcmode="lin" valueType="num">
                                      <p:cBhvr additive="base">
                                        <p:cTn id="8" dur="500" fill="hold"/>
                                        <p:tgtEl>
                                          <p:spTgt spid="10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06"/>
                                        </p:tgtEl>
                                        <p:attrNameLst>
                                          <p:attrName>style.visibility</p:attrName>
                                        </p:attrNameLst>
                                      </p:cBhvr>
                                      <p:to>
                                        <p:strVal val="visible"/>
                                      </p:to>
                                    </p:set>
                                    <p:animEffect transition="in" filter="wipe(left)">
                                      <p:cBhvr>
                                        <p:cTn id="12" dur="500"/>
                                        <p:tgtEl>
                                          <p:spTgt spid="106"/>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randombar(horizontal)">
                                      <p:cBhvr>
                                        <p:cTn id="16" dur="500"/>
                                        <p:tgtEl>
                                          <p:spTgt spid="2"/>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118"/>
                                        </p:tgtEl>
                                        <p:attrNameLst>
                                          <p:attrName>style.visibility</p:attrName>
                                        </p:attrNameLst>
                                      </p:cBhvr>
                                      <p:to>
                                        <p:strVal val="visible"/>
                                      </p:to>
                                    </p:set>
                                    <p:animEffect transition="in" filter="fade">
                                      <p:cBhvr>
                                        <p:cTn id="20" dur="350"/>
                                        <p:tgtEl>
                                          <p:spTgt spid="118"/>
                                        </p:tgtEl>
                                      </p:cBhvr>
                                    </p:animEffect>
                                  </p:childTnLst>
                                </p:cTn>
                              </p:par>
                            </p:childTnLst>
                          </p:cTn>
                        </p:par>
                        <p:par>
                          <p:cTn id="21" fill="hold">
                            <p:stCondLst>
                              <p:cond delay="1850"/>
                            </p:stCondLst>
                            <p:childTnLst>
                              <p:par>
                                <p:cTn id="22" presetID="10" presetClass="entr" presetSubtype="0" fill="hold" grpId="0" nodeType="afterEffect">
                                  <p:stCondLst>
                                    <p:cond delay="0"/>
                                  </p:stCondLst>
                                  <p:childTnLst>
                                    <p:set>
                                      <p:cBhvr>
                                        <p:cTn id="23" dur="1" fill="hold">
                                          <p:stCondLst>
                                            <p:cond delay="0"/>
                                          </p:stCondLst>
                                        </p:cTn>
                                        <p:tgtEl>
                                          <p:spTgt spid="120"/>
                                        </p:tgtEl>
                                        <p:attrNameLst>
                                          <p:attrName>style.visibility</p:attrName>
                                        </p:attrNameLst>
                                      </p:cBhvr>
                                      <p:to>
                                        <p:strVal val="visible"/>
                                      </p:to>
                                    </p:set>
                                    <p:animEffect transition="in" filter="fade">
                                      <p:cBhvr>
                                        <p:cTn id="24" dur="350"/>
                                        <p:tgtEl>
                                          <p:spTgt spid="120"/>
                                        </p:tgtEl>
                                      </p:cBhvr>
                                    </p:animEffect>
                                  </p:childTnLst>
                                </p:cTn>
                              </p:par>
                            </p:childTnLst>
                          </p:cTn>
                        </p:par>
                        <p:par>
                          <p:cTn id="25" fill="hold">
                            <p:stCondLst>
                              <p:cond delay="2200"/>
                            </p:stCondLst>
                            <p:childTnLst>
                              <p:par>
                                <p:cTn id="26" presetID="10" presetClass="entr" presetSubtype="0" fill="hold" grpId="0" nodeType="afterEffect">
                                  <p:stCondLst>
                                    <p:cond delay="0"/>
                                  </p:stCondLst>
                                  <p:childTnLst>
                                    <p:set>
                                      <p:cBhvr>
                                        <p:cTn id="27" dur="1" fill="hold">
                                          <p:stCondLst>
                                            <p:cond delay="0"/>
                                          </p:stCondLst>
                                        </p:cTn>
                                        <p:tgtEl>
                                          <p:spTgt spid="122"/>
                                        </p:tgtEl>
                                        <p:attrNameLst>
                                          <p:attrName>style.visibility</p:attrName>
                                        </p:attrNameLst>
                                      </p:cBhvr>
                                      <p:to>
                                        <p:strVal val="visible"/>
                                      </p:to>
                                    </p:set>
                                    <p:animEffect transition="in" filter="fade">
                                      <p:cBhvr>
                                        <p:cTn id="28" dur="350"/>
                                        <p:tgtEl>
                                          <p:spTgt spid="122"/>
                                        </p:tgtEl>
                                      </p:cBhvr>
                                    </p:animEffect>
                                  </p:childTnLst>
                                </p:cTn>
                              </p:par>
                            </p:childTnLst>
                          </p:cTn>
                        </p:par>
                        <p:par>
                          <p:cTn id="29" fill="hold">
                            <p:stCondLst>
                              <p:cond delay="2550"/>
                            </p:stCondLst>
                            <p:childTnLst>
                              <p:par>
                                <p:cTn id="30" presetID="10" presetClass="entr" presetSubtype="0" fill="hold" grpId="0" nodeType="afterEffect">
                                  <p:stCondLst>
                                    <p:cond delay="0"/>
                                  </p:stCondLst>
                                  <p:childTnLst>
                                    <p:set>
                                      <p:cBhvr>
                                        <p:cTn id="31" dur="1" fill="hold">
                                          <p:stCondLst>
                                            <p:cond delay="0"/>
                                          </p:stCondLst>
                                        </p:cTn>
                                        <p:tgtEl>
                                          <p:spTgt spid="124"/>
                                        </p:tgtEl>
                                        <p:attrNameLst>
                                          <p:attrName>style.visibility</p:attrName>
                                        </p:attrNameLst>
                                      </p:cBhvr>
                                      <p:to>
                                        <p:strVal val="visible"/>
                                      </p:to>
                                    </p:set>
                                    <p:animEffect transition="in" filter="fade">
                                      <p:cBhvr>
                                        <p:cTn id="32" dur="350"/>
                                        <p:tgtEl>
                                          <p:spTgt spid="124"/>
                                        </p:tgtEl>
                                      </p:cBhvr>
                                    </p:animEffect>
                                  </p:childTnLst>
                                </p:cTn>
                              </p:par>
                            </p:childTnLst>
                          </p:cTn>
                        </p:par>
                        <p:par>
                          <p:cTn id="33" fill="hold">
                            <p:stCondLst>
                              <p:cond delay="2900"/>
                            </p:stCondLst>
                            <p:childTnLst>
                              <p:par>
                                <p:cTn id="34" presetID="10" presetClass="entr" presetSubtype="0" fill="hold" grpId="0" nodeType="afterEffect">
                                  <p:stCondLst>
                                    <p:cond delay="0"/>
                                  </p:stCondLst>
                                  <p:childTnLst>
                                    <p:set>
                                      <p:cBhvr>
                                        <p:cTn id="35" dur="1" fill="hold">
                                          <p:stCondLst>
                                            <p:cond delay="0"/>
                                          </p:stCondLst>
                                        </p:cTn>
                                        <p:tgtEl>
                                          <p:spTgt spid="126"/>
                                        </p:tgtEl>
                                        <p:attrNameLst>
                                          <p:attrName>style.visibility</p:attrName>
                                        </p:attrNameLst>
                                      </p:cBhvr>
                                      <p:to>
                                        <p:strVal val="visible"/>
                                      </p:to>
                                    </p:set>
                                    <p:animEffect transition="in" filter="fade">
                                      <p:cBhvr>
                                        <p:cTn id="36" dur="350"/>
                                        <p:tgtEl>
                                          <p:spTgt spid="126"/>
                                        </p:tgtEl>
                                      </p:cBhvr>
                                    </p:animEffect>
                                  </p:childTnLst>
                                </p:cTn>
                              </p:par>
                            </p:childTnLst>
                          </p:cTn>
                        </p:par>
                        <p:par>
                          <p:cTn id="37" fill="hold">
                            <p:stCondLst>
                              <p:cond delay="3250"/>
                            </p:stCondLst>
                            <p:childTnLst>
                              <p:par>
                                <p:cTn id="38" presetID="22" presetClass="entr" presetSubtype="8" fill="hold" grpId="0" nodeType="afterEffect">
                                  <p:stCondLst>
                                    <p:cond delay="0"/>
                                  </p:stCondLst>
                                  <p:childTnLst>
                                    <p:set>
                                      <p:cBhvr>
                                        <p:cTn id="39" dur="1" fill="hold">
                                          <p:stCondLst>
                                            <p:cond delay="0"/>
                                          </p:stCondLst>
                                        </p:cTn>
                                        <p:tgtEl>
                                          <p:spTgt spid="159"/>
                                        </p:tgtEl>
                                        <p:attrNameLst>
                                          <p:attrName>style.visibility</p:attrName>
                                        </p:attrNameLst>
                                      </p:cBhvr>
                                      <p:to>
                                        <p:strVal val="visible"/>
                                      </p:to>
                                    </p:set>
                                    <p:animEffect transition="in" filter="wipe(left)">
                                      <p:cBhvr>
                                        <p:cTn id="40"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18" grpId="0"/>
      <p:bldP spid="120" grpId="0"/>
      <p:bldP spid="122" grpId="0"/>
      <p:bldP spid="124" grpId="0"/>
      <p:bldP spid="126" grpId="0"/>
      <p:bldP spid="15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4101169-1F7D-4196-92C8-9A1D81A6AA8A}"/>
              </a:ext>
            </a:extLst>
          </p:cNvPr>
          <p:cNvSpPr/>
          <p:nvPr/>
        </p:nvSpPr>
        <p:spPr>
          <a:xfrm>
            <a:off x="163286" y="1996168"/>
            <a:ext cx="5932714" cy="2865664"/>
          </a:xfrm>
          <a:prstGeom prst="rect">
            <a:avLst/>
          </a:prstGeom>
          <a:solidFill>
            <a:srgbClr val="335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a:extLst>
              <a:ext uri="{FF2B5EF4-FFF2-40B4-BE49-F238E27FC236}">
                <a16:creationId xmlns:a16="http://schemas.microsoft.com/office/drawing/2014/main" id="{BD8B3B33-C4A9-49CC-AA8E-BC94486787CC}"/>
              </a:ext>
            </a:extLst>
          </p:cNvPr>
          <p:cNvSpPr txBox="1"/>
          <p:nvPr/>
        </p:nvSpPr>
        <p:spPr>
          <a:xfrm>
            <a:off x="6010753" y="2313094"/>
            <a:ext cx="5932714" cy="2040430"/>
          </a:xfrm>
          <a:prstGeom prst="rect">
            <a:avLst/>
          </a:prstGeom>
          <a:noFill/>
        </p:spPr>
        <p:txBody>
          <a:bodyPr wrap="square" rtlCol="0">
            <a:spAutoFit/>
          </a:bodyPr>
          <a:lstStyle/>
          <a:p>
            <a:pPr algn="ctr">
              <a:lnSpc>
                <a:spcPct val="130000"/>
              </a:lnSpc>
            </a:pPr>
            <a:r>
              <a:rPr lang="zh-CN" altLang="en-US" sz="5400" dirty="0">
                <a:solidFill>
                  <a:srgbClr val="255580"/>
                </a:solidFill>
                <a:cs typeface="+mn-ea"/>
                <a:sym typeface="+mn-lt"/>
              </a:rPr>
              <a:t>第六部分</a:t>
            </a:r>
            <a:endParaRPr lang="en-US" altLang="zh-CN" sz="5400" dirty="0">
              <a:solidFill>
                <a:srgbClr val="255580"/>
              </a:solidFill>
              <a:cs typeface="+mn-ea"/>
              <a:sym typeface="+mn-lt"/>
            </a:endParaRPr>
          </a:p>
          <a:p>
            <a:pPr algn="ctr">
              <a:lnSpc>
                <a:spcPct val="130000"/>
              </a:lnSpc>
            </a:pPr>
            <a:r>
              <a:rPr lang="zh-CN" altLang="en-US" sz="4800" dirty="0">
                <a:solidFill>
                  <a:srgbClr val="255580"/>
                </a:solidFill>
                <a:cs typeface="+mn-ea"/>
                <a:sym typeface="+mn-lt"/>
              </a:rPr>
              <a:t>闭幕式</a:t>
            </a:r>
          </a:p>
        </p:txBody>
      </p:sp>
      <p:sp>
        <p:nvSpPr>
          <p:cNvPr id="12" name="椭圆 21">
            <a:extLst>
              <a:ext uri="{FF2B5EF4-FFF2-40B4-BE49-F238E27FC236}">
                <a16:creationId xmlns:a16="http://schemas.microsoft.com/office/drawing/2014/main" id="{DE9D732D-9DB5-471A-AF2B-5763D29E9BDA}"/>
              </a:ext>
            </a:extLst>
          </p:cNvPr>
          <p:cNvSpPr>
            <a:spLocks noChangeArrowheads="1"/>
          </p:cNvSpPr>
          <p:nvPr/>
        </p:nvSpPr>
        <p:spPr bwMode="auto">
          <a:xfrm>
            <a:off x="1172310" y="1632733"/>
            <a:ext cx="3584652" cy="3592538"/>
          </a:xfrm>
          <a:prstGeom prst="ellipse">
            <a:avLst/>
          </a:prstGeom>
          <a:solidFill>
            <a:srgbClr val="335C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latin typeface="+mn-lt"/>
              <a:ea typeface="+mn-ea"/>
              <a:cs typeface="+mn-ea"/>
              <a:sym typeface="+mn-lt"/>
            </a:endParaRPr>
          </a:p>
        </p:txBody>
      </p:sp>
      <p:sp>
        <p:nvSpPr>
          <p:cNvPr id="3" name="iconfont-1187-868307">
            <a:extLst>
              <a:ext uri="{FF2B5EF4-FFF2-40B4-BE49-F238E27FC236}">
                <a16:creationId xmlns:a16="http://schemas.microsoft.com/office/drawing/2014/main" id="{5A06E02E-B335-4238-B0C9-4E362F42149F}"/>
              </a:ext>
            </a:extLst>
          </p:cNvPr>
          <p:cNvSpPr>
            <a:spLocks noChangeAspect="1"/>
          </p:cNvSpPr>
          <p:nvPr/>
        </p:nvSpPr>
        <p:spPr bwMode="auto">
          <a:xfrm>
            <a:off x="1911141" y="2313094"/>
            <a:ext cx="2106989" cy="2062598"/>
          </a:xfrm>
          <a:custGeom>
            <a:avLst/>
            <a:gdLst>
              <a:gd name="T0" fmla="*/ 2895 w 12754"/>
              <a:gd name="T1" fmla="*/ 3482 h 12486"/>
              <a:gd name="T2" fmla="*/ 6377 w 12754"/>
              <a:gd name="T3" fmla="*/ 0 h 12486"/>
              <a:gd name="T4" fmla="*/ 9859 w 12754"/>
              <a:gd name="T5" fmla="*/ 3482 h 12486"/>
              <a:gd name="T6" fmla="*/ 6377 w 12754"/>
              <a:gd name="T7" fmla="*/ 6963 h 12486"/>
              <a:gd name="T8" fmla="*/ 2895 w 12754"/>
              <a:gd name="T9" fmla="*/ 3482 h 12486"/>
              <a:gd name="T10" fmla="*/ 0 w 12754"/>
              <a:gd name="T11" fmla="*/ 12468 h 12486"/>
              <a:gd name="T12" fmla="*/ 3586 w 12754"/>
              <a:gd name="T13" fmla="*/ 7045 h 12486"/>
              <a:gd name="T14" fmla="*/ 6377 w 12754"/>
              <a:gd name="T15" fmla="*/ 8014 h 12486"/>
              <a:gd name="T16" fmla="*/ 9182 w 12754"/>
              <a:gd name="T17" fmla="*/ 7036 h 12486"/>
              <a:gd name="T18" fmla="*/ 12754 w 12754"/>
              <a:gd name="T19" fmla="*/ 12468 h 12486"/>
              <a:gd name="T20" fmla="*/ 0 w 12754"/>
              <a:gd name="T21" fmla="*/ 12468 h 12486"/>
              <a:gd name="T22" fmla="*/ 0 w 12754"/>
              <a:gd name="T23" fmla="*/ 12468 h 12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54" h="12486">
                <a:moveTo>
                  <a:pt x="2895" y="3482"/>
                </a:moveTo>
                <a:cubicBezTo>
                  <a:pt x="2895" y="1562"/>
                  <a:pt x="4457" y="0"/>
                  <a:pt x="6377" y="0"/>
                </a:cubicBezTo>
                <a:cubicBezTo>
                  <a:pt x="8297" y="0"/>
                  <a:pt x="9859" y="1562"/>
                  <a:pt x="9859" y="3482"/>
                </a:cubicBezTo>
                <a:cubicBezTo>
                  <a:pt x="9859" y="5402"/>
                  <a:pt x="8297" y="6963"/>
                  <a:pt x="6377" y="6963"/>
                </a:cubicBezTo>
                <a:cubicBezTo>
                  <a:pt x="4457" y="6963"/>
                  <a:pt x="2895" y="5402"/>
                  <a:pt x="2895" y="3482"/>
                </a:cubicBezTo>
                <a:close/>
                <a:moveTo>
                  <a:pt x="0" y="12468"/>
                </a:moveTo>
                <a:cubicBezTo>
                  <a:pt x="75" y="11626"/>
                  <a:pt x="479" y="8643"/>
                  <a:pt x="3586" y="7045"/>
                </a:cubicBezTo>
                <a:cubicBezTo>
                  <a:pt x="4356" y="7650"/>
                  <a:pt x="5324" y="8014"/>
                  <a:pt x="6377" y="8014"/>
                </a:cubicBezTo>
                <a:cubicBezTo>
                  <a:pt x="7436" y="8014"/>
                  <a:pt x="8409" y="7647"/>
                  <a:pt x="9182" y="7036"/>
                </a:cubicBezTo>
                <a:cubicBezTo>
                  <a:pt x="12302" y="8627"/>
                  <a:pt x="12678" y="11589"/>
                  <a:pt x="12754" y="12468"/>
                </a:cubicBezTo>
                <a:cubicBezTo>
                  <a:pt x="12736" y="12486"/>
                  <a:pt x="18" y="12470"/>
                  <a:pt x="0" y="12468"/>
                </a:cubicBezTo>
                <a:close/>
                <a:moveTo>
                  <a:pt x="0" y="12468"/>
                </a:moveTo>
                <a:close/>
              </a:path>
            </a:pathLst>
          </a:custGeom>
          <a:solidFill>
            <a:schemeClr val="bg1"/>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27211649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a:extLst>
              <a:ext uri="{FF2B5EF4-FFF2-40B4-BE49-F238E27FC236}">
                <a16:creationId xmlns:a16="http://schemas.microsoft.com/office/drawing/2014/main" id="{9DF45B23-B763-42E4-8E9E-593573844FD6}"/>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255580"/>
                </a:solidFill>
                <a:cs typeface="+mn-ea"/>
                <a:sym typeface="+mn-lt"/>
              </a:rPr>
              <a:t>闭幕式</a:t>
            </a:r>
            <a:endParaRPr lang="zh-CN" altLang="en-US" sz="2400" dirty="0">
              <a:solidFill>
                <a:srgbClr val="325B7F"/>
              </a:solidFill>
              <a:latin typeface="+mn-lt"/>
              <a:ea typeface="+mn-ea"/>
              <a:cs typeface="+mn-ea"/>
              <a:sym typeface="+mn-lt"/>
            </a:endParaRPr>
          </a:p>
        </p:txBody>
      </p:sp>
      <p:grpSp>
        <p:nvGrpSpPr>
          <p:cNvPr id="22" name="组合 21">
            <a:extLst>
              <a:ext uri="{FF2B5EF4-FFF2-40B4-BE49-F238E27FC236}">
                <a16:creationId xmlns:a16="http://schemas.microsoft.com/office/drawing/2014/main" id="{7F73E649-ED7B-4C08-A2BF-9629E181F970}"/>
              </a:ext>
            </a:extLst>
          </p:cNvPr>
          <p:cNvGrpSpPr/>
          <p:nvPr/>
        </p:nvGrpSpPr>
        <p:grpSpPr>
          <a:xfrm>
            <a:off x="447201" y="354956"/>
            <a:ext cx="467216" cy="468244"/>
            <a:chOff x="3437020" y="5246272"/>
            <a:chExt cx="863676" cy="865576"/>
          </a:xfrm>
        </p:grpSpPr>
        <p:sp>
          <p:nvSpPr>
            <p:cNvPr id="23" name="椭圆 21">
              <a:extLst>
                <a:ext uri="{FF2B5EF4-FFF2-40B4-BE49-F238E27FC236}">
                  <a16:creationId xmlns:a16="http://schemas.microsoft.com/office/drawing/2014/main" id="{B8C8DD0A-90E4-40EB-8D7D-E0CC862B4F3E}"/>
                </a:ext>
              </a:extLst>
            </p:cNvPr>
            <p:cNvSpPr>
              <a:spLocks noChangeArrowheads="1"/>
            </p:cNvSpPr>
            <p:nvPr/>
          </p:nvSpPr>
          <p:spPr bwMode="auto">
            <a:xfrm>
              <a:off x="3437020" y="5246272"/>
              <a:ext cx="863676" cy="865576"/>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latin typeface="+mn-lt"/>
                <a:ea typeface="+mn-ea"/>
                <a:cs typeface="+mn-ea"/>
                <a:sym typeface="+mn-lt"/>
              </a:endParaRPr>
            </a:p>
          </p:txBody>
        </p:sp>
        <p:sp>
          <p:nvSpPr>
            <p:cNvPr id="24" name="Freeform 9">
              <a:extLst>
                <a:ext uri="{FF2B5EF4-FFF2-40B4-BE49-F238E27FC236}">
                  <a16:creationId xmlns:a16="http://schemas.microsoft.com/office/drawing/2014/main" id="{6AD87691-D499-4666-9C35-D1732B9CE0DA}"/>
                </a:ext>
              </a:extLst>
            </p:cNvPr>
            <p:cNvSpPr>
              <a:spLocks noEditPoints="1"/>
            </p:cNvSpPr>
            <p:nvPr/>
          </p:nvSpPr>
          <p:spPr bwMode="auto">
            <a:xfrm>
              <a:off x="3564624" y="5446833"/>
              <a:ext cx="605440" cy="464249"/>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121920" tIns="60960" rIns="121920" bIns="60960" numCol="1" anchor="t" anchorCtr="0" compatLnSpc="1"/>
            <a:lstStyle/>
            <a:p>
              <a:pPr defTabSz="457189"/>
              <a:endParaRPr lang="zh-CN" altLang="en-US" sz="1867">
                <a:solidFill>
                  <a:prstClr val="black"/>
                </a:solidFill>
                <a:cs typeface="+mn-ea"/>
                <a:sym typeface="+mn-lt"/>
              </a:endParaRPr>
            </a:p>
          </p:txBody>
        </p:sp>
      </p:grpSp>
      <p:grpSp>
        <p:nvGrpSpPr>
          <p:cNvPr id="6" name="组合 5">
            <a:extLst>
              <a:ext uri="{FF2B5EF4-FFF2-40B4-BE49-F238E27FC236}">
                <a16:creationId xmlns:a16="http://schemas.microsoft.com/office/drawing/2014/main" id="{72C776E0-4199-4AEA-9926-3B4D744BB68D}"/>
              </a:ext>
            </a:extLst>
          </p:cNvPr>
          <p:cNvGrpSpPr/>
          <p:nvPr/>
        </p:nvGrpSpPr>
        <p:grpSpPr>
          <a:xfrm>
            <a:off x="6623101" y="2240037"/>
            <a:ext cx="4863965" cy="3306693"/>
            <a:chOff x="6235185" y="2071921"/>
            <a:chExt cx="5931598" cy="4032507"/>
          </a:xfrm>
        </p:grpSpPr>
        <p:sp>
          <p:nvSpPr>
            <p:cNvPr id="7" name="任意多边形 59">
              <a:extLst>
                <a:ext uri="{FF2B5EF4-FFF2-40B4-BE49-F238E27FC236}">
                  <a16:creationId xmlns:a16="http://schemas.microsoft.com/office/drawing/2014/main" id="{36E6EE91-BF19-4ECA-8437-E56739C64FB1}"/>
                </a:ext>
              </a:extLst>
            </p:cNvPr>
            <p:cNvSpPr/>
            <p:nvPr/>
          </p:nvSpPr>
          <p:spPr>
            <a:xfrm>
              <a:off x="6728655" y="2692762"/>
              <a:ext cx="5093178" cy="2164195"/>
            </a:xfrm>
            <a:custGeom>
              <a:avLst/>
              <a:gdLst>
                <a:gd name="connsiteX0" fmla="*/ 3232531 w 5923674"/>
                <a:gd name="connsiteY0" fmla="*/ 0 h 2517090"/>
                <a:gd name="connsiteX1" fmla="*/ 3246328 w 5923674"/>
                <a:gd name="connsiteY1" fmla="*/ 570 h 2517090"/>
                <a:gd name="connsiteX2" fmla="*/ 4235313 w 5923674"/>
                <a:gd name="connsiteY2" fmla="*/ 239190 h 2517090"/>
                <a:gd name="connsiteX3" fmla="*/ 4425521 w 5923674"/>
                <a:gd name="connsiteY3" fmla="*/ 327218 h 2517090"/>
                <a:gd name="connsiteX4" fmla="*/ 4389226 w 5923674"/>
                <a:gd name="connsiteY4" fmla="*/ 371209 h 2517090"/>
                <a:gd name="connsiteX5" fmla="*/ 4316959 w 5923674"/>
                <a:gd name="connsiteY5" fmla="*/ 607794 h 2517090"/>
                <a:gd name="connsiteX6" fmla="*/ 4740106 w 5923674"/>
                <a:gd name="connsiteY6" fmla="*/ 1030941 h 2517090"/>
                <a:gd name="connsiteX7" fmla="*/ 5090986 w 5923674"/>
                <a:gd name="connsiteY7" fmla="*/ 844380 h 2517090"/>
                <a:gd name="connsiteX8" fmla="*/ 5114603 w 5923674"/>
                <a:gd name="connsiteY8" fmla="*/ 800869 h 2517090"/>
                <a:gd name="connsiteX9" fmla="*/ 5222263 w 5923674"/>
                <a:gd name="connsiteY9" fmla="*/ 902554 h 2517090"/>
                <a:gd name="connsiteX10" fmla="*/ 5685602 w 5923674"/>
                <a:gd name="connsiteY10" fmla="*/ 1553472 h 2517090"/>
                <a:gd name="connsiteX11" fmla="*/ 5725189 w 5923674"/>
                <a:gd name="connsiteY11" fmla="*/ 1653909 h 2517090"/>
                <a:gd name="connsiteX12" fmla="*/ 5708899 w 5923674"/>
                <a:gd name="connsiteY12" fmla="*/ 1655551 h 2517090"/>
                <a:gd name="connsiteX13" fmla="*/ 5371031 w 5923674"/>
                <a:gd name="connsiteY13" fmla="*/ 2070101 h 2517090"/>
                <a:gd name="connsiteX14" fmla="*/ 5794178 w 5923674"/>
                <a:gd name="connsiteY14" fmla="*/ 2493248 h 2517090"/>
                <a:gd name="connsiteX15" fmla="*/ 5879457 w 5923674"/>
                <a:gd name="connsiteY15" fmla="*/ 2484651 h 2517090"/>
                <a:gd name="connsiteX16" fmla="*/ 5921053 w 5923674"/>
                <a:gd name="connsiteY16" fmla="*/ 2471739 h 2517090"/>
                <a:gd name="connsiteX17" fmla="*/ 5923674 w 5923674"/>
                <a:gd name="connsiteY17" fmla="*/ 2517090 h 2517090"/>
                <a:gd name="connsiteX18" fmla="*/ 0 w 5923674"/>
                <a:gd name="connsiteY18" fmla="*/ 2517090 h 2517090"/>
                <a:gd name="connsiteX19" fmla="*/ 3304 w 5923674"/>
                <a:gd name="connsiteY19" fmla="*/ 2459935 h 2517090"/>
                <a:gd name="connsiteX20" fmla="*/ 3416 w 5923674"/>
                <a:gd name="connsiteY20" fmla="*/ 2459996 h 2517090"/>
                <a:gd name="connsiteX21" fmla="*/ 168124 w 5923674"/>
                <a:gd name="connsiteY21" fmla="*/ 2493249 h 2517090"/>
                <a:gd name="connsiteX22" fmla="*/ 591271 w 5923674"/>
                <a:gd name="connsiteY22" fmla="*/ 2070102 h 2517090"/>
                <a:gd name="connsiteX23" fmla="*/ 253403 w 5923674"/>
                <a:gd name="connsiteY23" fmla="*/ 1655552 h 2517090"/>
                <a:gd name="connsiteX24" fmla="*/ 195909 w 5923674"/>
                <a:gd name="connsiteY24" fmla="*/ 1649756 h 2517090"/>
                <a:gd name="connsiteX25" fmla="*/ 208769 w 5923674"/>
                <a:gd name="connsiteY25" fmla="*/ 1614936 h 2517090"/>
                <a:gd name="connsiteX26" fmla="*/ 607031 w 5923674"/>
                <a:gd name="connsiteY26" fmla="*/ 1004664 h 2517090"/>
                <a:gd name="connsiteX27" fmla="*/ 716969 w 5923674"/>
                <a:gd name="connsiteY27" fmla="*/ 890375 h 2517090"/>
                <a:gd name="connsiteX28" fmla="*/ 730689 w 5923674"/>
                <a:gd name="connsiteY28" fmla="*/ 907004 h 2517090"/>
                <a:gd name="connsiteX29" fmla="*/ 1029899 w 5923674"/>
                <a:gd name="connsiteY29" fmla="*/ 1030941 h 2517090"/>
                <a:gd name="connsiteX30" fmla="*/ 1453046 w 5923674"/>
                <a:gd name="connsiteY30" fmla="*/ 607794 h 2517090"/>
                <a:gd name="connsiteX31" fmla="*/ 1419793 w 5923674"/>
                <a:gd name="connsiteY31" fmla="*/ 443086 h 2517090"/>
                <a:gd name="connsiteX32" fmla="*/ 1387665 w 5923674"/>
                <a:gd name="connsiteY32" fmla="*/ 383894 h 2517090"/>
                <a:gd name="connsiteX33" fmla="*/ 1393695 w 5923674"/>
                <a:gd name="connsiteY33" fmla="*/ 380266 h 2517090"/>
                <a:gd name="connsiteX34" fmla="*/ 2332586 w 5923674"/>
                <a:gd name="connsiteY34" fmla="*/ 47247 h 2517090"/>
                <a:gd name="connsiteX35" fmla="*/ 2396839 w 5923674"/>
                <a:gd name="connsiteY35" fmla="*/ 37179 h 2517090"/>
                <a:gd name="connsiteX36" fmla="*/ 2398261 w 5923674"/>
                <a:gd name="connsiteY36" fmla="*/ 51285 h 2517090"/>
                <a:gd name="connsiteX37" fmla="*/ 2812811 w 5923674"/>
                <a:gd name="connsiteY37" fmla="*/ 389153 h 2517090"/>
                <a:gd name="connsiteX38" fmla="*/ 3227361 w 5923674"/>
                <a:gd name="connsiteY38" fmla="*/ 51285 h 2517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923674" h="2517090">
                  <a:moveTo>
                    <a:pt x="3232531" y="0"/>
                  </a:moveTo>
                  <a:lnTo>
                    <a:pt x="3246328" y="570"/>
                  </a:lnTo>
                  <a:cubicBezTo>
                    <a:pt x="3597438" y="29767"/>
                    <a:pt x="3930698" y="112451"/>
                    <a:pt x="4235313" y="239190"/>
                  </a:cubicBezTo>
                  <a:lnTo>
                    <a:pt x="4425521" y="327218"/>
                  </a:lnTo>
                  <a:lnTo>
                    <a:pt x="4389226" y="371209"/>
                  </a:lnTo>
                  <a:cubicBezTo>
                    <a:pt x="4343600" y="438743"/>
                    <a:pt x="4316959" y="520157"/>
                    <a:pt x="4316959" y="607794"/>
                  </a:cubicBezTo>
                  <a:cubicBezTo>
                    <a:pt x="4316959" y="841492"/>
                    <a:pt x="4506408" y="1030941"/>
                    <a:pt x="4740106" y="1030941"/>
                  </a:cubicBezTo>
                  <a:cubicBezTo>
                    <a:pt x="4886167" y="1030941"/>
                    <a:pt x="5014944" y="956938"/>
                    <a:pt x="5090986" y="844380"/>
                  </a:cubicBezTo>
                  <a:lnTo>
                    <a:pt x="5114603" y="800869"/>
                  </a:lnTo>
                  <a:lnTo>
                    <a:pt x="5222263" y="902554"/>
                  </a:lnTo>
                  <a:cubicBezTo>
                    <a:pt x="5411382" y="1096929"/>
                    <a:pt x="5568239" y="1316007"/>
                    <a:pt x="5685602" y="1553472"/>
                  </a:cubicBezTo>
                  <a:lnTo>
                    <a:pt x="5725189" y="1653909"/>
                  </a:lnTo>
                  <a:lnTo>
                    <a:pt x="5708899" y="1655551"/>
                  </a:lnTo>
                  <a:cubicBezTo>
                    <a:pt x="5516078" y="1695008"/>
                    <a:pt x="5371031" y="1865615"/>
                    <a:pt x="5371031" y="2070101"/>
                  </a:cubicBezTo>
                  <a:cubicBezTo>
                    <a:pt x="5371031" y="2303799"/>
                    <a:pt x="5560480" y="2493248"/>
                    <a:pt x="5794178" y="2493248"/>
                  </a:cubicBezTo>
                  <a:cubicBezTo>
                    <a:pt x="5823390" y="2493248"/>
                    <a:pt x="5851911" y="2490288"/>
                    <a:pt x="5879457" y="2484651"/>
                  </a:cubicBezTo>
                  <a:lnTo>
                    <a:pt x="5921053" y="2471739"/>
                  </a:lnTo>
                  <a:lnTo>
                    <a:pt x="5923674" y="2517090"/>
                  </a:lnTo>
                  <a:lnTo>
                    <a:pt x="0" y="2517090"/>
                  </a:lnTo>
                  <a:lnTo>
                    <a:pt x="3304" y="2459935"/>
                  </a:lnTo>
                  <a:lnTo>
                    <a:pt x="3416" y="2459996"/>
                  </a:lnTo>
                  <a:cubicBezTo>
                    <a:pt x="54041" y="2481409"/>
                    <a:pt x="109700" y="2493249"/>
                    <a:pt x="168124" y="2493249"/>
                  </a:cubicBezTo>
                  <a:cubicBezTo>
                    <a:pt x="401822" y="2493249"/>
                    <a:pt x="591271" y="2303800"/>
                    <a:pt x="591271" y="2070102"/>
                  </a:cubicBezTo>
                  <a:cubicBezTo>
                    <a:pt x="591271" y="1865616"/>
                    <a:pt x="446224" y="1695009"/>
                    <a:pt x="253403" y="1655552"/>
                  </a:cubicBezTo>
                  <a:lnTo>
                    <a:pt x="195909" y="1649756"/>
                  </a:lnTo>
                  <a:lnTo>
                    <a:pt x="208769" y="1614936"/>
                  </a:lnTo>
                  <a:cubicBezTo>
                    <a:pt x="309834" y="1394986"/>
                    <a:pt x="444430" y="1189952"/>
                    <a:pt x="607031" y="1004664"/>
                  </a:cubicBezTo>
                  <a:lnTo>
                    <a:pt x="716969" y="890375"/>
                  </a:lnTo>
                  <a:lnTo>
                    <a:pt x="730689" y="907004"/>
                  </a:lnTo>
                  <a:cubicBezTo>
                    <a:pt x="807264" y="983579"/>
                    <a:pt x="913050" y="1030941"/>
                    <a:pt x="1029899" y="1030941"/>
                  </a:cubicBezTo>
                  <a:cubicBezTo>
                    <a:pt x="1263597" y="1030941"/>
                    <a:pt x="1453046" y="841492"/>
                    <a:pt x="1453046" y="607794"/>
                  </a:cubicBezTo>
                  <a:cubicBezTo>
                    <a:pt x="1453046" y="549370"/>
                    <a:pt x="1441206" y="493711"/>
                    <a:pt x="1419793" y="443086"/>
                  </a:cubicBezTo>
                  <a:lnTo>
                    <a:pt x="1387665" y="383894"/>
                  </a:lnTo>
                  <a:lnTo>
                    <a:pt x="1393695" y="380266"/>
                  </a:lnTo>
                  <a:cubicBezTo>
                    <a:pt x="1678014" y="225204"/>
                    <a:pt x="1994576" y="111054"/>
                    <a:pt x="2332586" y="47247"/>
                  </a:cubicBezTo>
                  <a:lnTo>
                    <a:pt x="2396839" y="37179"/>
                  </a:lnTo>
                  <a:lnTo>
                    <a:pt x="2398261" y="51285"/>
                  </a:lnTo>
                  <a:cubicBezTo>
                    <a:pt x="2437718" y="244106"/>
                    <a:pt x="2608326" y="389153"/>
                    <a:pt x="2812811" y="389153"/>
                  </a:cubicBezTo>
                  <a:cubicBezTo>
                    <a:pt x="3017297" y="389153"/>
                    <a:pt x="3187904" y="244106"/>
                    <a:pt x="3227361" y="51285"/>
                  </a:cubicBezTo>
                  <a:close/>
                </a:path>
              </a:pathLst>
            </a:custGeom>
            <a:no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8" name="图片 7">
              <a:extLst>
                <a:ext uri="{FF2B5EF4-FFF2-40B4-BE49-F238E27FC236}">
                  <a16:creationId xmlns:a16="http://schemas.microsoft.com/office/drawing/2014/main" id="{D28836FE-12E6-4D84-83A4-9E4C0617C8CD}"/>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054878" y="2596055"/>
              <a:ext cx="1238578" cy="1238578"/>
            </a:xfrm>
            <a:prstGeom prst="rect">
              <a:avLst/>
            </a:prstGeom>
          </p:spPr>
        </p:pic>
        <p:pic>
          <p:nvPicPr>
            <p:cNvPr id="9" name="图片 8">
              <a:extLst>
                <a:ext uri="{FF2B5EF4-FFF2-40B4-BE49-F238E27FC236}">
                  <a16:creationId xmlns:a16="http://schemas.microsoft.com/office/drawing/2014/main" id="{F41DCC15-0C5D-4BEF-B740-E66F128272C6}"/>
                </a:ext>
              </a:extLst>
            </p:cNvPr>
            <p:cNvPicPr>
              <a:picLocks noChangeAspect="1"/>
            </p:cNvPicPr>
            <p:nvPr/>
          </p:nvPicPr>
          <p:blipFill>
            <a:blip r:embed="rId4">
              <a:duotone>
                <a:prstClr val="black"/>
                <a:srgbClr val="395E7F">
                  <a:tint val="45000"/>
                  <a:satMod val="400000"/>
                </a:srgbClr>
              </a:duotone>
              <a:extLst>
                <a:ext uri="{28A0092B-C50C-407E-A947-70E740481C1C}">
                  <a14:useLocalDpi xmlns:a14="http://schemas.microsoft.com/office/drawing/2010/main" val="0"/>
                </a:ext>
              </a:extLst>
            </a:blip>
            <a:stretch>
              <a:fillRect/>
            </a:stretch>
          </p:blipFill>
          <p:spPr>
            <a:xfrm>
              <a:off x="8568093" y="2071921"/>
              <a:ext cx="1048269" cy="1048269"/>
            </a:xfrm>
            <a:prstGeom prst="rect">
              <a:avLst/>
            </a:prstGeom>
          </p:spPr>
        </p:pic>
        <p:pic>
          <p:nvPicPr>
            <p:cNvPr id="10" name="图片 9">
              <a:extLst>
                <a:ext uri="{FF2B5EF4-FFF2-40B4-BE49-F238E27FC236}">
                  <a16:creationId xmlns:a16="http://schemas.microsoft.com/office/drawing/2014/main" id="{3F444469-AAC5-4A84-A8AB-4DB7EA3121F8}"/>
                </a:ext>
              </a:extLst>
            </p:cNvPr>
            <p:cNvPicPr>
              <a:picLocks noChangeAspect="1"/>
            </p:cNvPicPr>
            <p:nvPr/>
          </p:nvPicPr>
          <p:blipFill>
            <a:blip r:embed="rId5">
              <a:duotone>
                <a:prstClr val="black"/>
                <a:srgbClr val="395E7F">
                  <a:tint val="45000"/>
                  <a:satMod val="400000"/>
                </a:srgbClr>
              </a:duotone>
              <a:extLst>
                <a:ext uri="{28A0092B-C50C-407E-A947-70E740481C1C}">
                  <a14:useLocalDpi xmlns:a14="http://schemas.microsoft.com/office/drawing/2010/main" val="0"/>
                </a:ext>
              </a:extLst>
            </a:blip>
            <a:stretch>
              <a:fillRect/>
            </a:stretch>
          </p:blipFill>
          <p:spPr>
            <a:xfrm>
              <a:off x="11254201" y="4016346"/>
              <a:ext cx="912582" cy="912582"/>
            </a:xfrm>
            <a:prstGeom prst="rect">
              <a:avLst/>
            </a:prstGeom>
          </p:spPr>
        </p:pic>
        <p:pic>
          <p:nvPicPr>
            <p:cNvPr id="11" name="图片 10">
              <a:extLst>
                <a:ext uri="{FF2B5EF4-FFF2-40B4-BE49-F238E27FC236}">
                  <a16:creationId xmlns:a16="http://schemas.microsoft.com/office/drawing/2014/main" id="{0623FCAE-1FFA-40DE-9CF8-20DFE3D32E68}"/>
                </a:ext>
              </a:extLst>
            </p:cNvPr>
            <p:cNvPicPr>
              <a:picLocks noChangeAspect="1"/>
            </p:cNvPicPr>
            <p:nvPr/>
          </p:nvPicPr>
          <p:blipFill>
            <a:blip r:embed="rId6">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0330287" y="2733355"/>
              <a:ext cx="947827" cy="947827"/>
            </a:xfrm>
            <a:prstGeom prst="rect">
              <a:avLst/>
            </a:prstGeom>
          </p:spPr>
        </p:pic>
        <p:pic>
          <p:nvPicPr>
            <p:cNvPr id="12" name="图片 11">
              <a:extLst>
                <a:ext uri="{FF2B5EF4-FFF2-40B4-BE49-F238E27FC236}">
                  <a16:creationId xmlns:a16="http://schemas.microsoft.com/office/drawing/2014/main" id="{FB5F85BF-00AF-46C7-8AD6-C74973B1FFB6}"/>
                </a:ext>
              </a:extLst>
            </p:cNvPr>
            <p:cNvPicPr>
              <a:picLocks noChangeAspect="1"/>
            </p:cNvPicPr>
            <p:nvPr/>
          </p:nvPicPr>
          <p:blipFill>
            <a:blip r:embed="rId7">
              <a:duotone>
                <a:prstClr val="black"/>
                <a:srgbClr val="395E7F">
                  <a:tint val="45000"/>
                  <a:satMod val="400000"/>
                </a:srgbClr>
              </a:duotone>
              <a:extLst>
                <a:ext uri="{28A0092B-C50C-407E-A947-70E740481C1C}">
                  <a14:useLocalDpi xmlns:a14="http://schemas.microsoft.com/office/drawing/2010/main" val="0"/>
                </a:ext>
              </a:extLst>
            </a:blip>
            <a:stretch>
              <a:fillRect/>
            </a:stretch>
          </p:blipFill>
          <p:spPr>
            <a:xfrm>
              <a:off x="6235185" y="4003609"/>
              <a:ext cx="1048269" cy="1048269"/>
            </a:xfrm>
            <a:prstGeom prst="rect">
              <a:avLst/>
            </a:prstGeom>
          </p:spPr>
        </p:pic>
        <p:pic>
          <p:nvPicPr>
            <p:cNvPr id="13" name="图片 12">
              <a:extLst>
                <a:ext uri="{FF2B5EF4-FFF2-40B4-BE49-F238E27FC236}">
                  <a16:creationId xmlns:a16="http://schemas.microsoft.com/office/drawing/2014/main" id="{5D899007-8F9B-4849-9E3A-A4030BCD5A0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27272" y="4492134"/>
              <a:ext cx="2144478" cy="1612294"/>
            </a:xfrm>
            <a:prstGeom prst="rect">
              <a:avLst/>
            </a:prstGeom>
            <a:scene3d>
              <a:camera prst="orthographicFront"/>
              <a:lightRig rig="chilly" dir="t"/>
            </a:scene3d>
          </p:spPr>
        </p:pic>
      </p:grpSp>
      <p:graphicFrame>
        <p:nvGraphicFramePr>
          <p:cNvPr id="2" name="表格 1">
            <a:extLst>
              <a:ext uri="{FF2B5EF4-FFF2-40B4-BE49-F238E27FC236}">
                <a16:creationId xmlns:a16="http://schemas.microsoft.com/office/drawing/2014/main" id="{FEE85B5C-E4BE-4702-96F9-7C20A05D0EE5}"/>
              </a:ext>
            </a:extLst>
          </p:cNvPr>
          <p:cNvGraphicFramePr>
            <a:graphicFrameLocks noGrp="1"/>
          </p:cNvGraphicFramePr>
          <p:nvPr>
            <p:extLst>
              <p:ext uri="{D42A27DB-BD31-4B8C-83A1-F6EECF244321}">
                <p14:modId xmlns:p14="http://schemas.microsoft.com/office/powerpoint/2010/main" val="3588248787"/>
              </p:ext>
            </p:extLst>
          </p:nvPr>
        </p:nvGraphicFramePr>
        <p:xfrm>
          <a:off x="1145219" y="1149152"/>
          <a:ext cx="4464105" cy="4990421"/>
        </p:xfrm>
        <a:graphic>
          <a:graphicData uri="http://schemas.openxmlformats.org/drawingml/2006/table">
            <a:tbl>
              <a:tblPr/>
              <a:tblGrid>
                <a:gridCol w="1692462">
                  <a:extLst>
                    <a:ext uri="{9D8B030D-6E8A-4147-A177-3AD203B41FA5}">
                      <a16:colId xmlns:a16="http://schemas.microsoft.com/office/drawing/2014/main" val="2706715360"/>
                    </a:ext>
                  </a:extLst>
                </a:gridCol>
                <a:gridCol w="2771643">
                  <a:extLst>
                    <a:ext uri="{9D8B030D-6E8A-4147-A177-3AD203B41FA5}">
                      <a16:colId xmlns:a16="http://schemas.microsoft.com/office/drawing/2014/main" val="3314395584"/>
                    </a:ext>
                  </a:extLst>
                </a:gridCol>
              </a:tblGrid>
              <a:tr h="442731">
                <a:tc>
                  <a:txBody>
                    <a:bodyPr/>
                    <a:lstStyle/>
                    <a:p>
                      <a:pPr algn="l" fontAlgn="base">
                        <a:lnSpc>
                          <a:spcPct val="130000"/>
                        </a:lnSpc>
                      </a:pPr>
                      <a:endParaRPr lang="zh-CN" altLang="en-US" sz="1050" b="1" i="0" spc="0">
                        <a:solidFill>
                          <a:srgbClr val="333333"/>
                        </a:solidFill>
                        <a:effectLst/>
                        <a:latin typeface="+mj-lt"/>
                      </a:endParaRPr>
                    </a:p>
                    <a:p>
                      <a:pPr algn="just">
                        <a:lnSpc>
                          <a:spcPct val="100000"/>
                        </a:lnSpc>
                      </a:pPr>
                      <a:r>
                        <a:rPr lang="zh-CN" altLang="en-US" sz="1800" b="1" i="0" spc="0">
                          <a:solidFill>
                            <a:srgbClr val="000000"/>
                          </a:solidFill>
                          <a:effectLst/>
                          <a:latin typeface="+mj-lt"/>
                          <a:ea typeface="宋体" panose="02010600030101010101" pitchFamily="2" charset="-122"/>
                        </a:rPr>
                        <a:t>时间</a:t>
                      </a:r>
                      <a:endParaRPr lang="zh-CN" altLang="en-US" sz="2000" b="1">
                        <a:effectLst/>
                        <a:latin typeface="+mj-lt"/>
                      </a:endParaRPr>
                    </a:p>
                  </a:txBody>
                  <a:tcPr marL="26197" marR="26197" marT="26197" marB="19648">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base">
                        <a:lnSpc>
                          <a:spcPct val="130000"/>
                        </a:lnSpc>
                      </a:pPr>
                      <a:endParaRPr lang="zh-CN" altLang="en-US" sz="1050" b="1" i="0" spc="0" dirty="0">
                        <a:solidFill>
                          <a:srgbClr val="333333"/>
                        </a:solidFill>
                        <a:effectLst/>
                        <a:latin typeface="+mj-lt"/>
                      </a:endParaRPr>
                    </a:p>
                    <a:p>
                      <a:pPr algn="just">
                        <a:lnSpc>
                          <a:spcPct val="100000"/>
                        </a:lnSpc>
                      </a:pPr>
                      <a:r>
                        <a:rPr lang="zh-CN" altLang="en-US" sz="1800" b="1" i="0" spc="0" dirty="0">
                          <a:solidFill>
                            <a:srgbClr val="000000"/>
                          </a:solidFill>
                          <a:effectLst/>
                          <a:latin typeface="+mj-lt"/>
                          <a:ea typeface="宋体" panose="02010600030101010101" pitchFamily="2" charset="-122"/>
                        </a:rPr>
                        <a:t>具体内容</a:t>
                      </a:r>
                      <a:endParaRPr lang="zh-CN" altLang="en-US" sz="2000" b="1" dirty="0">
                        <a:effectLst/>
                        <a:latin typeface="+mj-lt"/>
                      </a:endParaRPr>
                    </a:p>
                  </a:txBody>
                  <a:tcPr marL="26197" marR="26197" marT="26197" marB="19648">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4992592"/>
                  </a:ext>
                </a:extLst>
              </a:tr>
              <a:tr h="1019067">
                <a:tc>
                  <a:txBody>
                    <a:bodyPr/>
                    <a:lstStyle/>
                    <a:p>
                      <a:pPr algn="just">
                        <a:lnSpc>
                          <a:spcPct val="100000"/>
                        </a:lnSpc>
                      </a:pPr>
                      <a:r>
                        <a:rPr lang="en-US" altLang="zh-CN" sz="1400" b="1" i="0" spc="0" dirty="0">
                          <a:solidFill>
                            <a:srgbClr val="000000"/>
                          </a:solidFill>
                          <a:effectLst/>
                          <a:latin typeface="+mn-lt"/>
                        </a:rPr>
                        <a:t>12</a:t>
                      </a:r>
                      <a:r>
                        <a:rPr lang="zh-CN" altLang="en-US" sz="1400" b="1" i="0" spc="0" dirty="0">
                          <a:solidFill>
                            <a:srgbClr val="000000"/>
                          </a:solidFill>
                          <a:effectLst/>
                          <a:latin typeface="+mn-lt"/>
                        </a:rPr>
                        <a:t>：</a:t>
                      </a:r>
                      <a:r>
                        <a:rPr lang="en-US" altLang="zh-CN" sz="1400" b="1" i="0" spc="0" dirty="0">
                          <a:solidFill>
                            <a:srgbClr val="000000"/>
                          </a:solidFill>
                          <a:effectLst/>
                          <a:latin typeface="+mn-lt"/>
                        </a:rPr>
                        <a:t>00~12</a:t>
                      </a:r>
                      <a:r>
                        <a:rPr lang="zh-CN" altLang="en-US" sz="1400" b="1" i="0" spc="0" dirty="0">
                          <a:solidFill>
                            <a:srgbClr val="000000"/>
                          </a:solidFill>
                          <a:effectLst/>
                          <a:latin typeface="+mn-lt"/>
                        </a:rPr>
                        <a:t>：</a:t>
                      </a:r>
                      <a:r>
                        <a:rPr lang="en-US" altLang="zh-CN" sz="1400" b="1" i="0" spc="0" dirty="0">
                          <a:solidFill>
                            <a:srgbClr val="000000"/>
                          </a:solidFill>
                          <a:effectLst/>
                          <a:latin typeface="+mn-lt"/>
                        </a:rPr>
                        <a:t>45</a:t>
                      </a:r>
                      <a:endParaRPr lang="zh-CN" altLang="en-US" sz="2800" b="1" dirty="0">
                        <a:effectLst/>
                        <a:latin typeface="+mn-lt"/>
                      </a:endParaRPr>
                    </a:p>
                  </a:txBody>
                  <a:tcPr marL="26197" marR="26197" marT="26197" marB="19648">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just">
                        <a:lnSpc>
                          <a:spcPct val="100000"/>
                        </a:lnSpc>
                      </a:pPr>
                      <a:r>
                        <a:rPr lang="zh-CN" altLang="en-US" sz="1400" b="1" i="0" spc="0" dirty="0">
                          <a:solidFill>
                            <a:srgbClr val="000000"/>
                          </a:solidFill>
                          <a:effectLst/>
                          <a:latin typeface="+mn-lt"/>
                          <a:ea typeface="宋体" panose="02010600030101010101" pitchFamily="2" charset="-122"/>
                        </a:rPr>
                        <a:t>场务工作人员到达比赛场地，排桌椅，调试各种设备，贴姓名标签标签等准备工作，根据上文表格中的位置安排布置场地，并到达相应准备位置，做好迎接比赛选手，老师等嘉宾的准备。</a:t>
                      </a:r>
                      <a:endParaRPr lang="zh-CN" altLang="en-US" sz="2800" b="1" dirty="0">
                        <a:effectLst/>
                        <a:latin typeface="+mn-lt"/>
                      </a:endParaRPr>
                    </a:p>
                  </a:txBody>
                  <a:tcPr marL="26197" marR="26197" marT="26197" marB="19648">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8015694"/>
                  </a:ext>
                </a:extLst>
              </a:tr>
              <a:tr h="390337">
                <a:tc>
                  <a:txBody>
                    <a:bodyPr/>
                    <a:lstStyle/>
                    <a:p>
                      <a:pPr algn="just">
                        <a:lnSpc>
                          <a:spcPct val="100000"/>
                        </a:lnSpc>
                      </a:pPr>
                      <a:r>
                        <a:rPr lang="en-US" altLang="zh-CN" sz="1400" b="1" i="0" spc="0" dirty="0">
                          <a:solidFill>
                            <a:srgbClr val="000000"/>
                          </a:solidFill>
                          <a:effectLst/>
                          <a:latin typeface="+mn-lt"/>
                        </a:rPr>
                        <a:t>12</a:t>
                      </a:r>
                      <a:r>
                        <a:rPr lang="zh-CN" altLang="en-US" sz="1400" b="1" i="0" spc="0" dirty="0">
                          <a:solidFill>
                            <a:srgbClr val="000000"/>
                          </a:solidFill>
                          <a:effectLst/>
                          <a:latin typeface="+mn-lt"/>
                        </a:rPr>
                        <a:t>：</a:t>
                      </a:r>
                      <a:r>
                        <a:rPr lang="en-US" altLang="zh-CN" sz="1400" b="1" i="0" spc="0" dirty="0">
                          <a:solidFill>
                            <a:srgbClr val="000000"/>
                          </a:solidFill>
                          <a:effectLst/>
                          <a:latin typeface="+mn-lt"/>
                        </a:rPr>
                        <a:t>55~1</a:t>
                      </a:r>
                      <a:r>
                        <a:rPr lang="zh-CN" altLang="en-US" sz="1400" b="1" i="0" spc="0" dirty="0">
                          <a:solidFill>
                            <a:srgbClr val="000000"/>
                          </a:solidFill>
                          <a:effectLst/>
                          <a:latin typeface="+mn-lt"/>
                        </a:rPr>
                        <a:t>：</a:t>
                      </a:r>
                      <a:r>
                        <a:rPr lang="en-US" altLang="zh-CN" sz="1400" b="1" i="0" spc="0" dirty="0">
                          <a:solidFill>
                            <a:srgbClr val="000000"/>
                          </a:solidFill>
                          <a:effectLst/>
                          <a:latin typeface="+mn-lt"/>
                        </a:rPr>
                        <a:t>20</a:t>
                      </a:r>
                      <a:endParaRPr lang="zh-CN" altLang="en-US" sz="2800" b="1" dirty="0">
                        <a:effectLst/>
                        <a:latin typeface="+mn-lt"/>
                      </a:endParaRPr>
                    </a:p>
                  </a:txBody>
                  <a:tcPr marL="26197" marR="26197" marT="26197" marB="19648">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just">
                        <a:lnSpc>
                          <a:spcPct val="100000"/>
                        </a:lnSpc>
                      </a:pPr>
                      <a:r>
                        <a:rPr lang="zh-CN" altLang="en-US" sz="1400" b="1" i="0" spc="0" dirty="0">
                          <a:solidFill>
                            <a:srgbClr val="000000"/>
                          </a:solidFill>
                          <a:effectLst/>
                          <a:latin typeface="+mn-lt"/>
                          <a:ea typeface="宋体" panose="02010600030101010101" pitchFamily="2" charset="-122"/>
                        </a:rPr>
                        <a:t>参赛选手入场并签到。</a:t>
                      </a:r>
                      <a:endParaRPr lang="zh-CN" altLang="en-US" sz="2800" b="1" dirty="0">
                        <a:effectLst/>
                        <a:latin typeface="+mn-lt"/>
                      </a:endParaRPr>
                    </a:p>
                  </a:txBody>
                  <a:tcPr marL="26197" marR="26197" marT="26197" marB="19648">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7408291"/>
                  </a:ext>
                </a:extLst>
              </a:tr>
              <a:tr h="547519">
                <a:tc>
                  <a:txBody>
                    <a:bodyPr/>
                    <a:lstStyle/>
                    <a:p>
                      <a:pPr algn="just">
                        <a:lnSpc>
                          <a:spcPct val="100000"/>
                        </a:lnSpc>
                      </a:pPr>
                      <a:r>
                        <a:rPr lang="en-US" altLang="zh-CN" sz="1400" b="1" i="0" spc="0" dirty="0">
                          <a:solidFill>
                            <a:srgbClr val="000000"/>
                          </a:solidFill>
                          <a:effectLst/>
                          <a:latin typeface="+mn-lt"/>
                        </a:rPr>
                        <a:t>1</a:t>
                      </a:r>
                      <a:r>
                        <a:rPr lang="zh-CN" altLang="en-US" sz="1400" b="1" i="0" spc="0" dirty="0">
                          <a:solidFill>
                            <a:srgbClr val="000000"/>
                          </a:solidFill>
                          <a:effectLst/>
                          <a:latin typeface="+mn-lt"/>
                        </a:rPr>
                        <a:t>：</a:t>
                      </a:r>
                      <a:r>
                        <a:rPr lang="en-US" altLang="zh-CN" sz="1400" b="1" i="0" spc="0" dirty="0">
                          <a:solidFill>
                            <a:srgbClr val="000000"/>
                          </a:solidFill>
                          <a:effectLst/>
                          <a:latin typeface="+mn-lt"/>
                        </a:rPr>
                        <a:t>20~1</a:t>
                      </a:r>
                      <a:r>
                        <a:rPr lang="zh-CN" altLang="en-US" sz="1400" b="1" i="0" spc="0" dirty="0">
                          <a:solidFill>
                            <a:srgbClr val="000000"/>
                          </a:solidFill>
                          <a:effectLst/>
                          <a:latin typeface="+mn-lt"/>
                        </a:rPr>
                        <a:t>：</a:t>
                      </a:r>
                      <a:r>
                        <a:rPr lang="en-US" altLang="zh-CN" sz="1400" b="1" i="0" spc="0" dirty="0">
                          <a:solidFill>
                            <a:srgbClr val="000000"/>
                          </a:solidFill>
                          <a:effectLst/>
                          <a:latin typeface="+mn-lt"/>
                        </a:rPr>
                        <a:t>30</a:t>
                      </a:r>
                      <a:endParaRPr lang="zh-CN" altLang="en-US" sz="2800" b="1" dirty="0">
                        <a:effectLst/>
                        <a:latin typeface="+mn-lt"/>
                      </a:endParaRPr>
                    </a:p>
                  </a:txBody>
                  <a:tcPr marL="26197" marR="26197" marT="26197" marB="19648">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just">
                        <a:lnSpc>
                          <a:spcPct val="100000"/>
                        </a:lnSpc>
                      </a:pPr>
                      <a:r>
                        <a:rPr lang="zh-CN" altLang="en-US" sz="1400" b="1" i="0" spc="0" dirty="0">
                          <a:solidFill>
                            <a:srgbClr val="000000"/>
                          </a:solidFill>
                          <a:effectLst/>
                          <a:latin typeface="+mn-lt"/>
                          <a:ea typeface="宋体" panose="02010600030101010101" pitchFamily="2" charset="-122"/>
                        </a:rPr>
                        <a:t>老师，学生等嘉宾入场，主持人介绍到场嘉宾。</a:t>
                      </a:r>
                      <a:endParaRPr lang="zh-CN" altLang="en-US" sz="2800" b="1" dirty="0">
                        <a:effectLst/>
                        <a:latin typeface="+mn-lt"/>
                      </a:endParaRPr>
                    </a:p>
                  </a:txBody>
                  <a:tcPr marL="26197" marR="26197" marT="26197" marB="19648">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8905885"/>
                  </a:ext>
                </a:extLst>
              </a:tr>
              <a:tr h="390337">
                <a:tc>
                  <a:txBody>
                    <a:bodyPr/>
                    <a:lstStyle/>
                    <a:p>
                      <a:pPr algn="just">
                        <a:lnSpc>
                          <a:spcPct val="100000"/>
                        </a:lnSpc>
                      </a:pPr>
                      <a:r>
                        <a:rPr lang="en-US" altLang="zh-CN" sz="1400" b="1" i="0" spc="0" dirty="0">
                          <a:solidFill>
                            <a:srgbClr val="000000"/>
                          </a:solidFill>
                          <a:effectLst/>
                          <a:latin typeface="+mn-lt"/>
                        </a:rPr>
                        <a:t>1</a:t>
                      </a:r>
                      <a:r>
                        <a:rPr lang="zh-CN" altLang="en-US" sz="1400" b="1" i="0" spc="0" dirty="0">
                          <a:solidFill>
                            <a:srgbClr val="000000"/>
                          </a:solidFill>
                          <a:effectLst/>
                          <a:latin typeface="+mn-lt"/>
                        </a:rPr>
                        <a:t>：</a:t>
                      </a:r>
                      <a:r>
                        <a:rPr lang="en-US" altLang="zh-CN" sz="1400" b="1" i="0" spc="0" dirty="0">
                          <a:solidFill>
                            <a:srgbClr val="000000"/>
                          </a:solidFill>
                          <a:effectLst/>
                          <a:latin typeface="+mn-lt"/>
                        </a:rPr>
                        <a:t>30~1</a:t>
                      </a:r>
                      <a:r>
                        <a:rPr lang="zh-CN" altLang="en-US" sz="1400" b="1" i="0" spc="0" dirty="0">
                          <a:solidFill>
                            <a:srgbClr val="000000"/>
                          </a:solidFill>
                          <a:effectLst/>
                          <a:latin typeface="+mn-lt"/>
                        </a:rPr>
                        <a:t>：</a:t>
                      </a:r>
                      <a:r>
                        <a:rPr lang="en-US" altLang="zh-CN" sz="1400" b="1" i="0" spc="0" dirty="0">
                          <a:solidFill>
                            <a:srgbClr val="000000"/>
                          </a:solidFill>
                          <a:effectLst/>
                          <a:latin typeface="+mn-lt"/>
                        </a:rPr>
                        <a:t>45</a:t>
                      </a:r>
                      <a:endParaRPr lang="zh-CN" altLang="en-US" sz="2800" b="1" dirty="0">
                        <a:effectLst/>
                        <a:latin typeface="+mn-lt"/>
                      </a:endParaRPr>
                    </a:p>
                  </a:txBody>
                  <a:tcPr marL="26197" marR="26197" marT="26197" marB="19648">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just">
                        <a:lnSpc>
                          <a:spcPct val="100000"/>
                        </a:lnSpc>
                      </a:pPr>
                      <a:r>
                        <a:rPr lang="zh-CN" altLang="en-US" sz="1400" b="1" i="0" spc="0" dirty="0">
                          <a:solidFill>
                            <a:srgbClr val="000000"/>
                          </a:solidFill>
                          <a:effectLst/>
                          <a:latin typeface="+mn-lt"/>
                          <a:ea typeface="宋体" panose="02010600030101010101" pitchFamily="2" charset="-122"/>
                        </a:rPr>
                        <a:t>嘉宾发言，宣读获奖名单。</a:t>
                      </a:r>
                      <a:endParaRPr lang="zh-CN" altLang="en-US" sz="2800" b="1" dirty="0">
                        <a:effectLst/>
                        <a:latin typeface="+mn-lt"/>
                      </a:endParaRPr>
                    </a:p>
                  </a:txBody>
                  <a:tcPr marL="26197" marR="26197" marT="26197" marB="19648">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0983769"/>
                  </a:ext>
                </a:extLst>
              </a:tr>
              <a:tr h="390337">
                <a:tc>
                  <a:txBody>
                    <a:bodyPr/>
                    <a:lstStyle/>
                    <a:p>
                      <a:pPr algn="just">
                        <a:lnSpc>
                          <a:spcPct val="100000"/>
                        </a:lnSpc>
                      </a:pPr>
                      <a:r>
                        <a:rPr lang="en-US" altLang="zh-CN" sz="1400" b="1" i="0" spc="0" dirty="0">
                          <a:solidFill>
                            <a:srgbClr val="000000"/>
                          </a:solidFill>
                          <a:effectLst/>
                          <a:latin typeface="+mn-lt"/>
                        </a:rPr>
                        <a:t>1</a:t>
                      </a:r>
                      <a:r>
                        <a:rPr lang="zh-CN" altLang="en-US" sz="1400" b="1" i="0" spc="0" dirty="0">
                          <a:solidFill>
                            <a:srgbClr val="000000"/>
                          </a:solidFill>
                          <a:effectLst/>
                          <a:latin typeface="+mn-lt"/>
                        </a:rPr>
                        <a:t>：</a:t>
                      </a:r>
                      <a:r>
                        <a:rPr lang="en-US" altLang="zh-CN" sz="1400" b="1" i="0" spc="0" dirty="0">
                          <a:solidFill>
                            <a:srgbClr val="000000"/>
                          </a:solidFill>
                          <a:effectLst/>
                          <a:latin typeface="+mn-lt"/>
                        </a:rPr>
                        <a:t>45~1</a:t>
                      </a:r>
                      <a:r>
                        <a:rPr lang="zh-CN" altLang="en-US" sz="1400" b="1" i="0" spc="0" dirty="0">
                          <a:solidFill>
                            <a:srgbClr val="000000"/>
                          </a:solidFill>
                          <a:effectLst/>
                          <a:latin typeface="+mn-lt"/>
                        </a:rPr>
                        <a:t>：</a:t>
                      </a:r>
                      <a:r>
                        <a:rPr lang="en-US" altLang="zh-CN" sz="1400" b="1" i="0" spc="0" dirty="0">
                          <a:solidFill>
                            <a:srgbClr val="000000"/>
                          </a:solidFill>
                          <a:effectLst/>
                          <a:latin typeface="+mn-lt"/>
                        </a:rPr>
                        <a:t>55</a:t>
                      </a:r>
                      <a:endParaRPr lang="zh-CN" altLang="en-US" sz="2800" b="1" dirty="0">
                        <a:effectLst/>
                        <a:latin typeface="+mn-lt"/>
                      </a:endParaRPr>
                    </a:p>
                  </a:txBody>
                  <a:tcPr marL="26197" marR="26197" marT="26197" marB="19648">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just">
                        <a:lnSpc>
                          <a:spcPct val="100000"/>
                        </a:lnSpc>
                      </a:pPr>
                      <a:r>
                        <a:rPr lang="zh-CN" altLang="en-US" sz="1400" b="1" i="0" spc="0" dirty="0">
                          <a:solidFill>
                            <a:srgbClr val="000000"/>
                          </a:solidFill>
                          <a:effectLst/>
                          <a:latin typeface="+mn-lt"/>
                          <a:ea typeface="宋体" panose="02010600030101010101" pitchFamily="2" charset="-122"/>
                        </a:rPr>
                        <a:t>获奖同学上台领奖，嘉宾颁奖并合影留念。</a:t>
                      </a:r>
                      <a:endParaRPr lang="zh-CN" altLang="en-US" sz="2800" b="1" dirty="0">
                        <a:effectLst/>
                        <a:latin typeface="+mn-lt"/>
                      </a:endParaRPr>
                    </a:p>
                  </a:txBody>
                  <a:tcPr marL="26197" marR="26197" marT="26197" marB="19648">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0055342"/>
                  </a:ext>
                </a:extLst>
              </a:tr>
              <a:tr h="390337">
                <a:tc>
                  <a:txBody>
                    <a:bodyPr/>
                    <a:lstStyle/>
                    <a:p>
                      <a:pPr algn="just">
                        <a:lnSpc>
                          <a:spcPct val="100000"/>
                        </a:lnSpc>
                      </a:pPr>
                      <a:r>
                        <a:rPr lang="en-US" altLang="zh-CN" sz="1400" b="1" i="0" spc="0" dirty="0">
                          <a:solidFill>
                            <a:srgbClr val="000000"/>
                          </a:solidFill>
                          <a:effectLst/>
                          <a:latin typeface="+mn-lt"/>
                        </a:rPr>
                        <a:t>1</a:t>
                      </a:r>
                      <a:r>
                        <a:rPr lang="zh-CN" altLang="en-US" sz="1400" b="1" i="0" spc="0" dirty="0">
                          <a:solidFill>
                            <a:srgbClr val="000000"/>
                          </a:solidFill>
                          <a:effectLst/>
                          <a:latin typeface="+mn-lt"/>
                        </a:rPr>
                        <a:t>：</a:t>
                      </a:r>
                      <a:r>
                        <a:rPr lang="en-US" altLang="zh-CN" sz="1400" b="1" i="0" spc="0" dirty="0">
                          <a:solidFill>
                            <a:srgbClr val="000000"/>
                          </a:solidFill>
                          <a:effectLst/>
                          <a:latin typeface="+mn-lt"/>
                        </a:rPr>
                        <a:t>55~2</a:t>
                      </a:r>
                      <a:r>
                        <a:rPr lang="zh-CN" altLang="en-US" sz="1400" b="1" i="0" spc="0" dirty="0">
                          <a:solidFill>
                            <a:srgbClr val="000000"/>
                          </a:solidFill>
                          <a:effectLst/>
                          <a:latin typeface="+mn-lt"/>
                        </a:rPr>
                        <a:t>：</a:t>
                      </a:r>
                      <a:r>
                        <a:rPr lang="en-US" altLang="zh-CN" sz="1400" b="1" i="0" spc="0" dirty="0">
                          <a:solidFill>
                            <a:srgbClr val="000000"/>
                          </a:solidFill>
                          <a:effectLst/>
                          <a:latin typeface="+mn-lt"/>
                        </a:rPr>
                        <a:t>05</a:t>
                      </a:r>
                      <a:endParaRPr lang="zh-CN" altLang="en-US" sz="2800" b="1" dirty="0">
                        <a:effectLst/>
                        <a:latin typeface="+mn-lt"/>
                      </a:endParaRPr>
                    </a:p>
                  </a:txBody>
                  <a:tcPr marL="26197" marR="26197" marT="26197" marB="19648">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just">
                        <a:lnSpc>
                          <a:spcPct val="100000"/>
                        </a:lnSpc>
                      </a:pPr>
                      <a:r>
                        <a:rPr lang="zh-CN" altLang="en-US" sz="1400" b="1" i="0" spc="0" dirty="0">
                          <a:solidFill>
                            <a:srgbClr val="000000"/>
                          </a:solidFill>
                          <a:effectLst/>
                          <a:latin typeface="+mn-lt"/>
                          <a:ea typeface="宋体" panose="02010600030101010101" pitchFamily="2" charset="-122"/>
                        </a:rPr>
                        <a:t>获奖学生代表上台发言。</a:t>
                      </a:r>
                      <a:endParaRPr lang="zh-CN" altLang="en-US" sz="2800" b="1" dirty="0">
                        <a:effectLst/>
                        <a:latin typeface="+mn-lt"/>
                      </a:endParaRPr>
                    </a:p>
                  </a:txBody>
                  <a:tcPr marL="26197" marR="26197" marT="26197" marB="19648">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2758099"/>
                  </a:ext>
                </a:extLst>
              </a:tr>
              <a:tr h="390337">
                <a:tc>
                  <a:txBody>
                    <a:bodyPr/>
                    <a:lstStyle/>
                    <a:p>
                      <a:pPr algn="just">
                        <a:lnSpc>
                          <a:spcPct val="100000"/>
                        </a:lnSpc>
                      </a:pPr>
                      <a:r>
                        <a:rPr lang="en-US" altLang="zh-CN" sz="1400" b="1" i="0" spc="0" dirty="0">
                          <a:solidFill>
                            <a:srgbClr val="000000"/>
                          </a:solidFill>
                          <a:effectLst/>
                          <a:latin typeface="+mn-lt"/>
                        </a:rPr>
                        <a:t>2</a:t>
                      </a:r>
                      <a:r>
                        <a:rPr lang="zh-CN" altLang="en-US" sz="1400" b="1" i="0" spc="0" dirty="0">
                          <a:solidFill>
                            <a:srgbClr val="000000"/>
                          </a:solidFill>
                          <a:effectLst/>
                          <a:latin typeface="+mn-lt"/>
                        </a:rPr>
                        <a:t>：</a:t>
                      </a:r>
                      <a:r>
                        <a:rPr lang="en-US" altLang="zh-CN" sz="1400" b="1" i="0" spc="0" dirty="0">
                          <a:solidFill>
                            <a:srgbClr val="000000"/>
                          </a:solidFill>
                          <a:effectLst/>
                          <a:latin typeface="+mn-lt"/>
                        </a:rPr>
                        <a:t>05~2</a:t>
                      </a:r>
                      <a:r>
                        <a:rPr lang="zh-CN" altLang="en-US" sz="1400" b="1" i="0" spc="0" dirty="0">
                          <a:solidFill>
                            <a:srgbClr val="000000"/>
                          </a:solidFill>
                          <a:effectLst/>
                          <a:latin typeface="+mn-lt"/>
                        </a:rPr>
                        <a:t>：</a:t>
                      </a:r>
                      <a:r>
                        <a:rPr lang="en-US" altLang="zh-CN" sz="1400" b="1" i="0" spc="0" dirty="0">
                          <a:solidFill>
                            <a:srgbClr val="000000"/>
                          </a:solidFill>
                          <a:effectLst/>
                          <a:latin typeface="+mn-lt"/>
                        </a:rPr>
                        <a:t>15</a:t>
                      </a:r>
                      <a:endParaRPr lang="zh-CN" altLang="en-US" sz="2800" b="1" dirty="0">
                        <a:effectLst/>
                        <a:latin typeface="+mn-lt"/>
                      </a:endParaRPr>
                    </a:p>
                  </a:txBody>
                  <a:tcPr marL="26197" marR="26197" marT="26197" marB="19648">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just">
                        <a:lnSpc>
                          <a:spcPct val="100000"/>
                        </a:lnSpc>
                      </a:pPr>
                      <a:r>
                        <a:rPr lang="zh-CN" altLang="en-US" sz="1400" b="1" i="0" spc="0" dirty="0">
                          <a:solidFill>
                            <a:srgbClr val="000000"/>
                          </a:solidFill>
                          <a:effectLst/>
                          <a:latin typeface="+mn-lt"/>
                          <a:ea typeface="宋体" panose="02010600030101010101" pitchFamily="2" charset="-122"/>
                        </a:rPr>
                        <a:t>宣布闭幕式结束，学生嘉宾有序离场。</a:t>
                      </a:r>
                      <a:endParaRPr lang="zh-CN" altLang="en-US" sz="2800" b="1" dirty="0">
                        <a:effectLst/>
                        <a:latin typeface="+mn-lt"/>
                      </a:endParaRPr>
                    </a:p>
                  </a:txBody>
                  <a:tcPr marL="26197" marR="26197" marT="26197" marB="19648">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614391"/>
                  </a:ext>
                </a:extLst>
              </a:tr>
              <a:tr h="390337">
                <a:tc>
                  <a:txBody>
                    <a:bodyPr/>
                    <a:lstStyle/>
                    <a:p>
                      <a:pPr algn="just">
                        <a:lnSpc>
                          <a:spcPct val="100000"/>
                        </a:lnSpc>
                      </a:pPr>
                      <a:r>
                        <a:rPr lang="en-US" altLang="zh-CN" sz="1400" b="1" i="0" spc="0" dirty="0">
                          <a:solidFill>
                            <a:srgbClr val="000000"/>
                          </a:solidFill>
                          <a:effectLst/>
                          <a:latin typeface="+mn-lt"/>
                        </a:rPr>
                        <a:t>2</a:t>
                      </a:r>
                      <a:r>
                        <a:rPr lang="zh-CN" altLang="en-US" sz="1400" b="1" i="0" spc="0" dirty="0">
                          <a:solidFill>
                            <a:srgbClr val="000000"/>
                          </a:solidFill>
                          <a:effectLst/>
                          <a:latin typeface="+mn-lt"/>
                        </a:rPr>
                        <a:t>：</a:t>
                      </a:r>
                      <a:r>
                        <a:rPr lang="en-US" altLang="zh-CN" sz="1400" b="1" i="0" spc="0" dirty="0">
                          <a:solidFill>
                            <a:srgbClr val="000000"/>
                          </a:solidFill>
                          <a:effectLst/>
                          <a:latin typeface="+mn-lt"/>
                        </a:rPr>
                        <a:t>15~2</a:t>
                      </a:r>
                      <a:r>
                        <a:rPr lang="zh-CN" altLang="en-US" sz="1400" b="1" i="0" spc="0" dirty="0">
                          <a:solidFill>
                            <a:srgbClr val="000000"/>
                          </a:solidFill>
                          <a:effectLst/>
                          <a:latin typeface="+mn-lt"/>
                        </a:rPr>
                        <a:t>：</a:t>
                      </a:r>
                      <a:r>
                        <a:rPr lang="en-US" altLang="zh-CN" sz="1400" b="1" i="0" spc="0" dirty="0">
                          <a:solidFill>
                            <a:srgbClr val="000000"/>
                          </a:solidFill>
                          <a:effectLst/>
                          <a:latin typeface="+mn-lt"/>
                        </a:rPr>
                        <a:t>45</a:t>
                      </a:r>
                      <a:endParaRPr lang="zh-CN" altLang="en-US" sz="2800" b="1" dirty="0">
                        <a:effectLst/>
                        <a:latin typeface="+mn-lt"/>
                      </a:endParaRPr>
                    </a:p>
                  </a:txBody>
                  <a:tcPr marL="26197" marR="26197" marT="26197" marB="19648">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just">
                        <a:lnSpc>
                          <a:spcPct val="100000"/>
                        </a:lnSpc>
                      </a:pPr>
                      <a:r>
                        <a:rPr lang="zh-CN" altLang="en-US" sz="1400" b="1" i="0" spc="0" dirty="0">
                          <a:solidFill>
                            <a:srgbClr val="000000"/>
                          </a:solidFill>
                          <a:effectLst/>
                          <a:latin typeface="+mn-lt"/>
                          <a:ea typeface="宋体" panose="02010600030101010101" pitchFamily="2" charset="-122"/>
                        </a:rPr>
                        <a:t>工作人员清理场地，关闭设备后离开。</a:t>
                      </a:r>
                      <a:endParaRPr lang="zh-CN" altLang="en-US" sz="2800" b="1" dirty="0">
                        <a:effectLst/>
                        <a:latin typeface="+mn-lt"/>
                      </a:endParaRPr>
                    </a:p>
                  </a:txBody>
                  <a:tcPr marL="26197" marR="26197" marT="26197" marB="19648">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4660243"/>
                  </a:ext>
                </a:extLst>
              </a:tr>
            </a:tbl>
          </a:graphicData>
        </a:graphic>
      </p:graphicFrame>
    </p:spTree>
    <p:extLst>
      <p:ext uri="{BB962C8B-B14F-4D97-AF65-F5344CB8AC3E}">
        <p14:creationId xmlns:p14="http://schemas.microsoft.com/office/powerpoint/2010/main" val="10861534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20" presetClass="entr" presetSubtype="0" fill="hold" nodeType="afterEffect">
                                  <p:stCondLst>
                                    <p:cond delay="750"/>
                                  </p:stCondLst>
                                  <p:childTnLst>
                                    <p:set>
                                      <p:cBhvr>
                                        <p:cTn id="15" dur="1" fill="hold">
                                          <p:stCondLst>
                                            <p:cond delay="0"/>
                                          </p:stCondLst>
                                        </p:cTn>
                                        <p:tgtEl>
                                          <p:spTgt spid="6"/>
                                        </p:tgtEl>
                                        <p:attrNameLst>
                                          <p:attrName>style.visibility</p:attrName>
                                        </p:attrNameLst>
                                      </p:cBhvr>
                                      <p:to>
                                        <p:strVal val="visible"/>
                                      </p:to>
                                    </p:set>
                                    <p:animEffect transition="in" filter="wedge">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文本框 24"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C5BC77DC-388C-4B71-9909-C907EE83C80D}"/>
              </a:ext>
            </a:extLst>
          </p:cNvPr>
          <p:cNvSpPr txBox="1"/>
          <p:nvPr>
            <p:custDataLst>
              <p:tags r:id="rId1"/>
            </p:custDataLst>
          </p:nvPr>
        </p:nvSpPr>
        <p:spPr>
          <a:xfrm>
            <a:off x="182003" y="1940875"/>
            <a:ext cx="11827994" cy="1394036"/>
          </a:xfrm>
          <a:prstGeom prst="rect">
            <a:avLst/>
          </a:prstGeom>
          <a:noFill/>
        </p:spPr>
        <p:txBody>
          <a:bodyPr wrap="square" rtlCol="0">
            <a:spAutoFit/>
          </a:bodyPr>
          <a:lstStyle>
            <a:defPPr>
              <a:defRPr lang="zh-CN"/>
            </a:defPPr>
            <a:lvl1pPr algn="ctr">
              <a:lnSpc>
                <a:spcPct val="130000"/>
              </a:lnSpc>
              <a:defRPr sz="5400">
                <a:solidFill>
                  <a:srgbClr val="255580"/>
                </a:solidFill>
                <a:latin typeface="迷你简菱心" panose="02010609000101010101" pitchFamily="49" charset="-122"/>
                <a:ea typeface="迷你简菱心" panose="02010609000101010101" pitchFamily="49" charset="-122"/>
              </a:defRPr>
            </a:lvl1p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7200" b="0" i="0" u="none" strike="noStrike" kern="1200" cap="none" spc="0" normalizeH="0" baseline="0" noProof="0" dirty="0">
                <a:ln>
                  <a:noFill/>
                </a:ln>
                <a:solidFill>
                  <a:srgbClr val="325B7F"/>
                </a:solidFill>
                <a:effectLst/>
                <a:uLnTx/>
                <a:uFillTx/>
                <a:latin typeface="+mn-lt"/>
                <a:ea typeface="+mn-ea"/>
                <a:cs typeface="+mn-ea"/>
                <a:sym typeface="+mn-lt"/>
              </a:rPr>
              <a:t>请各位</a:t>
            </a:r>
            <a:r>
              <a:rPr lang="zh-CN" altLang="en-US" sz="7200" dirty="0">
                <a:solidFill>
                  <a:srgbClr val="325B7F"/>
                </a:solidFill>
                <a:latin typeface="+mn-lt"/>
                <a:ea typeface="+mn-ea"/>
                <a:cs typeface="+mn-ea"/>
                <a:sym typeface="+mn-lt"/>
              </a:rPr>
              <a:t>部长</a:t>
            </a:r>
            <a:r>
              <a:rPr kumimoji="0" lang="zh-CN" altLang="en-US" sz="7200" b="0" i="0" u="none" strike="noStrike" kern="1200" cap="none" spc="0" normalizeH="0" baseline="0" noProof="0" dirty="0">
                <a:ln>
                  <a:noFill/>
                </a:ln>
                <a:solidFill>
                  <a:srgbClr val="325B7F"/>
                </a:solidFill>
                <a:effectLst/>
                <a:uLnTx/>
                <a:uFillTx/>
                <a:latin typeface="+mn-lt"/>
                <a:ea typeface="+mn-ea"/>
                <a:cs typeface="+mn-ea"/>
                <a:sym typeface="+mn-lt"/>
              </a:rPr>
              <a:t>批评指正！</a:t>
            </a:r>
          </a:p>
        </p:txBody>
      </p:sp>
      <p:sp>
        <p:nvSpPr>
          <p:cNvPr id="7" name="矩形 6"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D0A5BF4D-1662-407D-B855-EBDB73C55B93}"/>
              </a:ext>
            </a:extLst>
          </p:cNvPr>
          <p:cNvSpPr/>
          <p:nvPr/>
        </p:nvSpPr>
        <p:spPr>
          <a:xfrm>
            <a:off x="3065277" y="3433309"/>
            <a:ext cx="6070218"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lumMod val="50000"/>
                    <a:lumOff val="50000"/>
                  </a:prstClr>
                </a:solidFill>
                <a:effectLst/>
                <a:uLnTx/>
                <a:uFillTx/>
                <a:cs typeface="+mn-ea"/>
                <a:sym typeface="+mn-lt"/>
              </a:rPr>
              <a:t>Thank You For Watching</a:t>
            </a:r>
            <a:r>
              <a:rPr kumimoji="0" lang="zh-CN" altLang="en-US" sz="1600" b="0" i="0" u="none" strike="noStrike" kern="1200" cap="none" spc="0" normalizeH="0" baseline="0" noProof="0" dirty="0">
                <a:ln>
                  <a:noFill/>
                </a:ln>
                <a:solidFill>
                  <a:prstClr val="black">
                    <a:lumMod val="50000"/>
                    <a:lumOff val="50000"/>
                  </a:prstClr>
                </a:solidFill>
                <a:effectLst/>
                <a:uLnTx/>
                <a:uFillTx/>
                <a:cs typeface="+mn-ea"/>
                <a:sym typeface="+mn-lt"/>
              </a:rPr>
              <a:t>！</a:t>
            </a:r>
          </a:p>
        </p:txBody>
      </p:sp>
      <p:sp>
        <p:nvSpPr>
          <p:cNvPr id="9" name="PA_文本框 29"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9E096D2E-0FC0-42BE-9DEA-1A06CCE0A19D}"/>
              </a:ext>
            </a:extLst>
          </p:cNvPr>
          <p:cNvSpPr txBox="1"/>
          <p:nvPr>
            <p:custDataLst>
              <p:tags r:id="rId2"/>
            </p:custDataLst>
          </p:nvPr>
        </p:nvSpPr>
        <p:spPr>
          <a:xfrm>
            <a:off x="6755809" y="5645455"/>
            <a:ext cx="3568921" cy="338554"/>
          </a:xfrm>
          <a:prstGeom prst="rect">
            <a:avLst/>
          </a:prstGeom>
          <a:noFill/>
        </p:spPr>
        <p:txBody>
          <a:bodyPr vert="horz" wrap="square" rtlCol="0">
            <a:spAutoFit/>
          </a:bodyPr>
          <a:lstStyle/>
          <a:p>
            <a:pPr lvl="0">
              <a:defRPr/>
            </a:pPr>
            <a:r>
              <a:rPr kumimoji="0" lang="zh-CN" altLang="en-US" sz="1600" b="0" i="0" u="none" strike="noStrike" kern="1200" cap="none" spc="0" normalizeH="0" baseline="0" noProof="0" dirty="0">
                <a:ln>
                  <a:noFill/>
                </a:ln>
                <a:solidFill>
                  <a:prstClr val="black">
                    <a:lumMod val="65000"/>
                    <a:lumOff val="35000"/>
                  </a:prstClr>
                </a:solidFill>
                <a:effectLst/>
                <a:uLnTx/>
                <a:uFillTx/>
                <a:cs typeface="+mn-ea"/>
                <a:sym typeface="+mn-lt"/>
              </a:rPr>
              <a:t>答 辩 人 ：</a:t>
            </a:r>
            <a:r>
              <a:rPr lang="zh-CN" altLang="en-US" sz="1600" dirty="0">
                <a:solidFill>
                  <a:schemeClr val="tx1">
                    <a:lumMod val="65000"/>
                    <a:lumOff val="35000"/>
                  </a:schemeClr>
                </a:solidFill>
                <a:cs typeface="+mn-ea"/>
                <a:sym typeface="+mn-lt"/>
              </a:rPr>
              <a:t>第六组 日夜兼程组</a:t>
            </a:r>
            <a:endParaRPr kumimoji="0" lang="en-US" altLang="zh-CN" sz="1600" b="0" i="0" u="none" strike="noStrike" kern="1200" cap="none" spc="0" normalizeH="0" baseline="0" noProof="0" dirty="0">
              <a:ln>
                <a:noFill/>
              </a:ln>
              <a:solidFill>
                <a:prstClr val="black">
                  <a:lumMod val="65000"/>
                  <a:lumOff val="35000"/>
                </a:prstClr>
              </a:solidFill>
              <a:effectLst/>
              <a:uLnTx/>
              <a:uFillTx/>
              <a:cs typeface="+mn-ea"/>
              <a:sym typeface="+mn-lt"/>
            </a:endParaRPr>
          </a:p>
        </p:txBody>
      </p:sp>
      <p:grpSp>
        <p:nvGrpSpPr>
          <p:cNvPr id="13" name="组合 12">
            <a:extLst>
              <a:ext uri="{FF2B5EF4-FFF2-40B4-BE49-F238E27FC236}">
                <a16:creationId xmlns:a16="http://schemas.microsoft.com/office/drawing/2014/main" id="{E036E557-095B-4040-A776-92F3FD2D7A48}"/>
              </a:ext>
            </a:extLst>
          </p:cNvPr>
          <p:cNvGrpSpPr/>
          <p:nvPr/>
        </p:nvGrpSpPr>
        <p:grpSpPr>
          <a:xfrm>
            <a:off x="3470554" y="4861623"/>
            <a:ext cx="5250889" cy="382068"/>
            <a:chOff x="3548596" y="4873761"/>
            <a:chExt cx="5250889" cy="382068"/>
          </a:xfrm>
        </p:grpSpPr>
        <p:sp>
          <p:nvSpPr>
            <p:cNvPr id="5" name="PA_任意多边形 30"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4D53AA61-2C55-4524-936A-3966A3AFCEA4}"/>
                </a:ext>
              </a:extLst>
            </p:cNvPr>
            <p:cNvSpPr/>
            <p:nvPr>
              <p:custDataLst>
                <p:tags r:id="rId4"/>
              </p:custDataLst>
            </p:nvPr>
          </p:nvSpPr>
          <p:spPr>
            <a:xfrm>
              <a:off x="3548596" y="5059717"/>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rgbClr val="32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220F"/>
                </a:solidFill>
                <a:effectLst/>
                <a:uLnTx/>
                <a:uFillTx/>
                <a:cs typeface="+mn-ea"/>
                <a:sym typeface="+mn-lt"/>
              </a:endParaRPr>
            </a:p>
          </p:txBody>
        </p:sp>
        <p:sp>
          <p:nvSpPr>
            <p:cNvPr id="6" name="PA_任意多边形 31"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E951AE31-B98C-4079-BF57-2ABB6AE94545}"/>
                </a:ext>
              </a:extLst>
            </p:cNvPr>
            <p:cNvSpPr/>
            <p:nvPr>
              <p:custDataLst>
                <p:tags r:id="rId5"/>
              </p:custDataLst>
            </p:nvPr>
          </p:nvSpPr>
          <p:spPr>
            <a:xfrm>
              <a:off x="7669932" y="5059717"/>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rgbClr val="32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220F"/>
                </a:solidFill>
                <a:effectLst/>
                <a:uLnTx/>
                <a:uFillTx/>
                <a:cs typeface="+mn-ea"/>
                <a:sym typeface="+mn-lt"/>
              </a:endParaRPr>
            </a:p>
          </p:txBody>
        </p:sp>
        <p:sp>
          <p:nvSpPr>
            <p:cNvPr id="12" name="矩形: 圆角 11">
              <a:extLst>
                <a:ext uri="{FF2B5EF4-FFF2-40B4-BE49-F238E27FC236}">
                  <a16:creationId xmlns:a16="http://schemas.microsoft.com/office/drawing/2014/main" id="{D7F3319C-F12D-40BD-82A2-5F41F56ACF53}"/>
                </a:ext>
              </a:extLst>
            </p:cNvPr>
            <p:cNvSpPr/>
            <p:nvPr/>
          </p:nvSpPr>
          <p:spPr>
            <a:xfrm>
              <a:off x="4314713" y="4873761"/>
              <a:ext cx="3401042" cy="382068"/>
            </a:xfrm>
            <a:prstGeom prst="roundRect">
              <a:avLst>
                <a:gd name="adj" fmla="val 32163"/>
              </a:avLst>
            </a:prstGeom>
            <a:solidFill>
              <a:srgbClr val="325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cs typeface="+mn-ea"/>
                  <a:sym typeface="+mn-lt"/>
                </a:rPr>
                <a:t>上海大学计算机学院</a:t>
              </a:r>
            </a:p>
          </p:txBody>
        </p:sp>
      </p:grpSp>
      <p:sp>
        <p:nvSpPr>
          <p:cNvPr id="10" name="PA_文本框 29"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3C32876B-73F1-4C6A-9BFC-DD705546F08F}"/>
              </a:ext>
            </a:extLst>
          </p:cNvPr>
          <p:cNvSpPr txBox="1"/>
          <p:nvPr>
            <p:custDataLst>
              <p:tags r:id="rId3"/>
            </p:custDataLst>
          </p:nvPr>
        </p:nvSpPr>
        <p:spPr>
          <a:xfrm>
            <a:off x="2211922" y="5680964"/>
            <a:ext cx="3054016" cy="338554"/>
          </a:xfrm>
          <a:prstGeom prst="rect">
            <a:avLst/>
          </a:prstGeom>
          <a:noFill/>
        </p:spPr>
        <p:txBody>
          <a:bodyPr vert="horz" wrap="square" rtlCol="0">
            <a:spAutoFit/>
          </a:bodyPr>
          <a:lstStyle/>
          <a:p>
            <a:r>
              <a:rPr lang="zh-CN" altLang="en-US" sz="1600" dirty="0">
                <a:solidFill>
                  <a:schemeClr val="tx1">
                    <a:lumMod val="65000"/>
                    <a:lumOff val="35000"/>
                  </a:schemeClr>
                </a:solidFill>
                <a:cs typeface="+mn-ea"/>
                <a:sym typeface="+mn-lt"/>
              </a:rPr>
              <a:t>主 持 人：张典</a:t>
            </a:r>
            <a:endParaRPr lang="en-US" altLang="zh-CN" sz="1600" dirty="0">
              <a:solidFill>
                <a:schemeClr val="tx1">
                  <a:lumMod val="65000"/>
                  <a:lumOff val="35000"/>
                </a:schemeClr>
              </a:solidFill>
              <a:cs typeface="+mn-ea"/>
              <a:sym typeface="+mn-lt"/>
            </a:endParaRPr>
          </a:p>
        </p:txBody>
      </p:sp>
    </p:spTree>
    <p:extLst>
      <p:ext uri="{BB962C8B-B14F-4D97-AF65-F5344CB8AC3E}">
        <p14:creationId xmlns:p14="http://schemas.microsoft.com/office/powerpoint/2010/main" val="5509007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par>
                          <p:cTn id="14" fill="hold">
                            <p:stCondLst>
                              <p:cond delay="1500"/>
                            </p:stCondLst>
                            <p:childTnLst>
                              <p:par>
                                <p:cTn id="15" presetID="16" presetClass="entr" presetSubtype="21"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4D1F7627-DCAC-484F-A03E-11590C403285}"/>
              </a:ext>
            </a:extLst>
          </p:cNvPr>
          <p:cNvGrpSpPr/>
          <p:nvPr/>
        </p:nvGrpSpPr>
        <p:grpSpPr>
          <a:xfrm>
            <a:off x="1164189" y="622441"/>
            <a:ext cx="1528413" cy="1528413"/>
            <a:chOff x="1602769" y="143838"/>
            <a:chExt cx="1331936" cy="1331936"/>
          </a:xfrm>
        </p:grpSpPr>
        <p:sp>
          <p:nvSpPr>
            <p:cNvPr id="4" name="椭圆 3">
              <a:extLst>
                <a:ext uri="{FF2B5EF4-FFF2-40B4-BE49-F238E27FC236}">
                  <a16:creationId xmlns:a16="http://schemas.microsoft.com/office/drawing/2014/main" id="{99F015AE-C65D-438B-B21E-758E61F64743}"/>
                </a:ext>
              </a:extLst>
            </p:cNvPr>
            <p:cNvSpPr/>
            <p:nvPr/>
          </p:nvSpPr>
          <p:spPr>
            <a:xfrm>
              <a:off x="1602769" y="143838"/>
              <a:ext cx="1331936" cy="1331936"/>
            </a:xfrm>
            <a:prstGeom prst="ellipse">
              <a:avLst/>
            </a:prstGeom>
            <a:solidFill>
              <a:srgbClr val="255580"/>
            </a:solidFill>
            <a:ln w="165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dirty="0">
                <a:solidFill>
                  <a:prstClr val="white"/>
                </a:solidFill>
                <a:cs typeface="+mn-ea"/>
                <a:sym typeface="+mn-lt"/>
              </a:endParaRPr>
            </a:p>
          </p:txBody>
        </p:sp>
        <p:sp>
          <p:nvSpPr>
            <p:cNvPr id="5" name="TextBox 145">
              <a:extLst>
                <a:ext uri="{FF2B5EF4-FFF2-40B4-BE49-F238E27FC236}">
                  <a16:creationId xmlns:a16="http://schemas.microsoft.com/office/drawing/2014/main" id="{0E41F174-1FF9-4065-B7D3-FA10FAFD8D50}"/>
                </a:ext>
              </a:extLst>
            </p:cNvPr>
            <p:cNvSpPr txBox="1"/>
            <p:nvPr/>
          </p:nvSpPr>
          <p:spPr>
            <a:xfrm>
              <a:off x="1679041" y="396413"/>
              <a:ext cx="1189310" cy="563245"/>
            </a:xfrm>
            <a:prstGeom prst="rect">
              <a:avLst/>
            </a:prstGeom>
            <a:noFill/>
          </p:spPr>
          <p:txBody>
            <a:bodyPr wrap="square" rtlCol="0">
              <a:spAutoFit/>
            </a:bodyPr>
            <a:lstStyle/>
            <a:p>
              <a:pPr algn="ctr" defTabSz="457189"/>
              <a:r>
                <a:rPr lang="zh-CN" altLang="en-US" sz="3600" b="1" dirty="0">
                  <a:solidFill>
                    <a:prstClr val="white"/>
                  </a:solidFill>
                  <a:cs typeface="+mn-ea"/>
                  <a:sym typeface="+mn-lt"/>
                </a:rPr>
                <a:t>目录</a:t>
              </a:r>
            </a:p>
          </p:txBody>
        </p:sp>
        <p:sp>
          <p:nvSpPr>
            <p:cNvPr id="6" name="TextBox 146">
              <a:extLst>
                <a:ext uri="{FF2B5EF4-FFF2-40B4-BE49-F238E27FC236}">
                  <a16:creationId xmlns:a16="http://schemas.microsoft.com/office/drawing/2014/main" id="{72A09E89-A935-4FCD-B441-46A86C3F3E20}"/>
                </a:ext>
              </a:extLst>
            </p:cNvPr>
            <p:cNvSpPr txBox="1"/>
            <p:nvPr/>
          </p:nvSpPr>
          <p:spPr>
            <a:xfrm>
              <a:off x="1638153" y="937949"/>
              <a:ext cx="1263808" cy="277208"/>
            </a:xfrm>
            <a:prstGeom prst="rect">
              <a:avLst/>
            </a:prstGeom>
            <a:noFill/>
          </p:spPr>
          <p:txBody>
            <a:bodyPr wrap="square" rtlCol="0">
              <a:spAutoFit/>
            </a:bodyPr>
            <a:lstStyle/>
            <a:p>
              <a:pPr algn="ctr" defTabSz="457189"/>
              <a:r>
                <a:rPr lang="en-US" altLang="zh-CN" sz="1467" dirty="0">
                  <a:solidFill>
                    <a:prstClr val="white"/>
                  </a:solidFill>
                  <a:cs typeface="+mn-ea"/>
                  <a:sym typeface="+mn-lt"/>
                </a:rPr>
                <a:t>CONTENTS</a:t>
              </a:r>
              <a:endParaRPr lang="zh-CN" altLang="en-US" sz="1467" dirty="0">
                <a:solidFill>
                  <a:prstClr val="white"/>
                </a:solidFill>
                <a:cs typeface="+mn-ea"/>
                <a:sym typeface="+mn-lt"/>
              </a:endParaRPr>
            </a:p>
          </p:txBody>
        </p:sp>
      </p:grpSp>
      <p:grpSp>
        <p:nvGrpSpPr>
          <p:cNvPr id="2" name="组合 1">
            <a:extLst>
              <a:ext uri="{FF2B5EF4-FFF2-40B4-BE49-F238E27FC236}">
                <a16:creationId xmlns:a16="http://schemas.microsoft.com/office/drawing/2014/main" id="{B81C3D50-8479-44F4-BB59-D4B3B66B53EE}"/>
              </a:ext>
            </a:extLst>
          </p:cNvPr>
          <p:cNvGrpSpPr/>
          <p:nvPr/>
        </p:nvGrpSpPr>
        <p:grpSpPr>
          <a:xfrm>
            <a:off x="3177" y="2037620"/>
            <a:ext cx="11324729" cy="3220968"/>
            <a:chOff x="3177" y="2037620"/>
            <a:chExt cx="12188825" cy="3312331"/>
          </a:xfrm>
        </p:grpSpPr>
        <p:sp>
          <p:nvSpPr>
            <p:cNvPr id="7" name="Freeform 5">
              <a:extLst>
                <a:ext uri="{FF2B5EF4-FFF2-40B4-BE49-F238E27FC236}">
                  <a16:creationId xmlns:a16="http://schemas.microsoft.com/office/drawing/2014/main" id="{5FD1FF1A-36F3-4AE8-92C5-89DB2256908F}"/>
                </a:ext>
              </a:extLst>
            </p:cNvPr>
            <p:cNvSpPr/>
            <p:nvPr/>
          </p:nvSpPr>
          <p:spPr bwMode="auto">
            <a:xfrm>
              <a:off x="3177" y="3017035"/>
              <a:ext cx="12188825" cy="1446568"/>
            </a:xfrm>
            <a:custGeom>
              <a:avLst/>
              <a:gdLst>
                <a:gd name="T0" fmla="*/ 0 w 2601"/>
                <a:gd name="T1" fmla="*/ 139 h 306"/>
                <a:gd name="T2" fmla="*/ 647 w 2601"/>
                <a:gd name="T3" fmla="*/ 304 h 306"/>
                <a:gd name="T4" fmla="*/ 1863 w 2601"/>
                <a:gd name="T5" fmla="*/ 11 h 306"/>
                <a:gd name="T6" fmla="*/ 2601 w 2601"/>
                <a:gd name="T7" fmla="*/ 259 h 306"/>
              </a:gdLst>
              <a:ahLst/>
              <a:cxnLst>
                <a:cxn ang="0">
                  <a:pos x="T0" y="T1"/>
                </a:cxn>
                <a:cxn ang="0">
                  <a:pos x="T2" y="T3"/>
                </a:cxn>
                <a:cxn ang="0">
                  <a:pos x="T4" y="T5"/>
                </a:cxn>
                <a:cxn ang="0">
                  <a:pos x="T6" y="T7"/>
                </a:cxn>
              </a:cxnLst>
              <a:rect l="0" t="0" r="r" b="b"/>
              <a:pathLst>
                <a:path w="2601" h="306">
                  <a:moveTo>
                    <a:pt x="0" y="139"/>
                  </a:moveTo>
                  <a:cubicBezTo>
                    <a:pt x="0" y="139"/>
                    <a:pt x="179" y="301"/>
                    <a:pt x="647" y="304"/>
                  </a:cubicBezTo>
                  <a:cubicBezTo>
                    <a:pt x="1090" y="306"/>
                    <a:pt x="1474" y="0"/>
                    <a:pt x="1863" y="11"/>
                  </a:cubicBezTo>
                  <a:cubicBezTo>
                    <a:pt x="2253" y="21"/>
                    <a:pt x="2601" y="259"/>
                    <a:pt x="2601" y="259"/>
                  </a:cubicBezTo>
                </a:path>
              </a:pathLst>
            </a:custGeom>
            <a:noFill/>
            <a:ln w="22225" cap="flat">
              <a:solidFill>
                <a:srgbClr val="2354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defTabSz="457189"/>
              <a:endParaRPr lang="zh-CN" altLang="en-US" sz="1867">
                <a:solidFill>
                  <a:prstClr val="black"/>
                </a:solidFill>
                <a:cs typeface="+mn-ea"/>
                <a:sym typeface="+mn-lt"/>
              </a:endParaRPr>
            </a:p>
          </p:txBody>
        </p:sp>
        <p:sp>
          <p:nvSpPr>
            <p:cNvPr id="8" name="矩形 30">
              <a:extLst>
                <a:ext uri="{FF2B5EF4-FFF2-40B4-BE49-F238E27FC236}">
                  <a16:creationId xmlns:a16="http://schemas.microsoft.com/office/drawing/2014/main" id="{059A9A00-605A-418F-93B5-BE73ADEF6E9B}"/>
                </a:ext>
              </a:extLst>
            </p:cNvPr>
            <p:cNvSpPr>
              <a:spLocks noChangeArrowheads="1"/>
            </p:cNvSpPr>
            <p:nvPr/>
          </p:nvSpPr>
          <p:spPr bwMode="auto">
            <a:xfrm>
              <a:off x="866298" y="4906844"/>
              <a:ext cx="1430811" cy="443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r>
                <a:rPr lang="zh-CN" altLang="en-US" sz="2000" b="1" dirty="0">
                  <a:solidFill>
                    <a:schemeClr val="tx1">
                      <a:lumMod val="50000"/>
                      <a:lumOff val="50000"/>
                    </a:schemeClr>
                  </a:solidFill>
                  <a:latin typeface="+mn-lt"/>
                  <a:ea typeface="+mn-ea"/>
                  <a:cs typeface="+mn-ea"/>
                  <a:sym typeface="+mn-lt"/>
                </a:rPr>
                <a:t>活动概述</a:t>
              </a:r>
            </a:p>
          </p:txBody>
        </p:sp>
        <p:sp>
          <p:nvSpPr>
            <p:cNvPr id="10" name="矩形 68">
              <a:extLst>
                <a:ext uri="{FF2B5EF4-FFF2-40B4-BE49-F238E27FC236}">
                  <a16:creationId xmlns:a16="http://schemas.microsoft.com/office/drawing/2014/main" id="{FFD12286-4CB2-4B33-981D-C24FF1901FEE}"/>
                </a:ext>
              </a:extLst>
            </p:cNvPr>
            <p:cNvSpPr>
              <a:spLocks noChangeArrowheads="1"/>
            </p:cNvSpPr>
            <p:nvPr/>
          </p:nvSpPr>
          <p:spPr bwMode="auto">
            <a:xfrm>
              <a:off x="6950656" y="2037620"/>
              <a:ext cx="2092243" cy="443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r>
                <a:rPr lang="zh-CN" altLang="en-US" sz="2000" b="1" dirty="0">
                  <a:solidFill>
                    <a:schemeClr val="tx1">
                      <a:lumMod val="50000"/>
                      <a:lumOff val="50000"/>
                    </a:schemeClr>
                  </a:solidFill>
                  <a:latin typeface="+mn-lt"/>
                  <a:ea typeface="+mn-ea"/>
                  <a:cs typeface="+mn-ea"/>
                  <a:sym typeface="+mn-lt"/>
                </a:rPr>
                <a:t>预算</a:t>
              </a:r>
            </a:p>
          </p:txBody>
        </p:sp>
        <p:sp>
          <p:nvSpPr>
            <p:cNvPr id="11" name="矩形 64">
              <a:extLst>
                <a:ext uri="{FF2B5EF4-FFF2-40B4-BE49-F238E27FC236}">
                  <a16:creationId xmlns:a16="http://schemas.microsoft.com/office/drawing/2014/main" id="{DC0A09E2-0268-40C0-8913-107D4952853A}"/>
                </a:ext>
              </a:extLst>
            </p:cNvPr>
            <p:cNvSpPr>
              <a:spLocks noChangeArrowheads="1"/>
            </p:cNvSpPr>
            <p:nvPr/>
          </p:nvSpPr>
          <p:spPr bwMode="auto">
            <a:xfrm>
              <a:off x="2692604" y="3153440"/>
              <a:ext cx="2068801" cy="443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r>
                <a:rPr lang="zh-CN" altLang="en-US" sz="2000" b="1" dirty="0">
                  <a:solidFill>
                    <a:schemeClr val="tx1">
                      <a:lumMod val="50000"/>
                      <a:lumOff val="50000"/>
                    </a:schemeClr>
                  </a:solidFill>
                  <a:latin typeface="+mn-lt"/>
                  <a:ea typeface="+mn-ea"/>
                  <a:cs typeface="+mn-ea"/>
                  <a:sym typeface="+mn-lt"/>
                </a:rPr>
                <a:t>前期准备</a:t>
              </a:r>
            </a:p>
          </p:txBody>
        </p:sp>
        <p:sp>
          <p:nvSpPr>
            <p:cNvPr id="12" name="矩形 66">
              <a:extLst>
                <a:ext uri="{FF2B5EF4-FFF2-40B4-BE49-F238E27FC236}">
                  <a16:creationId xmlns:a16="http://schemas.microsoft.com/office/drawing/2014/main" id="{EA323E8D-18C0-4848-BCF1-3E1B69D08684}"/>
                </a:ext>
              </a:extLst>
            </p:cNvPr>
            <p:cNvSpPr>
              <a:spLocks noChangeArrowheads="1"/>
            </p:cNvSpPr>
            <p:nvPr/>
          </p:nvSpPr>
          <p:spPr bwMode="auto">
            <a:xfrm>
              <a:off x="4504554" y="4375958"/>
              <a:ext cx="2700245" cy="443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r>
                <a:rPr lang="zh-CN" altLang="en-US" sz="2000" b="1" dirty="0">
                  <a:solidFill>
                    <a:schemeClr val="tx1">
                      <a:lumMod val="50000"/>
                      <a:lumOff val="50000"/>
                    </a:schemeClr>
                  </a:solidFill>
                  <a:latin typeface="+mn-lt"/>
                  <a:ea typeface="+mn-ea"/>
                  <a:cs typeface="+mn-ea"/>
                  <a:sym typeface="+mn-lt"/>
                </a:rPr>
                <a:t>赛制及相关安排</a:t>
              </a:r>
            </a:p>
          </p:txBody>
        </p:sp>
        <p:grpSp>
          <p:nvGrpSpPr>
            <p:cNvPr id="13" name="组合 12">
              <a:extLst>
                <a:ext uri="{FF2B5EF4-FFF2-40B4-BE49-F238E27FC236}">
                  <a16:creationId xmlns:a16="http://schemas.microsoft.com/office/drawing/2014/main" id="{CBEE6502-D31D-43BF-8708-C2149FDE2091}"/>
                </a:ext>
              </a:extLst>
            </p:cNvPr>
            <p:cNvGrpSpPr/>
            <p:nvPr/>
          </p:nvGrpSpPr>
          <p:grpSpPr>
            <a:xfrm>
              <a:off x="1088011" y="3675719"/>
              <a:ext cx="999564" cy="1001764"/>
              <a:chOff x="3437020" y="1033173"/>
              <a:chExt cx="863676" cy="865577"/>
            </a:xfrm>
          </p:grpSpPr>
          <p:sp>
            <p:nvSpPr>
              <p:cNvPr id="14" name="椭圆 18">
                <a:extLst>
                  <a:ext uri="{FF2B5EF4-FFF2-40B4-BE49-F238E27FC236}">
                    <a16:creationId xmlns:a16="http://schemas.microsoft.com/office/drawing/2014/main" id="{DF1B662C-5CE7-477D-AA5A-5A838F3913E6}"/>
                  </a:ext>
                </a:extLst>
              </p:cNvPr>
              <p:cNvSpPr>
                <a:spLocks noChangeArrowheads="1"/>
              </p:cNvSpPr>
              <p:nvPr/>
            </p:nvSpPr>
            <p:spPr bwMode="auto">
              <a:xfrm>
                <a:off x="3437020" y="1033173"/>
                <a:ext cx="863676" cy="865577"/>
              </a:xfrm>
              <a:prstGeom prst="ellipse">
                <a:avLst/>
              </a:prstGeom>
              <a:solidFill>
                <a:srgbClr val="395E7F"/>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latin typeface="+mn-lt"/>
                  <a:ea typeface="+mn-ea"/>
                  <a:cs typeface="+mn-ea"/>
                  <a:sym typeface="+mn-lt"/>
                </a:endParaRPr>
              </a:p>
            </p:txBody>
          </p:sp>
          <p:pic>
            <p:nvPicPr>
              <p:cNvPr id="15" name="图片 14">
                <a:extLst>
                  <a:ext uri="{FF2B5EF4-FFF2-40B4-BE49-F238E27FC236}">
                    <a16:creationId xmlns:a16="http://schemas.microsoft.com/office/drawing/2014/main" id="{C9068D3B-9ABF-4C7A-8391-D2CA58FF7EDF}"/>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587275" y="1169757"/>
                <a:ext cx="552644" cy="566109"/>
              </a:xfrm>
              <a:prstGeom prst="rect">
                <a:avLst/>
              </a:prstGeom>
            </p:spPr>
          </p:pic>
        </p:grpSp>
        <p:sp>
          <p:nvSpPr>
            <p:cNvPr id="16" name="矩形 68">
              <a:extLst>
                <a:ext uri="{FF2B5EF4-FFF2-40B4-BE49-F238E27FC236}">
                  <a16:creationId xmlns:a16="http://schemas.microsoft.com/office/drawing/2014/main" id="{5088F2C7-A991-400F-85AF-4E1B6DA56BE6}"/>
                </a:ext>
              </a:extLst>
            </p:cNvPr>
            <p:cNvSpPr>
              <a:spLocks noChangeArrowheads="1"/>
            </p:cNvSpPr>
            <p:nvPr/>
          </p:nvSpPr>
          <p:spPr bwMode="auto">
            <a:xfrm>
              <a:off x="9040449" y="4141043"/>
              <a:ext cx="2651547" cy="443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r>
                <a:rPr lang="zh-CN" altLang="en-US" sz="2000" b="1" dirty="0">
                  <a:solidFill>
                    <a:schemeClr val="tx1">
                      <a:lumMod val="50000"/>
                      <a:lumOff val="50000"/>
                    </a:schemeClr>
                  </a:solidFill>
                  <a:latin typeface="+mn-lt"/>
                  <a:ea typeface="+mn-ea"/>
                  <a:cs typeface="+mn-ea"/>
                  <a:sym typeface="+mn-lt"/>
                </a:rPr>
                <a:t>紧急情况</a:t>
              </a:r>
            </a:p>
          </p:txBody>
        </p:sp>
        <p:grpSp>
          <p:nvGrpSpPr>
            <p:cNvPr id="17" name="组合 16">
              <a:extLst>
                <a:ext uri="{FF2B5EF4-FFF2-40B4-BE49-F238E27FC236}">
                  <a16:creationId xmlns:a16="http://schemas.microsoft.com/office/drawing/2014/main" id="{FFA9417A-3A8B-4135-AAD5-8FABB642D9CD}"/>
                </a:ext>
              </a:extLst>
            </p:cNvPr>
            <p:cNvGrpSpPr/>
            <p:nvPr/>
          </p:nvGrpSpPr>
          <p:grpSpPr>
            <a:xfrm>
              <a:off x="3240691" y="3843014"/>
              <a:ext cx="999564" cy="1001764"/>
              <a:chOff x="3437020" y="2074814"/>
              <a:chExt cx="863676" cy="865577"/>
            </a:xfrm>
          </p:grpSpPr>
          <p:sp>
            <p:nvSpPr>
              <p:cNvPr id="18" name="椭圆 19">
                <a:extLst>
                  <a:ext uri="{FF2B5EF4-FFF2-40B4-BE49-F238E27FC236}">
                    <a16:creationId xmlns:a16="http://schemas.microsoft.com/office/drawing/2014/main" id="{515AC296-6E38-4FF1-B3BA-13D3B92A8F42}"/>
                  </a:ext>
                </a:extLst>
              </p:cNvPr>
              <p:cNvSpPr>
                <a:spLocks noChangeArrowheads="1"/>
              </p:cNvSpPr>
              <p:nvPr/>
            </p:nvSpPr>
            <p:spPr bwMode="auto">
              <a:xfrm>
                <a:off x="3437020" y="2074814"/>
                <a:ext cx="863676" cy="865577"/>
              </a:xfrm>
              <a:prstGeom prst="ellipse">
                <a:avLst/>
              </a:prstGeom>
              <a:solidFill>
                <a:srgbClr val="385D7F"/>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latin typeface="+mn-lt"/>
                  <a:ea typeface="+mn-ea"/>
                  <a:cs typeface="+mn-ea"/>
                  <a:sym typeface="+mn-lt"/>
                </a:endParaRPr>
              </a:p>
            </p:txBody>
          </p:sp>
          <p:pic>
            <p:nvPicPr>
              <p:cNvPr id="19" name="图片 18">
                <a:extLst>
                  <a:ext uri="{FF2B5EF4-FFF2-40B4-BE49-F238E27FC236}">
                    <a16:creationId xmlns:a16="http://schemas.microsoft.com/office/drawing/2014/main" id="{AE151B38-4A93-4B3D-AFFB-1E95B5D3DA4B}"/>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grpSp>
          <p:nvGrpSpPr>
            <p:cNvPr id="20" name="组合 19">
              <a:extLst>
                <a:ext uri="{FF2B5EF4-FFF2-40B4-BE49-F238E27FC236}">
                  <a16:creationId xmlns:a16="http://schemas.microsoft.com/office/drawing/2014/main" id="{1D51828E-ECA8-4706-835F-89E1BD860D28}"/>
                </a:ext>
              </a:extLst>
            </p:cNvPr>
            <p:cNvGrpSpPr/>
            <p:nvPr/>
          </p:nvGrpSpPr>
          <p:grpSpPr>
            <a:xfrm>
              <a:off x="5316873" y="3137515"/>
              <a:ext cx="999564" cy="999925"/>
              <a:chOff x="3437020" y="3157655"/>
              <a:chExt cx="863676" cy="863988"/>
            </a:xfrm>
          </p:grpSpPr>
          <p:sp>
            <p:nvSpPr>
              <p:cNvPr id="21" name="椭圆 20">
                <a:extLst>
                  <a:ext uri="{FF2B5EF4-FFF2-40B4-BE49-F238E27FC236}">
                    <a16:creationId xmlns:a16="http://schemas.microsoft.com/office/drawing/2014/main" id="{A98964A3-10F3-4CD8-972D-41B010720818}"/>
                  </a:ext>
                </a:extLst>
              </p:cNvPr>
              <p:cNvSpPr>
                <a:spLocks noChangeArrowheads="1"/>
              </p:cNvSpPr>
              <p:nvPr/>
            </p:nvSpPr>
            <p:spPr bwMode="auto">
              <a:xfrm>
                <a:off x="3437020" y="3157655"/>
                <a:ext cx="863676" cy="863988"/>
              </a:xfrm>
              <a:prstGeom prst="ellipse">
                <a:avLst/>
              </a:prstGeom>
              <a:solidFill>
                <a:srgbClr val="385D7F"/>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latin typeface="+mn-lt"/>
                  <a:ea typeface="+mn-ea"/>
                  <a:cs typeface="+mn-ea"/>
                  <a:sym typeface="+mn-lt"/>
                </a:endParaRPr>
              </a:p>
            </p:txBody>
          </p:sp>
          <p:grpSp>
            <p:nvGrpSpPr>
              <p:cNvPr id="22" name="组合 21">
                <a:extLst>
                  <a:ext uri="{FF2B5EF4-FFF2-40B4-BE49-F238E27FC236}">
                    <a16:creationId xmlns:a16="http://schemas.microsoft.com/office/drawing/2014/main" id="{9605A871-3646-4178-A668-22F7C3094442}"/>
                  </a:ext>
                </a:extLst>
              </p:cNvPr>
              <p:cNvGrpSpPr/>
              <p:nvPr/>
            </p:nvGrpSpPr>
            <p:grpSpPr>
              <a:xfrm>
                <a:off x="3603965" y="3301680"/>
                <a:ext cx="519264" cy="531742"/>
                <a:chOff x="9901114" y="2870043"/>
                <a:chExt cx="1094967" cy="1121279"/>
              </a:xfrm>
            </p:grpSpPr>
            <p:sp>
              <p:nvSpPr>
                <p:cNvPr id="23" name="Freeform 5">
                  <a:extLst>
                    <a:ext uri="{FF2B5EF4-FFF2-40B4-BE49-F238E27FC236}">
                      <a16:creationId xmlns:a16="http://schemas.microsoft.com/office/drawing/2014/main" id="{E60C4F6A-AB35-48D0-8975-AC307BD173B1}"/>
                    </a:ext>
                  </a:extLst>
                </p:cNvPr>
                <p:cNvSpPr/>
                <p:nvPr/>
              </p:nvSpPr>
              <p:spPr bwMode="auto">
                <a:xfrm>
                  <a:off x="10585467" y="2870043"/>
                  <a:ext cx="234963" cy="800500"/>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189"/>
                  <a:endParaRPr lang="zh-CN" altLang="en-US" sz="1867">
                    <a:solidFill>
                      <a:prstClr val="black"/>
                    </a:solidFill>
                    <a:cs typeface="+mn-ea"/>
                    <a:sym typeface="+mn-lt"/>
                  </a:endParaRPr>
                </a:p>
              </p:txBody>
            </p:sp>
            <p:sp>
              <p:nvSpPr>
                <p:cNvPr id="24" name="Freeform 6">
                  <a:extLst>
                    <a:ext uri="{FF2B5EF4-FFF2-40B4-BE49-F238E27FC236}">
                      <a16:creationId xmlns:a16="http://schemas.microsoft.com/office/drawing/2014/main" id="{91660862-CF05-406D-ABC8-738CADF700B9}"/>
                    </a:ext>
                  </a:extLst>
                </p:cNvPr>
                <p:cNvSpPr/>
                <p:nvPr/>
              </p:nvSpPr>
              <p:spPr bwMode="auto">
                <a:xfrm>
                  <a:off x="10044830" y="3280407"/>
                  <a:ext cx="289711" cy="34679"/>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189"/>
                  <a:endParaRPr lang="zh-CN" altLang="en-US" sz="1867">
                    <a:solidFill>
                      <a:prstClr val="black"/>
                    </a:solidFill>
                    <a:cs typeface="+mn-ea"/>
                    <a:sym typeface="+mn-lt"/>
                  </a:endParaRPr>
                </a:p>
              </p:txBody>
            </p:sp>
            <p:sp>
              <p:nvSpPr>
                <p:cNvPr id="25" name="Freeform 7">
                  <a:extLst>
                    <a:ext uri="{FF2B5EF4-FFF2-40B4-BE49-F238E27FC236}">
                      <a16:creationId xmlns:a16="http://schemas.microsoft.com/office/drawing/2014/main" id="{A3CBA01D-A88D-4A01-8C46-EAD2965BAAE1}"/>
                    </a:ext>
                  </a:extLst>
                </p:cNvPr>
                <p:cNvSpPr/>
                <p:nvPr/>
              </p:nvSpPr>
              <p:spPr bwMode="auto">
                <a:xfrm>
                  <a:off x="10044830" y="3442241"/>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189"/>
                  <a:endParaRPr lang="zh-CN" altLang="en-US" sz="1867">
                    <a:solidFill>
                      <a:prstClr val="black"/>
                    </a:solidFill>
                    <a:cs typeface="+mn-ea"/>
                    <a:sym typeface="+mn-lt"/>
                  </a:endParaRPr>
                </a:p>
              </p:txBody>
            </p:sp>
            <p:sp>
              <p:nvSpPr>
                <p:cNvPr id="26" name="Freeform 8">
                  <a:extLst>
                    <a:ext uri="{FF2B5EF4-FFF2-40B4-BE49-F238E27FC236}">
                      <a16:creationId xmlns:a16="http://schemas.microsoft.com/office/drawing/2014/main" id="{92E3BC8D-1B5D-4673-9EFD-35547E7B94BA}"/>
                    </a:ext>
                  </a:extLst>
                </p:cNvPr>
                <p:cNvSpPr/>
                <p:nvPr/>
              </p:nvSpPr>
              <p:spPr bwMode="auto">
                <a:xfrm>
                  <a:off x="10044830" y="3601186"/>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189"/>
                  <a:endParaRPr lang="zh-CN" altLang="en-US" sz="1867">
                    <a:solidFill>
                      <a:prstClr val="black"/>
                    </a:solidFill>
                    <a:cs typeface="+mn-ea"/>
                    <a:sym typeface="+mn-lt"/>
                  </a:endParaRPr>
                </a:p>
              </p:txBody>
            </p:sp>
            <p:sp>
              <p:nvSpPr>
                <p:cNvPr id="27" name="Freeform 9">
                  <a:extLst>
                    <a:ext uri="{FF2B5EF4-FFF2-40B4-BE49-F238E27FC236}">
                      <a16:creationId xmlns:a16="http://schemas.microsoft.com/office/drawing/2014/main" id="{42C6548B-10CC-4A83-85A2-726529569882}"/>
                    </a:ext>
                  </a:extLst>
                </p:cNvPr>
                <p:cNvSpPr>
                  <a:spLocks noEditPoints="1"/>
                </p:cNvSpPr>
                <p:nvPr/>
              </p:nvSpPr>
              <p:spPr bwMode="auto">
                <a:xfrm>
                  <a:off x="9901114" y="2953851"/>
                  <a:ext cx="1094967" cy="1037471"/>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121920" tIns="60960" rIns="121920" bIns="60960" numCol="1" anchor="t" anchorCtr="0" compatLnSpc="1"/>
                <a:lstStyle/>
                <a:p>
                  <a:pPr defTabSz="457189"/>
                  <a:endParaRPr lang="zh-CN" altLang="en-US" sz="1867">
                    <a:solidFill>
                      <a:prstClr val="black"/>
                    </a:solidFill>
                    <a:cs typeface="+mn-ea"/>
                    <a:sym typeface="+mn-lt"/>
                  </a:endParaRPr>
                </a:p>
              </p:txBody>
            </p:sp>
          </p:grpSp>
        </p:grpSp>
        <p:grpSp>
          <p:nvGrpSpPr>
            <p:cNvPr id="28" name="组合 27">
              <a:extLst>
                <a:ext uri="{FF2B5EF4-FFF2-40B4-BE49-F238E27FC236}">
                  <a16:creationId xmlns:a16="http://schemas.microsoft.com/office/drawing/2014/main" id="{B792621B-4E7C-4418-B144-FF872D367FB0}"/>
                </a:ext>
              </a:extLst>
            </p:cNvPr>
            <p:cNvGrpSpPr/>
            <p:nvPr/>
          </p:nvGrpSpPr>
          <p:grpSpPr>
            <a:xfrm>
              <a:off x="7529563" y="2650283"/>
              <a:ext cx="999564" cy="1001763"/>
              <a:chOff x="3437020" y="4201727"/>
              <a:chExt cx="863676" cy="865576"/>
            </a:xfrm>
          </p:grpSpPr>
          <p:sp>
            <p:nvSpPr>
              <p:cNvPr id="29" name="椭圆 21">
                <a:extLst>
                  <a:ext uri="{FF2B5EF4-FFF2-40B4-BE49-F238E27FC236}">
                    <a16:creationId xmlns:a16="http://schemas.microsoft.com/office/drawing/2014/main" id="{EA29F777-4DFB-4188-BB48-757599177F0C}"/>
                  </a:ext>
                </a:extLst>
              </p:cNvPr>
              <p:cNvSpPr>
                <a:spLocks noChangeArrowheads="1"/>
              </p:cNvSpPr>
              <p:nvPr/>
            </p:nvSpPr>
            <p:spPr bwMode="auto">
              <a:xfrm>
                <a:off x="3437020" y="4201727"/>
                <a:ext cx="863676" cy="865576"/>
              </a:xfrm>
              <a:prstGeom prst="ellipse">
                <a:avLst/>
              </a:prstGeom>
              <a:solidFill>
                <a:srgbClr val="385D7F"/>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dirty="0">
                  <a:solidFill>
                    <a:srgbClr val="FFFFFF"/>
                  </a:solidFill>
                  <a:latin typeface="+mn-lt"/>
                  <a:ea typeface="+mn-ea"/>
                  <a:cs typeface="+mn-ea"/>
                  <a:sym typeface="+mn-lt"/>
                </a:endParaRPr>
              </a:p>
            </p:txBody>
          </p:sp>
          <p:grpSp>
            <p:nvGrpSpPr>
              <p:cNvPr id="30" name="Group 4">
                <a:extLst>
                  <a:ext uri="{FF2B5EF4-FFF2-40B4-BE49-F238E27FC236}">
                    <a16:creationId xmlns:a16="http://schemas.microsoft.com/office/drawing/2014/main" id="{FAACE41C-E389-4BDC-AB96-ACE361B905EB}"/>
                  </a:ext>
                </a:extLst>
              </p:cNvPr>
              <p:cNvGrpSpPr>
                <a:grpSpLocks noChangeAspect="1"/>
              </p:cNvGrpSpPr>
              <p:nvPr/>
            </p:nvGrpSpPr>
            <p:grpSpPr bwMode="auto">
              <a:xfrm>
                <a:off x="3626902" y="4339091"/>
                <a:ext cx="476560" cy="578496"/>
                <a:chOff x="2694" y="1931"/>
                <a:chExt cx="374" cy="454"/>
              </a:xfrm>
              <a:solidFill>
                <a:schemeClr val="bg1"/>
              </a:solidFill>
            </p:grpSpPr>
            <p:sp>
              <p:nvSpPr>
                <p:cNvPr id="31" name="Freeform 5">
                  <a:extLst>
                    <a:ext uri="{FF2B5EF4-FFF2-40B4-BE49-F238E27FC236}">
                      <a16:creationId xmlns:a16="http://schemas.microsoft.com/office/drawing/2014/main" id="{DFCFE03D-1064-402C-B051-D5EB559BFE75}"/>
                    </a:ext>
                  </a:extLst>
                </p:cNvPr>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cs typeface="+mn-ea"/>
                    <a:sym typeface="+mn-lt"/>
                  </a:endParaRPr>
                </a:p>
              </p:txBody>
            </p:sp>
            <p:sp>
              <p:nvSpPr>
                <p:cNvPr id="32" name="Freeform 6">
                  <a:extLst>
                    <a:ext uri="{FF2B5EF4-FFF2-40B4-BE49-F238E27FC236}">
                      <a16:creationId xmlns:a16="http://schemas.microsoft.com/office/drawing/2014/main" id="{58FF7661-565A-493C-8268-1C0CB601F320}"/>
                    </a:ext>
                  </a:extLst>
                </p:cNvPr>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cs typeface="+mn-ea"/>
                    <a:sym typeface="+mn-lt"/>
                  </a:endParaRPr>
                </a:p>
              </p:txBody>
            </p:sp>
            <p:sp>
              <p:nvSpPr>
                <p:cNvPr id="33" name="Freeform 7">
                  <a:extLst>
                    <a:ext uri="{FF2B5EF4-FFF2-40B4-BE49-F238E27FC236}">
                      <a16:creationId xmlns:a16="http://schemas.microsoft.com/office/drawing/2014/main" id="{E808DBA4-74F5-456C-A713-4D07A4A8D58F}"/>
                    </a:ext>
                  </a:extLst>
                </p:cNvPr>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cs typeface="+mn-ea"/>
                    <a:sym typeface="+mn-lt"/>
                  </a:endParaRPr>
                </a:p>
              </p:txBody>
            </p:sp>
            <p:sp>
              <p:nvSpPr>
                <p:cNvPr id="34" name="Freeform 8">
                  <a:extLst>
                    <a:ext uri="{FF2B5EF4-FFF2-40B4-BE49-F238E27FC236}">
                      <a16:creationId xmlns:a16="http://schemas.microsoft.com/office/drawing/2014/main" id="{340E1027-5744-43B3-AEF9-9D122F16E9D0}"/>
                    </a:ext>
                  </a:extLst>
                </p:cNvPr>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cs typeface="+mn-ea"/>
                    <a:sym typeface="+mn-lt"/>
                  </a:endParaRPr>
                </a:p>
              </p:txBody>
            </p:sp>
            <p:sp>
              <p:nvSpPr>
                <p:cNvPr id="35" name="Freeform 9">
                  <a:extLst>
                    <a:ext uri="{FF2B5EF4-FFF2-40B4-BE49-F238E27FC236}">
                      <a16:creationId xmlns:a16="http://schemas.microsoft.com/office/drawing/2014/main" id="{20C53C9F-5B6D-4C32-8804-AF0A7B79EADD}"/>
                    </a:ext>
                  </a:extLst>
                </p:cNvPr>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cs typeface="+mn-ea"/>
                    <a:sym typeface="+mn-lt"/>
                  </a:endParaRPr>
                </a:p>
              </p:txBody>
            </p:sp>
            <p:sp>
              <p:nvSpPr>
                <p:cNvPr id="36" name="Freeform 10">
                  <a:extLst>
                    <a:ext uri="{FF2B5EF4-FFF2-40B4-BE49-F238E27FC236}">
                      <a16:creationId xmlns:a16="http://schemas.microsoft.com/office/drawing/2014/main" id="{70B374D0-BFF4-4CA5-8DAE-890D45DCC815}"/>
                    </a:ext>
                  </a:extLst>
                </p:cNvPr>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cs typeface="+mn-ea"/>
                    <a:sym typeface="+mn-lt"/>
                  </a:endParaRPr>
                </a:p>
              </p:txBody>
            </p:sp>
            <p:sp>
              <p:nvSpPr>
                <p:cNvPr id="37" name="Freeform 11">
                  <a:extLst>
                    <a:ext uri="{FF2B5EF4-FFF2-40B4-BE49-F238E27FC236}">
                      <a16:creationId xmlns:a16="http://schemas.microsoft.com/office/drawing/2014/main" id="{8AE29C29-152A-4FBB-AD5A-D40498F57C75}"/>
                    </a:ext>
                  </a:extLst>
                </p:cNvPr>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cs typeface="+mn-ea"/>
                    <a:sym typeface="+mn-lt"/>
                  </a:endParaRPr>
                </a:p>
              </p:txBody>
            </p:sp>
          </p:grpSp>
        </p:grpSp>
        <p:grpSp>
          <p:nvGrpSpPr>
            <p:cNvPr id="38" name="组合 37">
              <a:extLst>
                <a:ext uri="{FF2B5EF4-FFF2-40B4-BE49-F238E27FC236}">
                  <a16:creationId xmlns:a16="http://schemas.microsoft.com/office/drawing/2014/main" id="{A5BC0CF4-45F5-4C5F-B04A-0620092E6E45}"/>
                </a:ext>
              </a:extLst>
            </p:cNvPr>
            <p:cNvGrpSpPr/>
            <p:nvPr/>
          </p:nvGrpSpPr>
          <p:grpSpPr>
            <a:xfrm>
              <a:off x="9858482" y="2882545"/>
              <a:ext cx="999564" cy="1001763"/>
              <a:chOff x="3437020" y="5246272"/>
              <a:chExt cx="863676" cy="865576"/>
            </a:xfrm>
          </p:grpSpPr>
          <p:sp>
            <p:nvSpPr>
              <p:cNvPr id="39" name="椭圆 21">
                <a:extLst>
                  <a:ext uri="{FF2B5EF4-FFF2-40B4-BE49-F238E27FC236}">
                    <a16:creationId xmlns:a16="http://schemas.microsoft.com/office/drawing/2014/main" id="{6ADE322B-8A15-4B75-BD9F-16B8AE0F3530}"/>
                  </a:ext>
                </a:extLst>
              </p:cNvPr>
              <p:cNvSpPr>
                <a:spLocks noChangeArrowheads="1"/>
              </p:cNvSpPr>
              <p:nvPr/>
            </p:nvSpPr>
            <p:spPr bwMode="auto">
              <a:xfrm>
                <a:off x="3437020" y="5246272"/>
                <a:ext cx="863676" cy="865576"/>
              </a:xfrm>
              <a:prstGeom prst="ellipse">
                <a:avLst/>
              </a:prstGeom>
              <a:solidFill>
                <a:srgbClr val="385D7F"/>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dirty="0">
                  <a:solidFill>
                    <a:srgbClr val="FFFFFF"/>
                  </a:solidFill>
                  <a:latin typeface="+mn-lt"/>
                  <a:ea typeface="+mn-ea"/>
                  <a:cs typeface="+mn-ea"/>
                  <a:sym typeface="+mn-lt"/>
                </a:endParaRPr>
              </a:p>
            </p:txBody>
          </p:sp>
          <p:sp>
            <p:nvSpPr>
              <p:cNvPr id="40" name="Freeform 9">
                <a:extLst>
                  <a:ext uri="{FF2B5EF4-FFF2-40B4-BE49-F238E27FC236}">
                    <a16:creationId xmlns:a16="http://schemas.microsoft.com/office/drawing/2014/main" id="{7D7537CD-F4D1-4AFE-8487-DDF71674CE5F}"/>
                  </a:ext>
                </a:extLst>
              </p:cNvPr>
              <p:cNvSpPr>
                <a:spLocks noEditPoints="1"/>
              </p:cNvSpPr>
              <p:nvPr/>
            </p:nvSpPr>
            <p:spPr bwMode="auto">
              <a:xfrm>
                <a:off x="3564624" y="5446833"/>
                <a:ext cx="605440" cy="464249"/>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121920" tIns="60960" rIns="121920" bIns="60960" numCol="1" anchor="t" anchorCtr="0" compatLnSpc="1"/>
              <a:lstStyle/>
              <a:p>
                <a:pPr defTabSz="457189"/>
                <a:endParaRPr lang="zh-CN" altLang="en-US" sz="1867">
                  <a:solidFill>
                    <a:prstClr val="black"/>
                  </a:solidFill>
                  <a:cs typeface="+mn-ea"/>
                  <a:sym typeface="+mn-lt"/>
                </a:endParaRPr>
              </a:p>
            </p:txBody>
          </p:sp>
        </p:grpSp>
      </p:grpSp>
      <p:sp>
        <p:nvSpPr>
          <p:cNvPr id="9" name="椭圆 21">
            <a:extLst>
              <a:ext uri="{FF2B5EF4-FFF2-40B4-BE49-F238E27FC236}">
                <a16:creationId xmlns:a16="http://schemas.microsoft.com/office/drawing/2014/main" id="{195A62F8-BABB-4624-ABBF-51D8FF2C5CD3}"/>
              </a:ext>
            </a:extLst>
          </p:cNvPr>
          <p:cNvSpPr>
            <a:spLocks noChangeArrowheads="1"/>
          </p:cNvSpPr>
          <p:nvPr/>
        </p:nvSpPr>
        <p:spPr bwMode="auto">
          <a:xfrm>
            <a:off x="11095835" y="3651608"/>
            <a:ext cx="928702" cy="974132"/>
          </a:xfrm>
          <a:prstGeom prst="ellipse">
            <a:avLst/>
          </a:prstGeom>
          <a:solidFill>
            <a:srgbClr val="385D7F"/>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dirty="0">
              <a:solidFill>
                <a:srgbClr val="FFFFFF"/>
              </a:solidFill>
              <a:latin typeface="+mn-lt"/>
              <a:ea typeface="+mn-ea"/>
              <a:cs typeface="+mn-ea"/>
              <a:sym typeface="+mn-lt"/>
            </a:endParaRPr>
          </a:p>
        </p:txBody>
      </p:sp>
      <p:sp>
        <p:nvSpPr>
          <p:cNvPr id="76" name="iconfont-1187-868307">
            <a:extLst>
              <a:ext uri="{FF2B5EF4-FFF2-40B4-BE49-F238E27FC236}">
                <a16:creationId xmlns:a16="http://schemas.microsoft.com/office/drawing/2014/main" id="{BC88803C-AAD4-4BBE-A262-9CB399F9177D}"/>
              </a:ext>
            </a:extLst>
          </p:cNvPr>
          <p:cNvSpPr>
            <a:spLocks noChangeAspect="1"/>
          </p:cNvSpPr>
          <p:nvPr/>
        </p:nvSpPr>
        <p:spPr bwMode="auto">
          <a:xfrm>
            <a:off x="11253905" y="3804383"/>
            <a:ext cx="609685" cy="596840"/>
          </a:xfrm>
          <a:custGeom>
            <a:avLst/>
            <a:gdLst>
              <a:gd name="T0" fmla="*/ 2895 w 12754"/>
              <a:gd name="T1" fmla="*/ 3482 h 12486"/>
              <a:gd name="T2" fmla="*/ 6377 w 12754"/>
              <a:gd name="T3" fmla="*/ 0 h 12486"/>
              <a:gd name="T4" fmla="*/ 9859 w 12754"/>
              <a:gd name="T5" fmla="*/ 3482 h 12486"/>
              <a:gd name="T6" fmla="*/ 6377 w 12754"/>
              <a:gd name="T7" fmla="*/ 6963 h 12486"/>
              <a:gd name="T8" fmla="*/ 2895 w 12754"/>
              <a:gd name="T9" fmla="*/ 3482 h 12486"/>
              <a:gd name="T10" fmla="*/ 0 w 12754"/>
              <a:gd name="T11" fmla="*/ 12468 h 12486"/>
              <a:gd name="T12" fmla="*/ 3586 w 12754"/>
              <a:gd name="T13" fmla="*/ 7045 h 12486"/>
              <a:gd name="T14" fmla="*/ 6377 w 12754"/>
              <a:gd name="T15" fmla="*/ 8014 h 12486"/>
              <a:gd name="T16" fmla="*/ 9182 w 12754"/>
              <a:gd name="T17" fmla="*/ 7036 h 12486"/>
              <a:gd name="T18" fmla="*/ 12754 w 12754"/>
              <a:gd name="T19" fmla="*/ 12468 h 12486"/>
              <a:gd name="T20" fmla="*/ 0 w 12754"/>
              <a:gd name="T21" fmla="*/ 12468 h 12486"/>
              <a:gd name="T22" fmla="*/ 0 w 12754"/>
              <a:gd name="T23" fmla="*/ 12468 h 12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54" h="12486">
                <a:moveTo>
                  <a:pt x="2895" y="3482"/>
                </a:moveTo>
                <a:cubicBezTo>
                  <a:pt x="2895" y="1562"/>
                  <a:pt x="4457" y="0"/>
                  <a:pt x="6377" y="0"/>
                </a:cubicBezTo>
                <a:cubicBezTo>
                  <a:pt x="8297" y="0"/>
                  <a:pt x="9859" y="1562"/>
                  <a:pt x="9859" y="3482"/>
                </a:cubicBezTo>
                <a:cubicBezTo>
                  <a:pt x="9859" y="5402"/>
                  <a:pt x="8297" y="6963"/>
                  <a:pt x="6377" y="6963"/>
                </a:cubicBezTo>
                <a:cubicBezTo>
                  <a:pt x="4457" y="6963"/>
                  <a:pt x="2895" y="5402"/>
                  <a:pt x="2895" y="3482"/>
                </a:cubicBezTo>
                <a:close/>
                <a:moveTo>
                  <a:pt x="0" y="12468"/>
                </a:moveTo>
                <a:cubicBezTo>
                  <a:pt x="75" y="11626"/>
                  <a:pt x="479" y="8643"/>
                  <a:pt x="3586" y="7045"/>
                </a:cubicBezTo>
                <a:cubicBezTo>
                  <a:pt x="4356" y="7650"/>
                  <a:pt x="5324" y="8014"/>
                  <a:pt x="6377" y="8014"/>
                </a:cubicBezTo>
                <a:cubicBezTo>
                  <a:pt x="7436" y="8014"/>
                  <a:pt x="8409" y="7647"/>
                  <a:pt x="9182" y="7036"/>
                </a:cubicBezTo>
                <a:cubicBezTo>
                  <a:pt x="12302" y="8627"/>
                  <a:pt x="12678" y="11589"/>
                  <a:pt x="12754" y="12468"/>
                </a:cubicBezTo>
                <a:cubicBezTo>
                  <a:pt x="12736" y="12486"/>
                  <a:pt x="18" y="12470"/>
                  <a:pt x="0" y="12468"/>
                </a:cubicBezTo>
                <a:close/>
                <a:moveTo>
                  <a:pt x="0" y="12468"/>
                </a:moveTo>
                <a:close/>
              </a:path>
            </a:pathLst>
          </a:custGeom>
          <a:solidFill>
            <a:schemeClr val="bg1"/>
          </a:solidFill>
          <a:ln>
            <a:noFill/>
          </a:ln>
        </p:spPr>
        <p:txBody>
          <a:bodyPr/>
          <a:lstStyle/>
          <a:p>
            <a:endParaRPr lang="zh-CN" altLang="en-US">
              <a:cs typeface="+mn-ea"/>
              <a:sym typeface="+mn-lt"/>
            </a:endParaRPr>
          </a:p>
        </p:txBody>
      </p:sp>
      <p:sp>
        <p:nvSpPr>
          <p:cNvPr id="78" name="矩形 68">
            <a:extLst>
              <a:ext uri="{FF2B5EF4-FFF2-40B4-BE49-F238E27FC236}">
                <a16:creationId xmlns:a16="http://schemas.microsoft.com/office/drawing/2014/main" id="{BCD88F87-C82F-4112-A733-544AB17BE453}"/>
              </a:ext>
            </a:extLst>
          </p:cNvPr>
          <p:cNvSpPr>
            <a:spLocks noChangeArrowheads="1"/>
          </p:cNvSpPr>
          <p:nvPr/>
        </p:nvSpPr>
        <p:spPr bwMode="auto">
          <a:xfrm>
            <a:off x="10202162" y="2907463"/>
            <a:ext cx="2463572" cy="43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r>
              <a:rPr lang="zh-CN" altLang="en-US" sz="2000" b="1" dirty="0">
                <a:solidFill>
                  <a:schemeClr val="tx1">
                    <a:lumMod val="50000"/>
                    <a:lumOff val="50000"/>
                  </a:schemeClr>
                </a:solidFill>
                <a:latin typeface="+mn-lt"/>
                <a:ea typeface="+mn-ea"/>
                <a:cs typeface="+mn-ea"/>
                <a:sym typeface="+mn-lt"/>
              </a:rPr>
              <a:t>闭幕式</a:t>
            </a:r>
          </a:p>
        </p:txBody>
      </p:sp>
    </p:spTree>
    <p:custDataLst>
      <p:tags r:id="rId1"/>
    </p:custDataLst>
    <p:extLst>
      <p:ext uri="{BB962C8B-B14F-4D97-AF65-F5344CB8AC3E}">
        <p14:creationId xmlns:p14="http://schemas.microsoft.com/office/powerpoint/2010/main" val="28818426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4101169-1F7D-4196-92C8-9A1D81A6AA8A}"/>
              </a:ext>
            </a:extLst>
          </p:cNvPr>
          <p:cNvSpPr/>
          <p:nvPr/>
        </p:nvSpPr>
        <p:spPr>
          <a:xfrm>
            <a:off x="163286" y="1996168"/>
            <a:ext cx="5932714" cy="2865664"/>
          </a:xfrm>
          <a:prstGeom prst="rect">
            <a:avLst/>
          </a:prstGeom>
          <a:solidFill>
            <a:srgbClr val="395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2">
            <a:extLst>
              <a:ext uri="{FF2B5EF4-FFF2-40B4-BE49-F238E27FC236}">
                <a16:creationId xmlns:a16="http://schemas.microsoft.com/office/drawing/2014/main" id="{D508BE2C-CC2F-4618-89E5-FEBE70DA59D9}"/>
              </a:ext>
            </a:extLst>
          </p:cNvPr>
          <p:cNvGrpSpPr/>
          <p:nvPr/>
        </p:nvGrpSpPr>
        <p:grpSpPr>
          <a:xfrm>
            <a:off x="1194146" y="1632729"/>
            <a:ext cx="3584652" cy="3592542"/>
            <a:chOff x="3437020" y="1033173"/>
            <a:chExt cx="863676" cy="865577"/>
          </a:xfrm>
        </p:grpSpPr>
        <p:sp>
          <p:nvSpPr>
            <p:cNvPr id="4" name="椭圆 18">
              <a:extLst>
                <a:ext uri="{FF2B5EF4-FFF2-40B4-BE49-F238E27FC236}">
                  <a16:creationId xmlns:a16="http://schemas.microsoft.com/office/drawing/2014/main" id="{7C5F8C5F-C017-4C17-A267-3E961D8753C2}"/>
                </a:ext>
              </a:extLst>
            </p:cNvPr>
            <p:cNvSpPr>
              <a:spLocks noChangeArrowheads="1"/>
            </p:cNvSpPr>
            <p:nvPr/>
          </p:nvSpPr>
          <p:spPr bwMode="auto">
            <a:xfrm>
              <a:off x="3437020" y="1033173"/>
              <a:ext cx="863676" cy="865577"/>
            </a:xfrm>
            <a:prstGeom prst="ellipse">
              <a:avLst/>
            </a:prstGeom>
            <a:solidFill>
              <a:srgbClr val="395E7F"/>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latin typeface="+mn-lt"/>
                <a:ea typeface="+mn-ea"/>
                <a:cs typeface="+mn-ea"/>
                <a:sym typeface="+mn-lt"/>
              </a:endParaRPr>
            </a:p>
          </p:txBody>
        </p:sp>
        <p:pic>
          <p:nvPicPr>
            <p:cNvPr id="5" name="图片 4">
              <a:extLst>
                <a:ext uri="{FF2B5EF4-FFF2-40B4-BE49-F238E27FC236}">
                  <a16:creationId xmlns:a16="http://schemas.microsoft.com/office/drawing/2014/main" id="{F27CD83A-20FA-4EF3-854C-6E64B396F518}"/>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587275" y="1169757"/>
              <a:ext cx="552644" cy="566109"/>
            </a:xfrm>
            <a:prstGeom prst="rect">
              <a:avLst/>
            </a:prstGeom>
          </p:spPr>
        </p:pic>
      </p:grpSp>
      <p:sp>
        <p:nvSpPr>
          <p:cNvPr id="6" name="文本框 5">
            <a:extLst>
              <a:ext uri="{FF2B5EF4-FFF2-40B4-BE49-F238E27FC236}">
                <a16:creationId xmlns:a16="http://schemas.microsoft.com/office/drawing/2014/main" id="{BD8B3B33-C4A9-49CC-AA8E-BC94486787CC}"/>
              </a:ext>
            </a:extLst>
          </p:cNvPr>
          <p:cNvSpPr txBox="1"/>
          <p:nvPr/>
        </p:nvSpPr>
        <p:spPr>
          <a:xfrm>
            <a:off x="6096000" y="2199615"/>
            <a:ext cx="5932714" cy="2147639"/>
          </a:xfrm>
          <a:prstGeom prst="rect">
            <a:avLst/>
          </a:prstGeom>
          <a:noFill/>
        </p:spPr>
        <p:txBody>
          <a:bodyPr wrap="square" rtlCol="0">
            <a:spAutoFit/>
          </a:bodyPr>
          <a:lstStyle/>
          <a:p>
            <a:pPr algn="ctr">
              <a:lnSpc>
                <a:spcPct val="130000"/>
              </a:lnSpc>
            </a:pPr>
            <a:r>
              <a:rPr lang="zh-CN" altLang="en-US" sz="5400" dirty="0">
                <a:solidFill>
                  <a:srgbClr val="395E7F"/>
                </a:solidFill>
                <a:cs typeface="+mn-ea"/>
                <a:sym typeface="+mn-lt"/>
              </a:rPr>
              <a:t>第一部分</a:t>
            </a:r>
            <a:endParaRPr lang="en-US" altLang="zh-CN" sz="5400" dirty="0">
              <a:solidFill>
                <a:srgbClr val="395E7F"/>
              </a:solidFill>
              <a:cs typeface="+mn-ea"/>
              <a:sym typeface="+mn-lt"/>
            </a:endParaRPr>
          </a:p>
          <a:p>
            <a:pPr algn="ctr">
              <a:lnSpc>
                <a:spcPct val="130000"/>
              </a:lnSpc>
            </a:pPr>
            <a:r>
              <a:rPr lang="zh-CN" altLang="en-US" sz="5400" dirty="0">
                <a:solidFill>
                  <a:srgbClr val="395E7F"/>
                </a:solidFill>
                <a:cs typeface="+mn-ea"/>
                <a:sym typeface="+mn-lt"/>
              </a:rPr>
              <a:t>活动概述和流程</a:t>
            </a:r>
          </a:p>
        </p:txBody>
      </p:sp>
    </p:spTree>
    <p:extLst>
      <p:ext uri="{BB962C8B-B14F-4D97-AF65-F5344CB8AC3E}">
        <p14:creationId xmlns:p14="http://schemas.microsoft.com/office/powerpoint/2010/main" val="6729974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6E034992-5FB2-4DAE-ADD5-F26D1FB30D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4575" y="1554151"/>
            <a:ext cx="4306503" cy="4434902"/>
          </a:xfrm>
          <a:prstGeom prst="rect">
            <a:avLst/>
          </a:prstGeom>
        </p:spPr>
      </p:pic>
      <p:sp>
        <p:nvSpPr>
          <p:cNvPr id="5" name="矩形 30">
            <a:extLst>
              <a:ext uri="{FF2B5EF4-FFF2-40B4-BE49-F238E27FC236}">
                <a16:creationId xmlns:a16="http://schemas.microsoft.com/office/drawing/2014/main" id="{9DF45B23-B763-42E4-8E9E-593573844FD6}"/>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latin typeface="+mn-lt"/>
                <a:ea typeface="+mn-ea"/>
                <a:cs typeface="+mn-ea"/>
                <a:sym typeface="+mn-lt"/>
              </a:rPr>
              <a:t>活动概述</a:t>
            </a:r>
          </a:p>
        </p:txBody>
      </p:sp>
      <p:grpSp>
        <p:nvGrpSpPr>
          <p:cNvPr id="9" name="组合 8">
            <a:extLst>
              <a:ext uri="{FF2B5EF4-FFF2-40B4-BE49-F238E27FC236}">
                <a16:creationId xmlns:a16="http://schemas.microsoft.com/office/drawing/2014/main" id="{706B1516-F77E-4D15-8886-4EAE6E96C81E}"/>
              </a:ext>
            </a:extLst>
          </p:cNvPr>
          <p:cNvGrpSpPr/>
          <p:nvPr/>
        </p:nvGrpSpPr>
        <p:grpSpPr>
          <a:xfrm>
            <a:off x="451502" y="346319"/>
            <a:ext cx="467216" cy="468245"/>
            <a:chOff x="3437020" y="2074814"/>
            <a:chExt cx="863676" cy="865577"/>
          </a:xfrm>
        </p:grpSpPr>
        <p:sp>
          <p:nvSpPr>
            <p:cNvPr id="10" name="椭圆 19">
              <a:extLst>
                <a:ext uri="{FF2B5EF4-FFF2-40B4-BE49-F238E27FC236}">
                  <a16:creationId xmlns:a16="http://schemas.microsoft.com/office/drawing/2014/main" id="{744EA4C9-5A59-4E2F-8F96-985B3159F1FE}"/>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latin typeface="+mn-lt"/>
                <a:ea typeface="+mn-ea"/>
                <a:cs typeface="+mn-ea"/>
                <a:sym typeface="+mn-lt"/>
              </a:endParaRPr>
            </a:p>
          </p:txBody>
        </p:sp>
        <p:pic>
          <p:nvPicPr>
            <p:cNvPr id="11" name="图片 10">
              <a:extLst>
                <a:ext uri="{FF2B5EF4-FFF2-40B4-BE49-F238E27FC236}">
                  <a16:creationId xmlns:a16="http://schemas.microsoft.com/office/drawing/2014/main" id="{EF8EA5AB-3F78-4A62-92F8-09DE945CA681}"/>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sp>
        <p:nvSpPr>
          <p:cNvPr id="13" name="Rectangle 22">
            <a:extLst>
              <a:ext uri="{FF2B5EF4-FFF2-40B4-BE49-F238E27FC236}">
                <a16:creationId xmlns:a16="http://schemas.microsoft.com/office/drawing/2014/main" id="{557A7BE5-7EFE-440B-935B-62C7F9398B3B}"/>
              </a:ext>
            </a:extLst>
          </p:cNvPr>
          <p:cNvSpPr>
            <a:spLocks noChangeArrowheads="1"/>
          </p:cNvSpPr>
          <p:nvPr/>
        </p:nvSpPr>
        <p:spPr bwMode="auto">
          <a:xfrm>
            <a:off x="537699" y="2293850"/>
            <a:ext cx="5805488" cy="1498600"/>
          </a:xfrm>
          <a:prstGeom prst="rect">
            <a:avLst/>
          </a:prstGeom>
          <a:solidFill>
            <a:srgbClr val="395E7F">
              <a:alpha val="67842"/>
            </a:srgb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a:solidFill>
                <a:srgbClr val="FFFFFF"/>
              </a:solidFill>
              <a:latin typeface="+mn-lt"/>
              <a:ea typeface="+mn-ea"/>
              <a:cs typeface="+mn-ea"/>
              <a:sym typeface="+mn-lt"/>
            </a:endParaRPr>
          </a:p>
        </p:txBody>
      </p:sp>
      <p:sp>
        <p:nvSpPr>
          <p:cNvPr id="14" name="矩形 3">
            <a:extLst>
              <a:ext uri="{FF2B5EF4-FFF2-40B4-BE49-F238E27FC236}">
                <a16:creationId xmlns:a16="http://schemas.microsoft.com/office/drawing/2014/main" id="{B5847D10-8BE8-41AC-AD9F-769FC29620F2}"/>
              </a:ext>
            </a:extLst>
          </p:cNvPr>
          <p:cNvSpPr>
            <a:spLocks noChangeArrowheads="1"/>
          </p:cNvSpPr>
          <p:nvPr/>
        </p:nvSpPr>
        <p:spPr bwMode="auto">
          <a:xfrm>
            <a:off x="824495" y="2469011"/>
            <a:ext cx="501701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1600" b="1" dirty="0">
                <a:solidFill>
                  <a:schemeClr val="bg1"/>
                </a:solidFill>
                <a:latin typeface="+mn-lt"/>
                <a:ea typeface="+mn-ea"/>
                <a:cs typeface="+mn-ea"/>
                <a:sym typeface="+mn-lt"/>
              </a:rPr>
              <a:t>举办</a:t>
            </a:r>
            <a:r>
              <a:rPr lang="en-US" altLang="zh-CN" sz="1600" b="1" dirty="0">
                <a:solidFill>
                  <a:schemeClr val="bg1"/>
                </a:solidFill>
                <a:latin typeface="+mn-lt"/>
                <a:ea typeface="+mn-ea"/>
                <a:cs typeface="+mn-ea"/>
                <a:sym typeface="+mn-lt"/>
              </a:rPr>
              <a:t>Just </a:t>
            </a:r>
            <a:r>
              <a:rPr lang="zh-CN" altLang="en-US" sz="1600" b="1" dirty="0">
                <a:solidFill>
                  <a:schemeClr val="bg1"/>
                </a:solidFill>
                <a:latin typeface="+mn-lt"/>
                <a:ea typeface="+mn-ea"/>
                <a:cs typeface="+mn-ea"/>
                <a:sym typeface="+mn-lt"/>
              </a:rPr>
              <a:t>搜搜信息检索能力大赛是为了让同学们通过竞赛来比拼有效利用检索系统和技巧的能力，通过辐射带动作用提高整个学生群体对精确信息的鉴别与检索能力，以便将此能力应用于今后的学习生活中。</a:t>
            </a:r>
            <a:endParaRPr lang="en-US" altLang="zh-CN" sz="1600" b="1" dirty="0">
              <a:solidFill>
                <a:schemeClr val="bg1"/>
              </a:solidFill>
              <a:latin typeface="+mn-lt"/>
              <a:ea typeface="+mn-ea"/>
              <a:cs typeface="+mn-ea"/>
              <a:sym typeface="+mn-lt"/>
            </a:endParaRPr>
          </a:p>
        </p:txBody>
      </p:sp>
    </p:spTree>
    <p:extLst>
      <p:ext uri="{BB962C8B-B14F-4D97-AF65-F5344CB8AC3E}">
        <p14:creationId xmlns:p14="http://schemas.microsoft.com/office/powerpoint/2010/main" val="15391863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randombar(horizontal)">
                                      <p:cBhvr>
                                        <p:cTn id="16" dur="500"/>
                                        <p:tgtEl>
                                          <p:spTgt spid="13"/>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randombar(horizontal)">
                                      <p:cBhvr>
                                        <p:cTn id="20" dur="500"/>
                                        <p:tgtEl>
                                          <p:spTgt spid="16"/>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animBg="1"/>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7CCDE76C-05C8-4B4C-A19C-D54AB4F667AF}"/>
              </a:ext>
            </a:extLst>
          </p:cNvPr>
          <p:cNvGrpSpPr/>
          <p:nvPr/>
        </p:nvGrpSpPr>
        <p:grpSpPr>
          <a:xfrm>
            <a:off x="435632" y="346319"/>
            <a:ext cx="467216" cy="468245"/>
            <a:chOff x="3437020" y="1033173"/>
            <a:chExt cx="863676" cy="865577"/>
          </a:xfrm>
        </p:grpSpPr>
        <p:sp>
          <p:nvSpPr>
            <p:cNvPr id="9" name="椭圆 18">
              <a:extLst>
                <a:ext uri="{FF2B5EF4-FFF2-40B4-BE49-F238E27FC236}">
                  <a16:creationId xmlns:a16="http://schemas.microsoft.com/office/drawing/2014/main" id="{04A8D53D-16A5-45B7-A5B2-BA54874035DC}"/>
                </a:ext>
              </a:extLst>
            </p:cNvPr>
            <p:cNvSpPr>
              <a:spLocks noChangeArrowheads="1"/>
            </p:cNvSpPr>
            <p:nvPr/>
          </p:nvSpPr>
          <p:spPr bwMode="auto">
            <a:xfrm>
              <a:off x="3437020" y="1033173"/>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latin typeface="+mn-lt"/>
                <a:ea typeface="+mn-ea"/>
                <a:cs typeface="+mn-ea"/>
                <a:sym typeface="+mn-lt"/>
              </a:endParaRPr>
            </a:p>
          </p:txBody>
        </p:sp>
        <p:pic>
          <p:nvPicPr>
            <p:cNvPr id="10" name="图片 9">
              <a:extLst>
                <a:ext uri="{FF2B5EF4-FFF2-40B4-BE49-F238E27FC236}">
                  <a16:creationId xmlns:a16="http://schemas.microsoft.com/office/drawing/2014/main" id="{F9350AF0-95B6-4AD6-ADAA-8897C9F87B97}"/>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587275" y="1169757"/>
              <a:ext cx="552644" cy="566109"/>
            </a:xfrm>
            <a:prstGeom prst="rect">
              <a:avLst/>
            </a:prstGeom>
          </p:spPr>
        </p:pic>
      </p:grpSp>
      <p:sp>
        <p:nvSpPr>
          <p:cNvPr id="11" name="矩形 30">
            <a:extLst>
              <a:ext uri="{FF2B5EF4-FFF2-40B4-BE49-F238E27FC236}">
                <a16:creationId xmlns:a16="http://schemas.microsoft.com/office/drawing/2014/main" id="{7E47D174-7737-4632-B8FC-E29C604E5752}"/>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latin typeface="+mn-lt"/>
                <a:ea typeface="+mn-ea"/>
                <a:cs typeface="+mn-ea"/>
                <a:sym typeface="+mn-lt"/>
              </a:rPr>
              <a:t>活动概述</a:t>
            </a:r>
          </a:p>
        </p:txBody>
      </p:sp>
      <p:sp>
        <p:nvSpPr>
          <p:cNvPr id="22" name="矩形 21">
            <a:extLst>
              <a:ext uri="{FF2B5EF4-FFF2-40B4-BE49-F238E27FC236}">
                <a16:creationId xmlns:a16="http://schemas.microsoft.com/office/drawing/2014/main" id="{9FCC0898-56B1-4E4D-8145-C04CC1BC4451}"/>
              </a:ext>
            </a:extLst>
          </p:cNvPr>
          <p:cNvSpPr/>
          <p:nvPr/>
        </p:nvSpPr>
        <p:spPr>
          <a:xfrm>
            <a:off x="149726" y="1970088"/>
            <a:ext cx="11871158" cy="3251200"/>
          </a:xfrm>
          <a:prstGeom prst="rect">
            <a:avLst/>
          </a:prstGeom>
          <a:solidFill>
            <a:srgbClr val="395E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cs typeface="+mn-ea"/>
              <a:sym typeface="+mn-lt"/>
            </a:endParaRPr>
          </a:p>
        </p:txBody>
      </p:sp>
      <p:sp>
        <p:nvSpPr>
          <p:cNvPr id="23" name="KSO_Shape">
            <a:extLst>
              <a:ext uri="{FF2B5EF4-FFF2-40B4-BE49-F238E27FC236}">
                <a16:creationId xmlns:a16="http://schemas.microsoft.com/office/drawing/2014/main" id="{461459C5-296C-4F69-88AE-8400BE058291}"/>
              </a:ext>
            </a:extLst>
          </p:cNvPr>
          <p:cNvSpPr/>
          <p:nvPr/>
        </p:nvSpPr>
        <p:spPr bwMode="auto">
          <a:xfrm>
            <a:off x="1144588" y="2436813"/>
            <a:ext cx="1260475" cy="942975"/>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bg1"/>
          </a:solidFill>
          <a:ln>
            <a:noFill/>
          </a:ln>
        </p:spPr>
        <p:txBody>
          <a:bodyPr bIns="36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latin typeface="+mn-lt"/>
              <a:ea typeface="+mn-ea"/>
              <a:cs typeface="+mn-ea"/>
              <a:sym typeface="+mn-lt"/>
            </a:endParaRPr>
          </a:p>
        </p:txBody>
      </p:sp>
      <p:sp>
        <p:nvSpPr>
          <p:cNvPr id="24" name="KSO_Shape">
            <a:extLst>
              <a:ext uri="{FF2B5EF4-FFF2-40B4-BE49-F238E27FC236}">
                <a16:creationId xmlns:a16="http://schemas.microsoft.com/office/drawing/2014/main" id="{216C06EC-63A3-4413-A6D4-EEC417DB7C86}"/>
              </a:ext>
            </a:extLst>
          </p:cNvPr>
          <p:cNvSpPr/>
          <p:nvPr/>
        </p:nvSpPr>
        <p:spPr bwMode="auto">
          <a:xfrm>
            <a:off x="4502150" y="2436813"/>
            <a:ext cx="471488" cy="942975"/>
          </a:xfrm>
          <a:custGeom>
            <a:avLst/>
            <a:gdLst/>
            <a:ahLst/>
            <a:cxnLst/>
            <a:rect l="0" t="0" r="r" b="b"/>
            <a:pathLst>
              <a:path w="725488" h="1450976">
                <a:moveTo>
                  <a:pt x="180975" y="543686"/>
                </a:moveTo>
                <a:lnTo>
                  <a:pt x="544513" y="543686"/>
                </a:lnTo>
                <a:lnTo>
                  <a:pt x="544513" y="785648"/>
                </a:lnTo>
                <a:lnTo>
                  <a:pt x="544248" y="794903"/>
                </a:lnTo>
                <a:lnTo>
                  <a:pt x="543187" y="804158"/>
                </a:lnTo>
                <a:lnTo>
                  <a:pt x="542392" y="813149"/>
                </a:lnTo>
                <a:lnTo>
                  <a:pt x="540536" y="822140"/>
                </a:lnTo>
                <a:lnTo>
                  <a:pt x="538679" y="830867"/>
                </a:lnTo>
                <a:lnTo>
                  <a:pt x="536293" y="839329"/>
                </a:lnTo>
                <a:lnTo>
                  <a:pt x="533111" y="847791"/>
                </a:lnTo>
                <a:lnTo>
                  <a:pt x="530194" y="856253"/>
                </a:lnTo>
                <a:lnTo>
                  <a:pt x="526482" y="864186"/>
                </a:lnTo>
                <a:lnTo>
                  <a:pt x="522504" y="871855"/>
                </a:lnTo>
                <a:lnTo>
                  <a:pt x="517997" y="879523"/>
                </a:lnTo>
                <a:lnTo>
                  <a:pt x="513224" y="886928"/>
                </a:lnTo>
                <a:lnTo>
                  <a:pt x="508186" y="893803"/>
                </a:lnTo>
                <a:lnTo>
                  <a:pt x="502882" y="900943"/>
                </a:lnTo>
                <a:lnTo>
                  <a:pt x="497049" y="907290"/>
                </a:lnTo>
                <a:lnTo>
                  <a:pt x="490950" y="913636"/>
                </a:lnTo>
                <a:lnTo>
                  <a:pt x="484851" y="919718"/>
                </a:lnTo>
                <a:lnTo>
                  <a:pt x="478222" y="925271"/>
                </a:lnTo>
                <a:lnTo>
                  <a:pt x="471328" y="930825"/>
                </a:lnTo>
                <a:lnTo>
                  <a:pt x="464169" y="935849"/>
                </a:lnTo>
                <a:lnTo>
                  <a:pt x="456744" y="940609"/>
                </a:lnTo>
                <a:lnTo>
                  <a:pt x="449054" y="944840"/>
                </a:lnTo>
                <a:lnTo>
                  <a:pt x="441630" y="949071"/>
                </a:lnTo>
                <a:lnTo>
                  <a:pt x="433145" y="952773"/>
                </a:lnTo>
                <a:lnTo>
                  <a:pt x="424925" y="955682"/>
                </a:lnTo>
                <a:lnTo>
                  <a:pt x="416705" y="958855"/>
                </a:lnTo>
                <a:lnTo>
                  <a:pt x="407954" y="961235"/>
                </a:lnTo>
                <a:lnTo>
                  <a:pt x="399204" y="963086"/>
                </a:lnTo>
                <a:lnTo>
                  <a:pt x="390188" y="964673"/>
                </a:lnTo>
                <a:lnTo>
                  <a:pt x="380908" y="965730"/>
                </a:lnTo>
                <a:lnTo>
                  <a:pt x="371892" y="966788"/>
                </a:lnTo>
                <a:lnTo>
                  <a:pt x="362612" y="966788"/>
                </a:lnTo>
                <a:lnTo>
                  <a:pt x="353331" y="966788"/>
                </a:lnTo>
                <a:lnTo>
                  <a:pt x="344050" y="965730"/>
                </a:lnTo>
                <a:lnTo>
                  <a:pt x="334770" y="964673"/>
                </a:lnTo>
                <a:lnTo>
                  <a:pt x="326019" y="963086"/>
                </a:lnTo>
                <a:lnTo>
                  <a:pt x="317269" y="961235"/>
                </a:lnTo>
                <a:lnTo>
                  <a:pt x="308518" y="958855"/>
                </a:lnTo>
                <a:lnTo>
                  <a:pt x="300033" y="955682"/>
                </a:lnTo>
                <a:lnTo>
                  <a:pt x="291813" y="952773"/>
                </a:lnTo>
                <a:lnTo>
                  <a:pt x="283858" y="949071"/>
                </a:lnTo>
                <a:lnTo>
                  <a:pt x="275903" y="944840"/>
                </a:lnTo>
                <a:lnTo>
                  <a:pt x="268214" y="940609"/>
                </a:lnTo>
                <a:lnTo>
                  <a:pt x="261054" y="935849"/>
                </a:lnTo>
                <a:lnTo>
                  <a:pt x="253895" y="930825"/>
                </a:lnTo>
                <a:lnTo>
                  <a:pt x="247001" y="925271"/>
                </a:lnTo>
                <a:lnTo>
                  <a:pt x="240372" y="919718"/>
                </a:lnTo>
                <a:lnTo>
                  <a:pt x="234008" y="913636"/>
                </a:lnTo>
                <a:lnTo>
                  <a:pt x="228174" y="907290"/>
                </a:lnTo>
                <a:lnTo>
                  <a:pt x="222341" y="900943"/>
                </a:lnTo>
                <a:lnTo>
                  <a:pt x="217037" y="893803"/>
                </a:lnTo>
                <a:lnTo>
                  <a:pt x="211999" y="886928"/>
                </a:lnTo>
                <a:lnTo>
                  <a:pt x="207226" y="879523"/>
                </a:lnTo>
                <a:lnTo>
                  <a:pt x="202984" y="871855"/>
                </a:lnTo>
                <a:lnTo>
                  <a:pt x="199006" y="864186"/>
                </a:lnTo>
                <a:lnTo>
                  <a:pt x="195294" y="856253"/>
                </a:lnTo>
                <a:lnTo>
                  <a:pt x="191847" y="847791"/>
                </a:lnTo>
                <a:lnTo>
                  <a:pt x="189195" y="839329"/>
                </a:lnTo>
                <a:lnTo>
                  <a:pt x="186809" y="830867"/>
                </a:lnTo>
                <a:lnTo>
                  <a:pt x="184422" y="822140"/>
                </a:lnTo>
                <a:lnTo>
                  <a:pt x="183097" y="813149"/>
                </a:lnTo>
                <a:lnTo>
                  <a:pt x="181771" y="804158"/>
                </a:lnTo>
                <a:lnTo>
                  <a:pt x="181240" y="794903"/>
                </a:lnTo>
                <a:lnTo>
                  <a:pt x="180975" y="785648"/>
                </a:lnTo>
                <a:lnTo>
                  <a:pt x="180975" y="543686"/>
                </a:lnTo>
                <a:close/>
                <a:moveTo>
                  <a:pt x="60589" y="484188"/>
                </a:moveTo>
                <a:lnTo>
                  <a:pt x="66675" y="484453"/>
                </a:lnTo>
                <a:lnTo>
                  <a:pt x="72760" y="485510"/>
                </a:lnTo>
                <a:lnTo>
                  <a:pt x="78581" y="487096"/>
                </a:lnTo>
                <a:lnTo>
                  <a:pt x="84137" y="488947"/>
                </a:lnTo>
                <a:lnTo>
                  <a:pt x="89429" y="491591"/>
                </a:lnTo>
                <a:lnTo>
                  <a:pt x="94191" y="494499"/>
                </a:lnTo>
                <a:lnTo>
                  <a:pt x="99219" y="497935"/>
                </a:lnTo>
                <a:lnTo>
                  <a:pt x="103452" y="501901"/>
                </a:lnTo>
                <a:lnTo>
                  <a:pt x="107421" y="506131"/>
                </a:lnTo>
                <a:lnTo>
                  <a:pt x="110596" y="510889"/>
                </a:lnTo>
                <a:lnTo>
                  <a:pt x="113771" y="515912"/>
                </a:lnTo>
                <a:lnTo>
                  <a:pt x="116152" y="521200"/>
                </a:lnTo>
                <a:lnTo>
                  <a:pt x="118269" y="526487"/>
                </a:lnTo>
                <a:lnTo>
                  <a:pt x="119856" y="532303"/>
                </a:lnTo>
                <a:lnTo>
                  <a:pt x="120650" y="538383"/>
                </a:lnTo>
                <a:lnTo>
                  <a:pt x="121179" y="544464"/>
                </a:lnTo>
                <a:lnTo>
                  <a:pt x="121179" y="786095"/>
                </a:lnTo>
                <a:lnTo>
                  <a:pt x="121179" y="793233"/>
                </a:lnTo>
                <a:lnTo>
                  <a:pt x="121973" y="803807"/>
                </a:lnTo>
                <a:lnTo>
                  <a:pt x="123560" y="817554"/>
                </a:lnTo>
                <a:lnTo>
                  <a:pt x="124619" y="825750"/>
                </a:lnTo>
                <a:lnTo>
                  <a:pt x="126206" y="834209"/>
                </a:lnTo>
                <a:lnTo>
                  <a:pt x="128058" y="843462"/>
                </a:lnTo>
                <a:lnTo>
                  <a:pt x="130175" y="853244"/>
                </a:lnTo>
                <a:lnTo>
                  <a:pt x="132821" y="863290"/>
                </a:lnTo>
                <a:lnTo>
                  <a:pt x="136260" y="873600"/>
                </a:lnTo>
                <a:lnTo>
                  <a:pt x="139964" y="883910"/>
                </a:lnTo>
                <a:lnTo>
                  <a:pt x="144198" y="894485"/>
                </a:lnTo>
                <a:lnTo>
                  <a:pt x="149225" y="905588"/>
                </a:lnTo>
                <a:lnTo>
                  <a:pt x="154517" y="916163"/>
                </a:lnTo>
                <a:lnTo>
                  <a:pt x="160867" y="927002"/>
                </a:lnTo>
                <a:lnTo>
                  <a:pt x="164306" y="932289"/>
                </a:lnTo>
                <a:lnTo>
                  <a:pt x="167746" y="937577"/>
                </a:lnTo>
                <a:lnTo>
                  <a:pt x="171714" y="942864"/>
                </a:lnTo>
                <a:lnTo>
                  <a:pt x="175683" y="947887"/>
                </a:lnTo>
                <a:lnTo>
                  <a:pt x="179652" y="953174"/>
                </a:lnTo>
                <a:lnTo>
                  <a:pt x="184150" y="957933"/>
                </a:lnTo>
                <a:lnTo>
                  <a:pt x="188384" y="962956"/>
                </a:lnTo>
                <a:lnTo>
                  <a:pt x="193411" y="967714"/>
                </a:lnTo>
                <a:lnTo>
                  <a:pt x="198438" y="972209"/>
                </a:lnTo>
                <a:lnTo>
                  <a:pt x="203730" y="976967"/>
                </a:lnTo>
                <a:lnTo>
                  <a:pt x="209286" y="981197"/>
                </a:lnTo>
                <a:lnTo>
                  <a:pt x="214577" y="985427"/>
                </a:lnTo>
                <a:lnTo>
                  <a:pt x="220663" y="989657"/>
                </a:lnTo>
                <a:lnTo>
                  <a:pt x="226748" y="993622"/>
                </a:lnTo>
                <a:lnTo>
                  <a:pt x="233363" y="997323"/>
                </a:lnTo>
                <a:lnTo>
                  <a:pt x="239977" y="1001025"/>
                </a:lnTo>
                <a:lnTo>
                  <a:pt x="246857" y="1004461"/>
                </a:lnTo>
                <a:lnTo>
                  <a:pt x="254000" y="1007634"/>
                </a:lnTo>
                <a:lnTo>
                  <a:pt x="261673" y="1010542"/>
                </a:lnTo>
                <a:lnTo>
                  <a:pt x="269346" y="1013714"/>
                </a:lnTo>
                <a:lnTo>
                  <a:pt x="277019" y="1016093"/>
                </a:lnTo>
                <a:lnTo>
                  <a:pt x="285750" y="1018473"/>
                </a:lnTo>
                <a:lnTo>
                  <a:pt x="294217" y="1020852"/>
                </a:lnTo>
                <a:lnTo>
                  <a:pt x="302948" y="1022438"/>
                </a:lnTo>
                <a:lnTo>
                  <a:pt x="312209" y="1024024"/>
                </a:lnTo>
                <a:lnTo>
                  <a:pt x="321734" y="1025611"/>
                </a:lnTo>
                <a:lnTo>
                  <a:pt x="331523" y="1026404"/>
                </a:lnTo>
                <a:lnTo>
                  <a:pt x="341842" y="1027461"/>
                </a:lnTo>
                <a:lnTo>
                  <a:pt x="352161" y="1027726"/>
                </a:lnTo>
                <a:lnTo>
                  <a:pt x="362744" y="1027990"/>
                </a:lnTo>
                <a:lnTo>
                  <a:pt x="373857" y="1027726"/>
                </a:lnTo>
                <a:lnTo>
                  <a:pt x="384440" y="1027197"/>
                </a:lnTo>
                <a:lnTo>
                  <a:pt x="394759" y="1026404"/>
                </a:lnTo>
                <a:lnTo>
                  <a:pt x="404813" y="1025346"/>
                </a:lnTo>
                <a:lnTo>
                  <a:pt x="414602" y="1023760"/>
                </a:lnTo>
                <a:lnTo>
                  <a:pt x="424127" y="1022174"/>
                </a:lnTo>
                <a:lnTo>
                  <a:pt x="432859" y="1020059"/>
                </a:lnTo>
                <a:lnTo>
                  <a:pt x="441854" y="1017944"/>
                </a:lnTo>
                <a:lnTo>
                  <a:pt x="450321" y="1015565"/>
                </a:lnTo>
                <a:lnTo>
                  <a:pt x="458523" y="1012921"/>
                </a:lnTo>
                <a:lnTo>
                  <a:pt x="466196" y="1009749"/>
                </a:lnTo>
                <a:lnTo>
                  <a:pt x="473869" y="1006312"/>
                </a:lnTo>
                <a:lnTo>
                  <a:pt x="481013" y="1003140"/>
                </a:lnTo>
                <a:lnTo>
                  <a:pt x="488157" y="999438"/>
                </a:lnTo>
                <a:lnTo>
                  <a:pt x="494771" y="995473"/>
                </a:lnTo>
                <a:lnTo>
                  <a:pt x="501386" y="991507"/>
                </a:lnTo>
                <a:lnTo>
                  <a:pt x="507736" y="987278"/>
                </a:lnTo>
                <a:lnTo>
                  <a:pt x="513821" y="983048"/>
                </a:lnTo>
                <a:lnTo>
                  <a:pt x="519113" y="978289"/>
                </a:lnTo>
                <a:lnTo>
                  <a:pt x="524669" y="973795"/>
                </a:lnTo>
                <a:lnTo>
                  <a:pt x="530225" y="969036"/>
                </a:lnTo>
                <a:lnTo>
                  <a:pt x="534988" y="964013"/>
                </a:lnTo>
                <a:lnTo>
                  <a:pt x="540015" y="959255"/>
                </a:lnTo>
                <a:lnTo>
                  <a:pt x="544248" y="953967"/>
                </a:lnTo>
                <a:lnTo>
                  <a:pt x="548746" y="948944"/>
                </a:lnTo>
                <a:lnTo>
                  <a:pt x="552715" y="943657"/>
                </a:lnTo>
                <a:lnTo>
                  <a:pt x="556684" y="938105"/>
                </a:lnTo>
                <a:lnTo>
                  <a:pt x="560388" y="932554"/>
                </a:lnTo>
                <a:lnTo>
                  <a:pt x="564092" y="927266"/>
                </a:lnTo>
                <a:lnTo>
                  <a:pt x="567267" y="921715"/>
                </a:lnTo>
                <a:lnTo>
                  <a:pt x="573352" y="910876"/>
                </a:lnTo>
                <a:lnTo>
                  <a:pt x="578644" y="899772"/>
                </a:lnTo>
                <a:lnTo>
                  <a:pt x="583407" y="888404"/>
                </a:lnTo>
                <a:lnTo>
                  <a:pt x="587375" y="877830"/>
                </a:lnTo>
                <a:lnTo>
                  <a:pt x="591080" y="867255"/>
                </a:lnTo>
                <a:lnTo>
                  <a:pt x="594255" y="856416"/>
                </a:lnTo>
                <a:lnTo>
                  <a:pt x="596636" y="846899"/>
                </a:lnTo>
                <a:lnTo>
                  <a:pt x="598752" y="837117"/>
                </a:lnTo>
                <a:lnTo>
                  <a:pt x="600605" y="828129"/>
                </a:lnTo>
                <a:lnTo>
                  <a:pt x="601928" y="819934"/>
                </a:lnTo>
                <a:lnTo>
                  <a:pt x="602721" y="812267"/>
                </a:lnTo>
                <a:lnTo>
                  <a:pt x="604044" y="799577"/>
                </a:lnTo>
                <a:lnTo>
                  <a:pt x="604573" y="790853"/>
                </a:lnTo>
                <a:lnTo>
                  <a:pt x="604573" y="786095"/>
                </a:lnTo>
                <a:lnTo>
                  <a:pt x="604573" y="544464"/>
                </a:lnTo>
                <a:lnTo>
                  <a:pt x="604838" y="538383"/>
                </a:lnTo>
                <a:lnTo>
                  <a:pt x="605896" y="532303"/>
                </a:lnTo>
                <a:lnTo>
                  <a:pt x="607219" y="526487"/>
                </a:lnTo>
                <a:lnTo>
                  <a:pt x="609336" y="521200"/>
                </a:lnTo>
                <a:lnTo>
                  <a:pt x="611982" y="515912"/>
                </a:lnTo>
                <a:lnTo>
                  <a:pt x="614892" y="510889"/>
                </a:lnTo>
                <a:lnTo>
                  <a:pt x="618332" y="506131"/>
                </a:lnTo>
                <a:lnTo>
                  <a:pt x="622300" y="501901"/>
                </a:lnTo>
                <a:lnTo>
                  <a:pt x="626534" y="497935"/>
                </a:lnTo>
                <a:lnTo>
                  <a:pt x="631296" y="494499"/>
                </a:lnTo>
                <a:lnTo>
                  <a:pt x="636323" y="491591"/>
                </a:lnTo>
                <a:lnTo>
                  <a:pt x="641350" y="488947"/>
                </a:lnTo>
                <a:lnTo>
                  <a:pt x="646907" y="487096"/>
                </a:lnTo>
                <a:lnTo>
                  <a:pt x="652992" y="485510"/>
                </a:lnTo>
                <a:lnTo>
                  <a:pt x="658813" y="484453"/>
                </a:lnTo>
                <a:lnTo>
                  <a:pt x="664898" y="484188"/>
                </a:lnTo>
                <a:lnTo>
                  <a:pt x="671248" y="484453"/>
                </a:lnTo>
                <a:lnTo>
                  <a:pt x="677069" y="485510"/>
                </a:lnTo>
                <a:lnTo>
                  <a:pt x="682890" y="487096"/>
                </a:lnTo>
                <a:lnTo>
                  <a:pt x="688711" y="488947"/>
                </a:lnTo>
                <a:lnTo>
                  <a:pt x="694003" y="491591"/>
                </a:lnTo>
                <a:lnTo>
                  <a:pt x="698765" y="494499"/>
                </a:lnTo>
                <a:lnTo>
                  <a:pt x="703528" y="497935"/>
                </a:lnTo>
                <a:lnTo>
                  <a:pt x="708026" y="501901"/>
                </a:lnTo>
                <a:lnTo>
                  <a:pt x="711994" y="506131"/>
                </a:lnTo>
                <a:lnTo>
                  <a:pt x="715169" y="510889"/>
                </a:lnTo>
                <a:lnTo>
                  <a:pt x="718344" y="515912"/>
                </a:lnTo>
                <a:lnTo>
                  <a:pt x="720726" y="521200"/>
                </a:lnTo>
                <a:lnTo>
                  <a:pt x="722842" y="526487"/>
                </a:lnTo>
                <a:lnTo>
                  <a:pt x="724430" y="532303"/>
                </a:lnTo>
                <a:lnTo>
                  <a:pt x="725223" y="538383"/>
                </a:lnTo>
                <a:lnTo>
                  <a:pt x="725488" y="544464"/>
                </a:lnTo>
                <a:lnTo>
                  <a:pt x="725488" y="786095"/>
                </a:lnTo>
                <a:lnTo>
                  <a:pt x="725223" y="797462"/>
                </a:lnTo>
                <a:lnTo>
                  <a:pt x="724694" y="809095"/>
                </a:lnTo>
                <a:lnTo>
                  <a:pt x="723636" y="821255"/>
                </a:lnTo>
                <a:lnTo>
                  <a:pt x="722313" y="833681"/>
                </a:lnTo>
                <a:lnTo>
                  <a:pt x="720461" y="846370"/>
                </a:lnTo>
                <a:lnTo>
                  <a:pt x="718080" y="859853"/>
                </a:lnTo>
                <a:lnTo>
                  <a:pt x="714905" y="873336"/>
                </a:lnTo>
                <a:lnTo>
                  <a:pt x="711465" y="886554"/>
                </a:lnTo>
                <a:lnTo>
                  <a:pt x="707496" y="900830"/>
                </a:lnTo>
                <a:lnTo>
                  <a:pt x="702998" y="914312"/>
                </a:lnTo>
                <a:lnTo>
                  <a:pt x="698236" y="928324"/>
                </a:lnTo>
                <a:lnTo>
                  <a:pt x="692415" y="942335"/>
                </a:lnTo>
                <a:lnTo>
                  <a:pt x="686065" y="956347"/>
                </a:lnTo>
                <a:lnTo>
                  <a:pt x="679186" y="970094"/>
                </a:lnTo>
                <a:lnTo>
                  <a:pt x="671513" y="983841"/>
                </a:lnTo>
                <a:lnTo>
                  <a:pt x="663311" y="997323"/>
                </a:lnTo>
                <a:lnTo>
                  <a:pt x="658813" y="1003933"/>
                </a:lnTo>
                <a:lnTo>
                  <a:pt x="654315" y="1010542"/>
                </a:lnTo>
                <a:lnTo>
                  <a:pt x="649552" y="1017151"/>
                </a:lnTo>
                <a:lnTo>
                  <a:pt x="644525" y="1023496"/>
                </a:lnTo>
                <a:lnTo>
                  <a:pt x="639498" y="1029841"/>
                </a:lnTo>
                <a:lnTo>
                  <a:pt x="634207" y="1035921"/>
                </a:lnTo>
                <a:lnTo>
                  <a:pt x="628650" y="1042001"/>
                </a:lnTo>
                <a:lnTo>
                  <a:pt x="623094" y="1048082"/>
                </a:lnTo>
                <a:lnTo>
                  <a:pt x="617009" y="1054162"/>
                </a:lnTo>
                <a:lnTo>
                  <a:pt x="610923" y="1059978"/>
                </a:lnTo>
                <a:lnTo>
                  <a:pt x="604838" y="1065530"/>
                </a:lnTo>
                <a:lnTo>
                  <a:pt x="598488" y="1071082"/>
                </a:lnTo>
                <a:lnTo>
                  <a:pt x="591873" y="1076369"/>
                </a:lnTo>
                <a:lnTo>
                  <a:pt x="584730" y="1081656"/>
                </a:lnTo>
                <a:lnTo>
                  <a:pt x="577850" y="1086944"/>
                </a:lnTo>
                <a:lnTo>
                  <a:pt x="570442" y="1091702"/>
                </a:lnTo>
                <a:lnTo>
                  <a:pt x="563034" y="1096461"/>
                </a:lnTo>
                <a:lnTo>
                  <a:pt x="555096" y="1101219"/>
                </a:lnTo>
                <a:lnTo>
                  <a:pt x="547159" y="1105714"/>
                </a:lnTo>
                <a:lnTo>
                  <a:pt x="538957" y="1109944"/>
                </a:lnTo>
                <a:lnTo>
                  <a:pt x="530755" y="1113909"/>
                </a:lnTo>
                <a:lnTo>
                  <a:pt x="522288" y="1117875"/>
                </a:lnTo>
                <a:lnTo>
                  <a:pt x="513292" y="1121576"/>
                </a:lnTo>
                <a:lnTo>
                  <a:pt x="504296" y="1125277"/>
                </a:lnTo>
                <a:lnTo>
                  <a:pt x="495036" y="1128185"/>
                </a:lnTo>
                <a:lnTo>
                  <a:pt x="485246" y="1131357"/>
                </a:lnTo>
                <a:lnTo>
                  <a:pt x="475721" y="1134001"/>
                </a:lnTo>
                <a:lnTo>
                  <a:pt x="465932" y="1136909"/>
                </a:lnTo>
                <a:lnTo>
                  <a:pt x="455613" y="1139288"/>
                </a:lnTo>
                <a:lnTo>
                  <a:pt x="445029" y="1141139"/>
                </a:lnTo>
                <a:lnTo>
                  <a:pt x="434182" y="1142989"/>
                </a:lnTo>
                <a:lnTo>
                  <a:pt x="423069" y="1144840"/>
                </a:lnTo>
                <a:lnTo>
                  <a:pt x="423069" y="1329896"/>
                </a:lnTo>
                <a:lnTo>
                  <a:pt x="664898" y="1329896"/>
                </a:lnTo>
                <a:lnTo>
                  <a:pt x="671248" y="1330161"/>
                </a:lnTo>
                <a:lnTo>
                  <a:pt x="677069" y="1331218"/>
                </a:lnTo>
                <a:lnTo>
                  <a:pt x="682890" y="1332540"/>
                </a:lnTo>
                <a:lnTo>
                  <a:pt x="688711" y="1334919"/>
                </a:lnTo>
                <a:lnTo>
                  <a:pt x="694003" y="1337299"/>
                </a:lnTo>
                <a:lnTo>
                  <a:pt x="698765" y="1340207"/>
                </a:lnTo>
                <a:lnTo>
                  <a:pt x="703528" y="1343643"/>
                </a:lnTo>
                <a:lnTo>
                  <a:pt x="708026" y="1347609"/>
                </a:lnTo>
                <a:lnTo>
                  <a:pt x="711994" y="1351839"/>
                </a:lnTo>
                <a:lnTo>
                  <a:pt x="715169" y="1356862"/>
                </a:lnTo>
                <a:lnTo>
                  <a:pt x="718344" y="1361620"/>
                </a:lnTo>
                <a:lnTo>
                  <a:pt x="720726" y="1366908"/>
                </a:lnTo>
                <a:lnTo>
                  <a:pt x="722842" y="1372195"/>
                </a:lnTo>
                <a:lnTo>
                  <a:pt x="724430" y="1378011"/>
                </a:lnTo>
                <a:lnTo>
                  <a:pt x="725223" y="1384092"/>
                </a:lnTo>
                <a:lnTo>
                  <a:pt x="725488" y="1390172"/>
                </a:lnTo>
                <a:lnTo>
                  <a:pt x="725223" y="1396517"/>
                </a:lnTo>
                <a:lnTo>
                  <a:pt x="724430" y="1402333"/>
                </a:lnTo>
                <a:lnTo>
                  <a:pt x="722842" y="1408149"/>
                </a:lnTo>
                <a:lnTo>
                  <a:pt x="720726" y="1413965"/>
                </a:lnTo>
                <a:lnTo>
                  <a:pt x="718344" y="1419252"/>
                </a:lnTo>
                <a:lnTo>
                  <a:pt x="715169" y="1424011"/>
                </a:lnTo>
                <a:lnTo>
                  <a:pt x="711994" y="1429034"/>
                </a:lnTo>
                <a:lnTo>
                  <a:pt x="708026" y="1433264"/>
                </a:lnTo>
                <a:lnTo>
                  <a:pt x="703528" y="1436965"/>
                </a:lnTo>
                <a:lnTo>
                  <a:pt x="698765" y="1440402"/>
                </a:lnTo>
                <a:lnTo>
                  <a:pt x="694003" y="1443574"/>
                </a:lnTo>
                <a:lnTo>
                  <a:pt x="688711" y="1445953"/>
                </a:lnTo>
                <a:lnTo>
                  <a:pt x="682890" y="1448068"/>
                </a:lnTo>
                <a:lnTo>
                  <a:pt x="677069" y="1449654"/>
                </a:lnTo>
                <a:lnTo>
                  <a:pt x="671248" y="1450447"/>
                </a:lnTo>
                <a:lnTo>
                  <a:pt x="664898" y="1450976"/>
                </a:lnTo>
                <a:lnTo>
                  <a:pt x="60589" y="1450976"/>
                </a:lnTo>
                <a:lnTo>
                  <a:pt x="54239" y="1450447"/>
                </a:lnTo>
                <a:lnTo>
                  <a:pt x="48419" y="1449654"/>
                </a:lnTo>
                <a:lnTo>
                  <a:pt x="42598" y="1448068"/>
                </a:lnTo>
                <a:lnTo>
                  <a:pt x="37041" y="1445953"/>
                </a:lnTo>
                <a:lnTo>
                  <a:pt x="31750" y="1443574"/>
                </a:lnTo>
                <a:lnTo>
                  <a:pt x="26723" y="1440402"/>
                </a:lnTo>
                <a:lnTo>
                  <a:pt x="21960" y="1436965"/>
                </a:lnTo>
                <a:lnTo>
                  <a:pt x="17727" y="1433264"/>
                </a:lnTo>
                <a:lnTo>
                  <a:pt x="13758" y="1429034"/>
                </a:lnTo>
                <a:lnTo>
                  <a:pt x="10319" y="1424011"/>
                </a:lnTo>
                <a:lnTo>
                  <a:pt x="7408" y="1419252"/>
                </a:lnTo>
                <a:lnTo>
                  <a:pt x="5027" y="1413965"/>
                </a:lnTo>
                <a:lnTo>
                  <a:pt x="2646" y="1408149"/>
                </a:lnTo>
                <a:lnTo>
                  <a:pt x="1323" y="1402333"/>
                </a:lnTo>
                <a:lnTo>
                  <a:pt x="264" y="1396517"/>
                </a:lnTo>
                <a:lnTo>
                  <a:pt x="0" y="1390172"/>
                </a:lnTo>
                <a:lnTo>
                  <a:pt x="264" y="1384092"/>
                </a:lnTo>
                <a:lnTo>
                  <a:pt x="1323" y="1378011"/>
                </a:lnTo>
                <a:lnTo>
                  <a:pt x="2646" y="1372195"/>
                </a:lnTo>
                <a:lnTo>
                  <a:pt x="5027" y="1366908"/>
                </a:lnTo>
                <a:lnTo>
                  <a:pt x="7408" y="1361620"/>
                </a:lnTo>
                <a:lnTo>
                  <a:pt x="10319" y="1356862"/>
                </a:lnTo>
                <a:lnTo>
                  <a:pt x="13758" y="1351839"/>
                </a:lnTo>
                <a:lnTo>
                  <a:pt x="17727" y="1347609"/>
                </a:lnTo>
                <a:lnTo>
                  <a:pt x="21960" y="1343643"/>
                </a:lnTo>
                <a:lnTo>
                  <a:pt x="26723" y="1340207"/>
                </a:lnTo>
                <a:lnTo>
                  <a:pt x="31750" y="1337299"/>
                </a:lnTo>
                <a:lnTo>
                  <a:pt x="37041" y="1334919"/>
                </a:lnTo>
                <a:lnTo>
                  <a:pt x="42598" y="1332540"/>
                </a:lnTo>
                <a:lnTo>
                  <a:pt x="48419" y="1331218"/>
                </a:lnTo>
                <a:lnTo>
                  <a:pt x="54239" y="1330161"/>
                </a:lnTo>
                <a:lnTo>
                  <a:pt x="60589" y="1329896"/>
                </a:lnTo>
                <a:lnTo>
                  <a:pt x="302419" y="1329896"/>
                </a:lnTo>
                <a:lnTo>
                  <a:pt x="302419" y="1144840"/>
                </a:lnTo>
                <a:lnTo>
                  <a:pt x="291571" y="1142989"/>
                </a:lnTo>
                <a:lnTo>
                  <a:pt x="280459" y="1141139"/>
                </a:lnTo>
                <a:lnTo>
                  <a:pt x="270140" y="1139288"/>
                </a:lnTo>
                <a:lnTo>
                  <a:pt x="259821" y="1136909"/>
                </a:lnTo>
                <a:lnTo>
                  <a:pt x="250032" y="1134001"/>
                </a:lnTo>
                <a:lnTo>
                  <a:pt x="240242" y="1131357"/>
                </a:lnTo>
                <a:lnTo>
                  <a:pt x="230452" y="1128185"/>
                </a:lnTo>
                <a:lnTo>
                  <a:pt x="221457" y="1125277"/>
                </a:lnTo>
                <a:lnTo>
                  <a:pt x="212196" y="1121576"/>
                </a:lnTo>
                <a:lnTo>
                  <a:pt x="203465" y="1117875"/>
                </a:lnTo>
                <a:lnTo>
                  <a:pt x="194734" y="1113909"/>
                </a:lnTo>
                <a:lnTo>
                  <a:pt x="186532" y="1109944"/>
                </a:lnTo>
                <a:lnTo>
                  <a:pt x="178329" y="1105714"/>
                </a:lnTo>
                <a:lnTo>
                  <a:pt x="170392" y="1101219"/>
                </a:lnTo>
                <a:lnTo>
                  <a:pt x="162454" y="1096461"/>
                </a:lnTo>
                <a:lnTo>
                  <a:pt x="155310" y="1091702"/>
                </a:lnTo>
                <a:lnTo>
                  <a:pt x="147902" y="1086944"/>
                </a:lnTo>
                <a:lnTo>
                  <a:pt x="140758" y="1081656"/>
                </a:lnTo>
                <a:lnTo>
                  <a:pt x="133879" y="1076369"/>
                </a:lnTo>
                <a:lnTo>
                  <a:pt x="127264" y="1071082"/>
                </a:lnTo>
                <a:lnTo>
                  <a:pt x="120650" y="1065530"/>
                </a:lnTo>
                <a:lnTo>
                  <a:pt x="114564" y="1059978"/>
                </a:lnTo>
                <a:lnTo>
                  <a:pt x="108479" y="1054162"/>
                </a:lnTo>
                <a:lnTo>
                  <a:pt x="102394" y="1048082"/>
                </a:lnTo>
                <a:lnTo>
                  <a:pt x="97102" y="1042001"/>
                </a:lnTo>
                <a:lnTo>
                  <a:pt x="91546" y="1035921"/>
                </a:lnTo>
                <a:lnTo>
                  <a:pt x="85989" y="1029841"/>
                </a:lnTo>
                <a:lnTo>
                  <a:pt x="81227" y="1023496"/>
                </a:lnTo>
                <a:lnTo>
                  <a:pt x="75935" y="1017151"/>
                </a:lnTo>
                <a:lnTo>
                  <a:pt x="71437" y="1010542"/>
                </a:lnTo>
                <a:lnTo>
                  <a:pt x="66675" y="1003933"/>
                </a:lnTo>
                <a:lnTo>
                  <a:pt x="62177" y="997323"/>
                </a:lnTo>
                <a:lnTo>
                  <a:pt x="53975" y="983841"/>
                </a:lnTo>
                <a:lnTo>
                  <a:pt x="46302" y="970094"/>
                </a:lnTo>
                <a:lnTo>
                  <a:pt x="39687" y="956347"/>
                </a:lnTo>
                <a:lnTo>
                  <a:pt x="33337" y="942335"/>
                </a:lnTo>
                <a:lnTo>
                  <a:pt x="27516" y="928324"/>
                </a:lnTo>
                <a:lnTo>
                  <a:pt x="22489" y="914312"/>
                </a:lnTo>
                <a:lnTo>
                  <a:pt x="17991" y="900830"/>
                </a:lnTo>
                <a:lnTo>
                  <a:pt x="14023" y="886554"/>
                </a:lnTo>
                <a:lnTo>
                  <a:pt x="10583" y="873336"/>
                </a:lnTo>
                <a:lnTo>
                  <a:pt x="7673" y="859853"/>
                </a:lnTo>
                <a:lnTo>
                  <a:pt x="5291" y="846370"/>
                </a:lnTo>
                <a:lnTo>
                  <a:pt x="3439" y="833681"/>
                </a:lnTo>
                <a:lnTo>
                  <a:pt x="1852" y="821255"/>
                </a:lnTo>
                <a:lnTo>
                  <a:pt x="1058" y="809095"/>
                </a:lnTo>
                <a:lnTo>
                  <a:pt x="264" y="797462"/>
                </a:lnTo>
                <a:lnTo>
                  <a:pt x="0" y="786095"/>
                </a:lnTo>
                <a:lnTo>
                  <a:pt x="0" y="544464"/>
                </a:lnTo>
                <a:lnTo>
                  <a:pt x="264" y="538383"/>
                </a:lnTo>
                <a:lnTo>
                  <a:pt x="1323" y="532303"/>
                </a:lnTo>
                <a:lnTo>
                  <a:pt x="2646" y="526487"/>
                </a:lnTo>
                <a:lnTo>
                  <a:pt x="5027" y="521200"/>
                </a:lnTo>
                <a:lnTo>
                  <a:pt x="7408" y="515912"/>
                </a:lnTo>
                <a:lnTo>
                  <a:pt x="10319" y="510889"/>
                </a:lnTo>
                <a:lnTo>
                  <a:pt x="13758" y="506131"/>
                </a:lnTo>
                <a:lnTo>
                  <a:pt x="17727" y="501901"/>
                </a:lnTo>
                <a:lnTo>
                  <a:pt x="21960" y="497935"/>
                </a:lnTo>
                <a:lnTo>
                  <a:pt x="26723" y="494499"/>
                </a:lnTo>
                <a:lnTo>
                  <a:pt x="31750" y="491591"/>
                </a:lnTo>
                <a:lnTo>
                  <a:pt x="37041" y="488947"/>
                </a:lnTo>
                <a:lnTo>
                  <a:pt x="42598" y="487096"/>
                </a:lnTo>
                <a:lnTo>
                  <a:pt x="48419" y="485510"/>
                </a:lnTo>
                <a:lnTo>
                  <a:pt x="54239" y="484453"/>
                </a:lnTo>
                <a:lnTo>
                  <a:pt x="60589" y="484188"/>
                </a:lnTo>
                <a:close/>
                <a:moveTo>
                  <a:pt x="362612" y="0"/>
                </a:moveTo>
                <a:lnTo>
                  <a:pt x="372158" y="265"/>
                </a:lnTo>
                <a:lnTo>
                  <a:pt x="381438" y="1058"/>
                </a:lnTo>
                <a:lnTo>
                  <a:pt x="390454" y="2116"/>
                </a:lnTo>
                <a:lnTo>
                  <a:pt x="399204" y="3967"/>
                </a:lnTo>
                <a:lnTo>
                  <a:pt x="408219" y="5553"/>
                </a:lnTo>
                <a:lnTo>
                  <a:pt x="416705" y="8198"/>
                </a:lnTo>
                <a:lnTo>
                  <a:pt x="424925" y="11107"/>
                </a:lnTo>
                <a:lnTo>
                  <a:pt x="433145" y="14280"/>
                </a:lnTo>
                <a:lnTo>
                  <a:pt x="441630" y="17982"/>
                </a:lnTo>
                <a:lnTo>
                  <a:pt x="449054" y="21949"/>
                </a:lnTo>
                <a:lnTo>
                  <a:pt x="456744" y="26444"/>
                </a:lnTo>
                <a:lnTo>
                  <a:pt x="464169" y="30939"/>
                </a:lnTo>
                <a:lnTo>
                  <a:pt x="471328" y="36228"/>
                </a:lnTo>
                <a:lnTo>
                  <a:pt x="478222" y="41253"/>
                </a:lnTo>
                <a:lnTo>
                  <a:pt x="484851" y="47070"/>
                </a:lnTo>
                <a:lnTo>
                  <a:pt x="490950" y="53152"/>
                </a:lnTo>
                <a:lnTo>
                  <a:pt x="497049" y="59234"/>
                </a:lnTo>
                <a:lnTo>
                  <a:pt x="502882" y="66110"/>
                </a:lnTo>
                <a:lnTo>
                  <a:pt x="508186" y="72721"/>
                </a:lnTo>
                <a:lnTo>
                  <a:pt x="513224" y="80125"/>
                </a:lnTo>
                <a:lnTo>
                  <a:pt x="517997" y="87265"/>
                </a:lnTo>
                <a:lnTo>
                  <a:pt x="522504" y="94934"/>
                </a:lnTo>
                <a:lnTo>
                  <a:pt x="526482" y="102602"/>
                </a:lnTo>
                <a:lnTo>
                  <a:pt x="530194" y="110800"/>
                </a:lnTo>
                <a:lnTo>
                  <a:pt x="533111" y="118998"/>
                </a:lnTo>
                <a:lnTo>
                  <a:pt x="536293" y="127195"/>
                </a:lnTo>
                <a:lnTo>
                  <a:pt x="538679" y="136186"/>
                </a:lnTo>
                <a:lnTo>
                  <a:pt x="540536" y="144648"/>
                </a:lnTo>
                <a:lnTo>
                  <a:pt x="542392" y="153903"/>
                </a:lnTo>
                <a:lnTo>
                  <a:pt x="543187" y="162630"/>
                </a:lnTo>
                <a:lnTo>
                  <a:pt x="544248" y="172150"/>
                </a:lnTo>
                <a:lnTo>
                  <a:pt x="544513" y="181141"/>
                </a:lnTo>
                <a:lnTo>
                  <a:pt x="544513" y="483394"/>
                </a:lnTo>
                <a:lnTo>
                  <a:pt x="180975" y="483394"/>
                </a:lnTo>
                <a:lnTo>
                  <a:pt x="180975" y="181141"/>
                </a:lnTo>
                <a:lnTo>
                  <a:pt x="181240" y="172150"/>
                </a:lnTo>
                <a:lnTo>
                  <a:pt x="181771" y="162630"/>
                </a:lnTo>
                <a:lnTo>
                  <a:pt x="183097" y="153903"/>
                </a:lnTo>
                <a:lnTo>
                  <a:pt x="184422" y="144648"/>
                </a:lnTo>
                <a:lnTo>
                  <a:pt x="186809" y="136186"/>
                </a:lnTo>
                <a:lnTo>
                  <a:pt x="189195" y="127195"/>
                </a:lnTo>
                <a:lnTo>
                  <a:pt x="191847" y="118998"/>
                </a:lnTo>
                <a:lnTo>
                  <a:pt x="195294" y="110800"/>
                </a:lnTo>
                <a:lnTo>
                  <a:pt x="199006" y="102602"/>
                </a:lnTo>
                <a:lnTo>
                  <a:pt x="202984" y="94934"/>
                </a:lnTo>
                <a:lnTo>
                  <a:pt x="207226" y="87265"/>
                </a:lnTo>
                <a:lnTo>
                  <a:pt x="211999" y="80125"/>
                </a:lnTo>
                <a:lnTo>
                  <a:pt x="217037" y="72721"/>
                </a:lnTo>
                <a:lnTo>
                  <a:pt x="222341" y="66110"/>
                </a:lnTo>
                <a:lnTo>
                  <a:pt x="228174" y="59234"/>
                </a:lnTo>
                <a:lnTo>
                  <a:pt x="234008" y="53152"/>
                </a:lnTo>
                <a:lnTo>
                  <a:pt x="240372" y="47070"/>
                </a:lnTo>
                <a:lnTo>
                  <a:pt x="247266" y="41253"/>
                </a:lnTo>
                <a:lnTo>
                  <a:pt x="253895" y="36228"/>
                </a:lnTo>
                <a:lnTo>
                  <a:pt x="261054" y="30939"/>
                </a:lnTo>
                <a:lnTo>
                  <a:pt x="268479" y="26444"/>
                </a:lnTo>
                <a:lnTo>
                  <a:pt x="275903" y="21949"/>
                </a:lnTo>
                <a:lnTo>
                  <a:pt x="283858" y="17982"/>
                </a:lnTo>
                <a:lnTo>
                  <a:pt x="291813" y="14280"/>
                </a:lnTo>
                <a:lnTo>
                  <a:pt x="300033" y="11107"/>
                </a:lnTo>
                <a:lnTo>
                  <a:pt x="308518" y="8198"/>
                </a:lnTo>
                <a:lnTo>
                  <a:pt x="317269" y="5553"/>
                </a:lnTo>
                <a:lnTo>
                  <a:pt x="326019" y="3967"/>
                </a:lnTo>
                <a:lnTo>
                  <a:pt x="334770" y="2116"/>
                </a:lnTo>
                <a:lnTo>
                  <a:pt x="344050" y="1058"/>
                </a:lnTo>
                <a:lnTo>
                  <a:pt x="353331" y="265"/>
                </a:lnTo>
                <a:lnTo>
                  <a:pt x="362612"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latin typeface="+mn-lt"/>
              <a:ea typeface="+mn-ea"/>
              <a:cs typeface="+mn-ea"/>
              <a:sym typeface="+mn-lt"/>
            </a:endParaRPr>
          </a:p>
        </p:txBody>
      </p:sp>
      <p:sp>
        <p:nvSpPr>
          <p:cNvPr id="25" name="KSO_Shape">
            <a:extLst>
              <a:ext uri="{FF2B5EF4-FFF2-40B4-BE49-F238E27FC236}">
                <a16:creationId xmlns:a16="http://schemas.microsoft.com/office/drawing/2014/main" id="{64486E92-8498-4F54-8C69-A40BFA3D2B9B}"/>
              </a:ext>
            </a:extLst>
          </p:cNvPr>
          <p:cNvSpPr>
            <a:spLocks noChangeArrowheads="1"/>
          </p:cNvSpPr>
          <p:nvPr/>
        </p:nvSpPr>
        <p:spPr bwMode="auto">
          <a:xfrm>
            <a:off x="7070725" y="2436813"/>
            <a:ext cx="895350" cy="942975"/>
          </a:xfrm>
          <a:custGeom>
            <a:avLst/>
            <a:gdLst>
              <a:gd name="T0" fmla="*/ 108867 w 5831"/>
              <a:gd name="T1" fmla="*/ 310997 h 6140"/>
              <a:gd name="T2" fmla="*/ 135278 w 5831"/>
              <a:gd name="T3" fmla="*/ 436932 h 6140"/>
              <a:gd name="T4" fmla="*/ 135278 w 5831"/>
              <a:gd name="T5" fmla="*/ 0 h 6140"/>
              <a:gd name="T6" fmla="*/ 586868 w 5831"/>
              <a:gd name="T7" fmla="*/ 0 h 6140"/>
              <a:gd name="T8" fmla="*/ 596695 w 5831"/>
              <a:gd name="T9" fmla="*/ 2457 h 6140"/>
              <a:gd name="T10" fmla="*/ 763297 w 5831"/>
              <a:gd name="T11" fmla="*/ 88001 h 6140"/>
              <a:gd name="T12" fmla="*/ 763297 w 5831"/>
              <a:gd name="T13" fmla="*/ 436932 h 6140"/>
              <a:gd name="T14" fmla="*/ 789247 w 5831"/>
              <a:gd name="T15" fmla="*/ 310997 h 6140"/>
              <a:gd name="T16" fmla="*/ 877078 w 5831"/>
              <a:gd name="T17" fmla="*/ 325127 h 6140"/>
              <a:gd name="T18" fmla="*/ 881223 w 5831"/>
              <a:gd name="T19" fmla="*/ 353385 h 6140"/>
              <a:gd name="T20" fmla="*/ 885062 w 5831"/>
              <a:gd name="T21" fmla="*/ 381337 h 6140"/>
              <a:gd name="T22" fmla="*/ 888133 w 5831"/>
              <a:gd name="T23" fmla="*/ 409595 h 6140"/>
              <a:gd name="T24" fmla="*/ 890897 w 5831"/>
              <a:gd name="T25" fmla="*/ 437700 h 6140"/>
              <a:gd name="T26" fmla="*/ 892893 w 5831"/>
              <a:gd name="T27" fmla="*/ 465959 h 6140"/>
              <a:gd name="T28" fmla="*/ 894275 w 5831"/>
              <a:gd name="T29" fmla="*/ 494064 h 6140"/>
              <a:gd name="T30" fmla="*/ 895196 w 5831"/>
              <a:gd name="T31" fmla="*/ 522169 h 6140"/>
              <a:gd name="T32" fmla="*/ 895350 w 5831"/>
              <a:gd name="T33" fmla="*/ 550427 h 6140"/>
              <a:gd name="T34" fmla="*/ 895043 w 5831"/>
              <a:gd name="T35" fmla="*/ 578378 h 6140"/>
              <a:gd name="T36" fmla="*/ 893815 w 5831"/>
              <a:gd name="T37" fmla="*/ 606637 h 6140"/>
              <a:gd name="T38" fmla="*/ 892125 w 5831"/>
              <a:gd name="T39" fmla="*/ 634742 h 6140"/>
              <a:gd name="T40" fmla="*/ 889515 w 5831"/>
              <a:gd name="T41" fmla="*/ 662847 h 6140"/>
              <a:gd name="T42" fmla="*/ 886291 w 5831"/>
              <a:gd name="T43" fmla="*/ 691105 h 6140"/>
              <a:gd name="T44" fmla="*/ 882145 w 5831"/>
              <a:gd name="T45" fmla="*/ 719057 h 6140"/>
              <a:gd name="T46" fmla="*/ 877385 w 5831"/>
              <a:gd name="T47" fmla="*/ 747315 h 6140"/>
              <a:gd name="T48" fmla="*/ 763297 w 5831"/>
              <a:gd name="T49" fmla="*/ 761445 h 6140"/>
              <a:gd name="T50" fmla="*/ 135278 w 5831"/>
              <a:gd name="T51" fmla="*/ 942975 h 6140"/>
              <a:gd name="T52" fmla="*/ 26257 w 5831"/>
              <a:gd name="T53" fmla="*/ 761445 h 6140"/>
              <a:gd name="T54" fmla="*/ 20115 w 5831"/>
              <a:gd name="T55" fmla="*/ 733647 h 6140"/>
              <a:gd name="T56" fmla="*/ 14894 w 5831"/>
              <a:gd name="T57" fmla="*/ 706003 h 6140"/>
              <a:gd name="T58" fmla="*/ 10441 w 5831"/>
              <a:gd name="T59" fmla="*/ 678051 h 6140"/>
              <a:gd name="T60" fmla="*/ 6603 w 5831"/>
              <a:gd name="T61" fmla="*/ 650100 h 6140"/>
              <a:gd name="T62" fmla="*/ 3685 w 5831"/>
              <a:gd name="T63" fmla="*/ 622302 h 6140"/>
              <a:gd name="T64" fmla="*/ 1689 w 5831"/>
              <a:gd name="T65" fmla="*/ 594351 h 6140"/>
              <a:gd name="T66" fmla="*/ 461 w 5831"/>
              <a:gd name="T67" fmla="*/ 566246 h 6140"/>
              <a:gd name="T68" fmla="*/ 0 w 5831"/>
              <a:gd name="T69" fmla="*/ 538141 h 6140"/>
              <a:gd name="T70" fmla="*/ 461 w 5831"/>
              <a:gd name="T71" fmla="*/ 509882 h 6140"/>
              <a:gd name="T72" fmla="*/ 1689 w 5831"/>
              <a:gd name="T73" fmla="*/ 481777 h 6140"/>
              <a:gd name="T74" fmla="*/ 3685 w 5831"/>
              <a:gd name="T75" fmla="*/ 453519 h 6140"/>
              <a:gd name="T76" fmla="*/ 6449 w 5831"/>
              <a:gd name="T77" fmla="*/ 425107 h 6140"/>
              <a:gd name="T78" fmla="*/ 10134 w 5831"/>
              <a:gd name="T79" fmla="*/ 396695 h 6140"/>
              <a:gd name="T80" fmla="*/ 14587 w 5831"/>
              <a:gd name="T81" fmla="*/ 368282 h 6140"/>
              <a:gd name="T82" fmla="*/ 20115 w 5831"/>
              <a:gd name="T83" fmla="*/ 339717 h 6140"/>
              <a:gd name="T84" fmla="*/ 26257 w 5831"/>
              <a:gd name="T85" fmla="*/ 310997 h 6140"/>
              <a:gd name="T86" fmla="*/ 197005 w 5831"/>
              <a:gd name="T87" fmla="*/ 671447 h 6140"/>
              <a:gd name="T88" fmla="*/ 701723 w 5831"/>
              <a:gd name="T89" fmla="*/ 881543 h 6140"/>
              <a:gd name="T90" fmla="*/ 197005 w 5831"/>
              <a:gd name="T91" fmla="*/ 436932 h 6140"/>
              <a:gd name="T92" fmla="*/ 704794 w 5831"/>
              <a:gd name="T93" fmla="*/ 129774 h 6140"/>
              <a:gd name="T94" fmla="*/ 197005 w 5831"/>
              <a:gd name="T95" fmla="*/ 61432 h 6140"/>
              <a:gd name="T96" fmla="*/ 690361 w 5831"/>
              <a:gd name="T97" fmla="*/ 509882 h 6140"/>
              <a:gd name="T98" fmla="*/ 720764 w 5831"/>
              <a:gd name="T99" fmla="*/ 551195 h 6140"/>
              <a:gd name="T100" fmla="*/ 789247 w 5831"/>
              <a:gd name="T101" fmla="*/ 551195 h 6140"/>
              <a:gd name="T102" fmla="*/ 763297 w 5831"/>
              <a:gd name="T103" fmla="*/ 509882 h 6140"/>
              <a:gd name="T104" fmla="*/ 690361 w 5831"/>
              <a:gd name="T105" fmla="*/ 509882 h 61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831" h="6140">
                <a:moveTo>
                  <a:pt x="171" y="2025"/>
                </a:moveTo>
                <a:lnTo>
                  <a:pt x="709" y="2025"/>
                </a:lnTo>
                <a:lnTo>
                  <a:pt x="709" y="2845"/>
                </a:lnTo>
                <a:lnTo>
                  <a:pt x="881" y="2845"/>
                </a:lnTo>
                <a:lnTo>
                  <a:pt x="881" y="138"/>
                </a:lnTo>
                <a:lnTo>
                  <a:pt x="881" y="0"/>
                </a:lnTo>
                <a:lnTo>
                  <a:pt x="1021" y="0"/>
                </a:lnTo>
                <a:lnTo>
                  <a:pt x="3822" y="0"/>
                </a:lnTo>
                <a:lnTo>
                  <a:pt x="3855" y="0"/>
                </a:lnTo>
                <a:lnTo>
                  <a:pt x="3886" y="16"/>
                </a:lnTo>
                <a:lnTo>
                  <a:pt x="4896" y="535"/>
                </a:lnTo>
                <a:lnTo>
                  <a:pt x="4971" y="573"/>
                </a:lnTo>
                <a:lnTo>
                  <a:pt x="4971" y="658"/>
                </a:lnTo>
                <a:lnTo>
                  <a:pt x="4971" y="2845"/>
                </a:lnTo>
                <a:lnTo>
                  <a:pt x="5140" y="2845"/>
                </a:lnTo>
                <a:lnTo>
                  <a:pt x="5140" y="2025"/>
                </a:lnTo>
                <a:lnTo>
                  <a:pt x="5697" y="2025"/>
                </a:lnTo>
                <a:lnTo>
                  <a:pt x="5712" y="2117"/>
                </a:lnTo>
                <a:lnTo>
                  <a:pt x="5726" y="2209"/>
                </a:lnTo>
                <a:lnTo>
                  <a:pt x="5739" y="2301"/>
                </a:lnTo>
                <a:lnTo>
                  <a:pt x="5752" y="2392"/>
                </a:lnTo>
                <a:lnTo>
                  <a:pt x="5764" y="2483"/>
                </a:lnTo>
                <a:lnTo>
                  <a:pt x="5774" y="2576"/>
                </a:lnTo>
                <a:lnTo>
                  <a:pt x="5784" y="2667"/>
                </a:lnTo>
                <a:lnTo>
                  <a:pt x="5793" y="2759"/>
                </a:lnTo>
                <a:lnTo>
                  <a:pt x="5802" y="2850"/>
                </a:lnTo>
                <a:lnTo>
                  <a:pt x="5809" y="2942"/>
                </a:lnTo>
                <a:lnTo>
                  <a:pt x="5815" y="3034"/>
                </a:lnTo>
                <a:lnTo>
                  <a:pt x="5820" y="3125"/>
                </a:lnTo>
                <a:lnTo>
                  <a:pt x="5824" y="3217"/>
                </a:lnTo>
                <a:lnTo>
                  <a:pt x="5827" y="3308"/>
                </a:lnTo>
                <a:lnTo>
                  <a:pt x="5830" y="3400"/>
                </a:lnTo>
                <a:lnTo>
                  <a:pt x="5831" y="3492"/>
                </a:lnTo>
                <a:lnTo>
                  <a:pt x="5831" y="3584"/>
                </a:lnTo>
                <a:lnTo>
                  <a:pt x="5831" y="3675"/>
                </a:lnTo>
                <a:lnTo>
                  <a:pt x="5829" y="3766"/>
                </a:lnTo>
                <a:lnTo>
                  <a:pt x="5825" y="3858"/>
                </a:lnTo>
                <a:lnTo>
                  <a:pt x="5821" y="3950"/>
                </a:lnTo>
                <a:lnTo>
                  <a:pt x="5816" y="4042"/>
                </a:lnTo>
                <a:lnTo>
                  <a:pt x="5810" y="4133"/>
                </a:lnTo>
                <a:lnTo>
                  <a:pt x="5802" y="4224"/>
                </a:lnTo>
                <a:lnTo>
                  <a:pt x="5793" y="4316"/>
                </a:lnTo>
                <a:lnTo>
                  <a:pt x="5783" y="4408"/>
                </a:lnTo>
                <a:lnTo>
                  <a:pt x="5772" y="4500"/>
                </a:lnTo>
                <a:lnTo>
                  <a:pt x="5759" y="4591"/>
                </a:lnTo>
                <a:lnTo>
                  <a:pt x="5745" y="4682"/>
                </a:lnTo>
                <a:lnTo>
                  <a:pt x="5730" y="4774"/>
                </a:lnTo>
                <a:lnTo>
                  <a:pt x="5714" y="4866"/>
                </a:lnTo>
                <a:lnTo>
                  <a:pt x="5697" y="4958"/>
                </a:lnTo>
                <a:lnTo>
                  <a:pt x="4971" y="4958"/>
                </a:lnTo>
                <a:lnTo>
                  <a:pt x="4971" y="6140"/>
                </a:lnTo>
                <a:lnTo>
                  <a:pt x="881" y="6140"/>
                </a:lnTo>
                <a:lnTo>
                  <a:pt x="881" y="4958"/>
                </a:lnTo>
                <a:lnTo>
                  <a:pt x="171" y="4958"/>
                </a:lnTo>
                <a:lnTo>
                  <a:pt x="150" y="4867"/>
                </a:lnTo>
                <a:lnTo>
                  <a:pt x="131" y="4777"/>
                </a:lnTo>
                <a:lnTo>
                  <a:pt x="113" y="4687"/>
                </a:lnTo>
                <a:lnTo>
                  <a:pt x="97" y="4597"/>
                </a:lnTo>
                <a:lnTo>
                  <a:pt x="81" y="4506"/>
                </a:lnTo>
                <a:lnTo>
                  <a:pt x="68" y="4415"/>
                </a:lnTo>
                <a:lnTo>
                  <a:pt x="54" y="4325"/>
                </a:lnTo>
                <a:lnTo>
                  <a:pt x="43" y="4233"/>
                </a:lnTo>
                <a:lnTo>
                  <a:pt x="33" y="4143"/>
                </a:lnTo>
                <a:lnTo>
                  <a:pt x="24" y="4052"/>
                </a:lnTo>
                <a:lnTo>
                  <a:pt x="17" y="3960"/>
                </a:lnTo>
                <a:lnTo>
                  <a:pt x="11" y="3870"/>
                </a:lnTo>
                <a:lnTo>
                  <a:pt x="6" y="3779"/>
                </a:lnTo>
                <a:lnTo>
                  <a:pt x="3" y="3687"/>
                </a:lnTo>
                <a:lnTo>
                  <a:pt x="1" y="3596"/>
                </a:lnTo>
                <a:lnTo>
                  <a:pt x="0" y="3504"/>
                </a:lnTo>
                <a:lnTo>
                  <a:pt x="1" y="3412"/>
                </a:lnTo>
                <a:lnTo>
                  <a:pt x="3" y="3320"/>
                </a:lnTo>
                <a:lnTo>
                  <a:pt x="6" y="3229"/>
                </a:lnTo>
                <a:lnTo>
                  <a:pt x="11" y="3137"/>
                </a:lnTo>
                <a:lnTo>
                  <a:pt x="16" y="3044"/>
                </a:lnTo>
                <a:lnTo>
                  <a:pt x="24" y="2953"/>
                </a:lnTo>
                <a:lnTo>
                  <a:pt x="32" y="2860"/>
                </a:lnTo>
                <a:lnTo>
                  <a:pt x="42" y="2768"/>
                </a:lnTo>
                <a:lnTo>
                  <a:pt x="54" y="2675"/>
                </a:lnTo>
                <a:lnTo>
                  <a:pt x="66" y="2583"/>
                </a:lnTo>
                <a:lnTo>
                  <a:pt x="81" y="2490"/>
                </a:lnTo>
                <a:lnTo>
                  <a:pt x="95" y="2398"/>
                </a:lnTo>
                <a:lnTo>
                  <a:pt x="112" y="2305"/>
                </a:lnTo>
                <a:lnTo>
                  <a:pt x="131" y="2212"/>
                </a:lnTo>
                <a:lnTo>
                  <a:pt x="150" y="2119"/>
                </a:lnTo>
                <a:lnTo>
                  <a:pt x="171" y="2025"/>
                </a:lnTo>
                <a:close/>
                <a:moveTo>
                  <a:pt x="4570" y="4372"/>
                </a:moveTo>
                <a:lnTo>
                  <a:pt x="1283" y="4372"/>
                </a:lnTo>
                <a:lnTo>
                  <a:pt x="1283" y="5740"/>
                </a:lnTo>
                <a:lnTo>
                  <a:pt x="4570" y="5740"/>
                </a:lnTo>
                <a:lnTo>
                  <a:pt x="4570" y="4372"/>
                </a:lnTo>
                <a:close/>
                <a:moveTo>
                  <a:pt x="1283" y="2845"/>
                </a:moveTo>
                <a:lnTo>
                  <a:pt x="4590" y="2845"/>
                </a:lnTo>
                <a:lnTo>
                  <a:pt x="4590" y="845"/>
                </a:lnTo>
                <a:lnTo>
                  <a:pt x="3790" y="400"/>
                </a:lnTo>
                <a:lnTo>
                  <a:pt x="1283" y="400"/>
                </a:lnTo>
                <a:lnTo>
                  <a:pt x="1283" y="2845"/>
                </a:lnTo>
                <a:close/>
                <a:moveTo>
                  <a:pt x="4496" y="3320"/>
                </a:moveTo>
                <a:lnTo>
                  <a:pt x="4496" y="3589"/>
                </a:lnTo>
                <a:lnTo>
                  <a:pt x="4694" y="3589"/>
                </a:lnTo>
                <a:lnTo>
                  <a:pt x="4971" y="3589"/>
                </a:lnTo>
                <a:lnTo>
                  <a:pt x="5140" y="3589"/>
                </a:lnTo>
                <a:lnTo>
                  <a:pt x="5140" y="3320"/>
                </a:lnTo>
                <a:lnTo>
                  <a:pt x="4971" y="3320"/>
                </a:lnTo>
                <a:lnTo>
                  <a:pt x="4694" y="3320"/>
                </a:lnTo>
                <a:lnTo>
                  <a:pt x="4496" y="33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cs typeface="+mn-ea"/>
              <a:sym typeface="+mn-lt"/>
            </a:endParaRPr>
          </a:p>
        </p:txBody>
      </p:sp>
      <p:sp>
        <p:nvSpPr>
          <p:cNvPr id="26" name="KSO_Shape">
            <a:extLst>
              <a:ext uri="{FF2B5EF4-FFF2-40B4-BE49-F238E27FC236}">
                <a16:creationId xmlns:a16="http://schemas.microsoft.com/office/drawing/2014/main" id="{89A23F87-4EE1-496C-A718-B993ACF67D3A}"/>
              </a:ext>
            </a:extLst>
          </p:cNvPr>
          <p:cNvSpPr/>
          <p:nvPr/>
        </p:nvSpPr>
        <p:spPr>
          <a:xfrm flipH="1">
            <a:off x="10063163" y="2398713"/>
            <a:ext cx="1100137" cy="1004887"/>
          </a:xfrm>
          <a:custGeom>
            <a:avLst/>
            <a:gdLst/>
            <a:ahLst/>
            <a:cxnLst/>
            <a:rect l="l" t="t" r="r" b="b"/>
            <a:pathLst>
              <a:path w="1301527" h="1186978">
                <a:moveTo>
                  <a:pt x="744913" y="309576"/>
                </a:moveTo>
                <a:lnTo>
                  <a:pt x="744913" y="877403"/>
                </a:lnTo>
                <a:lnTo>
                  <a:pt x="1001726" y="719489"/>
                </a:lnTo>
                <a:lnTo>
                  <a:pt x="1259526" y="719489"/>
                </a:lnTo>
                <a:cubicBezTo>
                  <a:pt x="1282723" y="719489"/>
                  <a:pt x="1301527" y="700685"/>
                  <a:pt x="1301527" y="677488"/>
                </a:cubicBezTo>
                <a:lnTo>
                  <a:pt x="1301527" y="509490"/>
                </a:lnTo>
                <a:cubicBezTo>
                  <a:pt x="1301527" y="486293"/>
                  <a:pt x="1282723" y="467489"/>
                  <a:pt x="1259526" y="467489"/>
                </a:cubicBezTo>
                <a:lnTo>
                  <a:pt x="1001724" y="467489"/>
                </a:lnTo>
                <a:close/>
                <a:moveTo>
                  <a:pt x="486516" y="175870"/>
                </a:moveTo>
                <a:cubicBezTo>
                  <a:pt x="371649" y="278215"/>
                  <a:pt x="300385" y="427530"/>
                  <a:pt x="300385" y="593488"/>
                </a:cubicBezTo>
                <a:cubicBezTo>
                  <a:pt x="300385" y="759449"/>
                  <a:pt x="371649" y="908762"/>
                  <a:pt x="486516" y="1011109"/>
                </a:cubicBezTo>
                <a:lnTo>
                  <a:pt x="609421" y="924274"/>
                </a:lnTo>
                <a:cubicBezTo>
                  <a:pt x="509665" y="848549"/>
                  <a:pt x="446248" y="728424"/>
                  <a:pt x="446248" y="593488"/>
                </a:cubicBezTo>
                <a:cubicBezTo>
                  <a:pt x="446248" y="458553"/>
                  <a:pt x="509665" y="338428"/>
                  <a:pt x="609421" y="262704"/>
                </a:cubicBezTo>
                <a:close/>
                <a:moveTo>
                  <a:pt x="237591" y="0"/>
                </a:moveTo>
                <a:cubicBezTo>
                  <a:pt x="89700" y="153897"/>
                  <a:pt x="0" y="363218"/>
                  <a:pt x="0" y="593490"/>
                </a:cubicBezTo>
                <a:cubicBezTo>
                  <a:pt x="0" y="823760"/>
                  <a:pt x="89700" y="1033081"/>
                  <a:pt x="237589" y="1186978"/>
                </a:cubicBezTo>
                <a:lnTo>
                  <a:pt x="362934" y="1098420"/>
                </a:lnTo>
                <a:cubicBezTo>
                  <a:pt x="233669" y="969220"/>
                  <a:pt x="153719" y="790692"/>
                  <a:pt x="153719" y="593490"/>
                </a:cubicBezTo>
                <a:cubicBezTo>
                  <a:pt x="153719" y="396288"/>
                  <a:pt x="233671" y="217758"/>
                  <a:pt x="362936" y="8855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noProof="1">
              <a:solidFill>
                <a:srgbClr val="FFFFFF"/>
              </a:solidFill>
              <a:cs typeface="+mn-ea"/>
              <a:sym typeface="+mn-lt"/>
            </a:endParaRPr>
          </a:p>
        </p:txBody>
      </p:sp>
      <p:sp>
        <p:nvSpPr>
          <p:cNvPr id="27" name="文本框 14">
            <a:extLst>
              <a:ext uri="{FF2B5EF4-FFF2-40B4-BE49-F238E27FC236}">
                <a16:creationId xmlns:a16="http://schemas.microsoft.com/office/drawing/2014/main" id="{69A9CABF-6CEC-486B-940E-0CDAABC4623B}"/>
              </a:ext>
            </a:extLst>
          </p:cNvPr>
          <p:cNvSpPr txBox="1">
            <a:spLocks noChangeArrowheads="1"/>
          </p:cNvSpPr>
          <p:nvPr/>
        </p:nvSpPr>
        <p:spPr bwMode="auto">
          <a:xfrm>
            <a:off x="601663" y="3903663"/>
            <a:ext cx="2184400" cy="328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lnSpc>
                <a:spcPct val="120000"/>
              </a:lnSpc>
            </a:pPr>
            <a:r>
              <a:rPr lang="zh-CN" altLang="en-US" sz="1400" dirty="0">
                <a:solidFill>
                  <a:schemeClr val="bg1"/>
                </a:solidFill>
                <a:latin typeface="+mn-lt"/>
                <a:ea typeface="+mn-ea"/>
                <a:cs typeface="+mn-ea"/>
                <a:sym typeface="+mn-lt"/>
              </a:rPr>
              <a:t>培养学生的信息检索能力</a:t>
            </a:r>
          </a:p>
        </p:txBody>
      </p:sp>
      <p:sp>
        <p:nvSpPr>
          <p:cNvPr id="28" name="文本框 15">
            <a:extLst>
              <a:ext uri="{FF2B5EF4-FFF2-40B4-BE49-F238E27FC236}">
                <a16:creationId xmlns:a16="http://schemas.microsoft.com/office/drawing/2014/main" id="{56122DA9-07E8-4BCB-B7A9-714EC5B85E4C}"/>
              </a:ext>
            </a:extLst>
          </p:cNvPr>
          <p:cNvSpPr txBox="1">
            <a:spLocks noChangeArrowheads="1"/>
          </p:cNvSpPr>
          <p:nvPr/>
        </p:nvSpPr>
        <p:spPr bwMode="auto">
          <a:xfrm>
            <a:off x="1087778" y="3543300"/>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2000" b="1" dirty="0">
                <a:solidFill>
                  <a:schemeClr val="bg1"/>
                </a:solidFill>
                <a:latin typeface="+mn-lt"/>
                <a:ea typeface="+mn-ea"/>
                <a:cs typeface="+mn-ea"/>
                <a:sym typeface="+mn-lt"/>
              </a:rPr>
              <a:t>活动目的</a:t>
            </a:r>
          </a:p>
        </p:txBody>
      </p:sp>
      <p:sp>
        <p:nvSpPr>
          <p:cNvPr id="29" name="文本框 16">
            <a:extLst>
              <a:ext uri="{FF2B5EF4-FFF2-40B4-BE49-F238E27FC236}">
                <a16:creationId xmlns:a16="http://schemas.microsoft.com/office/drawing/2014/main" id="{0FA59CF0-BC13-4463-930D-5EBFEDDD80C3}"/>
              </a:ext>
            </a:extLst>
          </p:cNvPr>
          <p:cNvSpPr txBox="1">
            <a:spLocks noChangeArrowheads="1"/>
          </p:cNvSpPr>
          <p:nvPr/>
        </p:nvSpPr>
        <p:spPr bwMode="auto">
          <a:xfrm>
            <a:off x="3524946" y="3903663"/>
            <a:ext cx="2458603" cy="328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lnSpc>
                <a:spcPct val="120000"/>
              </a:lnSpc>
            </a:pPr>
            <a:r>
              <a:rPr lang="zh-CN" altLang="en-US" sz="1400" dirty="0">
                <a:solidFill>
                  <a:schemeClr val="bg1"/>
                </a:solidFill>
                <a:latin typeface="+mn-lt"/>
                <a:ea typeface="+mn-ea"/>
                <a:cs typeface="+mn-ea"/>
                <a:sym typeface="+mn-lt"/>
              </a:rPr>
              <a:t>线上预选赛和线下复赛决赛</a:t>
            </a:r>
          </a:p>
        </p:txBody>
      </p:sp>
      <p:sp>
        <p:nvSpPr>
          <p:cNvPr id="30" name="文本框 17">
            <a:extLst>
              <a:ext uri="{FF2B5EF4-FFF2-40B4-BE49-F238E27FC236}">
                <a16:creationId xmlns:a16="http://schemas.microsoft.com/office/drawing/2014/main" id="{88964220-D9A1-481B-94FC-6DF1D7EB8978}"/>
              </a:ext>
            </a:extLst>
          </p:cNvPr>
          <p:cNvSpPr txBox="1">
            <a:spLocks noChangeArrowheads="1"/>
          </p:cNvSpPr>
          <p:nvPr/>
        </p:nvSpPr>
        <p:spPr bwMode="auto">
          <a:xfrm>
            <a:off x="4097678" y="3543300"/>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2000" b="1" dirty="0">
                <a:solidFill>
                  <a:schemeClr val="bg1"/>
                </a:solidFill>
                <a:latin typeface="+mn-lt"/>
                <a:ea typeface="+mn-ea"/>
                <a:cs typeface="+mn-ea"/>
                <a:sym typeface="+mn-lt"/>
              </a:rPr>
              <a:t>活动形式</a:t>
            </a:r>
          </a:p>
        </p:txBody>
      </p:sp>
      <p:sp>
        <p:nvSpPr>
          <p:cNvPr id="31" name="文本框 18">
            <a:extLst>
              <a:ext uri="{FF2B5EF4-FFF2-40B4-BE49-F238E27FC236}">
                <a16:creationId xmlns:a16="http://schemas.microsoft.com/office/drawing/2014/main" id="{3300F676-7733-4CB8-8358-88E28FA32718}"/>
              </a:ext>
            </a:extLst>
          </p:cNvPr>
          <p:cNvSpPr txBox="1">
            <a:spLocks noChangeArrowheads="1"/>
          </p:cNvSpPr>
          <p:nvPr/>
        </p:nvSpPr>
        <p:spPr bwMode="auto">
          <a:xfrm>
            <a:off x="6392863" y="3903663"/>
            <a:ext cx="2184400" cy="328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lnSpc>
                <a:spcPct val="120000"/>
              </a:lnSpc>
            </a:pPr>
            <a:r>
              <a:rPr lang="zh-CN" altLang="en-US" sz="1400" dirty="0">
                <a:solidFill>
                  <a:schemeClr val="bg1"/>
                </a:solidFill>
                <a:latin typeface="+mn-lt"/>
                <a:ea typeface="+mn-ea"/>
                <a:cs typeface="+mn-ea"/>
                <a:sym typeface="+mn-lt"/>
              </a:rPr>
              <a:t>上海大学全体学生</a:t>
            </a:r>
          </a:p>
        </p:txBody>
      </p:sp>
      <p:sp>
        <p:nvSpPr>
          <p:cNvPr id="32" name="文本框 19">
            <a:extLst>
              <a:ext uri="{FF2B5EF4-FFF2-40B4-BE49-F238E27FC236}">
                <a16:creationId xmlns:a16="http://schemas.microsoft.com/office/drawing/2014/main" id="{EE01B112-4683-4C02-9E3E-E41C5FE8967D}"/>
              </a:ext>
            </a:extLst>
          </p:cNvPr>
          <p:cNvSpPr txBox="1">
            <a:spLocks noChangeArrowheads="1"/>
          </p:cNvSpPr>
          <p:nvPr/>
        </p:nvSpPr>
        <p:spPr bwMode="auto">
          <a:xfrm>
            <a:off x="6878979" y="3543300"/>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2000" b="1" dirty="0">
                <a:solidFill>
                  <a:schemeClr val="bg1"/>
                </a:solidFill>
                <a:latin typeface="+mn-lt"/>
                <a:ea typeface="+mn-ea"/>
                <a:cs typeface="+mn-ea"/>
                <a:sym typeface="+mn-lt"/>
              </a:rPr>
              <a:t>面向对象</a:t>
            </a:r>
          </a:p>
        </p:txBody>
      </p:sp>
      <p:sp>
        <p:nvSpPr>
          <p:cNvPr id="35" name="文本框 20">
            <a:extLst>
              <a:ext uri="{FF2B5EF4-FFF2-40B4-BE49-F238E27FC236}">
                <a16:creationId xmlns:a16="http://schemas.microsoft.com/office/drawing/2014/main" id="{5F064E23-3DBA-4EE7-A0BF-318E4F607B2A}"/>
              </a:ext>
            </a:extLst>
          </p:cNvPr>
          <p:cNvSpPr txBox="1">
            <a:spLocks noChangeArrowheads="1"/>
          </p:cNvSpPr>
          <p:nvPr/>
        </p:nvSpPr>
        <p:spPr bwMode="auto">
          <a:xfrm>
            <a:off x="9574213" y="3903663"/>
            <a:ext cx="2184400" cy="585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lnSpc>
                <a:spcPct val="120000"/>
              </a:lnSpc>
            </a:pPr>
            <a:r>
              <a:rPr lang="zh-CN" altLang="en-US" sz="1400" dirty="0">
                <a:solidFill>
                  <a:schemeClr val="bg1"/>
                </a:solidFill>
                <a:latin typeface="+mn-lt"/>
                <a:ea typeface="+mn-ea"/>
                <a:cs typeface="+mn-ea"/>
                <a:sym typeface="+mn-lt"/>
              </a:rPr>
              <a:t>从特等奖到优胜奖</a:t>
            </a:r>
            <a:endParaRPr lang="en-US" altLang="zh-CN" sz="1400" dirty="0">
              <a:solidFill>
                <a:schemeClr val="bg1"/>
              </a:solidFill>
              <a:latin typeface="+mn-lt"/>
              <a:ea typeface="+mn-ea"/>
              <a:cs typeface="+mn-ea"/>
              <a:sym typeface="+mn-lt"/>
            </a:endParaRPr>
          </a:p>
          <a:p>
            <a:pPr algn="ctr">
              <a:lnSpc>
                <a:spcPct val="120000"/>
              </a:lnSpc>
            </a:pPr>
            <a:r>
              <a:rPr lang="zh-CN" altLang="en-US" sz="1400" dirty="0">
                <a:solidFill>
                  <a:schemeClr val="bg1"/>
                </a:solidFill>
                <a:latin typeface="+mn-lt"/>
                <a:ea typeface="+mn-ea"/>
                <a:cs typeface="+mn-ea"/>
                <a:sym typeface="+mn-lt"/>
              </a:rPr>
              <a:t>共</a:t>
            </a:r>
            <a:r>
              <a:rPr lang="en-US" altLang="zh-CN" sz="1400" dirty="0">
                <a:solidFill>
                  <a:schemeClr val="bg1"/>
                </a:solidFill>
                <a:latin typeface="+mn-lt"/>
                <a:ea typeface="+mn-ea"/>
                <a:cs typeface="+mn-ea"/>
                <a:sym typeface="+mn-lt"/>
              </a:rPr>
              <a:t>4404</a:t>
            </a:r>
            <a:r>
              <a:rPr lang="zh-CN" altLang="en-US" sz="1400" dirty="0">
                <a:solidFill>
                  <a:schemeClr val="bg1"/>
                </a:solidFill>
                <a:latin typeface="+mn-lt"/>
                <a:ea typeface="+mn-ea"/>
                <a:cs typeface="+mn-ea"/>
                <a:sym typeface="+mn-lt"/>
              </a:rPr>
              <a:t>元的奖品</a:t>
            </a:r>
          </a:p>
        </p:txBody>
      </p:sp>
      <p:sp>
        <p:nvSpPr>
          <p:cNvPr id="50" name="文本框 21">
            <a:extLst>
              <a:ext uri="{FF2B5EF4-FFF2-40B4-BE49-F238E27FC236}">
                <a16:creationId xmlns:a16="http://schemas.microsoft.com/office/drawing/2014/main" id="{CBAEE889-E7A7-4076-A635-FAAF2802B0A2}"/>
              </a:ext>
            </a:extLst>
          </p:cNvPr>
          <p:cNvSpPr txBox="1">
            <a:spLocks noChangeArrowheads="1"/>
          </p:cNvSpPr>
          <p:nvPr/>
        </p:nvSpPr>
        <p:spPr bwMode="auto">
          <a:xfrm>
            <a:off x="10060327" y="3543300"/>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2000" b="1" dirty="0">
                <a:solidFill>
                  <a:schemeClr val="bg1"/>
                </a:solidFill>
                <a:latin typeface="+mn-lt"/>
                <a:ea typeface="+mn-ea"/>
                <a:cs typeface="+mn-ea"/>
                <a:sym typeface="+mn-lt"/>
              </a:rPr>
              <a:t>奖项设定</a:t>
            </a:r>
          </a:p>
        </p:txBody>
      </p:sp>
    </p:spTree>
    <p:extLst>
      <p:ext uri="{BB962C8B-B14F-4D97-AF65-F5344CB8AC3E}">
        <p14:creationId xmlns:p14="http://schemas.microsoft.com/office/powerpoint/2010/main" val="26214440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p:cTn id="16" dur="500" fill="hold"/>
                                        <p:tgtEl>
                                          <p:spTgt spid="22"/>
                                        </p:tgtEl>
                                        <p:attrNameLst>
                                          <p:attrName>ppt_w</p:attrName>
                                        </p:attrNameLst>
                                      </p:cBhvr>
                                      <p:tavLst>
                                        <p:tav tm="0">
                                          <p:val>
                                            <p:fltVal val="0"/>
                                          </p:val>
                                        </p:tav>
                                        <p:tav tm="100000">
                                          <p:val>
                                            <p:strVal val="#ppt_w"/>
                                          </p:val>
                                        </p:tav>
                                      </p:tavLst>
                                    </p:anim>
                                    <p:anim calcmode="lin" valueType="num">
                                      <p:cBhvr>
                                        <p:cTn id="17" dur="500" fill="hold"/>
                                        <p:tgtEl>
                                          <p:spTgt spid="22"/>
                                        </p:tgtEl>
                                        <p:attrNameLst>
                                          <p:attrName>ppt_h</p:attrName>
                                        </p:attrNameLst>
                                      </p:cBhvr>
                                      <p:tavLst>
                                        <p:tav tm="0">
                                          <p:val>
                                            <p:fltVal val="0"/>
                                          </p:val>
                                        </p:tav>
                                        <p:tav tm="100000">
                                          <p:val>
                                            <p:strVal val="#ppt_h"/>
                                          </p:val>
                                        </p:tav>
                                      </p:tavLst>
                                    </p:anim>
                                    <p:animEffect transition="in" filter="fade">
                                      <p:cBhvr>
                                        <p:cTn id="18" dur="500"/>
                                        <p:tgtEl>
                                          <p:spTgt spid="22"/>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par>
                          <p:cTn id="23" fill="hold">
                            <p:stCondLst>
                              <p:cond delay="2000"/>
                            </p:stCondLst>
                            <p:childTnLst>
                              <p:par>
                                <p:cTn id="24" presetID="42" presetClass="entr" presetSubtype="0"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1000"/>
                                        <p:tgtEl>
                                          <p:spTgt spid="28"/>
                                        </p:tgtEl>
                                      </p:cBhvr>
                                    </p:animEffect>
                                    <p:anim calcmode="lin" valueType="num">
                                      <p:cBhvr>
                                        <p:cTn id="27" dur="1000" fill="hold"/>
                                        <p:tgtEl>
                                          <p:spTgt spid="28"/>
                                        </p:tgtEl>
                                        <p:attrNameLst>
                                          <p:attrName>ppt_x</p:attrName>
                                        </p:attrNameLst>
                                      </p:cBhvr>
                                      <p:tavLst>
                                        <p:tav tm="0">
                                          <p:val>
                                            <p:strVal val="#ppt_x"/>
                                          </p:val>
                                        </p:tav>
                                        <p:tav tm="100000">
                                          <p:val>
                                            <p:strVal val="#ppt_x"/>
                                          </p:val>
                                        </p:tav>
                                      </p:tavLst>
                                    </p:anim>
                                    <p:anim calcmode="lin" valueType="num">
                                      <p:cBhvr>
                                        <p:cTn id="28" dur="1000" fill="hold"/>
                                        <p:tgtEl>
                                          <p:spTgt spid="28"/>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childTnLst>
                          </p:cTn>
                        </p:par>
                        <p:par>
                          <p:cTn id="35" fill="hold">
                            <p:stCondLst>
                              <p:cond delay="4000"/>
                            </p:stCondLst>
                            <p:childTnLst>
                              <p:par>
                                <p:cTn id="36" presetID="10" presetClass="entr" presetSubtype="0"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par>
                          <p:cTn id="39" fill="hold">
                            <p:stCondLst>
                              <p:cond delay="4500"/>
                            </p:stCondLst>
                            <p:childTnLst>
                              <p:par>
                                <p:cTn id="40" presetID="42" presetClass="entr" presetSubtype="0" fill="hold" grpId="0" nodeType="after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anim calcmode="lin" valueType="num">
                                      <p:cBhvr>
                                        <p:cTn id="43" dur="1000" fill="hold"/>
                                        <p:tgtEl>
                                          <p:spTgt spid="30"/>
                                        </p:tgtEl>
                                        <p:attrNameLst>
                                          <p:attrName>ppt_x</p:attrName>
                                        </p:attrNameLst>
                                      </p:cBhvr>
                                      <p:tavLst>
                                        <p:tav tm="0">
                                          <p:val>
                                            <p:strVal val="#ppt_x"/>
                                          </p:val>
                                        </p:tav>
                                        <p:tav tm="100000">
                                          <p:val>
                                            <p:strVal val="#ppt_x"/>
                                          </p:val>
                                        </p:tav>
                                      </p:tavLst>
                                    </p:anim>
                                    <p:anim calcmode="lin" valueType="num">
                                      <p:cBhvr>
                                        <p:cTn id="44" dur="1000" fill="hold"/>
                                        <p:tgtEl>
                                          <p:spTgt spid="30"/>
                                        </p:tgtEl>
                                        <p:attrNameLst>
                                          <p:attrName>ppt_y</p:attrName>
                                        </p:attrNameLst>
                                      </p:cBhvr>
                                      <p:tavLst>
                                        <p:tav tm="0">
                                          <p:val>
                                            <p:strVal val="#ppt_y+.1"/>
                                          </p:val>
                                        </p:tav>
                                        <p:tav tm="100000">
                                          <p:val>
                                            <p:strVal val="#ppt_y"/>
                                          </p:val>
                                        </p:tav>
                                      </p:tavLst>
                                    </p:anim>
                                  </p:childTnLst>
                                </p:cTn>
                              </p:par>
                            </p:childTnLst>
                          </p:cTn>
                        </p:par>
                        <p:par>
                          <p:cTn id="45" fill="hold">
                            <p:stCondLst>
                              <p:cond delay="5500"/>
                            </p:stCondLst>
                            <p:childTnLst>
                              <p:par>
                                <p:cTn id="46" presetID="42" presetClass="entr" presetSubtype="0" fill="hold" grpId="0" nodeType="after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1000"/>
                                        <p:tgtEl>
                                          <p:spTgt spid="29"/>
                                        </p:tgtEl>
                                      </p:cBhvr>
                                    </p:animEffect>
                                    <p:anim calcmode="lin" valueType="num">
                                      <p:cBhvr>
                                        <p:cTn id="49" dur="1000" fill="hold"/>
                                        <p:tgtEl>
                                          <p:spTgt spid="29"/>
                                        </p:tgtEl>
                                        <p:attrNameLst>
                                          <p:attrName>ppt_x</p:attrName>
                                        </p:attrNameLst>
                                      </p:cBhvr>
                                      <p:tavLst>
                                        <p:tav tm="0">
                                          <p:val>
                                            <p:strVal val="#ppt_x"/>
                                          </p:val>
                                        </p:tav>
                                        <p:tav tm="100000">
                                          <p:val>
                                            <p:strVal val="#ppt_x"/>
                                          </p:val>
                                        </p:tav>
                                      </p:tavLst>
                                    </p:anim>
                                    <p:anim calcmode="lin" valueType="num">
                                      <p:cBhvr>
                                        <p:cTn id="50" dur="1000" fill="hold"/>
                                        <p:tgtEl>
                                          <p:spTgt spid="29"/>
                                        </p:tgtEl>
                                        <p:attrNameLst>
                                          <p:attrName>ppt_y</p:attrName>
                                        </p:attrNameLst>
                                      </p:cBhvr>
                                      <p:tavLst>
                                        <p:tav tm="0">
                                          <p:val>
                                            <p:strVal val="#ppt_y+.1"/>
                                          </p:val>
                                        </p:tav>
                                        <p:tav tm="100000">
                                          <p:val>
                                            <p:strVal val="#ppt_y"/>
                                          </p:val>
                                        </p:tav>
                                      </p:tavLst>
                                    </p:anim>
                                  </p:childTnLst>
                                </p:cTn>
                              </p:par>
                            </p:childTnLst>
                          </p:cTn>
                        </p:par>
                        <p:par>
                          <p:cTn id="51" fill="hold">
                            <p:stCondLst>
                              <p:cond delay="6500"/>
                            </p:stCondLst>
                            <p:childTnLst>
                              <p:par>
                                <p:cTn id="52" presetID="10" presetClass="entr" presetSubtype="0" fill="hold" grpId="0"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childTnLst>
                          </p:cTn>
                        </p:par>
                        <p:par>
                          <p:cTn id="55" fill="hold">
                            <p:stCondLst>
                              <p:cond delay="7000"/>
                            </p:stCondLst>
                            <p:childTnLst>
                              <p:par>
                                <p:cTn id="56" presetID="42" presetClass="entr" presetSubtype="0" fill="hold" grpId="0" nodeType="after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1000"/>
                                        <p:tgtEl>
                                          <p:spTgt spid="32"/>
                                        </p:tgtEl>
                                      </p:cBhvr>
                                    </p:animEffect>
                                    <p:anim calcmode="lin" valueType="num">
                                      <p:cBhvr>
                                        <p:cTn id="59" dur="1000" fill="hold"/>
                                        <p:tgtEl>
                                          <p:spTgt spid="32"/>
                                        </p:tgtEl>
                                        <p:attrNameLst>
                                          <p:attrName>ppt_x</p:attrName>
                                        </p:attrNameLst>
                                      </p:cBhvr>
                                      <p:tavLst>
                                        <p:tav tm="0">
                                          <p:val>
                                            <p:strVal val="#ppt_x"/>
                                          </p:val>
                                        </p:tav>
                                        <p:tav tm="100000">
                                          <p:val>
                                            <p:strVal val="#ppt_x"/>
                                          </p:val>
                                        </p:tav>
                                      </p:tavLst>
                                    </p:anim>
                                    <p:anim calcmode="lin" valueType="num">
                                      <p:cBhvr>
                                        <p:cTn id="60" dur="1000" fill="hold"/>
                                        <p:tgtEl>
                                          <p:spTgt spid="32"/>
                                        </p:tgtEl>
                                        <p:attrNameLst>
                                          <p:attrName>ppt_y</p:attrName>
                                        </p:attrNameLst>
                                      </p:cBhvr>
                                      <p:tavLst>
                                        <p:tav tm="0">
                                          <p:val>
                                            <p:strVal val="#ppt_y+.1"/>
                                          </p:val>
                                        </p:tav>
                                        <p:tav tm="100000">
                                          <p:val>
                                            <p:strVal val="#ppt_y"/>
                                          </p:val>
                                        </p:tav>
                                      </p:tavLst>
                                    </p:anim>
                                  </p:childTnLst>
                                </p:cTn>
                              </p:par>
                            </p:childTnLst>
                          </p:cTn>
                        </p:par>
                        <p:par>
                          <p:cTn id="61" fill="hold">
                            <p:stCondLst>
                              <p:cond delay="8000"/>
                            </p:stCondLst>
                            <p:childTnLst>
                              <p:par>
                                <p:cTn id="62" presetID="42" presetClass="entr" presetSubtype="0" fill="hold" grpId="0" nodeType="after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1000"/>
                                        <p:tgtEl>
                                          <p:spTgt spid="31"/>
                                        </p:tgtEl>
                                      </p:cBhvr>
                                    </p:animEffect>
                                    <p:anim calcmode="lin" valueType="num">
                                      <p:cBhvr>
                                        <p:cTn id="65" dur="1000" fill="hold"/>
                                        <p:tgtEl>
                                          <p:spTgt spid="31"/>
                                        </p:tgtEl>
                                        <p:attrNameLst>
                                          <p:attrName>ppt_x</p:attrName>
                                        </p:attrNameLst>
                                      </p:cBhvr>
                                      <p:tavLst>
                                        <p:tav tm="0">
                                          <p:val>
                                            <p:strVal val="#ppt_x"/>
                                          </p:val>
                                        </p:tav>
                                        <p:tav tm="100000">
                                          <p:val>
                                            <p:strVal val="#ppt_x"/>
                                          </p:val>
                                        </p:tav>
                                      </p:tavLst>
                                    </p:anim>
                                    <p:anim calcmode="lin" valueType="num">
                                      <p:cBhvr>
                                        <p:cTn id="66" dur="1000" fill="hold"/>
                                        <p:tgtEl>
                                          <p:spTgt spid="31"/>
                                        </p:tgtEl>
                                        <p:attrNameLst>
                                          <p:attrName>ppt_y</p:attrName>
                                        </p:attrNameLst>
                                      </p:cBhvr>
                                      <p:tavLst>
                                        <p:tav tm="0">
                                          <p:val>
                                            <p:strVal val="#ppt_y+.1"/>
                                          </p:val>
                                        </p:tav>
                                        <p:tav tm="100000">
                                          <p:val>
                                            <p:strVal val="#ppt_y"/>
                                          </p:val>
                                        </p:tav>
                                      </p:tavLst>
                                    </p:anim>
                                  </p:childTnLst>
                                </p:cTn>
                              </p:par>
                            </p:childTnLst>
                          </p:cTn>
                        </p:par>
                        <p:par>
                          <p:cTn id="67" fill="hold">
                            <p:stCondLst>
                              <p:cond delay="9000"/>
                            </p:stCondLst>
                            <p:childTnLst>
                              <p:par>
                                <p:cTn id="68" presetID="10" presetClass="entr" presetSubtype="0" fill="hold" grpId="0" nodeType="after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500"/>
                                        <p:tgtEl>
                                          <p:spTgt spid="26"/>
                                        </p:tgtEl>
                                      </p:cBhvr>
                                    </p:animEffect>
                                  </p:childTnLst>
                                </p:cTn>
                              </p:par>
                            </p:childTnLst>
                          </p:cTn>
                        </p:par>
                        <p:par>
                          <p:cTn id="71" fill="hold">
                            <p:stCondLst>
                              <p:cond delay="9500"/>
                            </p:stCondLst>
                            <p:childTnLst>
                              <p:par>
                                <p:cTn id="72" presetID="42" presetClass="entr" presetSubtype="0" fill="hold" grpId="0" nodeType="afterEffect">
                                  <p:stCondLst>
                                    <p:cond delay="0"/>
                                  </p:stCondLst>
                                  <p:childTnLst>
                                    <p:set>
                                      <p:cBhvr>
                                        <p:cTn id="73" dur="1" fill="hold">
                                          <p:stCondLst>
                                            <p:cond delay="0"/>
                                          </p:stCondLst>
                                        </p:cTn>
                                        <p:tgtEl>
                                          <p:spTgt spid="50"/>
                                        </p:tgtEl>
                                        <p:attrNameLst>
                                          <p:attrName>style.visibility</p:attrName>
                                        </p:attrNameLst>
                                      </p:cBhvr>
                                      <p:to>
                                        <p:strVal val="visible"/>
                                      </p:to>
                                    </p:set>
                                    <p:animEffect transition="in" filter="fade">
                                      <p:cBhvr>
                                        <p:cTn id="74" dur="1000"/>
                                        <p:tgtEl>
                                          <p:spTgt spid="50"/>
                                        </p:tgtEl>
                                      </p:cBhvr>
                                    </p:animEffect>
                                    <p:anim calcmode="lin" valueType="num">
                                      <p:cBhvr>
                                        <p:cTn id="75" dur="1000" fill="hold"/>
                                        <p:tgtEl>
                                          <p:spTgt spid="50"/>
                                        </p:tgtEl>
                                        <p:attrNameLst>
                                          <p:attrName>ppt_x</p:attrName>
                                        </p:attrNameLst>
                                      </p:cBhvr>
                                      <p:tavLst>
                                        <p:tav tm="0">
                                          <p:val>
                                            <p:strVal val="#ppt_x"/>
                                          </p:val>
                                        </p:tav>
                                        <p:tav tm="100000">
                                          <p:val>
                                            <p:strVal val="#ppt_x"/>
                                          </p:val>
                                        </p:tav>
                                      </p:tavLst>
                                    </p:anim>
                                    <p:anim calcmode="lin" valueType="num">
                                      <p:cBhvr>
                                        <p:cTn id="76" dur="1000" fill="hold"/>
                                        <p:tgtEl>
                                          <p:spTgt spid="50"/>
                                        </p:tgtEl>
                                        <p:attrNameLst>
                                          <p:attrName>ppt_y</p:attrName>
                                        </p:attrNameLst>
                                      </p:cBhvr>
                                      <p:tavLst>
                                        <p:tav tm="0">
                                          <p:val>
                                            <p:strVal val="#ppt_y+.1"/>
                                          </p:val>
                                        </p:tav>
                                        <p:tav tm="100000">
                                          <p:val>
                                            <p:strVal val="#ppt_y"/>
                                          </p:val>
                                        </p:tav>
                                      </p:tavLst>
                                    </p:anim>
                                  </p:childTnLst>
                                </p:cTn>
                              </p:par>
                            </p:childTnLst>
                          </p:cTn>
                        </p:par>
                        <p:par>
                          <p:cTn id="77" fill="hold">
                            <p:stCondLst>
                              <p:cond delay="10500"/>
                            </p:stCondLst>
                            <p:childTnLst>
                              <p:par>
                                <p:cTn id="78" presetID="42" presetClass="entr" presetSubtype="0" fill="hold" grpId="0" nodeType="after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fade">
                                      <p:cBhvr>
                                        <p:cTn id="80" dur="1000"/>
                                        <p:tgtEl>
                                          <p:spTgt spid="35"/>
                                        </p:tgtEl>
                                      </p:cBhvr>
                                    </p:animEffect>
                                    <p:anim calcmode="lin" valueType="num">
                                      <p:cBhvr>
                                        <p:cTn id="81" dur="1000" fill="hold"/>
                                        <p:tgtEl>
                                          <p:spTgt spid="35"/>
                                        </p:tgtEl>
                                        <p:attrNameLst>
                                          <p:attrName>ppt_x</p:attrName>
                                        </p:attrNameLst>
                                      </p:cBhvr>
                                      <p:tavLst>
                                        <p:tav tm="0">
                                          <p:val>
                                            <p:strVal val="#ppt_x"/>
                                          </p:val>
                                        </p:tav>
                                        <p:tav tm="100000">
                                          <p:val>
                                            <p:strVal val="#ppt_x"/>
                                          </p:val>
                                        </p:tav>
                                      </p:tavLst>
                                    </p:anim>
                                    <p:anim calcmode="lin" valueType="num">
                                      <p:cBhvr>
                                        <p:cTn id="82"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2" grpId="0" animBg="1"/>
      <p:bldP spid="23" grpId="0" animBg="1"/>
      <p:bldP spid="24" grpId="0" animBg="1"/>
      <p:bldP spid="25" grpId="0" animBg="1"/>
      <p:bldP spid="26" grpId="0" animBg="1"/>
      <p:bldP spid="27" grpId="0"/>
      <p:bldP spid="28" grpId="0"/>
      <p:bldP spid="29" grpId="0"/>
      <p:bldP spid="30" grpId="0"/>
      <p:bldP spid="31" grpId="0"/>
      <p:bldP spid="32" grpId="0"/>
      <p:bldP spid="35" grpId="0"/>
      <p:bldP spid="5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a:extLst>
              <a:ext uri="{FF2B5EF4-FFF2-40B4-BE49-F238E27FC236}">
                <a16:creationId xmlns:a16="http://schemas.microsoft.com/office/drawing/2014/main" id="{9DF45B23-B763-42E4-8E9E-593573844FD6}"/>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latin typeface="+mn-lt"/>
                <a:ea typeface="+mn-ea"/>
                <a:cs typeface="+mn-ea"/>
                <a:sym typeface="+mn-lt"/>
              </a:rPr>
              <a:t>活动流程</a:t>
            </a:r>
          </a:p>
        </p:txBody>
      </p:sp>
      <p:grpSp>
        <p:nvGrpSpPr>
          <p:cNvPr id="9" name="组合 8">
            <a:extLst>
              <a:ext uri="{FF2B5EF4-FFF2-40B4-BE49-F238E27FC236}">
                <a16:creationId xmlns:a16="http://schemas.microsoft.com/office/drawing/2014/main" id="{706B1516-F77E-4D15-8886-4EAE6E96C81E}"/>
              </a:ext>
            </a:extLst>
          </p:cNvPr>
          <p:cNvGrpSpPr/>
          <p:nvPr/>
        </p:nvGrpSpPr>
        <p:grpSpPr>
          <a:xfrm>
            <a:off x="451502" y="346319"/>
            <a:ext cx="467216" cy="468245"/>
            <a:chOff x="3437020" y="2074814"/>
            <a:chExt cx="863676" cy="865577"/>
          </a:xfrm>
        </p:grpSpPr>
        <p:sp>
          <p:nvSpPr>
            <p:cNvPr id="10" name="椭圆 19">
              <a:extLst>
                <a:ext uri="{FF2B5EF4-FFF2-40B4-BE49-F238E27FC236}">
                  <a16:creationId xmlns:a16="http://schemas.microsoft.com/office/drawing/2014/main" id="{744EA4C9-5A59-4E2F-8F96-985B3159F1FE}"/>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latin typeface="+mn-lt"/>
                <a:ea typeface="+mn-ea"/>
                <a:cs typeface="+mn-ea"/>
                <a:sym typeface="+mn-lt"/>
              </a:endParaRPr>
            </a:p>
          </p:txBody>
        </p:sp>
        <p:pic>
          <p:nvPicPr>
            <p:cNvPr id="11" name="图片 10">
              <a:extLst>
                <a:ext uri="{FF2B5EF4-FFF2-40B4-BE49-F238E27FC236}">
                  <a16:creationId xmlns:a16="http://schemas.microsoft.com/office/drawing/2014/main" id="{EF8EA5AB-3F78-4A62-92F8-09DE945CA681}"/>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sp>
        <p:nvSpPr>
          <p:cNvPr id="6" name="Rectangle 7">
            <a:extLst>
              <a:ext uri="{FF2B5EF4-FFF2-40B4-BE49-F238E27FC236}">
                <a16:creationId xmlns:a16="http://schemas.microsoft.com/office/drawing/2014/main" id="{588D155F-A380-4FD5-9034-6EFF2B864FB4}"/>
              </a:ext>
            </a:extLst>
          </p:cNvPr>
          <p:cNvSpPr>
            <a:spLocks noChangeArrowheads="1"/>
          </p:cNvSpPr>
          <p:nvPr/>
        </p:nvSpPr>
        <p:spPr bwMode="auto">
          <a:xfrm>
            <a:off x="164461" y="5286510"/>
            <a:ext cx="9380102" cy="850649"/>
          </a:xfrm>
          <a:prstGeom prst="rect">
            <a:avLst/>
          </a:prstGeom>
          <a:solidFill>
            <a:schemeClr val="bg1">
              <a:lumMod val="75000"/>
            </a:schemeClr>
          </a:solidFill>
          <a:ln w="9525">
            <a:noFill/>
            <a:miter lim="800000"/>
          </a:ln>
        </p:spPr>
        <p:txBody>
          <a:bodyPr wrap="none" lIns="89477" tIns="44739" rIns="89477" bIns="44739" anchor="ctr"/>
          <a:lstStyle/>
          <a:p>
            <a:endParaRPr lang="zh-CN" altLang="en-US" sz="2400" kern="0" dirty="0">
              <a:solidFill>
                <a:sysClr val="windowText" lastClr="000000"/>
              </a:solidFill>
              <a:cs typeface="+mn-ea"/>
              <a:sym typeface="+mn-lt"/>
            </a:endParaRPr>
          </a:p>
        </p:txBody>
      </p:sp>
      <p:sp>
        <p:nvSpPr>
          <p:cNvPr id="8" name="Rectangle 6">
            <a:extLst>
              <a:ext uri="{FF2B5EF4-FFF2-40B4-BE49-F238E27FC236}">
                <a16:creationId xmlns:a16="http://schemas.microsoft.com/office/drawing/2014/main" id="{F3B732AB-CE41-4C21-9D1E-FD4D211F61C5}"/>
              </a:ext>
            </a:extLst>
          </p:cNvPr>
          <p:cNvSpPr>
            <a:spLocks noChangeArrowheads="1"/>
          </p:cNvSpPr>
          <p:nvPr/>
        </p:nvSpPr>
        <p:spPr bwMode="auto">
          <a:xfrm>
            <a:off x="3699505" y="3445013"/>
            <a:ext cx="5851635" cy="845185"/>
          </a:xfrm>
          <a:prstGeom prst="rect">
            <a:avLst/>
          </a:prstGeom>
          <a:solidFill>
            <a:schemeClr val="bg1">
              <a:lumMod val="75000"/>
            </a:schemeClr>
          </a:solidFill>
          <a:ln w="9525">
            <a:noFill/>
            <a:miter lim="800000"/>
          </a:ln>
        </p:spPr>
        <p:txBody>
          <a:bodyPr wrap="none" lIns="89477" tIns="44739" rIns="89477" bIns="44739" anchor="ctr"/>
          <a:lstStyle/>
          <a:p>
            <a:pPr>
              <a:defRPr/>
            </a:pPr>
            <a:endParaRPr lang="zh-CN" altLang="en-US" sz="2400" kern="0" dirty="0">
              <a:solidFill>
                <a:sysClr val="windowText" lastClr="000000"/>
              </a:solidFill>
              <a:cs typeface="+mn-ea"/>
              <a:sym typeface="+mn-lt"/>
            </a:endParaRPr>
          </a:p>
        </p:txBody>
      </p:sp>
      <p:sp>
        <p:nvSpPr>
          <p:cNvPr id="13" name="Rectangle 5">
            <a:extLst>
              <a:ext uri="{FF2B5EF4-FFF2-40B4-BE49-F238E27FC236}">
                <a16:creationId xmlns:a16="http://schemas.microsoft.com/office/drawing/2014/main" id="{D0DB571C-024E-48EB-8298-E6304EA55399}"/>
              </a:ext>
            </a:extLst>
          </p:cNvPr>
          <p:cNvSpPr>
            <a:spLocks noChangeArrowheads="1"/>
          </p:cNvSpPr>
          <p:nvPr/>
        </p:nvSpPr>
        <p:spPr bwMode="auto">
          <a:xfrm rot="5400000">
            <a:off x="7969266" y="4590464"/>
            <a:ext cx="2326033" cy="841251"/>
          </a:xfrm>
          <a:prstGeom prst="rect">
            <a:avLst/>
          </a:prstGeom>
          <a:solidFill>
            <a:schemeClr val="bg1">
              <a:lumMod val="75000"/>
            </a:schemeClr>
          </a:solidFill>
          <a:ln w="9525">
            <a:noFill/>
            <a:miter lim="800000"/>
          </a:ln>
        </p:spPr>
        <p:txBody>
          <a:bodyPr wrap="none" lIns="89477" tIns="44739" rIns="89477" bIns="44739" anchor="ctr"/>
          <a:lstStyle/>
          <a:p>
            <a:pPr>
              <a:defRPr/>
            </a:pPr>
            <a:endParaRPr lang="zh-CN" altLang="en-US" sz="2400" kern="0" dirty="0">
              <a:solidFill>
                <a:sysClr val="windowText" lastClr="000000"/>
              </a:solidFill>
              <a:cs typeface="+mn-ea"/>
              <a:sym typeface="+mn-lt"/>
            </a:endParaRPr>
          </a:p>
        </p:txBody>
      </p:sp>
      <p:sp>
        <p:nvSpPr>
          <p:cNvPr id="15" name="Rectangle 7">
            <a:extLst>
              <a:ext uri="{FF2B5EF4-FFF2-40B4-BE49-F238E27FC236}">
                <a16:creationId xmlns:a16="http://schemas.microsoft.com/office/drawing/2014/main" id="{2C6E7463-4F59-4A20-AA61-6B0E96B96962}"/>
              </a:ext>
            </a:extLst>
          </p:cNvPr>
          <p:cNvSpPr>
            <a:spLocks noChangeArrowheads="1"/>
          </p:cNvSpPr>
          <p:nvPr/>
        </p:nvSpPr>
        <p:spPr bwMode="auto">
          <a:xfrm>
            <a:off x="4180221" y="1672969"/>
            <a:ext cx="5370921" cy="850649"/>
          </a:xfrm>
          <a:prstGeom prst="rect">
            <a:avLst/>
          </a:prstGeom>
          <a:solidFill>
            <a:schemeClr val="bg1">
              <a:lumMod val="75000"/>
            </a:schemeClr>
          </a:solidFill>
          <a:ln w="9525">
            <a:noFill/>
            <a:miter lim="800000"/>
          </a:ln>
        </p:spPr>
        <p:txBody>
          <a:bodyPr wrap="none" lIns="89477" tIns="44739" rIns="89477" bIns="44739" anchor="ctr"/>
          <a:lstStyle/>
          <a:p>
            <a:endParaRPr lang="zh-CN" altLang="en-US" sz="2400" kern="0" dirty="0">
              <a:solidFill>
                <a:sysClr val="windowText" lastClr="000000"/>
              </a:solidFill>
              <a:cs typeface="+mn-ea"/>
              <a:sym typeface="+mn-lt"/>
            </a:endParaRPr>
          </a:p>
        </p:txBody>
      </p:sp>
      <p:sp>
        <p:nvSpPr>
          <p:cNvPr id="17" name="Rectangle 8">
            <a:extLst>
              <a:ext uri="{FF2B5EF4-FFF2-40B4-BE49-F238E27FC236}">
                <a16:creationId xmlns:a16="http://schemas.microsoft.com/office/drawing/2014/main" id="{4BC0F5B0-475D-445E-9954-B1DB6998267B}"/>
              </a:ext>
            </a:extLst>
          </p:cNvPr>
          <p:cNvSpPr>
            <a:spLocks noChangeArrowheads="1"/>
          </p:cNvSpPr>
          <p:nvPr/>
        </p:nvSpPr>
        <p:spPr bwMode="auto">
          <a:xfrm rot="5400000">
            <a:off x="2489864" y="2560955"/>
            <a:ext cx="2617229" cy="841251"/>
          </a:xfrm>
          <a:prstGeom prst="rect">
            <a:avLst/>
          </a:prstGeom>
          <a:solidFill>
            <a:schemeClr val="bg1">
              <a:lumMod val="75000"/>
            </a:schemeClr>
          </a:solidFill>
          <a:ln w="9525">
            <a:noFill/>
            <a:miter lim="800000"/>
          </a:ln>
        </p:spPr>
        <p:txBody>
          <a:bodyPr wrap="none" lIns="89477" tIns="44739" rIns="89477" bIns="44739" anchor="ctr"/>
          <a:lstStyle/>
          <a:p>
            <a:pPr>
              <a:defRPr/>
            </a:pPr>
            <a:endParaRPr lang="zh-CN" altLang="en-US" sz="2400" kern="0" dirty="0">
              <a:solidFill>
                <a:sysClr val="windowText" lastClr="000000"/>
              </a:solidFill>
              <a:cs typeface="+mn-ea"/>
              <a:sym typeface="+mn-lt"/>
            </a:endParaRPr>
          </a:p>
        </p:txBody>
      </p:sp>
      <p:sp>
        <p:nvSpPr>
          <p:cNvPr id="19" name="Oval 38">
            <a:extLst>
              <a:ext uri="{FF2B5EF4-FFF2-40B4-BE49-F238E27FC236}">
                <a16:creationId xmlns:a16="http://schemas.microsoft.com/office/drawing/2014/main" id="{F2E0175D-95E2-41A6-9C6F-23D6072230CC}"/>
              </a:ext>
            </a:extLst>
          </p:cNvPr>
          <p:cNvSpPr>
            <a:spLocks noChangeArrowheads="1"/>
          </p:cNvSpPr>
          <p:nvPr/>
        </p:nvSpPr>
        <p:spPr bwMode="auto">
          <a:xfrm>
            <a:off x="8452225" y="1391351"/>
            <a:ext cx="1374464" cy="1358475"/>
          </a:xfrm>
          <a:prstGeom prst="ellipse">
            <a:avLst/>
          </a:prstGeom>
          <a:solidFill>
            <a:srgbClr val="335C80"/>
          </a:solidFill>
          <a:ln w="19050">
            <a:noFill/>
            <a:round/>
          </a:ln>
        </p:spPr>
        <p:txBody>
          <a:bodyPr wrap="none" lIns="89477" tIns="44739" rIns="89477" bIns="44739" anchor="ctr"/>
          <a:lstStyle/>
          <a:p>
            <a:pPr algn="ctr">
              <a:defRPr/>
            </a:pPr>
            <a:r>
              <a:rPr lang="zh-CN" altLang="en-US" b="1" kern="0" dirty="0">
                <a:solidFill>
                  <a:schemeClr val="bg1"/>
                </a:solidFill>
                <a:cs typeface="+mn-ea"/>
                <a:sym typeface="+mn-lt"/>
              </a:rPr>
              <a:t>赛后报道</a:t>
            </a:r>
          </a:p>
        </p:txBody>
      </p:sp>
      <p:sp>
        <p:nvSpPr>
          <p:cNvPr id="21" name="Oval 38">
            <a:extLst>
              <a:ext uri="{FF2B5EF4-FFF2-40B4-BE49-F238E27FC236}">
                <a16:creationId xmlns:a16="http://schemas.microsoft.com/office/drawing/2014/main" id="{A810834A-08D1-498F-A87E-72F582249EC6}"/>
              </a:ext>
            </a:extLst>
          </p:cNvPr>
          <p:cNvSpPr>
            <a:spLocks noChangeArrowheads="1"/>
          </p:cNvSpPr>
          <p:nvPr/>
        </p:nvSpPr>
        <p:spPr bwMode="auto">
          <a:xfrm>
            <a:off x="3111244" y="1391351"/>
            <a:ext cx="1374464" cy="1358475"/>
          </a:xfrm>
          <a:prstGeom prst="ellipse">
            <a:avLst/>
          </a:prstGeom>
          <a:solidFill>
            <a:srgbClr val="335C80"/>
          </a:solidFill>
          <a:ln w="19050">
            <a:noFill/>
            <a:round/>
          </a:ln>
        </p:spPr>
        <p:txBody>
          <a:bodyPr wrap="none" lIns="89477" tIns="44739" rIns="89477" bIns="44739" anchor="ctr"/>
          <a:lstStyle/>
          <a:p>
            <a:pPr algn="ctr">
              <a:defRPr/>
            </a:pPr>
            <a:r>
              <a:rPr lang="zh-CN" altLang="en-US" b="1" kern="0" dirty="0">
                <a:solidFill>
                  <a:schemeClr val="bg1"/>
                </a:solidFill>
                <a:cs typeface="+mn-ea"/>
                <a:sym typeface="+mn-lt"/>
              </a:rPr>
              <a:t>闭幕式</a:t>
            </a:r>
          </a:p>
        </p:txBody>
      </p:sp>
      <p:sp>
        <p:nvSpPr>
          <p:cNvPr id="22" name="Oval 38">
            <a:extLst>
              <a:ext uri="{FF2B5EF4-FFF2-40B4-BE49-F238E27FC236}">
                <a16:creationId xmlns:a16="http://schemas.microsoft.com/office/drawing/2014/main" id="{FD585C7E-0646-4AA6-97FC-2D664FACC1E5}"/>
              </a:ext>
            </a:extLst>
          </p:cNvPr>
          <p:cNvSpPr>
            <a:spLocks noChangeArrowheads="1"/>
          </p:cNvSpPr>
          <p:nvPr/>
        </p:nvSpPr>
        <p:spPr bwMode="auto">
          <a:xfrm>
            <a:off x="3111244" y="3168835"/>
            <a:ext cx="1374464" cy="1358475"/>
          </a:xfrm>
          <a:prstGeom prst="ellipse">
            <a:avLst/>
          </a:prstGeom>
          <a:solidFill>
            <a:srgbClr val="335C80"/>
          </a:solidFill>
          <a:ln w="19050">
            <a:noFill/>
            <a:round/>
          </a:ln>
        </p:spPr>
        <p:txBody>
          <a:bodyPr wrap="none" lIns="89477" tIns="44739" rIns="89477" bIns="44739" anchor="ctr"/>
          <a:lstStyle/>
          <a:p>
            <a:pPr algn="ctr">
              <a:defRPr/>
            </a:pPr>
            <a:r>
              <a:rPr lang="zh-CN" altLang="en-US" b="1" kern="0" dirty="0">
                <a:solidFill>
                  <a:schemeClr val="bg1"/>
                </a:solidFill>
                <a:cs typeface="+mn-ea"/>
                <a:sym typeface="+mn-lt"/>
              </a:rPr>
              <a:t>正赛</a:t>
            </a:r>
            <a:r>
              <a:rPr lang="en-US" altLang="zh-CN" b="1" kern="0" dirty="0">
                <a:solidFill>
                  <a:schemeClr val="bg1"/>
                </a:solidFill>
                <a:cs typeface="+mn-ea"/>
                <a:sym typeface="+mn-lt"/>
              </a:rPr>
              <a:t>-</a:t>
            </a:r>
            <a:r>
              <a:rPr lang="zh-CN" altLang="en-US" b="1" kern="0" dirty="0">
                <a:solidFill>
                  <a:schemeClr val="bg1"/>
                </a:solidFill>
                <a:cs typeface="+mn-ea"/>
                <a:sym typeface="+mn-lt"/>
              </a:rPr>
              <a:t>决赛</a:t>
            </a:r>
          </a:p>
        </p:txBody>
      </p:sp>
      <p:sp>
        <p:nvSpPr>
          <p:cNvPr id="24" name="Oval 38">
            <a:extLst>
              <a:ext uri="{FF2B5EF4-FFF2-40B4-BE49-F238E27FC236}">
                <a16:creationId xmlns:a16="http://schemas.microsoft.com/office/drawing/2014/main" id="{B4BF3F39-C6C7-48EA-8A79-BC2B8FED3B6B}"/>
              </a:ext>
            </a:extLst>
          </p:cNvPr>
          <p:cNvSpPr>
            <a:spLocks noChangeArrowheads="1"/>
          </p:cNvSpPr>
          <p:nvPr/>
        </p:nvSpPr>
        <p:spPr bwMode="auto">
          <a:xfrm>
            <a:off x="8462723" y="3168835"/>
            <a:ext cx="1374464" cy="1358475"/>
          </a:xfrm>
          <a:prstGeom prst="ellipse">
            <a:avLst/>
          </a:prstGeom>
          <a:solidFill>
            <a:srgbClr val="335C80"/>
          </a:solidFill>
          <a:ln w="19050">
            <a:noFill/>
            <a:round/>
          </a:ln>
        </p:spPr>
        <p:txBody>
          <a:bodyPr wrap="none" lIns="89477" tIns="44739" rIns="89477" bIns="44739" anchor="ctr"/>
          <a:lstStyle/>
          <a:p>
            <a:pPr algn="ctr">
              <a:defRPr/>
            </a:pPr>
            <a:r>
              <a:rPr lang="zh-CN" altLang="en-US" b="1" kern="0" dirty="0">
                <a:solidFill>
                  <a:schemeClr val="bg1"/>
                </a:solidFill>
                <a:cs typeface="+mn-ea"/>
                <a:sym typeface="+mn-lt"/>
              </a:rPr>
              <a:t>正赛</a:t>
            </a:r>
            <a:r>
              <a:rPr lang="en-US" altLang="zh-CN" b="1" kern="0" dirty="0">
                <a:solidFill>
                  <a:schemeClr val="bg1"/>
                </a:solidFill>
                <a:cs typeface="+mn-ea"/>
                <a:sym typeface="+mn-lt"/>
              </a:rPr>
              <a:t>-</a:t>
            </a:r>
            <a:r>
              <a:rPr lang="zh-CN" altLang="en-US" b="1" kern="0" dirty="0">
                <a:solidFill>
                  <a:schemeClr val="bg1"/>
                </a:solidFill>
                <a:cs typeface="+mn-ea"/>
                <a:sym typeface="+mn-lt"/>
              </a:rPr>
              <a:t>复赛</a:t>
            </a:r>
          </a:p>
        </p:txBody>
      </p:sp>
      <p:sp>
        <p:nvSpPr>
          <p:cNvPr id="25" name="Oval 38">
            <a:extLst>
              <a:ext uri="{FF2B5EF4-FFF2-40B4-BE49-F238E27FC236}">
                <a16:creationId xmlns:a16="http://schemas.microsoft.com/office/drawing/2014/main" id="{2C28E51C-B375-464A-A8E6-4E91E32059F0}"/>
              </a:ext>
            </a:extLst>
          </p:cNvPr>
          <p:cNvSpPr>
            <a:spLocks noChangeArrowheads="1"/>
          </p:cNvSpPr>
          <p:nvPr/>
        </p:nvSpPr>
        <p:spPr bwMode="auto">
          <a:xfrm>
            <a:off x="8462723" y="5023648"/>
            <a:ext cx="1374464" cy="1358475"/>
          </a:xfrm>
          <a:prstGeom prst="ellipse">
            <a:avLst/>
          </a:prstGeom>
          <a:solidFill>
            <a:srgbClr val="335C80"/>
          </a:solidFill>
          <a:ln w="19050">
            <a:noFill/>
            <a:round/>
          </a:ln>
        </p:spPr>
        <p:txBody>
          <a:bodyPr wrap="none" lIns="89477" tIns="44739" rIns="89477" bIns="44739" anchor="ctr"/>
          <a:lstStyle/>
          <a:p>
            <a:pPr algn="ctr">
              <a:defRPr/>
            </a:pPr>
            <a:r>
              <a:rPr lang="zh-CN" altLang="en-US" b="1" kern="0" dirty="0">
                <a:solidFill>
                  <a:schemeClr val="bg1"/>
                </a:solidFill>
                <a:cs typeface="+mn-ea"/>
                <a:sym typeface="+mn-lt"/>
              </a:rPr>
              <a:t>线上预选赛</a:t>
            </a:r>
          </a:p>
        </p:txBody>
      </p:sp>
      <p:sp>
        <p:nvSpPr>
          <p:cNvPr id="18" name="Oval 38">
            <a:extLst>
              <a:ext uri="{FF2B5EF4-FFF2-40B4-BE49-F238E27FC236}">
                <a16:creationId xmlns:a16="http://schemas.microsoft.com/office/drawing/2014/main" id="{16287F68-4E6A-46F0-9254-DDEA58262F39}"/>
              </a:ext>
            </a:extLst>
          </p:cNvPr>
          <p:cNvSpPr>
            <a:spLocks noChangeArrowheads="1"/>
          </p:cNvSpPr>
          <p:nvPr/>
        </p:nvSpPr>
        <p:spPr bwMode="auto">
          <a:xfrm>
            <a:off x="3111244" y="5032596"/>
            <a:ext cx="1374464" cy="1358475"/>
          </a:xfrm>
          <a:prstGeom prst="ellipse">
            <a:avLst/>
          </a:prstGeom>
          <a:solidFill>
            <a:srgbClr val="335C80"/>
          </a:solidFill>
          <a:ln w="19050">
            <a:noFill/>
            <a:round/>
          </a:ln>
        </p:spPr>
        <p:txBody>
          <a:bodyPr wrap="none" lIns="89477" tIns="44739" rIns="89477" bIns="44739" anchor="ctr"/>
          <a:lstStyle/>
          <a:p>
            <a:pPr algn="ctr">
              <a:defRPr/>
            </a:pPr>
            <a:r>
              <a:rPr lang="zh-CN" altLang="en-US" b="1" kern="0" dirty="0">
                <a:solidFill>
                  <a:schemeClr val="bg1"/>
                </a:solidFill>
                <a:cs typeface="+mn-ea"/>
                <a:sym typeface="+mn-lt"/>
              </a:rPr>
              <a:t>比赛报名</a:t>
            </a:r>
          </a:p>
        </p:txBody>
      </p:sp>
    </p:spTree>
    <p:extLst>
      <p:ext uri="{BB962C8B-B14F-4D97-AF65-F5344CB8AC3E}">
        <p14:creationId xmlns:p14="http://schemas.microsoft.com/office/powerpoint/2010/main" val="3478261898"/>
      </p:ext>
    </p:extLst>
  </p:cSld>
  <p:clrMapOvr>
    <a:masterClrMapping/>
  </p:clrMapOvr>
  <p:transition spd="slow">
    <p:wip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2" presetClass="entr" presetSubtype="1" fill="hold" grpId="0" nodeType="afterEffect" p14:presetBounceEnd="50000">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14:bounceEnd="50000">
                                          <p:cBhvr additive="base">
                                            <p:cTn id="16" dur="500" fill="hold"/>
                                            <p:tgtEl>
                                              <p:spTgt spid="19"/>
                                            </p:tgtEl>
                                            <p:attrNameLst>
                                              <p:attrName>ppt_x</p:attrName>
                                            </p:attrNameLst>
                                          </p:cBhvr>
                                          <p:tavLst>
                                            <p:tav tm="0">
                                              <p:val>
                                                <p:strVal val="#ppt_x"/>
                                              </p:val>
                                            </p:tav>
                                            <p:tav tm="100000">
                                              <p:val>
                                                <p:strVal val="#ppt_x"/>
                                              </p:val>
                                            </p:tav>
                                          </p:tavLst>
                                        </p:anim>
                                        <p:anim calcmode="lin" valueType="num" p14:bounceEnd="50000">
                                          <p:cBhvr additive="base">
                                            <p:cTn id="17" dur="500" fill="hold"/>
                                            <p:tgtEl>
                                              <p:spTgt spid="19"/>
                                            </p:tgtEl>
                                            <p:attrNameLst>
                                              <p:attrName>ppt_y</p:attrName>
                                            </p:attrNameLst>
                                          </p:cBhvr>
                                          <p:tavLst>
                                            <p:tav tm="0">
                                              <p:val>
                                                <p:strVal val="0-#ppt_h/2"/>
                                              </p:val>
                                            </p:tav>
                                            <p:tav tm="100000">
                                              <p:val>
                                                <p:strVal val="#ppt_y"/>
                                              </p:val>
                                            </p:tav>
                                          </p:tavLst>
                                        </p:anim>
                                      </p:childTnLst>
                                    </p:cTn>
                                  </p:par>
                                </p:childTnLst>
                              </p:cTn>
                            </p:par>
                            <p:par>
                              <p:cTn id="18" fill="hold">
                                <p:stCondLst>
                                  <p:cond delay="1500"/>
                                </p:stCondLst>
                                <p:childTnLst>
                                  <p:par>
                                    <p:cTn id="19" presetID="22" presetClass="entr" presetSubtype="2"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par>
                              <p:cTn id="22" fill="hold">
                                <p:stCondLst>
                                  <p:cond delay="2000"/>
                                </p:stCondLst>
                                <p:childTnLst>
                                  <p:par>
                                    <p:cTn id="23" presetID="2" presetClass="entr" presetSubtype="1" fill="hold" grpId="0" nodeType="afterEffect" p14:presetBounceEnd="50000">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14:bounceEnd="50000">
                                          <p:cBhvr additive="base">
                                            <p:cTn id="25" dur="500" fill="hold"/>
                                            <p:tgtEl>
                                              <p:spTgt spid="21"/>
                                            </p:tgtEl>
                                            <p:attrNameLst>
                                              <p:attrName>ppt_x</p:attrName>
                                            </p:attrNameLst>
                                          </p:cBhvr>
                                          <p:tavLst>
                                            <p:tav tm="0">
                                              <p:val>
                                                <p:strVal val="#ppt_x"/>
                                              </p:val>
                                            </p:tav>
                                            <p:tav tm="100000">
                                              <p:val>
                                                <p:strVal val="#ppt_x"/>
                                              </p:val>
                                            </p:tav>
                                          </p:tavLst>
                                        </p:anim>
                                        <p:anim calcmode="lin" valueType="num" p14:bounceEnd="50000">
                                          <p:cBhvr additive="base">
                                            <p:cTn id="26" dur="500" fill="hold"/>
                                            <p:tgtEl>
                                              <p:spTgt spid="21"/>
                                            </p:tgtEl>
                                            <p:attrNameLst>
                                              <p:attrName>ppt_y</p:attrName>
                                            </p:attrNameLst>
                                          </p:cBhvr>
                                          <p:tavLst>
                                            <p:tav tm="0">
                                              <p:val>
                                                <p:strVal val="0-#ppt_h/2"/>
                                              </p:val>
                                            </p:tav>
                                            <p:tav tm="100000">
                                              <p:val>
                                                <p:strVal val="#ppt_y"/>
                                              </p:val>
                                            </p:tav>
                                          </p:tavLst>
                                        </p:anim>
                                      </p:childTnLst>
                                    </p:cTn>
                                  </p:par>
                                  <p:par>
                                    <p:cTn id="27" presetID="22" presetClass="entr" presetSubtype="1"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up)">
                                          <p:cBhvr>
                                            <p:cTn id="29" dur="500"/>
                                            <p:tgtEl>
                                              <p:spTgt spid="17"/>
                                            </p:tgtEl>
                                          </p:cBhvr>
                                        </p:animEffect>
                                      </p:childTnLst>
                                    </p:cTn>
                                  </p:par>
                                </p:childTnLst>
                              </p:cTn>
                            </p:par>
                            <p:par>
                              <p:cTn id="30" fill="hold">
                                <p:stCondLst>
                                  <p:cond delay="2500"/>
                                </p:stCondLst>
                                <p:childTnLst>
                                  <p:par>
                                    <p:cTn id="31" presetID="2" presetClass="entr" presetSubtype="1" fill="hold" grpId="0" nodeType="afterEffect" p14:presetBounceEnd="50000">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14:bounceEnd="50000">
                                          <p:cBhvr additive="base">
                                            <p:cTn id="33" dur="500" fill="hold"/>
                                            <p:tgtEl>
                                              <p:spTgt spid="22"/>
                                            </p:tgtEl>
                                            <p:attrNameLst>
                                              <p:attrName>ppt_x</p:attrName>
                                            </p:attrNameLst>
                                          </p:cBhvr>
                                          <p:tavLst>
                                            <p:tav tm="0">
                                              <p:val>
                                                <p:strVal val="#ppt_x"/>
                                              </p:val>
                                            </p:tav>
                                            <p:tav tm="100000">
                                              <p:val>
                                                <p:strVal val="#ppt_x"/>
                                              </p:val>
                                            </p:tav>
                                          </p:tavLst>
                                        </p:anim>
                                        <p:anim calcmode="lin" valueType="num" p14:bounceEnd="50000">
                                          <p:cBhvr additive="base">
                                            <p:cTn id="34" dur="500" fill="hold"/>
                                            <p:tgtEl>
                                              <p:spTgt spid="22"/>
                                            </p:tgtEl>
                                            <p:attrNameLst>
                                              <p:attrName>ppt_y</p:attrName>
                                            </p:attrNameLst>
                                          </p:cBhvr>
                                          <p:tavLst>
                                            <p:tav tm="0">
                                              <p:val>
                                                <p:strVal val="0-#ppt_h/2"/>
                                              </p:val>
                                            </p:tav>
                                            <p:tav tm="100000">
                                              <p:val>
                                                <p:strVal val="#ppt_y"/>
                                              </p:val>
                                            </p:tav>
                                          </p:tavLst>
                                        </p:anim>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500"/>
                                            <p:tgtEl>
                                              <p:spTgt spid="8"/>
                                            </p:tgtEl>
                                          </p:cBhvr>
                                        </p:animEffect>
                                      </p:childTnLst>
                                    </p:cTn>
                                  </p:par>
                                </p:childTnLst>
                              </p:cTn>
                            </p:par>
                            <p:par>
                              <p:cTn id="39" fill="hold">
                                <p:stCondLst>
                                  <p:cond delay="3500"/>
                                </p:stCondLst>
                                <p:childTnLst>
                                  <p:par>
                                    <p:cTn id="40" presetID="2" presetClass="entr" presetSubtype="1" fill="hold" grpId="0" nodeType="afterEffect" p14:presetBounceEnd="50000">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14:bounceEnd="50000">
                                          <p:cBhvr additive="base">
                                            <p:cTn id="42" dur="500" fill="hold"/>
                                            <p:tgtEl>
                                              <p:spTgt spid="24"/>
                                            </p:tgtEl>
                                            <p:attrNameLst>
                                              <p:attrName>ppt_x</p:attrName>
                                            </p:attrNameLst>
                                          </p:cBhvr>
                                          <p:tavLst>
                                            <p:tav tm="0">
                                              <p:val>
                                                <p:strVal val="#ppt_x"/>
                                              </p:val>
                                            </p:tav>
                                            <p:tav tm="100000">
                                              <p:val>
                                                <p:strVal val="#ppt_x"/>
                                              </p:val>
                                            </p:tav>
                                          </p:tavLst>
                                        </p:anim>
                                        <p:anim calcmode="lin" valueType="num" p14:bounceEnd="50000">
                                          <p:cBhvr additive="base">
                                            <p:cTn id="43" dur="500" fill="hold"/>
                                            <p:tgtEl>
                                              <p:spTgt spid="24"/>
                                            </p:tgtEl>
                                            <p:attrNameLst>
                                              <p:attrName>ppt_y</p:attrName>
                                            </p:attrNameLst>
                                          </p:cBhvr>
                                          <p:tavLst>
                                            <p:tav tm="0">
                                              <p:val>
                                                <p:strVal val="0-#ppt_h/2"/>
                                              </p:val>
                                            </p:tav>
                                            <p:tav tm="100000">
                                              <p:val>
                                                <p:strVal val="#ppt_y"/>
                                              </p:val>
                                            </p:tav>
                                          </p:tavLst>
                                        </p:anim>
                                      </p:childTnLst>
                                    </p:cTn>
                                  </p:par>
                                  <p:par>
                                    <p:cTn id="44" presetID="22" presetClass="entr" presetSubtype="1"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up)">
                                          <p:cBhvr>
                                            <p:cTn id="46" dur="500"/>
                                            <p:tgtEl>
                                              <p:spTgt spid="13"/>
                                            </p:tgtEl>
                                          </p:cBhvr>
                                        </p:animEffect>
                                      </p:childTnLst>
                                    </p:cTn>
                                  </p:par>
                                </p:childTnLst>
                              </p:cTn>
                            </p:par>
                            <p:par>
                              <p:cTn id="47" fill="hold">
                                <p:stCondLst>
                                  <p:cond delay="4000"/>
                                </p:stCondLst>
                                <p:childTnLst>
                                  <p:par>
                                    <p:cTn id="48" presetID="2" presetClass="entr" presetSubtype="1" fill="hold" grpId="0" nodeType="afterEffect" p14:presetBounceEnd="50000">
                                      <p:stCondLst>
                                        <p:cond delay="0"/>
                                      </p:stCondLst>
                                      <p:childTnLst>
                                        <p:set>
                                          <p:cBhvr>
                                            <p:cTn id="49" dur="1" fill="hold">
                                              <p:stCondLst>
                                                <p:cond delay="0"/>
                                              </p:stCondLst>
                                            </p:cTn>
                                            <p:tgtEl>
                                              <p:spTgt spid="25"/>
                                            </p:tgtEl>
                                            <p:attrNameLst>
                                              <p:attrName>style.visibility</p:attrName>
                                            </p:attrNameLst>
                                          </p:cBhvr>
                                          <p:to>
                                            <p:strVal val="visible"/>
                                          </p:to>
                                        </p:set>
                                        <p:anim calcmode="lin" valueType="num" p14:bounceEnd="50000">
                                          <p:cBhvr additive="base">
                                            <p:cTn id="50" dur="500" fill="hold"/>
                                            <p:tgtEl>
                                              <p:spTgt spid="25"/>
                                            </p:tgtEl>
                                            <p:attrNameLst>
                                              <p:attrName>ppt_x</p:attrName>
                                            </p:attrNameLst>
                                          </p:cBhvr>
                                          <p:tavLst>
                                            <p:tav tm="0">
                                              <p:val>
                                                <p:strVal val="#ppt_x"/>
                                              </p:val>
                                            </p:tav>
                                            <p:tav tm="100000">
                                              <p:val>
                                                <p:strVal val="#ppt_x"/>
                                              </p:val>
                                            </p:tav>
                                          </p:tavLst>
                                        </p:anim>
                                        <p:anim calcmode="lin" valueType="num" p14:bounceEnd="50000">
                                          <p:cBhvr additive="base">
                                            <p:cTn id="51" dur="500" fill="hold"/>
                                            <p:tgtEl>
                                              <p:spTgt spid="25"/>
                                            </p:tgtEl>
                                            <p:attrNameLst>
                                              <p:attrName>ppt_y</p:attrName>
                                            </p:attrNameLst>
                                          </p:cBhvr>
                                          <p:tavLst>
                                            <p:tav tm="0">
                                              <p:val>
                                                <p:strVal val="0-#ppt_h/2"/>
                                              </p:val>
                                            </p:tav>
                                            <p:tav tm="100000">
                                              <p:val>
                                                <p:strVal val="#ppt_y"/>
                                              </p:val>
                                            </p:tav>
                                          </p:tavLst>
                                        </p:anim>
                                      </p:childTnLst>
                                    </p:cTn>
                                  </p:par>
                                </p:childTnLst>
                              </p:cTn>
                            </p:par>
                            <p:par>
                              <p:cTn id="52" fill="hold">
                                <p:stCondLst>
                                  <p:cond delay="4500"/>
                                </p:stCondLst>
                                <p:childTnLst>
                                  <p:par>
                                    <p:cTn id="53" presetID="22" presetClass="entr" presetSubtype="2"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right)">
                                          <p:cBhvr>
                                            <p:cTn id="55" dur="500"/>
                                            <p:tgtEl>
                                              <p:spTgt spid="6"/>
                                            </p:tgtEl>
                                          </p:cBhvr>
                                        </p:animEffect>
                                      </p:childTnLst>
                                    </p:cTn>
                                  </p:par>
                                </p:childTnLst>
                              </p:cTn>
                            </p:par>
                            <p:par>
                              <p:cTn id="56" fill="hold">
                                <p:stCondLst>
                                  <p:cond delay="5000"/>
                                </p:stCondLst>
                                <p:childTnLst>
                                  <p:par>
                                    <p:cTn id="57" presetID="2" presetClass="entr" presetSubtype="1" fill="hold" grpId="0" nodeType="afterEffect" p14:presetBounceEnd="50000">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14:bounceEnd="50000">
                                          <p:cBhvr additive="base">
                                            <p:cTn id="59" dur="500" fill="hold"/>
                                            <p:tgtEl>
                                              <p:spTgt spid="18"/>
                                            </p:tgtEl>
                                            <p:attrNameLst>
                                              <p:attrName>ppt_x</p:attrName>
                                            </p:attrNameLst>
                                          </p:cBhvr>
                                          <p:tavLst>
                                            <p:tav tm="0">
                                              <p:val>
                                                <p:strVal val="#ppt_x"/>
                                              </p:val>
                                            </p:tav>
                                            <p:tav tm="100000">
                                              <p:val>
                                                <p:strVal val="#ppt_x"/>
                                              </p:val>
                                            </p:tav>
                                          </p:tavLst>
                                        </p:anim>
                                        <p:anim calcmode="lin" valueType="num" p14:bounceEnd="50000">
                                          <p:cBhvr additive="base">
                                            <p:cTn id="6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8" grpId="0" animBg="1"/>
          <p:bldP spid="13" grpId="0" animBg="1"/>
          <p:bldP spid="15" grpId="0" animBg="1"/>
          <p:bldP spid="17" grpId="0" animBg="1"/>
          <p:bldP spid="19" grpId="0" animBg="1"/>
          <p:bldP spid="21" grpId="0" animBg="1"/>
          <p:bldP spid="22" grpId="0" animBg="1"/>
          <p:bldP spid="24" grpId="0" animBg="1"/>
          <p:bldP spid="25" grpId="0" animBg="1"/>
          <p:bldP spid="18"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2" presetClass="entr" presetSubtype="1"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ppt_x"/>
                                              </p:val>
                                            </p:tav>
                                            <p:tav tm="100000">
                                              <p:val>
                                                <p:strVal val="#ppt_x"/>
                                              </p:val>
                                            </p:tav>
                                          </p:tavLst>
                                        </p:anim>
                                        <p:anim calcmode="lin" valueType="num">
                                          <p:cBhvr additive="base">
                                            <p:cTn id="17" dur="500" fill="hold"/>
                                            <p:tgtEl>
                                              <p:spTgt spid="19"/>
                                            </p:tgtEl>
                                            <p:attrNameLst>
                                              <p:attrName>ppt_y</p:attrName>
                                            </p:attrNameLst>
                                          </p:cBhvr>
                                          <p:tavLst>
                                            <p:tav tm="0">
                                              <p:val>
                                                <p:strVal val="0-#ppt_h/2"/>
                                              </p:val>
                                            </p:tav>
                                            <p:tav tm="100000">
                                              <p:val>
                                                <p:strVal val="#ppt_y"/>
                                              </p:val>
                                            </p:tav>
                                          </p:tavLst>
                                        </p:anim>
                                      </p:childTnLst>
                                    </p:cTn>
                                  </p:par>
                                </p:childTnLst>
                              </p:cTn>
                            </p:par>
                            <p:par>
                              <p:cTn id="18" fill="hold">
                                <p:stCondLst>
                                  <p:cond delay="1500"/>
                                </p:stCondLst>
                                <p:childTnLst>
                                  <p:par>
                                    <p:cTn id="19" presetID="22" presetClass="entr" presetSubtype="2"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par>
                              <p:cTn id="22" fill="hold">
                                <p:stCondLst>
                                  <p:cond delay="2000"/>
                                </p:stCondLst>
                                <p:childTnLst>
                                  <p:par>
                                    <p:cTn id="23" presetID="2" presetClass="entr" presetSubtype="1"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0-#ppt_h/2"/>
                                              </p:val>
                                            </p:tav>
                                            <p:tav tm="100000">
                                              <p:val>
                                                <p:strVal val="#ppt_y"/>
                                              </p:val>
                                            </p:tav>
                                          </p:tavLst>
                                        </p:anim>
                                      </p:childTnLst>
                                    </p:cTn>
                                  </p:par>
                                  <p:par>
                                    <p:cTn id="27" presetID="22" presetClass="entr" presetSubtype="1"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up)">
                                          <p:cBhvr>
                                            <p:cTn id="29" dur="500"/>
                                            <p:tgtEl>
                                              <p:spTgt spid="17"/>
                                            </p:tgtEl>
                                          </p:cBhvr>
                                        </p:animEffect>
                                      </p:childTnLst>
                                    </p:cTn>
                                  </p:par>
                                </p:childTnLst>
                              </p:cTn>
                            </p:par>
                            <p:par>
                              <p:cTn id="30" fill="hold">
                                <p:stCondLst>
                                  <p:cond delay="2500"/>
                                </p:stCondLst>
                                <p:childTnLst>
                                  <p:par>
                                    <p:cTn id="31" presetID="2" presetClass="entr" presetSubtype="1"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additive="base">
                                            <p:cTn id="33" dur="500" fill="hold"/>
                                            <p:tgtEl>
                                              <p:spTgt spid="22"/>
                                            </p:tgtEl>
                                            <p:attrNameLst>
                                              <p:attrName>ppt_x</p:attrName>
                                            </p:attrNameLst>
                                          </p:cBhvr>
                                          <p:tavLst>
                                            <p:tav tm="0">
                                              <p:val>
                                                <p:strVal val="#ppt_x"/>
                                              </p:val>
                                            </p:tav>
                                            <p:tav tm="100000">
                                              <p:val>
                                                <p:strVal val="#ppt_x"/>
                                              </p:val>
                                            </p:tav>
                                          </p:tavLst>
                                        </p:anim>
                                        <p:anim calcmode="lin" valueType="num">
                                          <p:cBhvr additive="base">
                                            <p:cTn id="34" dur="500" fill="hold"/>
                                            <p:tgtEl>
                                              <p:spTgt spid="22"/>
                                            </p:tgtEl>
                                            <p:attrNameLst>
                                              <p:attrName>ppt_y</p:attrName>
                                            </p:attrNameLst>
                                          </p:cBhvr>
                                          <p:tavLst>
                                            <p:tav tm="0">
                                              <p:val>
                                                <p:strVal val="0-#ppt_h/2"/>
                                              </p:val>
                                            </p:tav>
                                            <p:tav tm="100000">
                                              <p:val>
                                                <p:strVal val="#ppt_y"/>
                                              </p:val>
                                            </p:tav>
                                          </p:tavLst>
                                        </p:anim>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500"/>
                                            <p:tgtEl>
                                              <p:spTgt spid="8"/>
                                            </p:tgtEl>
                                          </p:cBhvr>
                                        </p:animEffect>
                                      </p:childTnLst>
                                    </p:cTn>
                                  </p:par>
                                </p:childTnLst>
                              </p:cTn>
                            </p:par>
                            <p:par>
                              <p:cTn id="39" fill="hold">
                                <p:stCondLst>
                                  <p:cond delay="3500"/>
                                </p:stCondLst>
                                <p:childTnLst>
                                  <p:par>
                                    <p:cTn id="40" presetID="2" presetClass="entr" presetSubtype="1"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ppt_x"/>
                                              </p:val>
                                            </p:tav>
                                            <p:tav tm="100000">
                                              <p:val>
                                                <p:strVal val="#ppt_x"/>
                                              </p:val>
                                            </p:tav>
                                          </p:tavLst>
                                        </p:anim>
                                        <p:anim calcmode="lin" valueType="num">
                                          <p:cBhvr additive="base">
                                            <p:cTn id="43" dur="500" fill="hold"/>
                                            <p:tgtEl>
                                              <p:spTgt spid="24"/>
                                            </p:tgtEl>
                                            <p:attrNameLst>
                                              <p:attrName>ppt_y</p:attrName>
                                            </p:attrNameLst>
                                          </p:cBhvr>
                                          <p:tavLst>
                                            <p:tav tm="0">
                                              <p:val>
                                                <p:strVal val="0-#ppt_h/2"/>
                                              </p:val>
                                            </p:tav>
                                            <p:tav tm="100000">
                                              <p:val>
                                                <p:strVal val="#ppt_y"/>
                                              </p:val>
                                            </p:tav>
                                          </p:tavLst>
                                        </p:anim>
                                      </p:childTnLst>
                                    </p:cTn>
                                  </p:par>
                                  <p:par>
                                    <p:cTn id="44" presetID="22" presetClass="entr" presetSubtype="1"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up)">
                                          <p:cBhvr>
                                            <p:cTn id="46" dur="500"/>
                                            <p:tgtEl>
                                              <p:spTgt spid="13"/>
                                            </p:tgtEl>
                                          </p:cBhvr>
                                        </p:animEffect>
                                      </p:childTnLst>
                                    </p:cTn>
                                  </p:par>
                                </p:childTnLst>
                              </p:cTn>
                            </p:par>
                            <p:par>
                              <p:cTn id="47" fill="hold">
                                <p:stCondLst>
                                  <p:cond delay="4000"/>
                                </p:stCondLst>
                                <p:childTnLst>
                                  <p:par>
                                    <p:cTn id="48" presetID="2" presetClass="entr" presetSubtype="1" fill="hold" grpId="0" nodeType="afterEffect">
                                      <p:stCondLst>
                                        <p:cond delay="0"/>
                                      </p:stCondLst>
                                      <p:childTnLst>
                                        <p:set>
                                          <p:cBhvr>
                                            <p:cTn id="49" dur="1" fill="hold">
                                              <p:stCondLst>
                                                <p:cond delay="0"/>
                                              </p:stCondLst>
                                            </p:cTn>
                                            <p:tgtEl>
                                              <p:spTgt spid="25"/>
                                            </p:tgtEl>
                                            <p:attrNameLst>
                                              <p:attrName>style.visibility</p:attrName>
                                            </p:attrNameLst>
                                          </p:cBhvr>
                                          <p:to>
                                            <p:strVal val="visible"/>
                                          </p:to>
                                        </p:set>
                                        <p:anim calcmode="lin" valueType="num">
                                          <p:cBhvr additive="base">
                                            <p:cTn id="50" dur="500" fill="hold"/>
                                            <p:tgtEl>
                                              <p:spTgt spid="25"/>
                                            </p:tgtEl>
                                            <p:attrNameLst>
                                              <p:attrName>ppt_x</p:attrName>
                                            </p:attrNameLst>
                                          </p:cBhvr>
                                          <p:tavLst>
                                            <p:tav tm="0">
                                              <p:val>
                                                <p:strVal val="#ppt_x"/>
                                              </p:val>
                                            </p:tav>
                                            <p:tav tm="100000">
                                              <p:val>
                                                <p:strVal val="#ppt_x"/>
                                              </p:val>
                                            </p:tav>
                                          </p:tavLst>
                                        </p:anim>
                                        <p:anim calcmode="lin" valueType="num">
                                          <p:cBhvr additive="base">
                                            <p:cTn id="51" dur="500" fill="hold"/>
                                            <p:tgtEl>
                                              <p:spTgt spid="25"/>
                                            </p:tgtEl>
                                            <p:attrNameLst>
                                              <p:attrName>ppt_y</p:attrName>
                                            </p:attrNameLst>
                                          </p:cBhvr>
                                          <p:tavLst>
                                            <p:tav tm="0">
                                              <p:val>
                                                <p:strVal val="0-#ppt_h/2"/>
                                              </p:val>
                                            </p:tav>
                                            <p:tav tm="100000">
                                              <p:val>
                                                <p:strVal val="#ppt_y"/>
                                              </p:val>
                                            </p:tav>
                                          </p:tavLst>
                                        </p:anim>
                                      </p:childTnLst>
                                    </p:cTn>
                                  </p:par>
                                </p:childTnLst>
                              </p:cTn>
                            </p:par>
                            <p:par>
                              <p:cTn id="52" fill="hold">
                                <p:stCondLst>
                                  <p:cond delay="4500"/>
                                </p:stCondLst>
                                <p:childTnLst>
                                  <p:par>
                                    <p:cTn id="53" presetID="22" presetClass="entr" presetSubtype="2"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right)">
                                          <p:cBhvr>
                                            <p:cTn id="55" dur="500"/>
                                            <p:tgtEl>
                                              <p:spTgt spid="6"/>
                                            </p:tgtEl>
                                          </p:cBhvr>
                                        </p:animEffect>
                                      </p:childTnLst>
                                    </p:cTn>
                                  </p:par>
                                </p:childTnLst>
                              </p:cTn>
                            </p:par>
                            <p:par>
                              <p:cTn id="56" fill="hold">
                                <p:stCondLst>
                                  <p:cond delay="5000"/>
                                </p:stCondLst>
                                <p:childTnLst>
                                  <p:par>
                                    <p:cTn id="57" presetID="2" presetClass="entr" presetSubtype="1"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ppt_x"/>
                                              </p:val>
                                            </p:tav>
                                            <p:tav tm="100000">
                                              <p:val>
                                                <p:strVal val="#ppt_x"/>
                                              </p:val>
                                            </p:tav>
                                          </p:tavLst>
                                        </p:anim>
                                        <p:anim calcmode="lin" valueType="num">
                                          <p:cBhvr additive="base">
                                            <p:cTn id="6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8" grpId="0" animBg="1"/>
          <p:bldP spid="13" grpId="0" animBg="1"/>
          <p:bldP spid="15" grpId="0" animBg="1"/>
          <p:bldP spid="17" grpId="0" animBg="1"/>
          <p:bldP spid="19" grpId="0" animBg="1"/>
          <p:bldP spid="21" grpId="0" animBg="1"/>
          <p:bldP spid="22" grpId="0" animBg="1"/>
          <p:bldP spid="24" grpId="0" animBg="1"/>
          <p:bldP spid="25" grpId="0" animBg="1"/>
          <p:bldP spid="18" grpId="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FEE1DAF0-90C9-4DA0-84A8-662B519C4C74}"/>
              </a:ext>
            </a:extLst>
          </p:cNvPr>
          <p:cNvGrpSpPr/>
          <p:nvPr/>
        </p:nvGrpSpPr>
        <p:grpSpPr>
          <a:xfrm>
            <a:off x="435632" y="346319"/>
            <a:ext cx="467216" cy="468245"/>
            <a:chOff x="3437020" y="1033173"/>
            <a:chExt cx="863676" cy="865577"/>
          </a:xfrm>
        </p:grpSpPr>
        <p:sp>
          <p:nvSpPr>
            <p:cNvPr id="3" name="椭圆 18">
              <a:extLst>
                <a:ext uri="{FF2B5EF4-FFF2-40B4-BE49-F238E27FC236}">
                  <a16:creationId xmlns:a16="http://schemas.microsoft.com/office/drawing/2014/main" id="{27737553-EC3F-4A5D-B48C-965351FD2A9C}"/>
                </a:ext>
              </a:extLst>
            </p:cNvPr>
            <p:cNvSpPr>
              <a:spLocks noChangeArrowheads="1"/>
            </p:cNvSpPr>
            <p:nvPr/>
          </p:nvSpPr>
          <p:spPr bwMode="auto">
            <a:xfrm>
              <a:off x="3437020" y="1033173"/>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latin typeface="+mn-lt"/>
                <a:ea typeface="+mn-ea"/>
                <a:cs typeface="+mn-ea"/>
                <a:sym typeface="+mn-lt"/>
              </a:endParaRPr>
            </a:p>
          </p:txBody>
        </p:sp>
        <p:pic>
          <p:nvPicPr>
            <p:cNvPr id="4" name="图片 3">
              <a:extLst>
                <a:ext uri="{FF2B5EF4-FFF2-40B4-BE49-F238E27FC236}">
                  <a16:creationId xmlns:a16="http://schemas.microsoft.com/office/drawing/2014/main" id="{79666197-1A2E-48A9-BCCF-AA09F480B768}"/>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587275" y="1169757"/>
              <a:ext cx="552644" cy="566109"/>
            </a:xfrm>
            <a:prstGeom prst="rect">
              <a:avLst/>
            </a:prstGeom>
          </p:spPr>
        </p:pic>
      </p:grpSp>
      <p:sp>
        <p:nvSpPr>
          <p:cNvPr id="5" name="矩形 30">
            <a:extLst>
              <a:ext uri="{FF2B5EF4-FFF2-40B4-BE49-F238E27FC236}">
                <a16:creationId xmlns:a16="http://schemas.microsoft.com/office/drawing/2014/main" id="{7C040DEA-311A-41F0-9F5B-C66072FEF616}"/>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latin typeface="+mn-lt"/>
                <a:ea typeface="+mn-ea"/>
                <a:cs typeface="+mn-ea"/>
                <a:sym typeface="+mn-lt"/>
              </a:rPr>
              <a:t>奖项设置</a:t>
            </a:r>
          </a:p>
        </p:txBody>
      </p:sp>
      <p:sp>
        <p:nvSpPr>
          <p:cNvPr id="42" name="任意多边形 5">
            <a:extLst>
              <a:ext uri="{FF2B5EF4-FFF2-40B4-BE49-F238E27FC236}">
                <a16:creationId xmlns:a16="http://schemas.microsoft.com/office/drawing/2014/main" id="{1C4277DD-0458-40C7-A123-318922E91970}"/>
              </a:ext>
            </a:extLst>
          </p:cNvPr>
          <p:cNvSpPr/>
          <p:nvPr/>
        </p:nvSpPr>
        <p:spPr>
          <a:xfrm>
            <a:off x="2310652" y="2876382"/>
            <a:ext cx="1545937" cy="1545937"/>
          </a:xfrm>
          <a:custGeom>
            <a:avLst/>
            <a:gdLst>
              <a:gd name="connsiteX0" fmla="*/ 0 w 1439167"/>
              <a:gd name="connsiteY0" fmla="*/ 719584 h 1439167"/>
              <a:gd name="connsiteX1" fmla="*/ 719584 w 1439167"/>
              <a:gd name="connsiteY1" fmla="*/ 0 h 1439167"/>
              <a:gd name="connsiteX2" fmla="*/ 1439168 w 1439167"/>
              <a:gd name="connsiteY2" fmla="*/ 719584 h 1439167"/>
              <a:gd name="connsiteX3" fmla="*/ 719584 w 1439167"/>
              <a:gd name="connsiteY3" fmla="*/ 1439168 h 1439167"/>
              <a:gd name="connsiteX4" fmla="*/ 0 w 1439167"/>
              <a:gd name="connsiteY4" fmla="*/ 719584 h 143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9167" h="1439167">
                <a:moveTo>
                  <a:pt x="0" y="719584"/>
                </a:moveTo>
                <a:cubicBezTo>
                  <a:pt x="0" y="322169"/>
                  <a:pt x="322169" y="0"/>
                  <a:pt x="719584" y="0"/>
                </a:cubicBezTo>
                <a:cubicBezTo>
                  <a:pt x="1116999" y="0"/>
                  <a:pt x="1439168" y="322169"/>
                  <a:pt x="1439168" y="719584"/>
                </a:cubicBezTo>
                <a:cubicBezTo>
                  <a:pt x="1439168" y="1116999"/>
                  <a:pt x="1116999" y="1439168"/>
                  <a:pt x="719584" y="1439168"/>
                </a:cubicBezTo>
                <a:cubicBezTo>
                  <a:pt x="322169" y="1439168"/>
                  <a:pt x="0" y="1116999"/>
                  <a:pt x="0" y="719584"/>
                </a:cubicBezTo>
                <a:close/>
              </a:path>
            </a:pathLst>
          </a:custGeom>
          <a:solidFill>
            <a:srgbClr val="335C8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400" b="1" dirty="0">
                <a:cs typeface="+mn-ea"/>
                <a:sym typeface="+mn-lt"/>
              </a:rPr>
              <a:t>奖项</a:t>
            </a:r>
          </a:p>
        </p:txBody>
      </p:sp>
      <p:grpSp>
        <p:nvGrpSpPr>
          <p:cNvPr id="43" name="组合 42">
            <a:extLst>
              <a:ext uri="{FF2B5EF4-FFF2-40B4-BE49-F238E27FC236}">
                <a16:creationId xmlns:a16="http://schemas.microsoft.com/office/drawing/2014/main" id="{9CD38CD9-0B14-4C75-AB9F-9774C292A334}"/>
              </a:ext>
            </a:extLst>
          </p:cNvPr>
          <p:cNvGrpSpPr/>
          <p:nvPr/>
        </p:nvGrpSpPr>
        <p:grpSpPr>
          <a:xfrm>
            <a:off x="902848" y="1468578"/>
            <a:ext cx="4361543" cy="4361543"/>
            <a:chOff x="3526104" y="876860"/>
            <a:chExt cx="5124410" cy="5124410"/>
          </a:xfrm>
        </p:grpSpPr>
        <p:sp>
          <p:nvSpPr>
            <p:cNvPr id="44" name="空心弧 43">
              <a:extLst>
                <a:ext uri="{FF2B5EF4-FFF2-40B4-BE49-F238E27FC236}">
                  <a16:creationId xmlns:a16="http://schemas.microsoft.com/office/drawing/2014/main" id="{E033577B-43E6-4AD6-94ED-DC91D4C06241}"/>
                </a:ext>
              </a:extLst>
            </p:cNvPr>
            <p:cNvSpPr/>
            <p:nvPr/>
          </p:nvSpPr>
          <p:spPr>
            <a:xfrm>
              <a:off x="4116050" y="1466806"/>
              <a:ext cx="3944518" cy="3944518"/>
            </a:xfrm>
            <a:prstGeom prst="blockArc">
              <a:avLst>
                <a:gd name="adj1" fmla="val 10800000"/>
                <a:gd name="adj2" fmla="val 16200000"/>
                <a:gd name="adj3" fmla="val 4642"/>
              </a:avLst>
            </a:prstGeom>
            <a:solidFill>
              <a:srgbClr val="7F7F7F"/>
            </a:solidFill>
            <a:ln>
              <a:solidFill>
                <a:schemeClr val="accent2"/>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a:cs typeface="+mn-ea"/>
                <a:sym typeface="+mn-lt"/>
              </a:endParaRPr>
            </a:p>
          </p:txBody>
        </p:sp>
        <p:sp>
          <p:nvSpPr>
            <p:cNvPr id="45" name="空心弧 44">
              <a:extLst>
                <a:ext uri="{FF2B5EF4-FFF2-40B4-BE49-F238E27FC236}">
                  <a16:creationId xmlns:a16="http://schemas.microsoft.com/office/drawing/2014/main" id="{42D2F53C-B033-4111-9E12-560E2BA44C14}"/>
                </a:ext>
              </a:extLst>
            </p:cNvPr>
            <p:cNvSpPr/>
            <p:nvPr/>
          </p:nvSpPr>
          <p:spPr>
            <a:xfrm>
              <a:off x="4116050" y="1466806"/>
              <a:ext cx="3944518" cy="3944518"/>
            </a:xfrm>
            <a:prstGeom prst="blockArc">
              <a:avLst>
                <a:gd name="adj1" fmla="val 5400000"/>
                <a:gd name="adj2" fmla="val 10800000"/>
                <a:gd name="adj3" fmla="val 4642"/>
              </a:avLst>
            </a:prstGeom>
            <a:solidFill>
              <a:srgbClr val="7F7F7F"/>
            </a:solidFill>
            <a:ln>
              <a:solidFill>
                <a:schemeClr val="accent2"/>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a:cs typeface="+mn-ea"/>
                <a:sym typeface="+mn-lt"/>
              </a:endParaRPr>
            </a:p>
          </p:txBody>
        </p:sp>
        <p:sp>
          <p:nvSpPr>
            <p:cNvPr id="46" name="空心弧 45">
              <a:extLst>
                <a:ext uri="{FF2B5EF4-FFF2-40B4-BE49-F238E27FC236}">
                  <a16:creationId xmlns:a16="http://schemas.microsoft.com/office/drawing/2014/main" id="{4761A7B5-A38F-43EE-B90C-362F2C43BCEB}"/>
                </a:ext>
              </a:extLst>
            </p:cNvPr>
            <p:cNvSpPr/>
            <p:nvPr/>
          </p:nvSpPr>
          <p:spPr>
            <a:xfrm>
              <a:off x="4116050" y="1466806"/>
              <a:ext cx="3944518" cy="3944518"/>
            </a:xfrm>
            <a:prstGeom prst="blockArc">
              <a:avLst>
                <a:gd name="adj1" fmla="val 0"/>
                <a:gd name="adj2" fmla="val 5400000"/>
                <a:gd name="adj3" fmla="val 4642"/>
              </a:avLst>
            </a:prstGeom>
            <a:solidFill>
              <a:srgbClr val="7F7F7F"/>
            </a:solidFill>
            <a:ln>
              <a:solidFill>
                <a:schemeClr val="accent2"/>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a:cs typeface="+mn-ea"/>
                <a:sym typeface="+mn-lt"/>
              </a:endParaRPr>
            </a:p>
          </p:txBody>
        </p:sp>
        <p:sp>
          <p:nvSpPr>
            <p:cNvPr id="47" name="空心弧 46">
              <a:extLst>
                <a:ext uri="{FF2B5EF4-FFF2-40B4-BE49-F238E27FC236}">
                  <a16:creationId xmlns:a16="http://schemas.microsoft.com/office/drawing/2014/main" id="{75F49D1D-5AF3-4A61-B214-4E3AE0B4501B}"/>
                </a:ext>
              </a:extLst>
            </p:cNvPr>
            <p:cNvSpPr/>
            <p:nvPr/>
          </p:nvSpPr>
          <p:spPr>
            <a:xfrm>
              <a:off x="4116050" y="1466806"/>
              <a:ext cx="3944518" cy="3944518"/>
            </a:xfrm>
            <a:prstGeom prst="blockArc">
              <a:avLst>
                <a:gd name="adj1" fmla="val 16200000"/>
                <a:gd name="adj2" fmla="val 0"/>
                <a:gd name="adj3" fmla="val 4642"/>
              </a:avLst>
            </a:prstGeom>
            <a:solidFill>
              <a:srgbClr val="7F7F7F"/>
            </a:solidFill>
            <a:ln>
              <a:solidFill>
                <a:schemeClr val="accent2"/>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a:cs typeface="+mn-ea"/>
                <a:sym typeface="+mn-lt"/>
              </a:endParaRPr>
            </a:p>
          </p:txBody>
        </p:sp>
        <p:grpSp>
          <p:nvGrpSpPr>
            <p:cNvPr id="48" name="组合 47">
              <a:extLst>
                <a:ext uri="{FF2B5EF4-FFF2-40B4-BE49-F238E27FC236}">
                  <a16:creationId xmlns:a16="http://schemas.microsoft.com/office/drawing/2014/main" id="{EC0792AB-32D0-4E95-B14C-4CBC4EA7948E}"/>
                </a:ext>
              </a:extLst>
            </p:cNvPr>
            <p:cNvGrpSpPr/>
            <p:nvPr/>
          </p:nvGrpSpPr>
          <p:grpSpPr>
            <a:xfrm>
              <a:off x="5452593" y="4729836"/>
              <a:ext cx="1271434" cy="1271434"/>
              <a:chOff x="5147792" y="4934845"/>
              <a:chExt cx="1007417" cy="1007417"/>
            </a:xfrm>
          </p:grpSpPr>
          <p:sp>
            <p:nvSpPr>
              <p:cNvPr id="73" name="任意多边形 36">
                <a:extLst>
                  <a:ext uri="{FF2B5EF4-FFF2-40B4-BE49-F238E27FC236}">
                    <a16:creationId xmlns:a16="http://schemas.microsoft.com/office/drawing/2014/main" id="{78521B46-BB2F-4B6D-A431-1F97AB5C3700}"/>
                  </a:ext>
                </a:extLst>
              </p:cNvPr>
              <p:cNvSpPr/>
              <p:nvPr/>
            </p:nvSpPr>
            <p:spPr>
              <a:xfrm>
                <a:off x="5147792" y="4934845"/>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rgbClr val="335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cs typeface="+mn-ea"/>
                  <a:sym typeface="+mn-lt"/>
                </a:endParaRPr>
              </a:p>
            </p:txBody>
          </p:sp>
          <p:grpSp>
            <p:nvGrpSpPr>
              <p:cNvPr id="74" name="Group 4">
                <a:extLst>
                  <a:ext uri="{FF2B5EF4-FFF2-40B4-BE49-F238E27FC236}">
                    <a16:creationId xmlns:a16="http://schemas.microsoft.com/office/drawing/2014/main" id="{2FD1225D-25F9-4F92-9B54-46E71AB09DD3}"/>
                  </a:ext>
                </a:extLst>
              </p:cNvPr>
              <p:cNvGrpSpPr>
                <a:grpSpLocks noChangeAspect="1"/>
              </p:cNvGrpSpPr>
              <p:nvPr/>
            </p:nvGrpSpPr>
            <p:grpSpPr bwMode="auto">
              <a:xfrm>
                <a:off x="5418313" y="5176357"/>
                <a:ext cx="466374" cy="524392"/>
                <a:chOff x="3313" y="3205"/>
                <a:chExt cx="418" cy="470"/>
              </a:xfrm>
              <a:solidFill>
                <a:schemeClr val="bg1"/>
              </a:solidFill>
            </p:grpSpPr>
            <p:sp>
              <p:nvSpPr>
                <p:cNvPr id="75" name="Freeform 5">
                  <a:extLst>
                    <a:ext uri="{FF2B5EF4-FFF2-40B4-BE49-F238E27FC236}">
                      <a16:creationId xmlns:a16="http://schemas.microsoft.com/office/drawing/2014/main" id="{A8F412D0-F029-4935-854A-FAD907056D5B}"/>
                    </a:ext>
                  </a:extLst>
                </p:cNvPr>
                <p:cNvSpPr/>
                <p:nvPr/>
              </p:nvSpPr>
              <p:spPr bwMode="auto">
                <a:xfrm>
                  <a:off x="3392" y="3507"/>
                  <a:ext cx="206" cy="12"/>
                </a:xfrm>
                <a:custGeom>
                  <a:avLst/>
                  <a:gdLst>
                    <a:gd name="T0" fmla="*/ 84 w 86"/>
                    <a:gd name="T1" fmla="*/ 0 h 5"/>
                    <a:gd name="T2" fmla="*/ 3 w 86"/>
                    <a:gd name="T3" fmla="*/ 0 h 5"/>
                    <a:gd name="T4" fmla="*/ 0 w 86"/>
                    <a:gd name="T5" fmla="*/ 3 h 5"/>
                    <a:gd name="T6" fmla="*/ 3 w 86"/>
                    <a:gd name="T7" fmla="*/ 5 h 5"/>
                    <a:gd name="T8" fmla="*/ 84 w 86"/>
                    <a:gd name="T9" fmla="*/ 5 h 5"/>
                    <a:gd name="T10" fmla="*/ 86 w 86"/>
                    <a:gd name="T11" fmla="*/ 3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3"/>
                      </a:cubicBezTo>
                      <a:cubicBezTo>
                        <a:pt x="0" y="4"/>
                        <a:pt x="1" y="5"/>
                        <a:pt x="3" y="5"/>
                      </a:cubicBezTo>
                      <a:cubicBezTo>
                        <a:pt x="84" y="5"/>
                        <a:pt x="84" y="5"/>
                        <a:pt x="84" y="5"/>
                      </a:cubicBezTo>
                      <a:cubicBezTo>
                        <a:pt x="85" y="5"/>
                        <a:pt x="86" y="4"/>
                        <a:pt x="86" y="3"/>
                      </a:cubicBezTo>
                      <a:cubicBezTo>
                        <a:pt x="86" y="1"/>
                        <a:pt x="85"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76" name="Freeform 6">
                  <a:extLst>
                    <a:ext uri="{FF2B5EF4-FFF2-40B4-BE49-F238E27FC236}">
                      <a16:creationId xmlns:a16="http://schemas.microsoft.com/office/drawing/2014/main" id="{0F9E164B-43A7-43AF-B613-811E84CF9614}"/>
                    </a:ext>
                  </a:extLst>
                </p:cNvPr>
                <p:cNvSpPr/>
                <p:nvPr/>
              </p:nvSpPr>
              <p:spPr bwMode="auto">
                <a:xfrm>
                  <a:off x="3392" y="3442"/>
                  <a:ext cx="206" cy="12"/>
                </a:xfrm>
                <a:custGeom>
                  <a:avLst/>
                  <a:gdLst>
                    <a:gd name="T0" fmla="*/ 84 w 86"/>
                    <a:gd name="T1" fmla="*/ 0 h 5"/>
                    <a:gd name="T2" fmla="*/ 3 w 86"/>
                    <a:gd name="T3" fmla="*/ 0 h 5"/>
                    <a:gd name="T4" fmla="*/ 0 w 86"/>
                    <a:gd name="T5" fmla="*/ 2 h 5"/>
                    <a:gd name="T6" fmla="*/ 3 w 86"/>
                    <a:gd name="T7" fmla="*/ 5 h 5"/>
                    <a:gd name="T8" fmla="*/ 84 w 86"/>
                    <a:gd name="T9" fmla="*/ 5 h 5"/>
                    <a:gd name="T10" fmla="*/ 86 w 86"/>
                    <a:gd name="T11" fmla="*/ 2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2"/>
                      </a:cubicBezTo>
                      <a:cubicBezTo>
                        <a:pt x="0" y="4"/>
                        <a:pt x="1" y="5"/>
                        <a:pt x="3" y="5"/>
                      </a:cubicBezTo>
                      <a:cubicBezTo>
                        <a:pt x="84" y="5"/>
                        <a:pt x="84" y="5"/>
                        <a:pt x="84" y="5"/>
                      </a:cubicBezTo>
                      <a:cubicBezTo>
                        <a:pt x="85" y="5"/>
                        <a:pt x="86" y="4"/>
                        <a:pt x="86" y="2"/>
                      </a:cubicBezTo>
                      <a:cubicBezTo>
                        <a:pt x="86" y="1"/>
                        <a:pt x="85"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77" name="Freeform 7">
                  <a:extLst>
                    <a:ext uri="{FF2B5EF4-FFF2-40B4-BE49-F238E27FC236}">
                      <a16:creationId xmlns:a16="http://schemas.microsoft.com/office/drawing/2014/main" id="{3C57E04E-72A7-49DD-9C09-F6088C507981}"/>
                    </a:ext>
                  </a:extLst>
                </p:cNvPr>
                <p:cNvSpPr/>
                <p:nvPr/>
              </p:nvSpPr>
              <p:spPr bwMode="auto">
                <a:xfrm>
                  <a:off x="3392" y="3375"/>
                  <a:ext cx="206" cy="14"/>
                </a:xfrm>
                <a:custGeom>
                  <a:avLst/>
                  <a:gdLst>
                    <a:gd name="T0" fmla="*/ 84 w 86"/>
                    <a:gd name="T1" fmla="*/ 0 h 6"/>
                    <a:gd name="T2" fmla="*/ 3 w 86"/>
                    <a:gd name="T3" fmla="*/ 0 h 6"/>
                    <a:gd name="T4" fmla="*/ 0 w 86"/>
                    <a:gd name="T5" fmla="*/ 3 h 6"/>
                    <a:gd name="T6" fmla="*/ 3 w 86"/>
                    <a:gd name="T7" fmla="*/ 6 h 6"/>
                    <a:gd name="T8" fmla="*/ 84 w 86"/>
                    <a:gd name="T9" fmla="*/ 6 h 6"/>
                    <a:gd name="T10" fmla="*/ 86 w 86"/>
                    <a:gd name="T11" fmla="*/ 3 h 6"/>
                    <a:gd name="T12" fmla="*/ 84 w 8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6" h="6">
                      <a:moveTo>
                        <a:pt x="84" y="0"/>
                      </a:moveTo>
                      <a:cubicBezTo>
                        <a:pt x="3" y="0"/>
                        <a:pt x="3" y="0"/>
                        <a:pt x="3" y="0"/>
                      </a:cubicBezTo>
                      <a:cubicBezTo>
                        <a:pt x="1" y="0"/>
                        <a:pt x="0" y="2"/>
                        <a:pt x="0" y="3"/>
                      </a:cubicBezTo>
                      <a:cubicBezTo>
                        <a:pt x="0" y="5"/>
                        <a:pt x="1" y="6"/>
                        <a:pt x="3" y="6"/>
                      </a:cubicBezTo>
                      <a:cubicBezTo>
                        <a:pt x="84" y="6"/>
                        <a:pt x="84" y="6"/>
                        <a:pt x="84" y="6"/>
                      </a:cubicBezTo>
                      <a:cubicBezTo>
                        <a:pt x="85" y="6"/>
                        <a:pt x="86" y="5"/>
                        <a:pt x="86" y="3"/>
                      </a:cubicBezTo>
                      <a:cubicBezTo>
                        <a:pt x="86" y="2"/>
                        <a:pt x="85"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78" name="Freeform 8">
                  <a:extLst>
                    <a:ext uri="{FF2B5EF4-FFF2-40B4-BE49-F238E27FC236}">
                      <a16:creationId xmlns:a16="http://schemas.microsoft.com/office/drawing/2014/main" id="{27A09493-94A8-43C9-90B9-F5BF81E57FEE}"/>
                    </a:ext>
                  </a:extLst>
                </p:cNvPr>
                <p:cNvSpPr>
                  <a:spLocks noEditPoints="1"/>
                </p:cNvSpPr>
                <p:nvPr/>
              </p:nvSpPr>
              <p:spPr bwMode="auto">
                <a:xfrm>
                  <a:off x="3313" y="3205"/>
                  <a:ext cx="418" cy="470"/>
                </a:xfrm>
                <a:custGeom>
                  <a:avLst/>
                  <a:gdLst>
                    <a:gd name="T0" fmla="*/ 174 w 174"/>
                    <a:gd name="T1" fmla="*/ 25 h 196"/>
                    <a:gd name="T2" fmla="*/ 149 w 174"/>
                    <a:gd name="T3" fmla="*/ 0 h 196"/>
                    <a:gd name="T4" fmla="*/ 25 w 174"/>
                    <a:gd name="T5" fmla="*/ 0 h 196"/>
                    <a:gd name="T6" fmla="*/ 25 w 174"/>
                    <a:gd name="T7" fmla="*/ 0 h 196"/>
                    <a:gd name="T8" fmla="*/ 25 w 174"/>
                    <a:gd name="T9" fmla="*/ 0 h 196"/>
                    <a:gd name="T10" fmla="*/ 0 w 174"/>
                    <a:gd name="T11" fmla="*/ 25 h 196"/>
                    <a:gd name="T12" fmla="*/ 0 w 174"/>
                    <a:gd name="T13" fmla="*/ 169 h 196"/>
                    <a:gd name="T14" fmla="*/ 2 w 174"/>
                    <a:gd name="T15" fmla="*/ 174 h 196"/>
                    <a:gd name="T16" fmla="*/ 22 w 174"/>
                    <a:gd name="T17" fmla="*/ 193 h 196"/>
                    <a:gd name="T18" fmla="*/ 31 w 174"/>
                    <a:gd name="T19" fmla="*/ 193 h 196"/>
                    <a:gd name="T20" fmla="*/ 52 w 174"/>
                    <a:gd name="T21" fmla="*/ 173 h 196"/>
                    <a:gd name="T22" fmla="*/ 73 w 174"/>
                    <a:gd name="T23" fmla="*/ 194 h 196"/>
                    <a:gd name="T24" fmla="*/ 82 w 174"/>
                    <a:gd name="T25" fmla="*/ 194 h 196"/>
                    <a:gd name="T26" fmla="*/ 104 w 174"/>
                    <a:gd name="T27" fmla="*/ 173 h 196"/>
                    <a:gd name="T28" fmla="*/ 125 w 174"/>
                    <a:gd name="T29" fmla="*/ 194 h 196"/>
                    <a:gd name="T30" fmla="*/ 130 w 174"/>
                    <a:gd name="T31" fmla="*/ 196 h 196"/>
                    <a:gd name="T32" fmla="*/ 134 w 174"/>
                    <a:gd name="T33" fmla="*/ 194 h 196"/>
                    <a:gd name="T34" fmla="*/ 153 w 174"/>
                    <a:gd name="T35" fmla="*/ 175 h 196"/>
                    <a:gd name="T36" fmla="*/ 155 w 174"/>
                    <a:gd name="T37" fmla="*/ 170 h 196"/>
                    <a:gd name="T38" fmla="*/ 155 w 174"/>
                    <a:gd name="T39" fmla="*/ 49 h 196"/>
                    <a:gd name="T40" fmla="*/ 174 w 174"/>
                    <a:gd name="T41" fmla="*/ 25 h 196"/>
                    <a:gd name="T42" fmla="*/ 130 w 174"/>
                    <a:gd name="T43" fmla="*/ 180 h 196"/>
                    <a:gd name="T44" fmla="*/ 108 w 174"/>
                    <a:gd name="T45" fmla="*/ 159 h 196"/>
                    <a:gd name="T46" fmla="*/ 99 w 174"/>
                    <a:gd name="T47" fmla="*/ 159 h 196"/>
                    <a:gd name="T48" fmla="*/ 78 w 174"/>
                    <a:gd name="T49" fmla="*/ 180 h 196"/>
                    <a:gd name="T50" fmla="*/ 57 w 174"/>
                    <a:gd name="T51" fmla="*/ 159 h 196"/>
                    <a:gd name="T52" fmla="*/ 47 w 174"/>
                    <a:gd name="T53" fmla="*/ 159 h 196"/>
                    <a:gd name="T54" fmla="*/ 27 w 174"/>
                    <a:gd name="T55" fmla="*/ 179 h 196"/>
                    <a:gd name="T56" fmla="*/ 13 w 174"/>
                    <a:gd name="T57" fmla="*/ 166 h 196"/>
                    <a:gd name="T58" fmla="*/ 13 w 174"/>
                    <a:gd name="T59" fmla="*/ 25 h 196"/>
                    <a:gd name="T60" fmla="*/ 25 w 174"/>
                    <a:gd name="T61" fmla="*/ 14 h 196"/>
                    <a:gd name="T62" fmla="*/ 25 w 174"/>
                    <a:gd name="T63" fmla="*/ 14 h 196"/>
                    <a:gd name="T64" fmla="*/ 25 w 174"/>
                    <a:gd name="T65" fmla="*/ 14 h 196"/>
                    <a:gd name="T66" fmla="*/ 25 w 174"/>
                    <a:gd name="T67" fmla="*/ 14 h 196"/>
                    <a:gd name="T68" fmla="*/ 37 w 174"/>
                    <a:gd name="T69" fmla="*/ 25 h 196"/>
                    <a:gd name="T70" fmla="*/ 25 w 174"/>
                    <a:gd name="T71" fmla="*/ 36 h 196"/>
                    <a:gd name="T72" fmla="*/ 18 w 174"/>
                    <a:gd name="T73" fmla="*/ 43 h 196"/>
                    <a:gd name="T74" fmla="*/ 25 w 174"/>
                    <a:gd name="T75" fmla="*/ 50 h 196"/>
                    <a:gd name="T76" fmla="*/ 142 w 174"/>
                    <a:gd name="T77" fmla="*/ 50 h 196"/>
                    <a:gd name="T78" fmla="*/ 142 w 174"/>
                    <a:gd name="T79" fmla="*/ 168 h 196"/>
                    <a:gd name="T80" fmla="*/ 130 w 174"/>
                    <a:gd name="T81" fmla="*/ 180 h 196"/>
                    <a:gd name="T82" fmla="*/ 149 w 174"/>
                    <a:gd name="T83" fmla="*/ 36 h 196"/>
                    <a:gd name="T84" fmla="*/ 47 w 174"/>
                    <a:gd name="T85" fmla="*/ 36 h 196"/>
                    <a:gd name="T86" fmla="*/ 50 w 174"/>
                    <a:gd name="T87" fmla="*/ 25 h 196"/>
                    <a:gd name="T88" fmla="*/ 47 w 174"/>
                    <a:gd name="T89" fmla="*/ 14 h 196"/>
                    <a:gd name="T90" fmla="*/ 149 w 174"/>
                    <a:gd name="T91" fmla="*/ 14 h 196"/>
                    <a:gd name="T92" fmla="*/ 161 w 174"/>
                    <a:gd name="T93" fmla="*/ 25 h 196"/>
                    <a:gd name="T94" fmla="*/ 149 w 174"/>
                    <a:gd name="T95"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 h="196">
                      <a:moveTo>
                        <a:pt x="174" y="25"/>
                      </a:moveTo>
                      <a:cubicBezTo>
                        <a:pt x="174" y="11"/>
                        <a:pt x="163" y="0"/>
                        <a:pt x="149" y="0"/>
                      </a:cubicBezTo>
                      <a:cubicBezTo>
                        <a:pt x="25" y="0"/>
                        <a:pt x="25" y="0"/>
                        <a:pt x="25" y="0"/>
                      </a:cubicBezTo>
                      <a:cubicBezTo>
                        <a:pt x="25" y="0"/>
                        <a:pt x="25" y="0"/>
                        <a:pt x="25" y="0"/>
                      </a:cubicBezTo>
                      <a:cubicBezTo>
                        <a:pt x="25" y="0"/>
                        <a:pt x="25" y="0"/>
                        <a:pt x="25" y="0"/>
                      </a:cubicBezTo>
                      <a:cubicBezTo>
                        <a:pt x="11" y="0"/>
                        <a:pt x="0" y="11"/>
                        <a:pt x="0" y="25"/>
                      </a:cubicBezTo>
                      <a:cubicBezTo>
                        <a:pt x="0" y="169"/>
                        <a:pt x="0" y="169"/>
                        <a:pt x="0" y="169"/>
                      </a:cubicBezTo>
                      <a:cubicBezTo>
                        <a:pt x="0" y="171"/>
                        <a:pt x="1" y="172"/>
                        <a:pt x="2" y="174"/>
                      </a:cubicBezTo>
                      <a:cubicBezTo>
                        <a:pt x="22" y="193"/>
                        <a:pt x="22" y="193"/>
                        <a:pt x="22" y="193"/>
                      </a:cubicBezTo>
                      <a:cubicBezTo>
                        <a:pt x="25" y="196"/>
                        <a:pt x="29" y="196"/>
                        <a:pt x="31" y="193"/>
                      </a:cubicBezTo>
                      <a:cubicBezTo>
                        <a:pt x="52" y="173"/>
                        <a:pt x="52" y="173"/>
                        <a:pt x="52" y="173"/>
                      </a:cubicBezTo>
                      <a:cubicBezTo>
                        <a:pt x="73" y="194"/>
                        <a:pt x="73" y="194"/>
                        <a:pt x="73" y="194"/>
                      </a:cubicBezTo>
                      <a:cubicBezTo>
                        <a:pt x="76" y="196"/>
                        <a:pt x="80" y="196"/>
                        <a:pt x="82" y="194"/>
                      </a:cubicBezTo>
                      <a:cubicBezTo>
                        <a:pt x="104" y="173"/>
                        <a:pt x="104" y="173"/>
                        <a:pt x="104" y="173"/>
                      </a:cubicBezTo>
                      <a:cubicBezTo>
                        <a:pt x="125" y="194"/>
                        <a:pt x="125" y="194"/>
                        <a:pt x="125" y="194"/>
                      </a:cubicBezTo>
                      <a:cubicBezTo>
                        <a:pt x="126" y="195"/>
                        <a:pt x="128" y="196"/>
                        <a:pt x="130" y="196"/>
                      </a:cubicBezTo>
                      <a:cubicBezTo>
                        <a:pt x="131" y="196"/>
                        <a:pt x="133" y="195"/>
                        <a:pt x="134" y="194"/>
                      </a:cubicBezTo>
                      <a:cubicBezTo>
                        <a:pt x="153" y="175"/>
                        <a:pt x="153" y="175"/>
                        <a:pt x="153" y="175"/>
                      </a:cubicBezTo>
                      <a:cubicBezTo>
                        <a:pt x="155" y="174"/>
                        <a:pt x="155" y="172"/>
                        <a:pt x="155" y="170"/>
                      </a:cubicBezTo>
                      <a:cubicBezTo>
                        <a:pt x="155" y="49"/>
                        <a:pt x="155" y="49"/>
                        <a:pt x="155" y="49"/>
                      </a:cubicBezTo>
                      <a:cubicBezTo>
                        <a:pt x="166" y="46"/>
                        <a:pt x="174" y="36"/>
                        <a:pt x="174" y="25"/>
                      </a:cubicBezTo>
                      <a:close/>
                      <a:moveTo>
                        <a:pt x="130" y="180"/>
                      </a:moveTo>
                      <a:cubicBezTo>
                        <a:pt x="108" y="159"/>
                        <a:pt x="108" y="159"/>
                        <a:pt x="108" y="159"/>
                      </a:cubicBezTo>
                      <a:cubicBezTo>
                        <a:pt x="106" y="157"/>
                        <a:pt x="102" y="157"/>
                        <a:pt x="99" y="159"/>
                      </a:cubicBezTo>
                      <a:cubicBezTo>
                        <a:pt x="78" y="180"/>
                        <a:pt x="78" y="180"/>
                        <a:pt x="78" y="180"/>
                      </a:cubicBezTo>
                      <a:cubicBezTo>
                        <a:pt x="57" y="159"/>
                        <a:pt x="57" y="159"/>
                        <a:pt x="57" y="159"/>
                      </a:cubicBezTo>
                      <a:cubicBezTo>
                        <a:pt x="54" y="157"/>
                        <a:pt x="50" y="157"/>
                        <a:pt x="47" y="159"/>
                      </a:cubicBezTo>
                      <a:cubicBezTo>
                        <a:pt x="27" y="179"/>
                        <a:pt x="27" y="179"/>
                        <a:pt x="27" y="179"/>
                      </a:cubicBezTo>
                      <a:cubicBezTo>
                        <a:pt x="13" y="166"/>
                        <a:pt x="13" y="166"/>
                        <a:pt x="13" y="166"/>
                      </a:cubicBezTo>
                      <a:cubicBezTo>
                        <a:pt x="13" y="25"/>
                        <a:pt x="13" y="25"/>
                        <a:pt x="13" y="25"/>
                      </a:cubicBezTo>
                      <a:cubicBezTo>
                        <a:pt x="13" y="19"/>
                        <a:pt x="18" y="14"/>
                        <a:pt x="25" y="14"/>
                      </a:cubicBezTo>
                      <a:cubicBezTo>
                        <a:pt x="25" y="14"/>
                        <a:pt x="25" y="14"/>
                        <a:pt x="25" y="14"/>
                      </a:cubicBezTo>
                      <a:cubicBezTo>
                        <a:pt x="25" y="14"/>
                        <a:pt x="25" y="14"/>
                        <a:pt x="25" y="14"/>
                      </a:cubicBezTo>
                      <a:cubicBezTo>
                        <a:pt x="25" y="14"/>
                        <a:pt x="25" y="14"/>
                        <a:pt x="25" y="14"/>
                      </a:cubicBezTo>
                      <a:cubicBezTo>
                        <a:pt x="32" y="14"/>
                        <a:pt x="37" y="19"/>
                        <a:pt x="37" y="25"/>
                      </a:cubicBezTo>
                      <a:cubicBezTo>
                        <a:pt x="37" y="31"/>
                        <a:pt x="32" y="36"/>
                        <a:pt x="25" y="36"/>
                      </a:cubicBezTo>
                      <a:cubicBezTo>
                        <a:pt x="21" y="36"/>
                        <a:pt x="18" y="39"/>
                        <a:pt x="18" y="43"/>
                      </a:cubicBezTo>
                      <a:cubicBezTo>
                        <a:pt x="18" y="47"/>
                        <a:pt x="21" y="50"/>
                        <a:pt x="25" y="50"/>
                      </a:cubicBezTo>
                      <a:cubicBezTo>
                        <a:pt x="142" y="50"/>
                        <a:pt x="142" y="50"/>
                        <a:pt x="142" y="50"/>
                      </a:cubicBezTo>
                      <a:cubicBezTo>
                        <a:pt x="142" y="168"/>
                        <a:pt x="142" y="168"/>
                        <a:pt x="142" y="168"/>
                      </a:cubicBezTo>
                      <a:lnTo>
                        <a:pt x="130" y="180"/>
                      </a:lnTo>
                      <a:close/>
                      <a:moveTo>
                        <a:pt x="149" y="36"/>
                      </a:moveTo>
                      <a:cubicBezTo>
                        <a:pt x="47" y="36"/>
                        <a:pt x="47" y="36"/>
                        <a:pt x="47" y="36"/>
                      </a:cubicBezTo>
                      <a:cubicBezTo>
                        <a:pt x="49" y="33"/>
                        <a:pt x="50" y="29"/>
                        <a:pt x="50" y="25"/>
                      </a:cubicBezTo>
                      <a:cubicBezTo>
                        <a:pt x="50" y="21"/>
                        <a:pt x="49" y="17"/>
                        <a:pt x="47" y="14"/>
                      </a:cubicBezTo>
                      <a:cubicBezTo>
                        <a:pt x="149" y="14"/>
                        <a:pt x="149" y="14"/>
                        <a:pt x="149" y="14"/>
                      </a:cubicBezTo>
                      <a:cubicBezTo>
                        <a:pt x="155" y="14"/>
                        <a:pt x="161" y="19"/>
                        <a:pt x="161" y="25"/>
                      </a:cubicBezTo>
                      <a:cubicBezTo>
                        <a:pt x="161" y="31"/>
                        <a:pt x="155" y="36"/>
                        <a:pt x="149"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grpSp>
        </p:grpSp>
        <p:grpSp>
          <p:nvGrpSpPr>
            <p:cNvPr id="49" name="组合 48">
              <a:extLst>
                <a:ext uri="{FF2B5EF4-FFF2-40B4-BE49-F238E27FC236}">
                  <a16:creationId xmlns:a16="http://schemas.microsoft.com/office/drawing/2014/main" id="{7B03D0E5-5771-437F-8207-3808CF489D49}"/>
                </a:ext>
              </a:extLst>
            </p:cNvPr>
            <p:cNvGrpSpPr/>
            <p:nvPr/>
          </p:nvGrpSpPr>
          <p:grpSpPr>
            <a:xfrm>
              <a:off x="3526104" y="2803349"/>
              <a:ext cx="1271434" cy="1271434"/>
              <a:chOff x="3621344" y="3408398"/>
              <a:chExt cx="1007417" cy="1007417"/>
            </a:xfrm>
          </p:grpSpPr>
          <p:sp>
            <p:nvSpPr>
              <p:cNvPr id="66" name="任意多边形 29">
                <a:extLst>
                  <a:ext uri="{FF2B5EF4-FFF2-40B4-BE49-F238E27FC236}">
                    <a16:creationId xmlns:a16="http://schemas.microsoft.com/office/drawing/2014/main" id="{9B1F167D-D302-41BC-983C-FAD28DBE4ECA}"/>
                  </a:ext>
                </a:extLst>
              </p:cNvPr>
              <p:cNvSpPr/>
              <p:nvPr/>
            </p:nvSpPr>
            <p:spPr>
              <a:xfrm>
                <a:off x="3621344" y="3408398"/>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rgbClr val="335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cs typeface="+mn-ea"/>
                  <a:sym typeface="+mn-lt"/>
                </a:endParaRPr>
              </a:p>
            </p:txBody>
          </p:sp>
          <p:grpSp>
            <p:nvGrpSpPr>
              <p:cNvPr id="67" name="Group 11">
                <a:extLst>
                  <a:ext uri="{FF2B5EF4-FFF2-40B4-BE49-F238E27FC236}">
                    <a16:creationId xmlns:a16="http://schemas.microsoft.com/office/drawing/2014/main" id="{5390BF26-3D97-4769-AD36-AC49E1E73F7C}"/>
                  </a:ext>
                </a:extLst>
              </p:cNvPr>
              <p:cNvGrpSpPr>
                <a:grpSpLocks noChangeAspect="1"/>
              </p:cNvGrpSpPr>
              <p:nvPr/>
            </p:nvGrpSpPr>
            <p:grpSpPr bwMode="auto">
              <a:xfrm>
                <a:off x="3916411" y="3654075"/>
                <a:ext cx="417282" cy="524392"/>
                <a:chOff x="2398" y="2256"/>
                <a:chExt cx="374" cy="470"/>
              </a:xfrm>
              <a:solidFill>
                <a:schemeClr val="bg1"/>
              </a:solidFill>
            </p:grpSpPr>
            <p:sp>
              <p:nvSpPr>
                <p:cNvPr id="68" name="Freeform 12">
                  <a:extLst>
                    <a:ext uri="{FF2B5EF4-FFF2-40B4-BE49-F238E27FC236}">
                      <a16:creationId xmlns:a16="http://schemas.microsoft.com/office/drawing/2014/main" id="{064222F8-0828-4A86-8E0B-74B047ADF88D}"/>
                    </a:ext>
                  </a:extLst>
                </p:cNvPr>
                <p:cNvSpPr/>
                <p:nvPr/>
              </p:nvSpPr>
              <p:spPr bwMode="auto">
                <a:xfrm>
                  <a:off x="2478" y="2558"/>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69" name="Freeform 13">
                  <a:extLst>
                    <a:ext uri="{FF2B5EF4-FFF2-40B4-BE49-F238E27FC236}">
                      <a16:creationId xmlns:a16="http://schemas.microsoft.com/office/drawing/2014/main" id="{F09769B9-61B4-452D-BD9E-31C65355E61E}"/>
                    </a:ext>
                  </a:extLst>
                </p:cNvPr>
                <p:cNvSpPr/>
                <p:nvPr/>
              </p:nvSpPr>
              <p:spPr bwMode="auto">
                <a:xfrm>
                  <a:off x="2478" y="2505"/>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70" name="Freeform 14">
                  <a:extLst>
                    <a:ext uri="{FF2B5EF4-FFF2-40B4-BE49-F238E27FC236}">
                      <a16:creationId xmlns:a16="http://schemas.microsoft.com/office/drawing/2014/main" id="{42A5A102-D90F-4B1C-BBA8-26F4C6C62AE8}"/>
                    </a:ext>
                  </a:extLst>
                </p:cNvPr>
                <p:cNvSpPr/>
                <p:nvPr/>
              </p:nvSpPr>
              <p:spPr bwMode="auto">
                <a:xfrm>
                  <a:off x="2478" y="2452"/>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71" name="Freeform 15">
                  <a:extLst>
                    <a:ext uri="{FF2B5EF4-FFF2-40B4-BE49-F238E27FC236}">
                      <a16:creationId xmlns:a16="http://schemas.microsoft.com/office/drawing/2014/main" id="{CAE4E9BE-5AD7-4D15-B691-6D27CEB9609D}"/>
                    </a:ext>
                  </a:extLst>
                </p:cNvPr>
                <p:cNvSpPr/>
                <p:nvPr/>
              </p:nvSpPr>
              <p:spPr bwMode="auto">
                <a:xfrm>
                  <a:off x="2478" y="2402"/>
                  <a:ext cx="101" cy="12"/>
                </a:xfrm>
                <a:custGeom>
                  <a:avLst/>
                  <a:gdLst>
                    <a:gd name="T0" fmla="*/ 2 w 42"/>
                    <a:gd name="T1" fmla="*/ 5 h 5"/>
                    <a:gd name="T2" fmla="*/ 39 w 42"/>
                    <a:gd name="T3" fmla="*/ 5 h 5"/>
                    <a:gd name="T4" fmla="*/ 42 w 42"/>
                    <a:gd name="T5" fmla="*/ 2 h 5"/>
                    <a:gd name="T6" fmla="*/ 39 w 42"/>
                    <a:gd name="T7" fmla="*/ 0 h 5"/>
                    <a:gd name="T8" fmla="*/ 2 w 42"/>
                    <a:gd name="T9" fmla="*/ 0 h 5"/>
                    <a:gd name="T10" fmla="*/ 0 w 42"/>
                    <a:gd name="T11" fmla="*/ 2 h 5"/>
                    <a:gd name="T12" fmla="*/ 2 w 4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2" h="5">
                      <a:moveTo>
                        <a:pt x="2" y="5"/>
                      </a:moveTo>
                      <a:cubicBezTo>
                        <a:pt x="39" y="5"/>
                        <a:pt x="39" y="5"/>
                        <a:pt x="39" y="5"/>
                      </a:cubicBezTo>
                      <a:cubicBezTo>
                        <a:pt x="41" y="5"/>
                        <a:pt x="42" y="4"/>
                        <a:pt x="42" y="2"/>
                      </a:cubicBezTo>
                      <a:cubicBezTo>
                        <a:pt x="42" y="1"/>
                        <a:pt x="41" y="0"/>
                        <a:pt x="39" y="0"/>
                      </a:cubicBezTo>
                      <a:cubicBezTo>
                        <a:pt x="2" y="0"/>
                        <a:pt x="2" y="0"/>
                        <a:pt x="2" y="0"/>
                      </a:cubicBezTo>
                      <a:cubicBezTo>
                        <a:pt x="1" y="0"/>
                        <a:pt x="0" y="1"/>
                        <a:pt x="0" y="2"/>
                      </a:cubicBezTo>
                      <a:cubicBezTo>
                        <a:pt x="0" y="4"/>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72" name="Freeform 16">
                  <a:extLst>
                    <a:ext uri="{FF2B5EF4-FFF2-40B4-BE49-F238E27FC236}">
                      <a16:creationId xmlns:a16="http://schemas.microsoft.com/office/drawing/2014/main" id="{24671E30-FCE9-4F60-A569-7F80F2C05673}"/>
                    </a:ext>
                  </a:extLst>
                </p:cNvPr>
                <p:cNvSpPr>
                  <a:spLocks noEditPoints="1"/>
                </p:cNvSpPr>
                <p:nvPr/>
              </p:nvSpPr>
              <p:spPr bwMode="auto">
                <a:xfrm>
                  <a:off x="2398" y="2256"/>
                  <a:ext cx="374" cy="470"/>
                </a:xfrm>
                <a:custGeom>
                  <a:avLst/>
                  <a:gdLst>
                    <a:gd name="T0" fmla="*/ 153 w 155"/>
                    <a:gd name="T1" fmla="*/ 31 h 196"/>
                    <a:gd name="T2" fmla="*/ 125 w 155"/>
                    <a:gd name="T3" fmla="*/ 2 h 196"/>
                    <a:gd name="T4" fmla="*/ 120 w 155"/>
                    <a:gd name="T5" fmla="*/ 0 h 196"/>
                    <a:gd name="T6" fmla="*/ 6 w 155"/>
                    <a:gd name="T7" fmla="*/ 0 h 196"/>
                    <a:gd name="T8" fmla="*/ 0 w 155"/>
                    <a:gd name="T9" fmla="*/ 7 h 196"/>
                    <a:gd name="T10" fmla="*/ 0 w 155"/>
                    <a:gd name="T11" fmla="*/ 169 h 196"/>
                    <a:gd name="T12" fmla="*/ 2 w 155"/>
                    <a:gd name="T13" fmla="*/ 174 h 196"/>
                    <a:gd name="T14" fmla="*/ 22 w 155"/>
                    <a:gd name="T15" fmla="*/ 193 h 196"/>
                    <a:gd name="T16" fmla="*/ 31 w 155"/>
                    <a:gd name="T17" fmla="*/ 193 h 196"/>
                    <a:gd name="T18" fmla="*/ 52 w 155"/>
                    <a:gd name="T19" fmla="*/ 173 h 196"/>
                    <a:gd name="T20" fmla="*/ 73 w 155"/>
                    <a:gd name="T21" fmla="*/ 194 h 196"/>
                    <a:gd name="T22" fmla="*/ 82 w 155"/>
                    <a:gd name="T23" fmla="*/ 194 h 196"/>
                    <a:gd name="T24" fmla="*/ 103 w 155"/>
                    <a:gd name="T25" fmla="*/ 173 h 196"/>
                    <a:gd name="T26" fmla="*/ 125 w 155"/>
                    <a:gd name="T27" fmla="*/ 194 h 196"/>
                    <a:gd name="T28" fmla="*/ 129 w 155"/>
                    <a:gd name="T29" fmla="*/ 196 h 196"/>
                    <a:gd name="T30" fmla="*/ 134 w 155"/>
                    <a:gd name="T31" fmla="*/ 194 h 196"/>
                    <a:gd name="T32" fmla="*/ 153 w 155"/>
                    <a:gd name="T33" fmla="*/ 175 h 196"/>
                    <a:gd name="T34" fmla="*/ 155 w 155"/>
                    <a:gd name="T35" fmla="*/ 170 h 196"/>
                    <a:gd name="T36" fmla="*/ 155 w 155"/>
                    <a:gd name="T37" fmla="*/ 35 h 196"/>
                    <a:gd name="T38" fmla="*/ 153 w 155"/>
                    <a:gd name="T39" fmla="*/ 31 h 196"/>
                    <a:gd name="T40" fmla="*/ 129 w 155"/>
                    <a:gd name="T41" fmla="*/ 180 h 196"/>
                    <a:gd name="T42" fmla="*/ 108 w 155"/>
                    <a:gd name="T43" fmla="*/ 159 h 196"/>
                    <a:gd name="T44" fmla="*/ 99 w 155"/>
                    <a:gd name="T45" fmla="*/ 159 h 196"/>
                    <a:gd name="T46" fmla="*/ 77 w 155"/>
                    <a:gd name="T47" fmla="*/ 180 h 196"/>
                    <a:gd name="T48" fmla="*/ 56 w 155"/>
                    <a:gd name="T49" fmla="*/ 159 h 196"/>
                    <a:gd name="T50" fmla="*/ 52 w 155"/>
                    <a:gd name="T51" fmla="*/ 157 h 196"/>
                    <a:gd name="T52" fmla="*/ 47 w 155"/>
                    <a:gd name="T53" fmla="*/ 159 h 196"/>
                    <a:gd name="T54" fmla="*/ 26 w 155"/>
                    <a:gd name="T55" fmla="*/ 179 h 196"/>
                    <a:gd name="T56" fmla="*/ 13 w 155"/>
                    <a:gd name="T57" fmla="*/ 166 h 196"/>
                    <a:gd name="T58" fmla="*/ 13 w 155"/>
                    <a:gd name="T59" fmla="*/ 14 h 196"/>
                    <a:gd name="T60" fmla="*/ 116 w 155"/>
                    <a:gd name="T61" fmla="*/ 14 h 196"/>
                    <a:gd name="T62" fmla="*/ 116 w 155"/>
                    <a:gd name="T63" fmla="*/ 35 h 196"/>
                    <a:gd name="T64" fmla="*/ 120 w 155"/>
                    <a:gd name="T65" fmla="*/ 39 h 196"/>
                    <a:gd name="T66" fmla="*/ 142 w 155"/>
                    <a:gd name="T67" fmla="*/ 39 h 196"/>
                    <a:gd name="T68" fmla="*/ 142 w 155"/>
                    <a:gd name="T69" fmla="*/ 168 h 196"/>
                    <a:gd name="T70" fmla="*/ 129 w 155"/>
                    <a:gd name="T71" fmla="*/ 18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5" h="196">
                      <a:moveTo>
                        <a:pt x="153" y="31"/>
                      </a:moveTo>
                      <a:cubicBezTo>
                        <a:pt x="125" y="2"/>
                        <a:pt x="125" y="2"/>
                        <a:pt x="125" y="2"/>
                      </a:cubicBezTo>
                      <a:cubicBezTo>
                        <a:pt x="123" y="1"/>
                        <a:pt x="122" y="0"/>
                        <a:pt x="120" y="0"/>
                      </a:cubicBezTo>
                      <a:cubicBezTo>
                        <a:pt x="6" y="0"/>
                        <a:pt x="6" y="0"/>
                        <a:pt x="6" y="0"/>
                      </a:cubicBezTo>
                      <a:cubicBezTo>
                        <a:pt x="3" y="0"/>
                        <a:pt x="0" y="3"/>
                        <a:pt x="0" y="7"/>
                      </a:cubicBezTo>
                      <a:cubicBezTo>
                        <a:pt x="0" y="169"/>
                        <a:pt x="0" y="169"/>
                        <a:pt x="0" y="169"/>
                      </a:cubicBezTo>
                      <a:cubicBezTo>
                        <a:pt x="0" y="171"/>
                        <a:pt x="0" y="172"/>
                        <a:pt x="2" y="174"/>
                      </a:cubicBezTo>
                      <a:cubicBezTo>
                        <a:pt x="22" y="193"/>
                        <a:pt x="22" y="193"/>
                        <a:pt x="22" y="193"/>
                      </a:cubicBezTo>
                      <a:cubicBezTo>
                        <a:pt x="24" y="196"/>
                        <a:pt x="28" y="196"/>
                        <a:pt x="31" y="193"/>
                      </a:cubicBezTo>
                      <a:cubicBezTo>
                        <a:pt x="52" y="173"/>
                        <a:pt x="52" y="173"/>
                        <a:pt x="52" y="173"/>
                      </a:cubicBezTo>
                      <a:cubicBezTo>
                        <a:pt x="73" y="194"/>
                        <a:pt x="73" y="194"/>
                        <a:pt x="73" y="194"/>
                      </a:cubicBezTo>
                      <a:cubicBezTo>
                        <a:pt x="75" y="196"/>
                        <a:pt x="80" y="196"/>
                        <a:pt x="82" y="194"/>
                      </a:cubicBezTo>
                      <a:cubicBezTo>
                        <a:pt x="103" y="173"/>
                        <a:pt x="103" y="173"/>
                        <a:pt x="103" y="173"/>
                      </a:cubicBezTo>
                      <a:cubicBezTo>
                        <a:pt x="125" y="194"/>
                        <a:pt x="125" y="194"/>
                        <a:pt x="125" y="194"/>
                      </a:cubicBezTo>
                      <a:cubicBezTo>
                        <a:pt x="126" y="195"/>
                        <a:pt x="128" y="196"/>
                        <a:pt x="129" y="196"/>
                      </a:cubicBezTo>
                      <a:cubicBezTo>
                        <a:pt x="131" y="196"/>
                        <a:pt x="133" y="195"/>
                        <a:pt x="134" y="194"/>
                      </a:cubicBezTo>
                      <a:cubicBezTo>
                        <a:pt x="153" y="175"/>
                        <a:pt x="153" y="175"/>
                        <a:pt x="153" y="175"/>
                      </a:cubicBezTo>
                      <a:cubicBezTo>
                        <a:pt x="154" y="174"/>
                        <a:pt x="155" y="172"/>
                        <a:pt x="155" y="170"/>
                      </a:cubicBezTo>
                      <a:cubicBezTo>
                        <a:pt x="155" y="35"/>
                        <a:pt x="155" y="35"/>
                        <a:pt x="155" y="35"/>
                      </a:cubicBezTo>
                      <a:cubicBezTo>
                        <a:pt x="155" y="34"/>
                        <a:pt x="155" y="32"/>
                        <a:pt x="153" y="31"/>
                      </a:cubicBezTo>
                      <a:close/>
                      <a:moveTo>
                        <a:pt x="129" y="180"/>
                      </a:moveTo>
                      <a:cubicBezTo>
                        <a:pt x="108" y="159"/>
                        <a:pt x="108" y="159"/>
                        <a:pt x="108" y="159"/>
                      </a:cubicBezTo>
                      <a:cubicBezTo>
                        <a:pt x="105" y="157"/>
                        <a:pt x="101" y="157"/>
                        <a:pt x="99" y="159"/>
                      </a:cubicBezTo>
                      <a:cubicBezTo>
                        <a:pt x="77" y="180"/>
                        <a:pt x="77" y="180"/>
                        <a:pt x="77" y="180"/>
                      </a:cubicBezTo>
                      <a:cubicBezTo>
                        <a:pt x="56" y="159"/>
                        <a:pt x="56" y="159"/>
                        <a:pt x="56" y="159"/>
                      </a:cubicBezTo>
                      <a:cubicBezTo>
                        <a:pt x="55" y="158"/>
                        <a:pt x="53" y="157"/>
                        <a:pt x="52" y="157"/>
                      </a:cubicBezTo>
                      <a:cubicBezTo>
                        <a:pt x="50" y="157"/>
                        <a:pt x="48" y="158"/>
                        <a:pt x="47" y="159"/>
                      </a:cubicBezTo>
                      <a:cubicBezTo>
                        <a:pt x="26" y="179"/>
                        <a:pt x="26" y="179"/>
                        <a:pt x="26" y="179"/>
                      </a:cubicBezTo>
                      <a:cubicBezTo>
                        <a:pt x="13" y="166"/>
                        <a:pt x="13" y="166"/>
                        <a:pt x="13" y="166"/>
                      </a:cubicBezTo>
                      <a:cubicBezTo>
                        <a:pt x="13" y="14"/>
                        <a:pt x="13" y="14"/>
                        <a:pt x="13" y="14"/>
                      </a:cubicBezTo>
                      <a:cubicBezTo>
                        <a:pt x="116" y="14"/>
                        <a:pt x="116" y="14"/>
                        <a:pt x="116" y="14"/>
                      </a:cubicBezTo>
                      <a:cubicBezTo>
                        <a:pt x="116" y="35"/>
                        <a:pt x="116" y="35"/>
                        <a:pt x="116" y="35"/>
                      </a:cubicBezTo>
                      <a:cubicBezTo>
                        <a:pt x="116" y="38"/>
                        <a:pt x="118" y="39"/>
                        <a:pt x="120" y="39"/>
                      </a:cubicBezTo>
                      <a:cubicBezTo>
                        <a:pt x="142" y="39"/>
                        <a:pt x="142" y="39"/>
                        <a:pt x="142" y="39"/>
                      </a:cubicBezTo>
                      <a:cubicBezTo>
                        <a:pt x="142" y="168"/>
                        <a:pt x="142" y="168"/>
                        <a:pt x="142" y="168"/>
                      </a:cubicBezTo>
                      <a:lnTo>
                        <a:pt x="129" y="1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grpSp>
        </p:grpSp>
        <p:sp>
          <p:nvSpPr>
            <p:cNvPr id="58" name="任意多边形 21">
              <a:extLst>
                <a:ext uri="{FF2B5EF4-FFF2-40B4-BE49-F238E27FC236}">
                  <a16:creationId xmlns:a16="http://schemas.microsoft.com/office/drawing/2014/main" id="{4B78552F-1883-4712-A1FB-E53801076580}"/>
                </a:ext>
              </a:extLst>
            </p:cNvPr>
            <p:cNvSpPr/>
            <p:nvPr/>
          </p:nvSpPr>
          <p:spPr>
            <a:xfrm>
              <a:off x="5448663" y="876860"/>
              <a:ext cx="1271434" cy="1271434"/>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rgbClr val="335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cs typeface="+mn-ea"/>
                <a:sym typeface="+mn-lt"/>
              </a:endParaRPr>
            </a:p>
          </p:txBody>
        </p:sp>
        <p:grpSp>
          <p:nvGrpSpPr>
            <p:cNvPr id="51" name="组合 50">
              <a:extLst>
                <a:ext uri="{FF2B5EF4-FFF2-40B4-BE49-F238E27FC236}">
                  <a16:creationId xmlns:a16="http://schemas.microsoft.com/office/drawing/2014/main" id="{FE69C9F5-4DC7-494A-845F-FF708A002572}"/>
                </a:ext>
              </a:extLst>
            </p:cNvPr>
            <p:cNvGrpSpPr/>
            <p:nvPr/>
          </p:nvGrpSpPr>
          <p:grpSpPr>
            <a:xfrm>
              <a:off x="7379080" y="2803349"/>
              <a:ext cx="1271434" cy="1271434"/>
              <a:chOff x="6674239" y="3408398"/>
              <a:chExt cx="1007417" cy="1007417"/>
            </a:xfrm>
          </p:grpSpPr>
          <p:sp>
            <p:nvSpPr>
              <p:cNvPr id="52" name="任意多边形 15">
                <a:extLst>
                  <a:ext uri="{FF2B5EF4-FFF2-40B4-BE49-F238E27FC236}">
                    <a16:creationId xmlns:a16="http://schemas.microsoft.com/office/drawing/2014/main" id="{64667392-5584-4E3B-9991-201286DB6AE1}"/>
                  </a:ext>
                </a:extLst>
              </p:cNvPr>
              <p:cNvSpPr/>
              <p:nvPr/>
            </p:nvSpPr>
            <p:spPr>
              <a:xfrm>
                <a:off x="6674239" y="3408398"/>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rgbClr val="335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cs typeface="+mn-ea"/>
                  <a:sym typeface="+mn-lt"/>
                </a:endParaRPr>
              </a:p>
            </p:txBody>
          </p:sp>
          <p:grpSp>
            <p:nvGrpSpPr>
              <p:cNvPr id="53" name="Group 28">
                <a:extLst>
                  <a:ext uri="{FF2B5EF4-FFF2-40B4-BE49-F238E27FC236}">
                    <a16:creationId xmlns:a16="http://schemas.microsoft.com/office/drawing/2014/main" id="{AC2ABD75-3C38-48E5-8E0E-F9659D2FEB59}"/>
                  </a:ext>
                </a:extLst>
              </p:cNvPr>
              <p:cNvGrpSpPr>
                <a:grpSpLocks noChangeAspect="1"/>
              </p:cNvGrpSpPr>
              <p:nvPr/>
            </p:nvGrpSpPr>
            <p:grpSpPr bwMode="auto">
              <a:xfrm>
                <a:off x="6969306" y="3649352"/>
                <a:ext cx="417282" cy="525508"/>
                <a:chOff x="4401" y="2266"/>
                <a:chExt cx="374" cy="471"/>
              </a:xfrm>
              <a:solidFill>
                <a:schemeClr val="bg1"/>
              </a:solidFill>
            </p:grpSpPr>
            <p:sp>
              <p:nvSpPr>
                <p:cNvPr id="54" name="Freeform 29">
                  <a:extLst>
                    <a:ext uri="{FF2B5EF4-FFF2-40B4-BE49-F238E27FC236}">
                      <a16:creationId xmlns:a16="http://schemas.microsoft.com/office/drawing/2014/main" id="{CED22070-CB50-4AFF-92E9-C4B0735E708D}"/>
                    </a:ext>
                  </a:extLst>
                </p:cNvPr>
                <p:cNvSpPr/>
                <p:nvPr/>
              </p:nvSpPr>
              <p:spPr bwMode="auto">
                <a:xfrm>
                  <a:off x="4538" y="2390"/>
                  <a:ext cx="85" cy="108"/>
                </a:xfrm>
                <a:custGeom>
                  <a:avLst/>
                  <a:gdLst>
                    <a:gd name="T0" fmla="*/ 0 w 35"/>
                    <a:gd name="T1" fmla="*/ 26 h 45"/>
                    <a:gd name="T2" fmla="*/ 3 w 35"/>
                    <a:gd name="T3" fmla="*/ 29 h 45"/>
                    <a:gd name="T4" fmla="*/ 3 w 35"/>
                    <a:gd name="T5" fmla="*/ 29 h 45"/>
                    <a:gd name="T6" fmla="*/ 17 w 35"/>
                    <a:gd name="T7" fmla="*/ 45 h 45"/>
                    <a:gd name="T8" fmla="*/ 32 w 35"/>
                    <a:gd name="T9" fmla="*/ 29 h 45"/>
                    <a:gd name="T10" fmla="*/ 32 w 35"/>
                    <a:gd name="T11" fmla="*/ 29 h 45"/>
                    <a:gd name="T12" fmla="*/ 35 w 35"/>
                    <a:gd name="T13" fmla="*/ 26 h 45"/>
                    <a:gd name="T14" fmla="*/ 33 w 35"/>
                    <a:gd name="T15" fmla="*/ 23 h 45"/>
                    <a:gd name="T16" fmla="*/ 34 w 35"/>
                    <a:gd name="T17" fmla="*/ 17 h 45"/>
                    <a:gd name="T18" fmla="*/ 17 w 35"/>
                    <a:gd name="T19" fmla="*/ 0 h 45"/>
                    <a:gd name="T20" fmla="*/ 1 w 35"/>
                    <a:gd name="T21" fmla="*/ 17 h 45"/>
                    <a:gd name="T22" fmla="*/ 2 w 35"/>
                    <a:gd name="T23" fmla="*/ 23 h 45"/>
                    <a:gd name="T24" fmla="*/ 0 w 35"/>
                    <a:gd name="T25"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45">
                      <a:moveTo>
                        <a:pt x="0" y="26"/>
                      </a:moveTo>
                      <a:cubicBezTo>
                        <a:pt x="0" y="28"/>
                        <a:pt x="1" y="29"/>
                        <a:pt x="3" y="29"/>
                      </a:cubicBezTo>
                      <a:cubicBezTo>
                        <a:pt x="3" y="29"/>
                        <a:pt x="3" y="29"/>
                        <a:pt x="3" y="29"/>
                      </a:cubicBezTo>
                      <a:cubicBezTo>
                        <a:pt x="3" y="37"/>
                        <a:pt x="10" y="45"/>
                        <a:pt x="17" y="45"/>
                      </a:cubicBezTo>
                      <a:cubicBezTo>
                        <a:pt x="25" y="45"/>
                        <a:pt x="31" y="37"/>
                        <a:pt x="32" y="29"/>
                      </a:cubicBezTo>
                      <a:cubicBezTo>
                        <a:pt x="32" y="29"/>
                        <a:pt x="32" y="29"/>
                        <a:pt x="32" y="29"/>
                      </a:cubicBezTo>
                      <a:cubicBezTo>
                        <a:pt x="33" y="29"/>
                        <a:pt x="35" y="28"/>
                        <a:pt x="35" y="26"/>
                      </a:cubicBezTo>
                      <a:cubicBezTo>
                        <a:pt x="35" y="25"/>
                        <a:pt x="34" y="24"/>
                        <a:pt x="33" y="23"/>
                      </a:cubicBezTo>
                      <a:cubicBezTo>
                        <a:pt x="34" y="21"/>
                        <a:pt x="34" y="19"/>
                        <a:pt x="34" y="17"/>
                      </a:cubicBezTo>
                      <a:cubicBezTo>
                        <a:pt x="34" y="8"/>
                        <a:pt x="26" y="0"/>
                        <a:pt x="17" y="0"/>
                      </a:cubicBezTo>
                      <a:cubicBezTo>
                        <a:pt x="8" y="0"/>
                        <a:pt x="1" y="8"/>
                        <a:pt x="1" y="17"/>
                      </a:cubicBezTo>
                      <a:cubicBezTo>
                        <a:pt x="1" y="19"/>
                        <a:pt x="1" y="21"/>
                        <a:pt x="2" y="23"/>
                      </a:cubicBezTo>
                      <a:cubicBezTo>
                        <a:pt x="1" y="24"/>
                        <a:pt x="0" y="25"/>
                        <a:pt x="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55" name="Freeform 30">
                  <a:extLst>
                    <a:ext uri="{FF2B5EF4-FFF2-40B4-BE49-F238E27FC236}">
                      <a16:creationId xmlns:a16="http://schemas.microsoft.com/office/drawing/2014/main" id="{70E5440F-34B9-4A03-A765-04BE46EDD23A}"/>
                    </a:ext>
                  </a:extLst>
                </p:cNvPr>
                <p:cNvSpPr/>
                <p:nvPr/>
              </p:nvSpPr>
              <p:spPr bwMode="auto">
                <a:xfrm>
                  <a:off x="4490" y="2512"/>
                  <a:ext cx="178" cy="53"/>
                </a:xfrm>
                <a:custGeom>
                  <a:avLst/>
                  <a:gdLst>
                    <a:gd name="T0" fmla="*/ 2 w 74"/>
                    <a:gd name="T1" fmla="*/ 22 h 22"/>
                    <a:gd name="T2" fmla="*/ 73 w 74"/>
                    <a:gd name="T3" fmla="*/ 22 h 22"/>
                    <a:gd name="T4" fmla="*/ 74 w 74"/>
                    <a:gd name="T5" fmla="*/ 21 h 22"/>
                    <a:gd name="T6" fmla="*/ 74 w 74"/>
                    <a:gd name="T7" fmla="*/ 15 h 22"/>
                    <a:gd name="T8" fmla="*/ 74 w 74"/>
                    <a:gd name="T9" fmla="*/ 14 h 22"/>
                    <a:gd name="T10" fmla="*/ 50 w 74"/>
                    <a:gd name="T11" fmla="*/ 0 h 22"/>
                    <a:gd name="T12" fmla="*/ 49 w 74"/>
                    <a:gd name="T13" fmla="*/ 0 h 22"/>
                    <a:gd name="T14" fmla="*/ 48 w 74"/>
                    <a:gd name="T15" fmla="*/ 0 h 22"/>
                    <a:gd name="T16" fmla="*/ 47 w 74"/>
                    <a:gd name="T17" fmla="*/ 0 h 22"/>
                    <a:gd name="T18" fmla="*/ 37 w 74"/>
                    <a:gd name="T19" fmla="*/ 3 h 22"/>
                    <a:gd name="T20" fmla="*/ 27 w 74"/>
                    <a:gd name="T21" fmla="*/ 0 h 22"/>
                    <a:gd name="T22" fmla="*/ 26 w 74"/>
                    <a:gd name="T23" fmla="*/ 0 h 22"/>
                    <a:gd name="T24" fmla="*/ 26 w 74"/>
                    <a:gd name="T25" fmla="*/ 0 h 22"/>
                    <a:gd name="T26" fmla="*/ 25 w 74"/>
                    <a:gd name="T27" fmla="*/ 0 h 22"/>
                    <a:gd name="T28" fmla="*/ 1 w 74"/>
                    <a:gd name="T29" fmla="*/ 14 h 22"/>
                    <a:gd name="T30" fmla="*/ 0 w 74"/>
                    <a:gd name="T31" fmla="*/ 15 h 22"/>
                    <a:gd name="T32" fmla="*/ 0 w 74"/>
                    <a:gd name="T33" fmla="*/ 21 h 22"/>
                    <a:gd name="T34" fmla="*/ 2 w 74"/>
                    <a:gd name="T3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 h="22">
                      <a:moveTo>
                        <a:pt x="2" y="22"/>
                      </a:moveTo>
                      <a:cubicBezTo>
                        <a:pt x="73" y="22"/>
                        <a:pt x="73" y="22"/>
                        <a:pt x="73" y="22"/>
                      </a:cubicBezTo>
                      <a:cubicBezTo>
                        <a:pt x="73" y="22"/>
                        <a:pt x="74" y="21"/>
                        <a:pt x="74" y="21"/>
                      </a:cubicBezTo>
                      <a:cubicBezTo>
                        <a:pt x="74" y="15"/>
                        <a:pt x="74" y="15"/>
                        <a:pt x="74" y="15"/>
                      </a:cubicBezTo>
                      <a:cubicBezTo>
                        <a:pt x="74" y="15"/>
                        <a:pt x="74" y="14"/>
                        <a:pt x="74" y="14"/>
                      </a:cubicBezTo>
                      <a:cubicBezTo>
                        <a:pt x="67" y="7"/>
                        <a:pt x="59" y="3"/>
                        <a:pt x="50" y="0"/>
                      </a:cubicBezTo>
                      <a:cubicBezTo>
                        <a:pt x="49" y="0"/>
                        <a:pt x="49" y="0"/>
                        <a:pt x="49" y="0"/>
                      </a:cubicBezTo>
                      <a:cubicBezTo>
                        <a:pt x="48" y="0"/>
                        <a:pt x="48" y="0"/>
                        <a:pt x="48" y="0"/>
                      </a:cubicBezTo>
                      <a:cubicBezTo>
                        <a:pt x="48" y="0"/>
                        <a:pt x="48" y="0"/>
                        <a:pt x="47" y="0"/>
                      </a:cubicBezTo>
                      <a:cubicBezTo>
                        <a:pt x="45" y="2"/>
                        <a:pt x="41" y="3"/>
                        <a:pt x="37" y="3"/>
                      </a:cubicBezTo>
                      <a:cubicBezTo>
                        <a:pt x="34" y="3"/>
                        <a:pt x="30" y="2"/>
                        <a:pt x="27" y="0"/>
                      </a:cubicBezTo>
                      <a:cubicBezTo>
                        <a:pt x="27" y="0"/>
                        <a:pt x="27" y="0"/>
                        <a:pt x="26" y="0"/>
                      </a:cubicBezTo>
                      <a:cubicBezTo>
                        <a:pt x="26" y="0"/>
                        <a:pt x="26" y="0"/>
                        <a:pt x="26" y="0"/>
                      </a:cubicBezTo>
                      <a:cubicBezTo>
                        <a:pt x="26" y="0"/>
                        <a:pt x="26" y="0"/>
                        <a:pt x="25" y="0"/>
                      </a:cubicBezTo>
                      <a:cubicBezTo>
                        <a:pt x="16" y="2"/>
                        <a:pt x="8" y="7"/>
                        <a:pt x="1" y="14"/>
                      </a:cubicBezTo>
                      <a:cubicBezTo>
                        <a:pt x="1" y="14"/>
                        <a:pt x="0" y="15"/>
                        <a:pt x="0" y="15"/>
                      </a:cubicBezTo>
                      <a:cubicBezTo>
                        <a:pt x="0" y="21"/>
                        <a:pt x="0" y="21"/>
                        <a:pt x="0" y="21"/>
                      </a:cubicBezTo>
                      <a:cubicBezTo>
                        <a:pt x="0" y="21"/>
                        <a:pt x="1" y="22"/>
                        <a:pt x="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56" name="Freeform 31">
                  <a:extLst>
                    <a:ext uri="{FF2B5EF4-FFF2-40B4-BE49-F238E27FC236}">
                      <a16:creationId xmlns:a16="http://schemas.microsoft.com/office/drawing/2014/main" id="{777EDF6D-898E-4C05-BEA7-D6DAD569E87D}"/>
                    </a:ext>
                  </a:extLst>
                </p:cNvPr>
                <p:cNvSpPr/>
                <p:nvPr/>
              </p:nvSpPr>
              <p:spPr bwMode="auto">
                <a:xfrm>
                  <a:off x="4476" y="2613"/>
                  <a:ext cx="207" cy="12"/>
                </a:xfrm>
                <a:custGeom>
                  <a:avLst/>
                  <a:gdLst>
                    <a:gd name="T0" fmla="*/ 84 w 86"/>
                    <a:gd name="T1" fmla="*/ 0 h 5"/>
                    <a:gd name="T2" fmla="*/ 3 w 86"/>
                    <a:gd name="T3" fmla="*/ 0 h 5"/>
                    <a:gd name="T4" fmla="*/ 0 w 86"/>
                    <a:gd name="T5" fmla="*/ 2 h 5"/>
                    <a:gd name="T6" fmla="*/ 3 w 86"/>
                    <a:gd name="T7" fmla="*/ 5 h 5"/>
                    <a:gd name="T8" fmla="*/ 84 w 86"/>
                    <a:gd name="T9" fmla="*/ 5 h 5"/>
                    <a:gd name="T10" fmla="*/ 86 w 86"/>
                    <a:gd name="T11" fmla="*/ 2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2"/>
                      </a:cubicBezTo>
                      <a:cubicBezTo>
                        <a:pt x="0" y="4"/>
                        <a:pt x="1" y="5"/>
                        <a:pt x="3" y="5"/>
                      </a:cubicBezTo>
                      <a:cubicBezTo>
                        <a:pt x="84" y="5"/>
                        <a:pt x="84" y="5"/>
                        <a:pt x="84" y="5"/>
                      </a:cubicBezTo>
                      <a:cubicBezTo>
                        <a:pt x="85" y="5"/>
                        <a:pt x="86" y="4"/>
                        <a:pt x="86" y="2"/>
                      </a:cubicBezTo>
                      <a:cubicBezTo>
                        <a:pt x="86" y="1"/>
                        <a:pt x="85"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57" name="Freeform 32">
                  <a:extLst>
                    <a:ext uri="{FF2B5EF4-FFF2-40B4-BE49-F238E27FC236}">
                      <a16:creationId xmlns:a16="http://schemas.microsoft.com/office/drawing/2014/main" id="{80ACDE9F-870D-40CC-A247-FDDD076EC3D9}"/>
                    </a:ext>
                  </a:extLst>
                </p:cNvPr>
                <p:cNvSpPr>
                  <a:spLocks noEditPoints="1"/>
                </p:cNvSpPr>
                <p:nvPr/>
              </p:nvSpPr>
              <p:spPr bwMode="auto">
                <a:xfrm>
                  <a:off x="4401" y="2266"/>
                  <a:ext cx="374" cy="471"/>
                </a:xfrm>
                <a:custGeom>
                  <a:avLst/>
                  <a:gdLst>
                    <a:gd name="T0" fmla="*/ 153 w 155"/>
                    <a:gd name="T1" fmla="*/ 31 h 197"/>
                    <a:gd name="T2" fmla="*/ 124 w 155"/>
                    <a:gd name="T3" fmla="*/ 2 h 197"/>
                    <a:gd name="T4" fmla="*/ 120 w 155"/>
                    <a:gd name="T5" fmla="*/ 0 h 197"/>
                    <a:gd name="T6" fmla="*/ 6 w 155"/>
                    <a:gd name="T7" fmla="*/ 0 h 197"/>
                    <a:gd name="T8" fmla="*/ 0 w 155"/>
                    <a:gd name="T9" fmla="*/ 7 h 197"/>
                    <a:gd name="T10" fmla="*/ 0 w 155"/>
                    <a:gd name="T11" fmla="*/ 190 h 197"/>
                    <a:gd name="T12" fmla="*/ 6 w 155"/>
                    <a:gd name="T13" fmla="*/ 197 h 197"/>
                    <a:gd name="T14" fmla="*/ 148 w 155"/>
                    <a:gd name="T15" fmla="*/ 197 h 197"/>
                    <a:gd name="T16" fmla="*/ 155 w 155"/>
                    <a:gd name="T17" fmla="*/ 190 h 197"/>
                    <a:gd name="T18" fmla="*/ 155 w 155"/>
                    <a:gd name="T19" fmla="*/ 35 h 197"/>
                    <a:gd name="T20" fmla="*/ 153 w 155"/>
                    <a:gd name="T21" fmla="*/ 31 h 197"/>
                    <a:gd name="T22" fmla="*/ 13 w 155"/>
                    <a:gd name="T23" fmla="*/ 183 h 197"/>
                    <a:gd name="T24" fmla="*/ 13 w 155"/>
                    <a:gd name="T25" fmla="*/ 14 h 197"/>
                    <a:gd name="T26" fmla="*/ 116 w 155"/>
                    <a:gd name="T27" fmla="*/ 14 h 197"/>
                    <a:gd name="T28" fmla="*/ 116 w 155"/>
                    <a:gd name="T29" fmla="*/ 35 h 197"/>
                    <a:gd name="T30" fmla="*/ 120 w 155"/>
                    <a:gd name="T31" fmla="*/ 39 h 197"/>
                    <a:gd name="T32" fmla="*/ 142 w 155"/>
                    <a:gd name="T33" fmla="*/ 39 h 197"/>
                    <a:gd name="T34" fmla="*/ 142 w 155"/>
                    <a:gd name="T35" fmla="*/ 183 h 197"/>
                    <a:gd name="T36" fmla="*/ 13 w 155"/>
                    <a:gd name="T37" fmla="*/ 18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5" h="197">
                      <a:moveTo>
                        <a:pt x="153" y="31"/>
                      </a:moveTo>
                      <a:cubicBezTo>
                        <a:pt x="124" y="2"/>
                        <a:pt x="124" y="2"/>
                        <a:pt x="124" y="2"/>
                      </a:cubicBezTo>
                      <a:cubicBezTo>
                        <a:pt x="123" y="1"/>
                        <a:pt x="121" y="0"/>
                        <a:pt x="120" y="0"/>
                      </a:cubicBezTo>
                      <a:cubicBezTo>
                        <a:pt x="6" y="0"/>
                        <a:pt x="6" y="0"/>
                        <a:pt x="6" y="0"/>
                      </a:cubicBezTo>
                      <a:cubicBezTo>
                        <a:pt x="3" y="0"/>
                        <a:pt x="0" y="3"/>
                        <a:pt x="0" y="7"/>
                      </a:cubicBezTo>
                      <a:cubicBezTo>
                        <a:pt x="0" y="190"/>
                        <a:pt x="0" y="190"/>
                        <a:pt x="0" y="190"/>
                      </a:cubicBezTo>
                      <a:cubicBezTo>
                        <a:pt x="0" y="194"/>
                        <a:pt x="3" y="197"/>
                        <a:pt x="6" y="197"/>
                      </a:cubicBezTo>
                      <a:cubicBezTo>
                        <a:pt x="148" y="197"/>
                        <a:pt x="148" y="197"/>
                        <a:pt x="148" y="197"/>
                      </a:cubicBezTo>
                      <a:cubicBezTo>
                        <a:pt x="152" y="197"/>
                        <a:pt x="155" y="194"/>
                        <a:pt x="155" y="190"/>
                      </a:cubicBezTo>
                      <a:cubicBezTo>
                        <a:pt x="155" y="35"/>
                        <a:pt x="155" y="35"/>
                        <a:pt x="155" y="35"/>
                      </a:cubicBezTo>
                      <a:cubicBezTo>
                        <a:pt x="155" y="34"/>
                        <a:pt x="154" y="32"/>
                        <a:pt x="153" y="31"/>
                      </a:cubicBezTo>
                      <a:close/>
                      <a:moveTo>
                        <a:pt x="13" y="183"/>
                      </a:moveTo>
                      <a:cubicBezTo>
                        <a:pt x="13" y="14"/>
                        <a:pt x="13" y="14"/>
                        <a:pt x="13" y="14"/>
                      </a:cubicBezTo>
                      <a:cubicBezTo>
                        <a:pt x="116" y="14"/>
                        <a:pt x="116" y="14"/>
                        <a:pt x="116" y="14"/>
                      </a:cubicBezTo>
                      <a:cubicBezTo>
                        <a:pt x="116" y="35"/>
                        <a:pt x="116" y="35"/>
                        <a:pt x="116" y="35"/>
                      </a:cubicBezTo>
                      <a:cubicBezTo>
                        <a:pt x="116" y="38"/>
                        <a:pt x="118" y="39"/>
                        <a:pt x="120" y="39"/>
                      </a:cubicBezTo>
                      <a:cubicBezTo>
                        <a:pt x="142" y="39"/>
                        <a:pt x="142" y="39"/>
                        <a:pt x="142" y="39"/>
                      </a:cubicBezTo>
                      <a:cubicBezTo>
                        <a:pt x="142" y="183"/>
                        <a:pt x="142" y="183"/>
                        <a:pt x="142" y="183"/>
                      </a:cubicBezTo>
                      <a:lnTo>
                        <a:pt x="13" y="1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grpSp>
        </p:grpSp>
      </p:grpSp>
      <p:graphicFrame>
        <p:nvGraphicFramePr>
          <p:cNvPr id="6" name="表格 5">
            <a:extLst>
              <a:ext uri="{FF2B5EF4-FFF2-40B4-BE49-F238E27FC236}">
                <a16:creationId xmlns:a16="http://schemas.microsoft.com/office/drawing/2014/main" id="{16E28F29-1D41-4DA2-B913-ECCCAEDE851C}"/>
              </a:ext>
            </a:extLst>
          </p:cNvPr>
          <p:cNvGraphicFramePr>
            <a:graphicFrameLocks noGrp="1"/>
          </p:cNvGraphicFramePr>
          <p:nvPr>
            <p:extLst>
              <p:ext uri="{D42A27DB-BD31-4B8C-83A1-F6EECF244321}">
                <p14:modId xmlns:p14="http://schemas.microsoft.com/office/powerpoint/2010/main" val="554241687"/>
              </p:ext>
            </p:extLst>
          </p:nvPr>
        </p:nvGraphicFramePr>
        <p:xfrm>
          <a:off x="5581349" y="1723602"/>
          <a:ext cx="5286279" cy="4233672"/>
        </p:xfrm>
        <a:graphic>
          <a:graphicData uri="http://schemas.openxmlformats.org/drawingml/2006/table">
            <a:tbl>
              <a:tblPr/>
              <a:tblGrid>
                <a:gridCol w="1762093">
                  <a:extLst>
                    <a:ext uri="{9D8B030D-6E8A-4147-A177-3AD203B41FA5}">
                      <a16:colId xmlns:a16="http://schemas.microsoft.com/office/drawing/2014/main" val="1768197464"/>
                    </a:ext>
                  </a:extLst>
                </a:gridCol>
                <a:gridCol w="1762093">
                  <a:extLst>
                    <a:ext uri="{9D8B030D-6E8A-4147-A177-3AD203B41FA5}">
                      <a16:colId xmlns:a16="http://schemas.microsoft.com/office/drawing/2014/main" val="1444492784"/>
                    </a:ext>
                  </a:extLst>
                </a:gridCol>
                <a:gridCol w="1762093">
                  <a:extLst>
                    <a:ext uri="{9D8B030D-6E8A-4147-A177-3AD203B41FA5}">
                      <a16:colId xmlns:a16="http://schemas.microsoft.com/office/drawing/2014/main" val="4191924876"/>
                    </a:ext>
                  </a:extLst>
                </a:gridCol>
              </a:tblGrid>
              <a:tr h="535395">
                <a:tc>
                  <a:txBody>
                    <a:bodyPr/>
                    <a:lstStyle/>
                    <a:p>
                      <a:pPr algn="ctr" fontAlgn="base">
                        <a:lnSpc>
                          <a:spcPct val="130000"/>
                        </a:lnSpc>
                      </a:pPr>
                      <a:endParaRPr lang="zh-CN" altLang="en-US" sz="1800" b="0" i="0" spc="0" dirty="0">
                        <a:solidFill>
                          <a:srgbClr val="333333"/>
                        </a:solidFill>
                        <a:effectLst/>
                        <a:latin typeface="+mn-lt"/>
                        <a:ea typeface="+mn-ea"/>
                        <a:cs typeface="+mn-ea"/>
                        <a:sym typeface="+mn-lt"/>
                      </a:endParaRPr>
                    </a:p>
                    <a:p>
                      <a:pPr algn="ctr">
                        <a:lnSpc>
                          <a:spcPct val="100000"/>
                        </a:lnSpc>
                      </a:pPr>
                      <a:r>
                        <a:rPr lang="zh-CN" altLang="en-US" sz="1600" b="0" i="0" spc="0" dirty="0">
                          <a:solidFill>
                            <a:srgbClr val="000000"/>
                          </a:solidFill>
                          <a:effectLst/>
                          <a:latin typeface="+mn-lt"/>
                          <a:ea typeface="+mn-ea"/>
                          <a:cs typeface="+mn-ea"/>
                          <a:sym typeface="+mn-lt"/>
                        </a:rPr>
                        <a:t>奖项</a:t>
                      </a:r>
                      <a:endParaRPr lang="zh-CN" altLang="en-US" sz="3200" dirty="0">
                        <a:effectLst/>
                        <a:latin typeface="+mn-lt"/>
                        <a:ea typeface="+mn-ea"/>
                        <a:cs typeface="+mn-ea"/>
                        <a:sym typeface="+mn-lt"/>
                      </a:endParaRPr>
                    </a:p>
                  </a:txBody>
                  <a:tcPr marL="30480" marR="30480" marT="30480" marB="2286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base">
                        <a:lnSpc>
                          <a:spcPct val="130000"/>
                        </a:lnSpc>
                      </a:pPr>
                      <a:endParaRPr lang="zh-CN" altLang="en-US" sz="1800" b="0" i="0" spc="0" dirty="0">
                        <a:solidFill>
                          <a:srgbClr val="333333"/>
                        </a:solidFill>
                        <a:effectLst/>
                        <a:latin typeface="+mn-lt"/>
                        <a:ea typeface="+mn-ea"/>
                        <a:cs typeface="+mn-ea"/>
                        <a:sym typeface="+mn-lt"/>
                      </a:endParaRPr>
                    </a:p>
                    <a:p>
                      <a:pPr algn="ctr">
                        <a:lnSpc>
                          <a:spcPct val="100000"/>
                        </a:lnSpc>
                      </a:pPr>
                      <a:r>
                        <a:rPr lang="zh-CN" altLang="en-US" sz="1600" b="0" i="0" spc="0" dirty="0">
                          <a:solidFill>
                            <a:srgbClr val="000000"/>
                          </a:solidFill>
                          <a:effectLst/>
                          <a:latin typeface="+mn-lt"/>
                          <a:ea typeface="+mn-ea"/>
                          <a:cs typeface="+mn-ea"/>
                          <a:sym typeface="+mn-lt"/>
                        </a:rPr>
                        <a:t>名额</a:t>
                      </a:r>
                      <a:endParaRPr lang="zh-CN" altLang="en-US" sz="3200" dirty="0">
                        <a:effectLst/>
                        <a:latin typeface="+mn-lt"/>
                        <a:ea typeface="+mn-ea"/>
                        <a:cs typeface="+mn-ea"/>
                        <a:sym typeface="+mn-lt"/>
                      </a:endParaRPr>
                    </a:p>
                  </a:txBody>
                  <a:tcPr marL="30480" marR="30480" marT="30480" marB="2286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base">
                        <a:lnSpc>
                          <a:spcPct val="130000"/>
                        </a:lnSpc>
                      </a:pPr>
                      <a:endParaRPr lang="zh-CN" altLang="en-US" sz="1400" b="0" i="0" spc="0" dirty="0">
                        <a:solidFill>
                          <a:srgbClr val="333333"/>
                        </a:solidFill>
                        <a:effectLst/>
                        <a:latin typeface="+mn-lt"/>
                        <a:ea typeface="+mn-ea"/>
                        <a:cs typeface="+mn-ea"/>
                        <a:sym typeface="+mn-lt"/>
                      </a:endParaRPr>
                    </a:p>
                    <a:p>
                      <a:pPr algn="ctr">
                        <a:lnSpc>
                          <a:spcPct val="100000"/>
                        </a:lnSpc>
                      </a:pPr>
                      <a:r>
                        <a:rPr lang="zh-CN" altLang="en-US" sz="1600" b="0" i="0" spc="0" dirty="0">
                          <a:solidFill>
                            <a:srgbClr val="000000"/>
                          </a:solidFill>
                          <a:effectLst/>
                          <a:latin typeface="+mn-lt"/>
                          <a:ea typeface="+mn-ea"/>
                          <a:cs typeface="+mn-ea"/>
                          <a:sym typeface="+mn-lt"/>
                        </a:rPr>
                        <a:t>奖品</a:t>
                      </a:r>
                      <a:endParaRPr lang="zh-CN" altLang="en-US" sz="3200" dirty="0">
                        <a:effectLst/>
                        <a:latin typeface="+mn-lt"/>
                        <a:ea typeface="+mn-ea"/>
                        <a:cs typeface="+mn-ea"/>
                        <a:sym typeface="+mn-lt"/>
                      </a:endParaRPr>
                    </a:p>
                  </a:txBody>
                  <a:tcPr marL="30480" marR="30480" marT="30480" marB="2286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3019739"/>
                  </a:ext>
                </a:extLst>
              </a:tr>
              <a:tr h="544854">
                <a:tc>
                  <a:txBody>
                    <a:bodyPr/>
                    <a:lstStyle/>
                    <a:p>
                      <a:pPr algn="ctr" fontAlgn="base">
                        <a:lnSpc>
                          <a:spcPct val="130000"/>
                        </a:lnSpc>
                      </a:pPr>
                      <a:endParaRPr lang="zh-CN" altLang="en-US" sz="1800" b="0" i="0" spc="0" dirty="0">
                        <a:solidFill>
                          <a:srgbClr val="333333"/>
                        </a:solidFill>
                        <a:effectLst/>
                        <a:latin typeface="+mn-lt"/>
                        <a:ea typeface="+mn-ea"/>
                        <a:cs typeface="+mn-ea"/>
                        <a:sym typeface="+mn-lt"/>
                      </a:endParaRPr>
                    </a:p>
                    <a:p>
                      <a:pPr algn="ctr">
                        <a:lnSpc>
                          <a:spcPct val="100000"/>
                        </a:lnSpc>
                      </a:pPr>
                      <a:r>
                        <a:rPr lang="zh-CN" altLang="en-US" sz="1600" b="0" i="0" spc="0" dirty="0">
                          <a:solidFill>
                            <a:srgbClr val="000000"/>
                          </a:solidFill>
                          <a:effectLst/>
                          <a:latin typeface="+mn-lt"/>
                          <a:ea typeface="+mn-ea"/>
                          <a:cs typeface="+mn-ea"/>
                          <a:sym typeface="+mn-lt"/>
                        </a:rPr>
                        <a:t>特等奖</a:t>
                      </a:r>
                      <a:endParaRPr lang="zh-CN" altLang="en-US" sz="3200" dirty="0">
                        <a:effectLst/>
                        <a:latin typeface="+mn-lt"/>
                        <a:ea typeface="+mn-ea"/>
                        <a:cs typeface="+mn-ea"/>
                        <a:sym typeface="+mn-lt"/>
                      </a:endParaRPr>
                    </a:p>
                  </a:txBody>
                  <a:tcPr marL="30480" marR="30480" marT="30480" marB="2286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base">
                        <a:lnSpc>
                          <a:spcPct val="130000"/>
                        </a:lnSpc>
                      </a:pPr>
                      <a:endParaRPr lang="zh-CN" altLang="en-US" sz="1800" b="0" i="0" spc="0" dirty="0">
                        <a:solidFill>
                          <a:srgbClr val="333333"/>
                        </a:solidFill>
                        <a:effectLst/>
                        <a:latin typeface="+mn-lt"/>
                        <a:ea typeface="+mn-ea"/>
                        <a:cs typeface="+mn-ea"/>
                        <a:sym typeface="+mn-lt"/>
                      </a:endParaRPr>
                    </a:p>
                    <a:p>
                      <a:pPr algn="ctr">
                        <a:lnSpc>
                          <a:spcPct val="100000"/>
                        </a:lnSpc>
                      </a:pPr>
                      <a:r>
                        <a:rPr lang="en-US" altLang="zh-CN" sz="1600" b="0" i="0" spc="0" dirty="0">
                          <a:solidFill>
                            <a:srgbClr val="000000"/>
                          </a:solidFill>
                          <a:effectLst/>
                          <a:latin typeface="+mn-lt"/>
                          <a:ea typeface="+mn-ea"/>
                          <a:cs typeface="+mn-ea"/>
                          <a:sym typeface="+mn-lt"/>
                        </a:rPr>
                        <a:t>1 </a:t>
                      </a:r>
                      <a:r>
                        <a:rPr lang="zh-CN" altLang="en-US" sz="1600" b="0" i="0" spc="0" dirty="0">
                          <a:solidFill>
                            <a:srgbClr val="000000"/>
                          </a:solidFill>
                          <a:effectLst/>
                          <a:latin typeface="+mn-lt"/>
                          <a:ea typeface="+mn-ea"/>
                          <a:cs typeface="+mn-ea"/>
                          <a:sym typeface="+mn-lt"/>
                        </a:rPr>
                        <a:t>名</a:t>
                      </a:r>
                      <a:endParaRPr lang="zh-CN" altLang="en-US" sz="3200" dirty="0">
                        <a:effectLst/>
                        <a:latin typeface="+mn-lt"/>
                        <a:ea typeface="+mn-ea"/>
                        <a:cs typeface="+mn-ea"/>
                        <a:sym typeface="+mn-lt"/>
                      </a:endParaRPr>
                    </a:p>
                  </a:txBody>
                  <a:tcPr marL="30480" marR="30480" marT="30480" marB="2286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base">
                        <a:lnSpc>
                          <a:spcPct val="130000"/>
                        </a:lnSpc>
                      </a:pPr>
                      <a:endParaRPr lang="en-US" sz="1400" b="0" i="0" spc="0">
                        <a:solidFill>
                          <a:srgbClr val="333333"/>
                        </a:solidFill>
                        <a:effectLst/>
                        <a:latin typeface="+mn-lt"/>
                        <a:ea typeface="+mn-ea"/>
                        <a:cs typeface="+mn-ea"/>
                        <a:sym typeface="+mn-lt"/>
                      </a:endParaRPr>
                    </a:p>
                    <a:p>
                      <a:pPr algn="ctr">
                        <a:lnSpc>
                          <a:spcPct val="100000"/>
                        </a:lnSpc>
                      </a:pPr>
                      <a:r>
                        <a:rPr lang="en-US" sz="1400" b="0" i="0" spc="0">
                          <a:solidFill>
                            <a:srgbClr val="333333"/>
                          </a:solidFill>
                          <a:effectLst/>
                          <a:latin typeface="+mn-lt"/>
                          <a:ea typeface="+mn-ea"/>
                          <a:cs typeface="+mn-ea"/>
                          <a:sym typeface="+mn-lt"/>
                        </a:rPr>
                        <a:t>Redmi K30 </a:t>
                      </a:r>
                      <a:r>
                        <a:rPr lang="zh-CN" altLang="en-US" sz="1400" b="0" i="0" spc="0">
                          <a:solidFill>
                            <a:srgbClr val="333333"/>
                          </a:solidFill>
                          <a:effectLst/>
                          <a:latin typeface="+mn-lt"/>
                          <a:ea typeface="+mn-ea"/>
                          <a:cs typeface="+mn-ea"/>
                          <a:sym typeface="+mn-lt"/>
                        </a:rPr>
                        <a:t>至尊纪念版</a:t>
                      </a:r>
                      <a:endParaRPr lang="zh-CN" altLang="en-US" sz="2400">
                        <a:effectLst/>
                        <a:latin typeface="+mn-lt"/>
                        <a:ea typeface="+mn-ea"/>
                        <a:cs typeface="+mn-ea"/>
                        <a:sym typeface="+mn-lt"/>
                      </a:endParaRPr>
                    </a:p>
                  </a:txBody>
                  <a:tcPr marL="30480" marR="30480" marT="30480" marB="2286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1324284"/>
                  </a:ext>
                </a:extLst>
              </a:tr>
              <a:tr h="544854">
                <a:tc>
                  <a:txBody>
                    <a:bodyPr/>
                    <a:lstStyle/>
                    <a:p>
                      <a:pPr algn="ctr" fontAlgn="base">
                        <a:lnSpc>
                          <a:spcPct val="130000"/>
                        </a:lnSpc>
                      </a:pPr>
                      <a:endParaRPr lang="zh-CN" altLang="en-US" sz="1800" b="0" i="0" spc="0" dirty="0">
                        <a:solidFill>
                          <a:srgbClr val="333333"/>
                        </a:solidFill>
                        <a:effectLst/>
                        <a:latin typeface="+mn-lt"/>
                        <a:ea typeface="+mn-ea"/>
                        <a:cs typeface="+mn-ea"/>
                        <a:sym typeface="+mn-lt"/>
                      </a:endParaRPr>
                    </a:p>
                    <a:p>
                      <a:pPr algn="ctr">
                        <a:lnSpc>
                          <a:spcPct val="100000"/>
                        </a:lnSpc>
                      </a:pPr>
                      <a:r>
                        <a:rPr lang="zh-CN" altLang="en-US" sz="1600" b="0" i="0" spc="0" dirty="0">
                          <a:solidFill>
                            <a:srgbClr val="000000"/>
                          </a:solidFill>
                          <a:effectLst/>
                          <a:latin typeface="+mn-lt"/>
                          <a:ea typeface="+mn-ea"/>
                          <a:cs typeface="+mn-ea"/>
                          <a:sym typeface="+mn-lt"/>
                        </a:rPr>
                        <a:t>一等奖</a:t>
                      </a:r>
                      <a:endParaRPr lang="zh-CN" altLang="en-US" sz="3200" dirty="0">
                        <a:effectLst/>
                        <a:latin typeface="+mn-lt"/>
                        <a:ea typeface="+mn-ea"/>
                        <a:cs typeface="+mn-ea"/>
                        <a:sym typeface="+mn-lt"/>
                      </a:endParaRPr>
                    </a:p>
                  </a:txBody>
                  <a:tcPr marL="30480" marR="30480" marT="30480" marB="2286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base">
                        <a:lnSpc>
                          <a:spcPct val="130000"/>
                        </a:lnSpc>
                      </a:pPr>
                      <a:endParaRPr lang="zh-CN" altLang="en-US" sz="1800" b="0" i="0" spc="0" dirty="0">
                        <a:solidFill>
                          <a:srgbClr val="333333"/>
                        </a:solidFill>
                        <a:effectLst/>
                        <a:latin typeface="+mn-lt"/>
                        <a:ea typeface="+mn-ea"/>
                        <a:cs typeface="+mn-ea"/>
                        <a:sym typeface="+mn-lt"/>
                      </a:endParaRPr>
                    </a:p>
                    <a:p>
                      <a:pPr algn="ctr">
                        <a:lnSpc>
                          <a:spcPct val="100000"/>
                        </a:lnSpc>
                      </a:pPr>
                      <a:r>
                        <a:rPr lang="en-US" altLang="zh-CN" sz="1600" b="0" i="0" spc="0" dirty="0">
                          <a:solidFill>
                            <a:srgbClr val="000000"/>
                          </a:solidFill>
                          <a:effectLst/>
                          <a:latin typeface="+mn-lt"/>
                          <a:ea typeface="+mn-ea"/>
                          <a:cs typeface="+mn-ea"/>
                          <a:sym typeface="+mn-lt"/>
                        </a:rPr>
                        <a:t>1 </a:t>
                      </a:r>
                      <a:r>
                        <a:rPr lang="zh-CN" altLang="en-US" sz="1600" b="0" i="0" spc="0" dirty="0">
                          <a:solidFill>
                            <a:srgbClr val="000000"/>
                          </a:solidFill>
                          <a:effectLst/>
                          <a:latin typeface="+mn-lt"/>
                          <a:ea typeface="+mn-ea"/>
                          <a:cs typeface="+mn-ea"/>
                          <a:sym typeface="+mn-lt"/>
                        </a:rPr>
                        <a:t>名</a:t>
                      </a:r>
                      <a:endParaRPr lang="zh-CN" altLang="en-US" sz="3200" dirty="0">
                        <a:effectLst/>
                        <a:latin typeface="+mn-lt"/>
                        <a:ea typeface="+mn-ea"/>
                        <a:cs typeface="+mn-ea"/>
                        <a:sym typeface="+mn-lt"/>
                      </a:endParaRPr>
                    </a:p>
                  </a:txBody>
                  <a:tcPr marL="30480" marR="30480" marT="30480" marB="2286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base">
                        <a:lnSpc>
                          <a:spcPct val="130000"/>
                        </a:lnSpc>
                      </a:pPr>
                      <a:endParaRPr lang="en-US" sz="1400" b="0" i="0" spc="0">
                        <a:solidFill>
                          <a:srgbClr val="333333"/>
                        </a:solidFill>
                        <a:effectLst/>
                        <a:latin typeface="+mn-lt"/>
                        <a:ea typeface="+mn-ea"/>
                        <a:cs typeface="+mn-ea"/>
                        <a:sym typeface="+mn-lt"/>
                      </a:endParaRPr>
                    </a:p>
                    <a:p>
                      <a:pPr algn="ctr">
                        <a:lnSpc>
                          <a:spcPct val="100000"/>
                        </a:lnSpc>
                      </a:pPr>
                      <a:r>
                        <a:rPr lang="en-US" sz="1400" b="0" i="0" spc="0">
                          <a:solidFill>
                            <a:srgbClr val="333333"/>
                          </a:solidFill>
                          <a:effectLst/>
                          <a:latin typeface="+mn-lt"/>
                          <a:ea typeface="+mn-ea"/>
                          <a:cs typeface="+mn-ea"/>
                          <a:sym typeface="+mn-lt"/>
                        </a:rPr>
                        <a:t>Kindle</a:t>
                      </a:r>
                      <a:r>
                        <a:rPr lang="zh-CN" altLang="en-US" sz="1400" b="0" i="0" spc="0">
                          <a:solidFill>
                            <a:srgbClr val="333333"/>
                          </a:solidFill>
                          <a:effectLst/>
                          <a:latin typeface="+mn-lt"/>
                          <a:ea typeface="+mn-ea"/>
                          <a:cs typeface="+mn-ea"/>
                          <a:sym typeface="+mn-lt"/>
                        </a:rPr>
                        <a:t>电子书（</a:t>
                      </a:r>
                      <a:r>
                        <a:rPr lang="en-US" altLang="zh-CN" sz="1400" b="0" i="0" spc="0">
                          <a:solidFill>
                            <a:srgbClr val="333333"/>
                          </a:solidFill>
                          <a:effectLst/>
                          <a:latin typeface="+mn-lt"/>
                          <a:ea typeface="+mn-ea"/>
                          <a:cs typeface="+mn-ea"/>
                          <a:sym typeface="+mn-lt"/>
                        </a:rPr>
                        <a:t>4</a:t>
                      </a:r>
                      <a:r>
                        <a:rPr lang="zh-CN" altLang="en-US" sz="1400" b="0" i="0" spc="0">
                          <a:solidFill>
                            <a:srgbClr val="333333"/>
                          </a:solidFill>
                          <a:effectLst/>
                          <a:latin typeface="+mn-lt"/>
                          <a:ea typeface="+mn-ea"/>
                          <a:cs typeface="+mn-ea"/>
                          <a:sym typeface="+mn-lt"/>
                        </a:rPr>
                        <a:t>代）</a:t>
                      </a:r>
                      <a:endParaRPr lang="zh-CN" altLang="en-US" sz="2400">
                        <a:effectLst/>
                        <a:latin typeface="+mn-lt"/>
                        <a:ea typeface="+mn-ea"/>
                        <a:cs typeface="+mn-ea"/>
                        <a:sym typeface="+mn-lt"/>
                      </a:endParaRPr>
                    </a:p>
                  </a:txBody>
                  <a:tcPr marL="30480" marR="30480" marT="30480" marB="2286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8803411"/>
                  </a:ext>
                </a:extLst>
              </a:tr>
              <a:tr h="544854">
                <a:tc>
                  <a:txBody>
                    <a:bodyPr/>
                    <a:lstStyle/>
                    <a:p>
                      <a:pPr algn="ctr" fontAlgn="base">
                        <a:lnSpc>
                          <a:spcPct val="130000"/>
                        </a:lnSpc>
                      </a:pPr>
                      <a:endParaRPr lang="zh-CN" altLang="en-US" sz="1800" b="0" i="0" spc="0" dirty="0">
                        <a:solidFill>
                          <a:srgbClr val="333333"/>
                        </a:solidFill>
                        <a:effectLst/>
                        <a:latin typeface="+mn-lt"/>
                        <a:ea typeface="+mn-ea"/>
                        <a:cs typeface="+mn-ea"/>
                        <a:sym typeface="+mn-lt"/>
                      </a:endParaRPr>
                    </a:p>
                    <a:p>
                      <a:pPr algn="ctr">
                        <a:lnSpc>
                          <a:spcPct val="100000"/>
                        </a:lnSpc>
                      </a:pPr>
                      <a:r>
                        <a:rPr lang="zh-CN" altLang="en-US" sz="1600" b="0" i="0" spc="0" dirty="0">
                          <a:solidFill>
                            <a:srgbClr val="000000"/>
                          </a:solidFill>
                          <a:effectLst/>
                          <a:latin typeface="+mn-lt"/>
                          <a:ea typeface="+mn-ea"/>
                          <a:cs typeface="+mn-ea"/>
                          <a:sym typeface="+mn-lt"/>
                        </a:rPr>
                        <a:t>二等奖</a:t>
                      </a:r>
                      <a:endParaRPr lang="zh-CN" altLang="en-US" sz="3200" dirty="0">
                        <a:effectLst/>
                        <a:latin typeface="+mn-lt"/>
                        <a:ea typeface="+mn-ea"/>
                        <a:cs typeface="+mn-ea"/>
                        <a:sym typeface="+mn-lt"/>
                      </a:endParaRPr>
                    </a:p>
                  </a:txBody>
                  <a:tcPr marL="30480" marR="30480" marT="30480" marB="2286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base">
                        <a:lnSpc>
                          <a:spcPct val="130000"/>
                        </a:lnSpc>
                      </a:pPr>
                      <a:endParaRPr lang="zh-CN" altLang="en-US" sz="1800" b="0" i="0" spc="0" dirty="0">
                        <a:solidFill>
                          <a:srgbClr val="333333"/>
                        </a:solidFill>
                        <a:effectLst/>
                        <a:latin typeface="+mn-lt"/>
                        <a:ea typeface="+mn-ea"/>
                        <a:cs typeface="+mn-ea"/>
                        <a:sym typeface="+mn-lt"/>
                      </a:endParaRPr>
                    </a:p>
                    <a:p>
                      <a:pPr algn="ctr">
                        <a:lnSpc>
                          <a:spcPct val="100000"/>
                        </a:lnSpc>
                      </a:pPr>
                      <a:r>
                        <a:rPr lang="en-US" altLang="zh-CN" sz="1600" b="0" i="0" spc="0" dirty="0">
                          <a:solidFill>
                            <a:srgbClr val="000000"/>
                          </a:solidFill>
                          <a:effectLst/>
                          <a:latin typeface="+mn-lt"/>
                          <a:ea typeface="+mn-ea"/>
                          <a:cs typeface="+mn-ea"/>
                          <a:sym typeface="+mn-lt"/>
                        </a:rPr>
                        <a:t>2 </a:t>
                      </a:r>
                      <a:r>
                        <a:rPr lang="zh-CN" altLang="en-US" sz="1600" b="0" i="0" spc="0" dirty="0">
                          <a:solidFill>
                            <a:srgbClr val="000000"/>
                          </a:solidFill>
                          <a:effectLst/>
                          <a:latin typeface="+mn-lt"/>
                          <a:ea typeface="+mn-ea"/>
                          <a:cs typeface="+mn-ea"/>
                          <a:sym typeface="+mn-lt"/>
                        </a:rPr>
                        <a:t>名</a:t>
                      </a:r>
                      <a:endParaRPr lang="zh-CN" altLang="en-US" sz="3200" dirty="0">
                        <a:effectLst/>
                        <a:latin typeface="+mn-lt"/>
                        <a:ea typeface="+mn-ea"/>
                        <a:cs typeface="+mn-ea"/>
                        <a:sym typeface="+mn-lt"/>
                      </a:endParaRPr>
                    </a:p>
                  </a:txBody>
                  <a:tcPr marL="30480" marR="30480" marT="30480" marB="2286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base">
                        <a:lnSpc>
                          <a:spcPct val="130000"/>
                        </a:lnSpc>
                      </a:pPr>
                      <a:endParaRPr lang="zh-CN" altLang="en-US" sz="1400" b="0" i="0" spc="0" dirty="0">
                        <a:solidFill>
                          <a:srgbClr val="333333"/>
                        </a:solidFill>
                        <a:effectLst/>
                        <a:latin typeface="+mn-lt"/>
                        <a:ea typeface="+mn-ea"/>
                        <a:cs typeface="+mn-ea"/>
                        <a:sym typeface="+mn-lt"/>
                      </a:endParaRPr>
                    </a:p>
                    <a:p>
                      <a:pPr algn="ctr">
                        <a:lnSpc>
                          <a:spcPct val="100000"/>
                        </a:lnSpc>
                      </a:pPr>
                      <a:r>
                        <a:rPr lang="zh-CN" altLang="en-US" sz="1400" b="0" i="0" spc="0" dirty="0">
                          <a:solidFill>
                            <a:srgbClr val="333333"/>
                          </a:solidFill>
                          <a:effectLst/>
                          <a:latin typeface="+mn-lt"/>
                          <a:ea typeface="+mn-ea"/>
                          <a:cs typeface="+mn-ea"/>
                          <a:sym typeface="+mn-lt"/>
                        </a:rPr>
                        <a:t>小米手环</a:t>
                      </a:r>
                      <a:r>
                        <a:rPr lang="en-US" altLang="zh-CN" sz="1400" b="0" i="0" spc="0" dirty="0">
                          <a:solidFill>
                            <a:srgbClr val="333333"/>
                          </a:solidFill>
                          <a:effectLst/>
                          <a:latin typeface="+mn-lt"/>
                          <a:ea typeface="+mn-ea"/>
                          <a:cs typeface="+mn-ea"/>
                          <a:sym typeface="+mn-lt"/>
                        </a:rPr>
                        <a:t>5</a:t>
                      </a:r>
                      <a:r>
                        <a:rPr lang="en-US" sz="1400" b="0" i="0" spc="0" dirty="0">
                          <a:solidFill>
                            <a:srgbClr val="333333"/>
                          </a:solidFill>
                          <a:effectLst/>
                          <a:latin typeface="+mn-lt"/>
                          <a:ea typeface="+mn-ea"/>
                          <a:cs typeface="+mn-ea"/>
                          <a:sym typeface="+mn-lt"/>
                        </a:rPr>
                        <a:t>NFC</a:t>
                      </a:r>
                      <a:r>
                        <a:rPr lang="zh-CN" altLang="en-US" sz="1400" b="0" i="0" spc="0" dirty="0">
                          <a:solidFill>
                            <a:srgbClr val="333333"/>
                          </a:solidFill>
                          <a:effectLst/>
                          <a:latin typeface="+mn-lt"/>
                          <a:ea typeface="+mn-ea"/>
                          <a:cs typeface="+mn-ea"/>
                          <a:sym typeface="+mn-lt"/>
                        </a:rPr>
                        <a:t>版</a:t>
                      </a:r>
                      <a:endParaRPr lang="zh-CN" altLang="en-US" sz="2400" dirty="0">
                        <a:effectLst/>
                        <a:latin typeface="+mn-lt"/>
                        <a:ea typeface="+mn-ea"/>
                        <a:cs typeface="+mn-ea"/>
                        <a:sym typeface="+mn-lt"/>
                      </a:endParaRPr>
                    </a:p>
                  </a:txBody>
                  <a:tcPr marL="30480" marR="30480" marT="30480" marB="2286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4730462"/>
                  </a:ext>
                </a:extLst>
              </a:tr>
              <a:tr h="752959">
                <a:tc>
                  <a:txBody>
                    <a:bodyPr/>
                    <a:lstStyle/>
                    <a:p>
                      <a:pPr algn="ctr" fontAlgn="base">
                        <a:lnSpc>
                          <a:spcPct val="130000"/>
                        </a:lnSpc>
                      </a:pPr>
                      <a:endParaRPr lang="zh-CN" altLang="en-US" sz="1800" b="0" i="0" spc="0" dirty="0">
                        <a:solidFill>
                          <a:srgbClr val="333333"/>
                        </a:solidFill>
                        <a:effectLst/>
                        <a:latin typeface="+mn-lt"/>
                        <a:ea typeface="+mn-ea"/>
                        <a:cs typeface="+mn-ea"/>
                        <a:sym typeface="+mn-lt"/>
                      </a:endParaRPr>
                    </a:p>
                    <a:p>
                      <a:pPr algn="ctr">
                        <a:lnSpc>
                          <a:spcPct val="100000"/>
                        </a:lnSpc>
                      </a:pPr>
                      <a:r>
                        <a:rPr lang="zh-CN" altLang="en-US" sz="1600" b="0" i="0" spc="0" dirty="0">
                          <a:solidFill>
                            <a:srgbClr val="000000"/>
                          </a:solidFill>
                          <a:effectLst/>
                          <a:latin typeface="+mn-lt"/>
                          <a:ea typeface="+mn-ea"/>
                          <a:cs typeface="+mn-ea"/>
                          <a:sym typeface="+mn-lt"/>
                        </a:rPr>
                        <a:t>三等奖</a:t>
                      </a:r>
                      <a:endParaRPr lang="zh-CN" altLang="en-US" sz="3200" dirty="0">
                        <a:effectLst/>
                        <a:latin typeface="+mn-lt"/>
                        <a:ea typeface="+mn-ea"/>
                        <a:cs typeface="+mn-ea"/>
                        <a:sym typeface="+mn-lt"/>
                      </a:endParaRPr>
                    </a:p>
                  </a:txBody>
                  <a:tcPr marL="30480" marR="30480" marT="30480" marB="2286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base">
                        <a:lnSpc>
                          <a:spcPct val="130000"/>
                        </a:lnSpc>
                      </a:pPr>
                      <a:endParaRPr lang="zh-CN" altLang="en-US" sz="1800" b="0" i="0" spc="0" dirty="0">
                        <a:solidFill>
                          <a:srgbClr val="333333"/>
                        </a:solidFill>
                        <a:effectLst/>
                        <a:latin typeface="+mn-lt"/>
                        <a:ea typeface="+mn-ea"/>
                        <a:cs typeface="+mn-ea"/>
                        <a:sym typeface="+mn-lt"/>
                      </a:endParaRPr>
                    </a:p>
                    <a:p>
                      <a:pPr algn="ctr">
                        <a:lnSpc>
                          <a:spcPct val="100000"/>
                        </a:lnSpc>
                      </a:pPr>
                      <a:r>
                        <a:rPr lang="en-US" altLang="zh-CN" sz="1600" b="0" i="0" spc="0" dirty="0">
                          <a:solidFill>
                            <a:srgbClr val="000000"/>
                          </a:solidFill>
                          <a:effectLst/>
                          <a:latin typeface="+mn-lt"/>
                          <a:ea typeface="+mn-ea"/>
                          <a:cs typeface="+mn-ea"/>
                          <a:sym typeface="+mn-lt"/>
                        </a:rPr>
                        <a:t>6 </a:t>
                      </a:r>
                      <a:r>
                        <a:rPr lang="zh-CN" altLang="en-US" sz="1600" b="0" i="0" spc="0" dirty="0">
                          <a:solidFill>
                            <a:srgbClr val="000000"/>
                          </a:solidFill>
                          <a:effectLst/>
                          <a:latin typeface="+mn-lt"/>
                          <a:ea typeface="+mn-ea"/>
                          <a:cs typeface="+mn-ea"/>
                          <a:sym typeface="+mn-lt"/>
                        </a:rPr>
                        <a:t>名</a:t>
                      </a:r>
                      <a:endParaRPr lang="zh-CN" altLang="en-US" sz="3200" dirty="0">
                        <a:effectLst/>
                        <a:latin typeface="+mn-lt"/>
                        <a:ea typeface="+mn-ea"/>
                        <a:cs typeface="+mn-ea"/>
                        <a:sym typeface="+mn-lt"/>
                      </a:endParaRPr>
                    </a:p>
                  </a:txBody>
                  <a:tcPr marL="30480" marR="30480" marT="30480" marB="2286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base">
                        <a:lnSpc>
                          <a:spcPct val="130000"/>
                        </a:lnSpc>
                      </a:pPr>
                      <a:endParaRPr lang="zh-CN" altLang="en-US" sz="1400" b="0" i="0" spc="0" dirty="0">
                        <a:solidFill>
                          <a:srgbClr val="333333"/>
                        </a:solidFill>
                        <a:effectLst/>
                        <a:latin typeface="+mn-lt"/>
                        <a:ea typeface="+mn-ea"/>
                        <a:cs typeface="+mn-ea"/>
                        <a:sym typeface="+mn-lt"/>
                      </a:endParaRPr>
                    </a:p>
                    <a:p>
                      <a:pPr algn="ctr">
                        <a:lnSpc>
                          <a:spcPct val="100000"/>
                        </a:lnSpc>
                      </a:pPr>
                      <a:r>
                        <a:rPr lang="zh-CN" altLang="en-US" sz="1400" b="0" i="0" spc="0" dirty="0">
                          <a:solidFill>
                            <a:srgbClr val="333333"/>
                          </a:solidFill>
                          <a:effectLst/>
                          <a:latin typeface="+mn-lt"/>
                          <a:ea typeface="+mn-ea"/>
                          <a:cs typeface="+mn-ea"/>
                          <a:sym typeface="+mn-lt"/>
                        </a:rPr>
                        <a:t>小米移动电源</a:t>
                      </a:r>
                      <a:r>
                        <a:rPr lang="en-US" altLang="zh-CN" sz="1400" b="0" i="0" spc="0" dirty="0">
                          <a:solidFill>
                            <a:srgbClr val="333333"/>
                          </a:solidFill>
                          <a:effectLst/>
                          <a:latin typeface="+mn-lt"/>
                          <a:ea typeface="+mn-ea"/>
                          <a:cs typeface="+mn-ea"/>
                          <a:sym typeface="+mn-lt"/>
                        </a:rPr>
                        <a:t>3 10000mAh </a:t>
                      </a:r>
                      <a:r>
                        <a:rPr lang="zh-CN" altLang="en-US" sz="1400" b="0" i="0" spc="0" dirty="0">
                          <a:solidFill>
                            <a:srgbClr val="333333"/>
                          </a:solidFill>
                          <a:effectLst/>
                          <a:latin typeface="+mn-lt"/>
                          <a:ea typeface="+mn-ea"/>
                          <a:cs typeface="+mn-ea"/>
                          <a:sym typeface="+mn-lt"/>
                        </a:rPr>
                        <a:t>快充版</a:t>
                      </a:r>
                      <a:endParaRPr lang="zh-CN" altLang="en-US" sz="2400" dirty="0">
                        <a:effectLst/>
                        <a:latin typeface="+mn-lt"/>
                        <a:ea typeface="+mn-ea"/>
                        <a:cs typeface="+mn-ea"/>
                        <a:sym typeface="+mn-lt"/>
                      </a:endParaRPr>
                    </a:p>
                  </a:txBody>
                  <a:tcPr marL="30480" marR="30480" marT="30480" marB="2286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8972017"/>
                  </a:ext>
                </a:extLst>
              </a:tr>
              <a:tr h="752959">
                <a:tc>
                  <a:txBody>
                    <a:bodyPr/>
                    <a:lstStyle/>
                    <a:p>
                      <a:pPr algn="ctr" fontAlgn="base">
                        <a:lnSpc>
                          <a:spcPct val="130000"/>
                        </a:lnSpc>
                      </a:pPr>
                      <a:endParaRPr lang="zh-CN" altLang="en-US" sz="1800" b="0" i="0" spc="0" dirty="0">
                        <a:solidFill>
                          <a:srgbClr val="333333"/>
                        </a:solidFill>
                        <a:effectLst/>
                        <a:latin typeface="+mn-lt"/>
                        <a:ea typeface="+mn-ea"/>
                        <a:cs typeface="+mn-ea"/>
                        <a:sym typeface="+mn-lt"/>
                      </a:endParaRPr>
                    </a:p>
                    <a:p>
                      <a:pPr algn="ctr">
                        <a:lnSpc>
                          <a:spcPct val="100000"/>
                        </a:lnSpc>
                      </a:pPr>
                      <a:r>
                        <a:rPr lang="zh-CN" altLang="en-US" sz="1600" b="0" i="0" spc="0" dirty="0">
                          <a:solidFill>
                            <a:srgbClr val="000000"/>
                          </a:solidFill>
                          <a:effectLst/>
                          <a:latin typeface="+mn-lt"/>
                          <a:ea typeface="+mn-ea"/>
                          <a:cs typeface="+mn-ea"/>
                          <a:sym typeface="+mn-lt"/>
                        </a:rPr>
                        <a:t>优胜奖</a:t>
                      </a:r>
                      <a:endParaRPr lang="zh-CN" altLang="en-US" sz="3200" dirty="0">
                        <a:effectLst/>
                        <a:latin typeface="+mn-lt"/>
                        <a:ea typeface="+mn-ea"/>
                        <a:cs typeface="+mn-ea"/>
                        <a:sym typeface="+mn-lt"/>
                      </a:endParaRPr>
                    </a:p>
                  </a:txBody>
                  <a:tcPr marL="30480" marR="30480" marT="30480" marB="2286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base">
                        <a:lnSpc>
                          <a:spcPct val="130000"/>
                        </a:lnSpc>
                      </a:pPr>
                      <a:endParaRPr lang="zh-CN" altLang="en-US" sz="1800" b="0" i="0" spc="0" dirty="0">
                        <a:solidFill>
                          <a:srgbClr val="333333"/>
                        </a:solidFill>
                        <a:effectLst/>
                        <a:latin typeface="+mn-lt"/>
                        <a:ea typeface="+mn-ea"/>
                        <a:cs typeface="+mn-ea"/>
                        <a:sym typeface="+mn-lt"/>
                      </a:endParaRPr>
                    </a:p>
                    <a:p>
                      <a:pPr algn="ctr">
                        <a:lnSpc>
                          <a:spcPct val="100000"/>
                        </a:lnSpc>
                      </a:pPr>
                      <a:r>
                        <a:rPr lang="en-US" altLang="zh-CN" sz="1600" b="0" i="0" spc="0" dirty="0">
                          <a:solidFill>
                            <a:srgbClr val="000000"/>
                          </a:solidFill>
                          <a:effectLst/>
                          <a:latin typeface="+mn-lt"/>
                          <a:ea typeface="+mn-ea"/>
                          <a:cs typeface="+mn-ea"/>
                          <a:sym typeface="+mn-lt"/>
                        </a:rPr>
                        <a:t>10 </a:t>
                      </a:r>
                      <a:r>
                        <a:rPr lang="zh-CN" altLang="en-US" sz="1600" b="0" i="0" spc="0" dirty="0">
                          <a:solidFill>
                            <a:srgbClr val="000000"/>
                          </a:solidFill>
                          <a:effectLst/>
                          <a:latin typeface="+mn-lt"/>
                          <a:ea typeface="+mn-ea"/>
                          <a:cs typeface="+mn-ea"/>
                          <a:sym typeface="+mn-lt"/>
                        </a:rPr>
                        <a:t>名</a:t>
                      </a:r>
                      <a:endParaRPr lang="zh-CN" altLang="en-US" sz="3200" dirty="0">
                        <a:effectLst/>
                        <a:latin typeface="+mn-lt"/>
                        <a:ea typeface="+mn-ea"/>
                        <a:cs typeface="+mn-ea"/>
                        <a:sym typeface="+mn-lt"/>
                      </a:endParaRPr>
                    </a:p>
                  </a:txBody>
                  <a:tcPr marL="30480" marR="30480" marT="30480" marB="2286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base">
                        <a:lnSpc>
                          <a:spcPct val="130000"/>
                        </a:lnSpc>
                      </a:pPr>
                      <a:endParaRPr lang="zh-CN" altLang="en-US" sz="1400" b="0" i="0" spc="0" dirty="0">
                        <a:solidFill>
                          <a:srgbClr val="333333"/>
                        </a:solidFill>
                        <a:effectLst/>
                        <a:latin typeface="+mn-lt"/>
                        <a:ea typeface="+mn-ea"/>
                        <a:cs typeface="+mn-ea"/>
                        <a:sym typeface="+mn-lt"/>
                      </a:endParaRPr>
                    </a:p>
                    <a:p>
                      <a:pPr algn="ctr">
                        <a:lnSpc>
                          <a:spcPct val="100000"/>
                        </a:lnSpc>
                      </a:pPr>
                      <a:r>
                        <a:rPr lang="zh-CN" altLang="en-US" sz="1400" b="0" i="0" spc="0" dirty="0">
                          <a:solidFill>
                            <a:srgbClr val="333333"/>
                          </a:solidFill>
                          <a:effectLst/>
                          <a:latin typeface="+mn-lt"/>
                          <a:ea typeface="+mn-ea"/>
                          <a:cs typeface="+mn-ea"/>
                          <a:sym typeface="+mn-lt"/>
                        </a:rPr>
                        <a:t>金士顿（</a:t>
                      </a:r>
                      <a:r>
                        <a:rPr lang="en-US" sz="1400" b="0" i="0" spc="0" dirty="0">
                          <a:solidFill>
                            <a:srgbClr val="333333"/>
                          </a:solidFill>
                          <a:effectLst/>
                          <a:latin typeface="+mn-lt"/>
                          <a:ea typeface="+mn-ea"/>
                          <a:cs typeface="+mn-ea"/>
                          <a:sym typeface="+mn-lt"/>
                        </a:rPr>
                        <a:t>Kingston）64GB USB3.0 U</a:t>
                      </a:r>
                      <a:r>
                        <a:rPr lang="zh-CN" altLang="en-US" sz="1400" b="0" i="0" spc="0" dirty="0">
                          <a:solidFill>
                            <a:srgbClr val="333333"/>
                          </a:solidFill>
                          <a:effectLst/>
                          <a:latin typeface="+mn-lt"/>
                          <a:ea typeface="+mn-ea"/>
                          <a:cs typeface="+mn-ea"/>
                          <a:sym typeface="+mn-lt"/>
                        </a:rPr>
                        <a:t>盘</a:t>
                      </a:r>
                      <a:endParaRPr lang="zh-CN" altLang="en-US" sz="2400" dirty="0">
                        <a:effectLst/>
                        <a:latin typeface="+mn-lt"/>
                        <a:ea typeface="+mn-ea"/>
                        <a:cs typeface="+mn-ea"/>
                        <a:sym typeface="+mn-lt"/>
                      </a:endParaRPr>
                    </a:p>
                  </a:txBody>
                  <a:tcPr marL="30480" marR="30480" marT="30480" marB="2286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9147054"/>
                  </a:ext>
                </a:extLst>
              </a:tr>
            </a:tbl>
          </a:graphicData>
        </a:graphic>
      </p:graphicFrame>
      <p:sp>
        <p:nvSpPr>
          <p:cNvPr id="79" name="iconfont-11592-5504274">
            <a:extLst>
              <a:ext uri="{FF2B5EF4-FFF2-40B4-BE49-F238E27FC236}">
                <a16:creationId xmlns:a16="http://schemas.microsoft.com/office/drawing/2014/main" id="{2F6AF22C-A208-4DC8-9017-497AEFBAE465}"/>
              </a:ext>
            </a:extLst>
          </p:cNvPr>
          <p:cNvSpPr>
            <a:spLocks noChangeAspect="1"/>
          </p:cNvSpPr>
          <p:nvPr/>
        </p:nvSpPr>
        <p:spPr bwMode="auto">
          <a:xfrm>
            <a:off x="2775432" y="1704813"/>
            <a:ext cx="609685" cy="609685"/>
          </a:xfrm>
          <a:custGeom>
            <a:avLst/>
            <a:gdLst>
              <a:gd name="T0" fmla="*/ 7467 w 11734"/>
              <a:gd name="T1" fmla="*/ 8708 h 11734"/>
              <a:gd name="T2" fmla="*/ 8534 w 11734"/>
              <a:gd name="T3" fmla="*/ 10400 h 11734"/>
              <a:gd name="T4" fmla="*/ 8000 w 11734"/>
              <a:gd name="T5" fmla="*/ 11734 h 11734"/>
              <a:gd name="T6" fmla="*/ 3200 w 11734"/>
              <a:gd name="T7" fmla="*/ 11200 h 11734"/>
              <a:gd name="T8" fmla="*/ 4267 w 11734"/>
              <a:gd name="T9" fmla="*/ 9094 h 11734"/>
              <a:gd name="T10" fmla="*/ 2730 w 11734"/>
              <a:gd name="T11" fmla="*/ 7359 h 11734"/>
              <a:gd name="T12" fmla="*/ 1336 w 11734"/>
              <a:gd name="T13" fmla="*/ 1067 h 11734"/>
              <a:gd name="T14" fmla="*/ 3465 w 11734"/>
              <a:gd name="T15" fmla="*/ 0 h 11734"/>
              <a:gd name="T16" fmla="*/ 9574 w 11734"/>
              <a:gd name="T17" fmla="*/ 1067 h 11734"/>
              <a:gd name="T18" fmla="*/ 11734 w 11734"/>
              <a:gd name="T19" fmla="*/ 2402 h 11734"/>
              <a:gd name="T20" fmla="*/ 2134 w 11734"/>
              <a:gd name="T21" fmla="*/ 2134 h 11734"/>
              <a:gd name="T22" fmla="*/ 1067 w 11734"/>
              <a:gd name="T23" fmla="*/ 2400 h 11734"/>
              <a:gd name="T24" fmla="*/ 2134 w 11734"/>
              <a:gd name="T25" fmla="*/ 5332 h 11734"/>
              <a:gd name="T26" fmla="*/ 9600 w 11734"/>
              <a:gd name="T27" fmla="*/ 2134 h 11734"/>
              <a:gd name="T28" fmla="*/ 9599 w 11734"/>
              <a:gd name="T29" fmla="*/ 5420 h 11734"/>
              <a:gd name="T30" fmla="*/ 10398 w 11734"/>
              <a:gd name="T31" fmla="*/ 2134 h 11734"/>
              <a:gd name="T32" fmla="*/ 5334 w 11734"/>
              <a:gd name="T33" fmla="*/ 9029 h 11734"/>
              <a:gd name="T34" fmla="*/ 4800 w 11734"/>
              <a:gd name="T35" fmla="*/ 10134 h 11734"/>
              <a:gd name="T36" fmla="*/ 4267 w 11734"/>
              <a:gd name="T37" fmla="*/ 10400 h 11734"/>
              <a:gd name="T38" fmla="*/ 7467 w 11734"/>
              <a:gd name="T39" fmla="*/ 10667 h 11734"/>
              <a:gd name="T40" fmla="*/ 7198 w 11734"/>
              <a:gd name="T41" fmla="*/ 10134 h 11734"/>
              <a:gd name="T42" fmla="*/ 6400 w 11734"/>
              <a:gd name="T43" fmla="*/ 9600 h 11734"/>
              <a:gd name="T44" fmla="*/ 5334 w 11734"/>
              <a:gd name="T45" fmla="*/ 9029 h 11734"/>
              <a:gd name="T46" fmla="*/ 3200 w 11734"/>
              <a:gd name="T47" fmla="*/ 5332 h 11734"/>
              <a:gd name="T48" fmla="*/ 8534 w 11734"/>
              <a:gd name="T49" fmla="*/ 5332 h 11734"/>
              <a:gd name="T50" fmla="*/ 8269 w 11734"/>
              <a:gd name="T51" fmla="*/ 1067 h 11734"/>
              <a:gd name="T52" fmla="*/ 3200 w 11734"/>
              <a:gd name="T53" fmla="*/ 1334 h 11734"/>
              <a:gd name="T54" fmla="*/ 5086 w 11734"/>
              <a:gd name="T55" fmla="*/ 5565 h 11734"/>
              <a:gd name="T56" fmla="*/ 4981 w 11734"/>
              <a:gd name="T57" fmla="*/ 4553 h 11734"/>
              <a:gd name="T58" fmla="*/ 4446 w 11734"/>
              <a:gd name="T59" fmla="*/ 3675 h 11734"/>
              <a:gd name="T60" fmla="*/ 5710 w 11734"/>
              <a:gd name="T61" fmla="*/ 2793 h 11734"/>
              <a:gd name="T62" fmla="*/ 6414 w 11734"/>
              <a:gd name="T63" fmla="*/ 3553 h 11734"/>
              <a:gd name="T64" fmla="*/ 7385 w 11734"/>
              <a:gd name="T65" fmla="*/ 3961 h 11734"/>
              <a:gd name="T66" fmla="*/ 6902 w 11734"/>
              <a:gd name="T67" fmla="*/ 5388 h 11734"/>
              <a:gd name="T68" fmla="*/ 5867 w 11734"/>
              <a:gd name="T69" fmla="*/ 5170 h 1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734" h="11734">
                <a:moveTo>
                  <a:pt x="9003" y="7360"/>
                </a:moveTo>
                <a:cubicBezTo>
                  <a:pt x="8625" y="7943"/>
                  <a:pt x="8094" y="8409"/>
                  <a:pt x="7467" y="8708"/>
                </a:cubicBezTo>
                <a:lnTo>
                  <a:pt x="7467" y="9094"/>
                </a:lnTo>
                <a:cubicBezTo>
                  <a:pt x="8075" y="9218"/>
                  <a:pt x="8534" y="9756"/>
                  <a:pt x="8534" y="10400"/>
                </a:cubicBezTo>
                <a:lnTo>
                  <a:pt x="8534" y="11200"/>
                </a:lnTo>
                <a:cubicBezTo>
                  <a:pt x="8534" y="11495"/>
                  <a:pt x="8295" y="11734"/>
                  <a:pt x="8000" y="11734"/>
                </a:cubicBezTo>
                <a:lnTo>
                  <a:pt x="3734" y="11734"/>
                </a:lnTo>
                <a:cubicBezTo>
                  <a:pt x="3439" y="11734"/>
                  <a:pt x="3200" y="11495"/>
                  <a:pt x="3200" y="11200"/>
                </a:cubicBezTo>
                <a:lnTo>
                  <a:pt x="3200" y="10400"/>
                </a:lnTo>
                <a:cubicBezTo>
                  <a:pt x="3200" y="9767"/>
                  <a:pt x="3646" y="9220"/>
                  <a:pt x="4267" y="9094"/>
                </a:cubicBezTo>
                <a:lnTo>
                  <a:pt x="4267" y="8708"/>
                </a:lnTo>
                <a:cubicBezTo>
                  <a:pt x="3639" y="8410"/>
                  <a:pt x="3107" y="7942"/>
                  <a:pt x="2730" y="7359"/>
                </a:cubicBezTo>
                <a:cubicBezTo>
                  <a:pt x="1089" y="6319"/>
                  <a:pt x="0" y="4487"/>
                  <a:pt x="0" y="2400"/>
                </a:cubicBezTo>
                <a:cubicBezTo>
                  <a:pt x="0" y="1664"/>
                  <a:pt x="598" y="1067"/>
                  <a:pt x="1336" y="1067"/>
                </a:cubicBezTo>
                <a:lnTo>
                  <a:pt x="2160" y="1067"/>
                </a:lnTo>
                <a:cubicBezTo>
                  <a:pt x="2287" y="447"/>
                  <a:pt x="2832" y="1"/>
                  <a:pt x="3465" y="0"/>
                </a:cubicBezTo>
                <a:lnTo>
                  <a:pt x="8270" y="0"/>
                </a:lnTo>
                <a:cubicBezTo>
                  <a:pt x="8902" y="1"/>
                  <a:pt x="9447" y="447"/>
                  <a:pt x="9574" y="1067"/>
                </a:cubicBezTo>
                <a:lnTo>
                  <a:pt x="10399" y="1067"/>
                </a:lnTo>
                <a:cubicBezTo>
                  <a:pt x="11136" y="1067"/>
                  <a:pt x="11734" y="1665"/>
                  <a:pt x="11734" y="2402"/>
                </a:cubicBezTo>
                <a:cubicBezTo>
                  <a:pt x="11734" y="4488"/>
                  <a:pt x="10644" y="6320"/>
                  <a:pt x="9003" y="7360"/>
                </a:cubicBezTo>
                <a:close/>
                <a:moveTo>
                  <a:pt x="2134" y="2134"/>
                </a:moveTo>
                <a:lnTo>
                  <a:pt x="1336" y="2134"/>
                </a:lnTo>
                <a:cubicBezTo>
                  <a:pt x="1187" y="2134"/>
                  <a:pt x="1067" y="2253"/>
                  <a:pt x="1067" y="2400"/>
                </a:cubicBezTo>
                <a:cubicBezTo>
                  <a:pt x="1067" y="3544"/>
                  <a:pt x="1467" y="4594"/>
                  <a:pt x="2135" y="5419"/>
                </a:cubicBezTo>
                <a:cubicBezTo>
                  <a:pt x="2134" y="5390"/>
                  <a:pt x="2134" y="5361"/>
                  <a:pt x="2134" y="5332"/>
                </a:cubicBezTo>
                <a:lnTo>
                  <a:pt x="2134" y="2134"/>
                </a:lnTo>
                <a:close/>
                <a:moveTo>
                  <a:pt x="9600" y="2134"/>
                </a:moveTo>
                <a:lnTo>
                  <a:pt x="9600" y="5332"/>
                </a:lnTo>
                <a:cubicBezTo>
                  <a:pt x="9600" y="5361"/>
                  <a:pt x="9600" y="5390"/>
                  <a:pt x="9599" y="5420"/>
                </a:cubicBezTo>
                <a:cubicBezTo>
                  <a:pt x="10292" y="4566"/>
                  <a:pt x="10669" y="3501"/>
                  <a:pt x="10667" y="2402"/>
                </a:cubicBezTo>
                <a:cubicBezTo>
                  <a:pt x="10667" y="2253"/>
                  <a:pt x="10547" y="2134"/>
                  <a:pt x="10398" y="2134"/>
                </a:cubicBezTo>
                <a:lnTo>
                  <a:pt x="9600" y="2134"/>
                </a:lnTo>
                <a:close/>
                <a:moveTo>
                  <a:pt x="5334" y="9029"/>
                </a:moveTo>
                <a:lnTo>
                  <a:pt x="5334" y="9600"/>
                </a:lnTo>
                <a:cubicBezTo>
                  <a:pt x="5334" y="9895"/>
                  <a:pt x="5095" y="10134"/>
                  <a:pt x="4800" y="10134"/>
                </a:cubicBezTo>
                <a:lnTo>
                  <a:pt x="4536" y="10134"/>
                </a:lnTo>
                <a:cubicBezTo>
                  <a:pt x="4388" y="10132"/>
                  <a:pt x="4267" y="10252"/>
                  <a:pt x="4267" y="10400"/>
                </a:cubicBezTo>
                <a:lnTo>
                  <a:pt x="4267" y="10667"/>
                </a:lnTo>
                <a:lnTo>
                  <a:pt x="7467" y="10667"/>
                </a:lnTo>
                <a:lnTo>
                  <a:pt x="7467" y="10400"/>
                </a:lnTo>
                <a:cubicBezTo>
                  <a:pt x="7467" y="10254"/>
                  <a:pt x="7346" y="10134"/>
                  <a:pt x="7198" y="10134"/>
                </a:cubicBezTo>
                <a:lnTo>
                  <a:pt x="6934" y="10134"/>
                </a:lnTo>
                <a:cubicBezTo>
                  <a:pt x="6639" y="10134"/>
                  <a:pt x="6400" y="9895"/>
                  <a:pt x="6400" y="9600"/>
                </a:cubicBezTo>
                <a:lnTo>
                  <a:pt x="6400" y="9029"/>
                </a:lnTo>
                <a:cubicBezTo>
                  <a:pt x="6047" y="9080"/>
                  <a:pt x="5687" y="9080"/>
                  <a:pt x="5334" y="9029"/>
                </a:cubicBezTo>
                <a:close/>
                <a:moveTo>
                  <a:pt x="3200" y="1334"/>
                </a:moveTo>
                <a:lnTo>
                  <a:pt x="3200" y="5332"/>
                </a:lnTo>
                <a:cubicBezTo>
                  <a:pt x="3200" y="6808"/>
                  <a:pt x="4393" y="8000"/>
                  <a:pt x="5867" y="8000"/>
                </a:cubicBezTo>
                <a:cubicBezTo>
                  <a:pt x="7340" y="8000"/>
                  <a:pt x="8534" y="6806"/>
                  <a:pt x="8534" y="5332"/>
                </a:cubicBezTo>
                <a:lnTo>
                  <a:pt x="8534" y="1334"/>
                </a:lnTo>
                <a:cubicBezTo>
                  <a:pt x="8534" y="1187"/>
                  <a:pt x="8414" y="1067"/>
                  <a:pt x="8269" y="1067"/>
                </a:cubicBezTo>
                <a:lnTo>
                  <a:pt x="3464" y="1067"/>
                </a:lnTo>
                <a:cubicBezTo>
                  <a:pt x="3318" y="1068"/>
                  <a:pt x="3200" y="1187"/>
                  <a:pt x="3200" y="1334"/>
                </a:cubicBezTo>
                <a:close/>
                <a:moveTo>
                  <a:pt x="5867" y="5170"/>
                </a:moveTo>
                <a:lnTo>
                  <a:pt x="5086" y="5565"/>
                </a:lnTo>
                <a:cubicBezTo>
                  <a:pt x="4912" y="5652"/>
                  <a:pt x="4799" y="5573"/>
                  <a:pt x="4832" y="5388"/>
                </a:cubicBezTo>
                <a:lnTo>
                  <a:pt x="4981" y="4553"/>
                </a:lnTo>
                <a:lnTo>
                  <a:pt x="4349" y="3961"/>
                </a:lnTo>
                <a:cubicBezTo>
                  <a:pt x="4209" y="3830"/>
                  <a:pt x="4253" y="3702"/>
                  <a:pt x="4446" y="3675"/>
                </a:cubicBezTo>
                <a:lnTo>
                  <a:pt x="5320" y="3553"/>
                </a:lnTo>
                <a:lnTo>
                  <a:pt x="5710" y="2793"/>
                </a:lnTo>
                <a:cubicBezTo>
                  <a:pt x="5797" y="2625"/>
                  <a:pt x="5937" y="2625"/>
                  <a:pt x="6024" y="2793"/>
                </a:cubicBezTo>
                <a:lnTo>
                  <a:pt x="6414" y="3553"/>
                </a:lnTo>
                <a:lnTo>
                  <a:pt x="7288" y="3675"/>
                </a:lnTo>
                <a:cubicBezTo>
                  <a:pt x="7482" y="3702"/>
                  <a:pt x="7525" y="3830"/>
                  <a:pt x="7385" y="3961"/>
                </a:cubicBezTo>
                <a:lnTo>
                  <a:pt x="6753" y="4553"/>
                </a:lnTo>
                <a:lnTo>
                  <a:pt x="6902" y="5388"/>
                </a:lnTo>
                <a:cubicBezTo>
                  <a:pt x="6935" y="5573"/>
                  <a:pt x="6821" y="5652"/>
                  <a:pt x="6648" y="5565"/>
                </a:cubicBezTo>
                <a:lnTo>
                  <a:pt x="5867" y="5170"/>
                </a:lnTo>
                <a:close/>
              </a:path>
            </a:pathLst>
          </a:custGeom>
          <a:solidFill>
            <a:schemeClr val="bg1"/>
          </a:solidFill>
          <a:ln>
            <a:noFill/>
          </a:ln>
        </p:spPr>
      </p:sp>
    </p:spTree>
    <p:custDataLst>
      <p:tags r:id="rId1"/>
    </p:custDataLst>
    <p:extLst>
      <p:ext uri="{BB962C8B-B14F-4D97-AF65-F5344CB8AC3E}">
        <p14:creationId xmlns:p14="http://schemas.microsoft.com/office/powerpoint/2010/main" val="20497640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49" presetClass="entr" presetSubtype="0" decel="100000" fill="hold" nodeType="afterEffect">
                                  <p:stCondLst>
                                    <p:cond delay="0"/>
                                  </p:stCondLst>
                                  <p:childTnLst>
                                    <p:set>
                                      <p:cBhvr>
                                        <p:cTn id="15" dur="1" fill="hold">
                                          <p:stCondLst>
                                            <p:cond delay="0"/>
                                          </p:stCondLst>
                                        </p:cTn>
                                        <p:tgtEl>
                                          <p:spTgt spid="43"/>
                                        </p:tgtEl>
                                        <p:attrNameLst>
                                          <p:attrName>style.visibility</p:attrName>
                                        </p:attrNameLst>
                                      </p:cBhvr>
                                      <p:to>
                                        <p:strVal val="visible"/>
                                      </p:to>
                                    </p:set>
                                    <p:anim calcmode="lin" valueType="num">
                                      <p:cBhvr>
                                        <p:cTn id="16" dur="500" fill="hold"/>
                                        <p:tgtEl>
                                          <p:spTgt spid="43"/>
                                        </p:tgtEl>
                                        <p:attrNameLst>
                                          <p:attrName>ppt_w</p:attrName>
                                        </p:attrNameLst>
                                      </p:cBhvr>
                                      <p:tavLst>
                                        <p:tav tm="0">
                                          <p:val>
                                            <p:fltVal val="0"/>
                                          </p:val>
                                        </p:tav>
                                        <p:tav tm="100000">
                                          <p:val>
                                            <p:strVal val="#ppt_w"/>
                                          </p:val>
                                        </p:tav>
                                      </p:tavLst>
                                    </p:anim>
                                    <p:anim calcmode="lin" valueType="num">
                                      <p:cBhvr>
                                        <p:cTn id="17" dur="500" fill="hold"/>
                                        <p:tgtEl>
                                          <p:spTgt spid="43"/>
                                        </p:tgtEl>
                                        <p:attrNameLst>
                                          <p:attrName>ppt_h</p:attrName>
                                        </p:attrNameLst>
                                      </p:cBhvr>
                                      <p:tavLst>
                                        <p:tav tm="0">
                                          <p:val>
                                            <p:fltVal val="0"/>
                                          </p:val>
                                        </p:tav>
                                        <p:tav tm="100000">
                                          <p:val>
                                            <p:strVal val="#ppt_h"/>
                                          </p:val>
                                        </p:tav>
                                      </p:tavLst>
                                    </p:anim>
                                    <p:anim calcmode="lin" valueType="num">
                                      <p:cBhvr>
                                        <p:cTn id="18" dur="500" fill="hold"/>
                                        <p:tgtEl>
                                          <p:spTgt spid="43"/>
                                        </p:tgtEl>
                                        <p:attrNameLst>
                                          <p:attrName>style.rotation</p:attrName>
                                        </p:attrNameLst>
                                      </p:cBhvr>
                                      <p:tavLst>
                                        <p:tav tm="0">
                                          <p:val>
                                            <p:fltVal val="360"/>
                                          </p:val>
                                        </p:tav>
                                        <p:tav tm="100000">
                                          <p:val>
                                            <p:fltVal val="0"/>
                                          </p:val>
                                        </p:tav>
                                      </p:tavLst>
                                    </p:anim>
                                    <p:animEffect transition="in" filter="fade">
                                      <p:cBhvr>
                                        <p:cTn id="19" dur="500"/>
                                        <p:tgtEl>
                                          <p:spTgt spid="43"/>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p:cTn id="23" dur="500" fill="hold"/>
                                        <p:tgtEl>
                                          <p:spTgt spid="42"/>
                                        </p:tgtEl>
                                        <p:attrNameLst>
                                          <p:attrName>ppt_w</p:attrName>
                                        </p:attrNameLst>
                                      </p:cBhvr>
                                      <p:tavLst>
                                        <p:tav tm="0">
                                          <p:val>
                                            <p:fltVal val="0"/>
                                          </p:val>
                                        </p:tav>
                                        <p:tav tm="100000">
                                          <p:val>
                                            <p:strVal val="#ppt_w"/>
                                          </p:val>
                                        </p:tav>
                                      </p:tavLst>
                                    </p:anim>
                                    <p:anim calcmode="lin" valueType="num">
                                      <p:cBhvr>
                                        <p:cTn id="24" dur="500" fill="hold"/>
                                        <p:tgtEl>
                                          <p:spTgt spid="42"/>
                                        </p:tgtEl>
                                        <p:attrNameLst>
                                          <p:attrName>ppt_h</p:attrName>
                                        </p:attrNameLst>
                                      </p:cBhvr>
                                      <p:tavLst>
                                        <p:tav tm="0">
                                          <p:val>
                                            <p:fltVal val="0"/>
                                          </p:val>
                                        </p:tav>
                                        <p:tav tm="100000">
                                          <p:val>
                                            <p:strVal val="#ppt_h"/>
                                          </p:val>
                                        </p:tav>
                                      </p:tavLst>
                                    </p:anim>
                                    <p:animEffect transition="in" filter="fade">
                                      <p:cBhvr>
                                        <p:cTn id="2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4101169-1F7D-4196-92C8-9A1D81A6AA8A}"/>
              </a:ext>
            </a:extLst>
          </p:cNvPr>
          <p:cNvSpPr/>
          <p:nvPr/>
        </p:nvSpPr>
        <p:spPr>
          <a:xfrm>
            <a:off x="163286" y="1996168"/>
            <a:ext cx="5932714" cy="2865664"/>
          </a:xfrm>
          <a:prstGeom prst="rect">
            <a:avLst/>
          </a:prstGeom>
          <a:solidFill>
            <a:srgbClr val="335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a:extLst>
              <a:ext uri="{FF2B5EF4-FFF2-40B4-BE49-F238E27FC236}">
                <a16:creationId xmlns:a16="http://schemas.microsoft.com/office/drawing/2014/main" id="{BD8B3B33-C4A9-49CC-AA8E-BC94486787CC}"/>
              </a:ext>
            </a:extLst>
          </p:cNvPr>
          <p:cNvSpPr txBox="1"/>
          <p:nvPr/>
        </p:nvSpPr>
        <p:spPr>
          <a:xfrm>
            <a:off x="6096000" y="2038114"/>
            <a:ext cx="5932714" cy="2003625"/>
          </a:xfrm>
          <a:prstGeom prst="rect">
            <a:avLst/>
          </a:prstGeom>
          <a:noFill/>
        </p:spPr>
        <p:txBody>
          <a:bodyPr wrap="square" rtlCol="0">
            <a:spAutoFit/>
          </a:bodyPr>
          <a:lstStyle/>
          <a:p>
            <a:pPr algn="ctr">
              <a:lnSpc>
                <a:spcPct val="130000"/>
              </a:lnSpc>
            </a:pPr>
            <a:r>
              <a:rPr lang="zh-CN" altLang="en-US" sz="5400" dirty="0">
                <a:solidFill>
                  <a:srgbClr val="255580"/>
                </a:solidFill>
                <a:cs typeface="+mn-ea"/>
                <a:sym typeface="+mn-lt"/>
              </a:rPr>
              <a:t>第二部分</a:t>
            </a:r>
            <a:endParaRPr lang="en-US" altLang="zh-CN" sz="5400" dirty="0">
              <a:solidFill>
                <a:srgbClr val="255580"/>
              </a:solidFill>
              <a:cs typeface="+mn-ea"/>
              <a:sym typeface="+mn-lt"/>
            </a:endParaRPr>
          </a:p>
          <a:p>
            <a:pPr algn="ctr" defTabSz="457189">
              <a:spcBef>
                <a:spcPct val="0"/>
              </a:spcBef>
              <a:buNone/>
            </a:pPr>
            <a:r>
              <a:rPr lang="zh-CN" altLang="en-US" sz="5400" dirty="0">
                <a:solidFill>
                  <a:srgbClr val="255580"/>
                </a:solidFill>
                <a:cs typeface="+mn-ea"/>
                <a:sym typeface="+mn-lt"/>
              </a:rPr>
              <a:t>前期准备</a:t>
            </a:r>
          </a:p>
        </p:txBody>
      </p:sp>
      <p:grpSp>
        <p:nvGrpSpPr>
          <p:cNvPr id="11" name="组合 10">
            <a:extLst>
              <a:ext uri="{FF2B5EF4-FFF2-40B4-BE49-F238E27FC236}">
                <a16:creationId xmlns:a16="http://schemas.microsoft.com/office/drawing/2014/main" id="{47A4C784-92A5-486C-A35D-2EDCC808A371}"/>
              </a:ext>
            </a:extLst>
          </p:cNvPr>
          <p:cNvGrpSpPr/>
          <p:nvPr/>
        </p:nvGrpSpPr>
        <p:grpSpPr>
          <a:xfrm>
            <a:off x="1172310" y="1632729"/>
            <a:ext cx="3584652" cy="3592542"/>
            <a:chOff x="3437020" y="2074814"/>
            <a:chExt cx="863676" cy="865577"/>
          </a:xfrm>
        </p:grpSpPr>
        <p:sp>
          <p:nvSpPr>
            <p:cNvPr id="12" name="椭圆 19">
              <a:extLst>
                <a:ext uri="{FF2B5EF4-FFF2-40B4-BE49-F238E27FC236}">
                  <a16:creationId xmlns:a16="http://schemas.microsoft.com/office/drawing/2014/main" id="{219E8D6D-9BEC-4F30-81C5-BC786962E041}"/>
                </a:ext>
              </a:extLst>
            </p:cNvPr>
            <p:cNvSpPr>
              <a:spLocks noChangeArrowheads="1"/>
            </p:cNvSpPr>
            <p:nvPr/>
          </p:nvSpPr>
          <p:spPr bwMode="auto">
            <a:xfrm>
              <a:off x="3437020" y="2074814"/>
              <a:ext cx="863676" cy="865577"/>
            </a:xfrm>
            <a:prstGeom prst="ellipse">
              <a:avLst/>
            </a:prstGeom>
            <a:solidFill>
              <a:srgbClr val="335C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latin typeface="+mn-lt"/>
                <a:ea typeface="+mn-ea"/>
                <a:cs typeface="+mn-ea"/>
                <a:sym typeface="+mn-lt"/>
              </a:endParaRPr>
            </a:p>
          </p:txBody>
        </p:sp>
        <p:pic>
          <p:nvPicPr>
            <p:cNvPr id="13" name="图片 12">
              <a:extLst>
                <a:ext uri="{FF2B5EF4-FFF2-40B4-BE49-F238E27FC236}">
                  <a16:creationId xmlns:a16="http://schemas.microsoft.com/office/drawing/2014/main" id="{3742A70C-19F3-4372-AB98-D2C105A80D05}"/>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spTree>
    <p:extLst>
      <p:ext uri="{BB962C8B-B14F-4D97-AF65-F5344CB8AC3E}">
        <p14:creationId xmlns:p14="http://schemas.microsoft.com/office/powerpoint/2010/main" val="248107023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a:extLst>
              <a:ext uri="{FF2B5EF4-FFF2-40B4-BE49-F238E27FC236}">
                <a16:creationId xmlns:a16="http://schemas.microsoft.com/office/drawing/2014/main" id="{B1A55F07-F10F-4805-8F26-9911805AD7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7983" y="3434347"/>
            <a:ext cx="3897884" cy="3224597"/>
          </a:xfrm>
          <a:prstGeom prst="rect">
            <a:avLst/>
          </a:prstGeom>
        </p:spPr>
      </p:pic>
      <p:grpSp>
        <p:nvGrpSpPr>
          <p:cNvPr id="8" name="组合 7">
            <a:extLst>
              <a:ext uri="{FF2B5EF4-FFF2-40B4-BE49-F238E27FC236}">
                <a16:creationId xmlns:a16="http://schemas.microsoft.com/office/drawing/2014/main" id="{7CCDE76C-05C8-4B4C-A19C-D54AB4F667AF}"/>
              </a:ext>
            </a:extLst>
          </p:cNvPr>
          <p:cNvGrpSpPr/>
          <p:nvPr/>
        </p:nvGrpSpPr>
        <p:grpSpPr>
          <a:xfrm>
            <a:off x="435632" y="346319"/>
            <a:ext cx="467216" cy="468245"/>
            <a:chOff x="3437020" y="1033173"/>
            <a:chExt cx="863676" cy="865577"/>
          </a:xfrm>
        </p:grpSpPr>
        <p:sp>
          <p:nvSpPr>
            <p:cNvPr id="9" name="椭圆 18">
              <a:extLst>
                <a:ext uri="{FF2B5EF4-FFF2-40B4-BE49-F238E27FC236}">
                  <a16:creationId xmlns:a16="http://schemas.microsoft.com/office/drawing/2014/main" id="{04A8D53D-16A5-45B7-A5B2-BA54874035DC}"/>
                </a:ext>
              </a:extLst>
            </p:cNvPr>
            <p:cNvSpPr>
              <a:spLocks noChangeArrowheads="1"/>
            </p:cNvSpPr>
            <p:nvPr/>
          </p:nvSpPr>
          <p:spPr bwMode="auto">
            <a:xfrm>
              <a:off x="3437020" y="1033173"/>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latin typeface="+mn-lt"/>
                <a:ea typeface="+mn-ea"/>
                <a:cs typeface="+mn-ea"/>
                <a:sym typeface="+mn-lt"/>
              </a:endParaRPr>
            </a:p>
          </p:txBody>
        </p:sp>
        <p:pic>
          <p:nvPicPr>
            <p:cNvPr id="10" name="图片 9">
              <a:extLst>
                <a:ext uri="{FF2B5EF4-FFF2-40B4-BE49-F238E27FC236}">
                  <a16:creationId xmlns:a16="http://schemas.microsoft.com/office/drawing/2014/main" id="{F9350AF0-95B6-4AD6-ADAA-8897C9F87B97}"/>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587275" y="1169757"/>
              <a:ext cx="552644" cy="566109"/>
            </a:xfrm>
            <a:prstGeom prst="rect">
              <a:avLst/>
            </a:prstGeom>
          </p:spPr>
        </p:pic>
      </p:grpSp>
      <p:sp>
        <p:nvSpPr>
          <p:cNvPr id="11" name="矩形 30">
            <a:extLst>
              <a:ext uri="{FF2B5EF4-FFF2-40B4-BE49-F238E27FC236}">
                <a16:creationId xmlns:a16="http://schemas.microsoft.com/office/drawing/2014/main" id="{7E47D174-7737-4632-B8FC-E29C604E5752}"/>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latin typeface="+mn-lt"/>
                <a:ea typeface="+mn-ea"/>
                <a:cs typeface="+mn-ea"/>
                <a:sym typeface="+mn-lt"/>
              </a:rPr>
              <a:t>前期准备</a:t>
            </a:r>
          </a:p>
        </p:txBody>
      </p:sp>
      <p:sp>
        <p:nvSpPr>
          <p:cNvPr id="13" name="Rectangle 62">
            <a:extLst>
              <a:ext uri="{FF2B5EF4-FFF2-40B4-BE49-F238E27FC236}">
                <a16:creationId xmlns:a16="http://schemas.microsoft.com/office/drawing/2014/main" id="{B784724A-5EF4-4F47-954C-080B5A0EE0B3}"/>
              </a:ext>
            </a:extLst>
          </p:cNvPr>
          <p:cNvSpPr>
            <a:spLocks noChangeArrowheads="1"/>
          </p:cNvSpPr>
          <p:nvPr/>
        </p:nvSpPr>
        <p:spPr bwMode="auto">
          <a:xfrm>
            <a:off x="1148100" y="2538943"/>
            <a:ext cx="4361503" cy="2182283"/>
          </a:xfrm>
          <a:prstGeom prst="rect">
            <a:avLst/>
          </a:prstGeom>
          <a:solidFill>
            <a:srgbClr val="335C80"/>
          </a:solidFill>
          <a:ln>
            <a:noFill/>
          </a:ln>
        </p:spPr>
        <p:txBody>
          <a:bodyPr/>
          <a:lstStyle/>
          <a:p>
            <a:pPr defTabSz="1219170"/>
            <a:endParaRPr lang="zh-CN" altLang="en-US" sz="2400">
              <a:solidFill>
                <a:prstClr val="black"/>
              </a:solidFill>
              <a:cs typeface="+mn-ea"/>
              <a:sym typeface="+mn-lt"/>
            </a:endParaRPr>
          </a:p>
        </p:txBody>
      </p:sp>
      <p:sp>
        <p:nvSpPr>
          <p:cNvPr id="31" name="Freeform 80">
            <a:extLst>
              <a:ext uri="{FF2B5EF4-FFF2-40B4-BE49-F238E27FC236}">
                <a16:creationId xmlns:a16="http://schemas.microsoft.com/office/drawing/2014/main" id="{4C066CA5-47D5-4BE7-8ACB-2F21AB0DF53D}"/>
              </a:ext>
            </a:extLst>
          </p:cNvPr>
          <p:cNvSpPr>
            <a:spLocks noEditPoints="1"/>
          </p:cNvSpPr>
          <p:nvPr/>
        </p:nvSpPr>
        <p:spPr bwMode="auto">
          <a:xfrm flipH="1">
            <a:off x="2827749" y="3730302"/>
            <a:ext cx="1002204" cy="738716"/>
          </a:xfrm>
          <a:custGeom>
            <a:avLst/>
            <a:gdLst>
              <a:gd name="T0" fmla="*/ 6 w 147"/>
              <a:gd name="T1" fmla="*/ 0 h 122"/>
              <a:gd name="T2" fmla="*/ 6 w 147"/>
              <a:gd name="T3" fmla="*/ 0 h 122"/>
              <a:gd name="T4" fmla="*/ 141 w 147"/>
              <a:gd name="T5" fmla="*/ 0 h 122"/>
              <a:gd name="T6" fmla="*/ 147 w 147"/>
              <a:gd name="T7" fmla="*/ 5 h 122"/>
              <a:gd name="T8" fmla="*/ 147 w 147"/>
              <a:gd name="T9" fmla="*/ 5 h 122"/>
              <a:gd name="T10" fmla="*/ 147 w 147"/>
              <a:gd name="T11" fmla="*/ 103 h 122"/>
              <a:gd name="T12" fmla="*/ 141 w 147"/>
              <a:gd name="T13" fmla="*/ 108 h 122"/>
              <a:gd name="T14" fmla="*/ 141 w 147"/>
              <a:gd name="T15" fmla="*/ 108 h 122"/>
              <a:gd name="T16" fmla="*/ 79 w 147"/>
              <a:gd name="T17" fmla="*/ 108 h 122"/>
              <a:gd name="T18" fmla="*/ 79 w 147"/>
              <a:gd name="T19" fmla="*/ 115 h 122"/>
              <a:gd name="T20" fmla="*/ 79 w 147"/>
              <a:gd name="T21" fmla="*/ 115 h 122"/>
              <a:gd name="T22" fmla="*/ 110 w 147"/>
              <a:gd name="T23" fmla="*/ 115 h 122"/>
              <a:gd name="T24" fmla="*/ 114 w 147"/>
              <a:gd name="T25" fmla="*/ 119 h 122"/>
              <a:gd name="T26" fmla="*/ 110 w 147"/>
              <a:gd name="T27" fmla="*/ 122 h 122"/>
              <a:gd name="T28" fmla="*/ 36 w 147"/>
              <a:gd name="T29" fmla="*/ 122 h 122"/>
              <a:gd name="T30" fmla="*/ 33 w 147"/>
              <a:gd name="T31" fmla="*/ 119 h 122"/>
              <a:gd name="T32" fmla="*/ 36 w 147"/>
              <a:gd name="T33" fmla="*/ 115 h 122"/>
              <a:gd name="T34" fmla="*/ 68 w 147"/>
              <a:gd name="T35" fmla="*/ 115 h 122"/>
              <a:gd name="T36" fmla="*/ 68 w 147"/>
              <a:gd name="T37" fmla="*/ 115 h 122"/>
              <a:gd name="T38" fmla="*/ 68 w 147"/>
              <a:gd name="T39" fmla="*/ 108 h 122"/>
              <a:gd name="T40" fmla="*/ 6 w 147"/>
              <a:gd name="T41" fmla="*/ 108 h 122"/>
              <a:gd name="T42" fmla="*/ 0 w 147"/>
              <a:gd name="T43" fmla="*/ 103 h 122"/>
              <a:gd name="T44" fmla="*/ 0 w 147"/>
              <a:gd name="T45" fmla="*/ 103 h 122"/>
              <a:gd name="T46" fmla="*/ 0 w 147"/>
              <a:gd name="T47" fmla="*/ 5 h 122"/>
              <a:gd name="T48" fmla="*/ 6 w 147"/>
              <a:gd name="T49" fmla="*/ 0 h 122"/>
              <a:gd name="T50" fmla="*/ 125 w 147"/>
              <a:gd name="T51" fmla="*/ 81 h 122"/>
              <a:gd name="T52" fmla="*/ 125 w 147"/>
              <a:gd name="T53" fmla="*/ 81 h 122"/>
              <a:gd name="T54" fmla="*/ 131 w 147"/>
              <a:gd name="T55" fmla="*/ 87 h 122"/>
              <a:gd name="T56" fmla="*/ 125 w 147"/>
              <a:gd name="T57" fmla="*/ 93 h 122"/>
              <a:gd name="T58" fmla="*/ 120 w 147"/>
              <a:gd name="T59" fmla="*/ 87 h 122"/>
              <a:gd name="T60" fmla="*/ 125 w 147"/>
              <a:gd name="T61" fmla="*/ 81 h 122"/>
              <a:gd name="T62" fmla="*/ 135 w 147"/>
              <a:gd name="T63" fmla="*/ 11 h 122"/>
              <a:gd name="T64" fmla="*/ 135 w 147"/>
              <a:gd name="T65" fmla="*/ 11 h 122"/>
              <a:gd name="T66" fmla="*/ 11 w 147"/>
              <a:gd name="T67" fmla="*/ 11 h 122"/>
              <a:gd name="T68" fmla="*/ 11 w 147"/>
              <a:gd name="T69" fmla="*/ 97 h 122"/>
              <a:gd name="T70" fmla="*/ 135 w 147"/>
              <a:gd name="T71" fmla="*/ 97 h 122"/>
              <a:gd name="T72" fmla="*/ 135 w 147"/>
              <a:gd name="T73" fmla="*/ 1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22">
                <a:moveTo>
                  <a:pt x="6" y="0"/>
                </a:moveTo>
                <a:cubicBezTo>
                  <a:pt x="6" y="0"/>
                  <a:pt x="6" y="0"/>
                  <a:pt x="6" y="0"/>
                </a:cubicBezTo>
                <a:cubicBezTo>
                  <a:pt x="141" y="0"/>
                  <a:pt x="141" y="0"/>
                  <a:pt x="141" y="0"/>
                </a:cubicBezTo>
                <a:cubicBezTo>
                  <a:pt x="144" y="0"/>
                  <a:pt x="147" y="2"/>
                  <a:pt x="147" y="5"/>
                </a:cubicBezTo>
                <a:cubicBezTo>
                  <a:pt x="147" y="5"/>
                  <a:pt x="147" y="5"/>
                  <a:pt x="147" y="5"/>
                </a:cubicBezTo>
                <a:cubicBezTo>
                  <a:pt x="147" y="103"/>
                  <a:pt x="147" y="103"/>
                  <a:pt x="147" y="103"/>
                </a:cubicBezTo>
                <a:cubicBezTo>
                  <a:pt x="147" y="106"/>
                  <a:pt x="144" y="108"/>
                  <a:pt x="141" y="108"/>
                </a:cubicBezTo>
                <a:cubicBezTo>
                  <a:pt x="141" y="108"/>
                  <a:pt x="141" y="108"/>
                  <a:pt x="141" y="108"/>
                </a:cubicBezTo>
                <a:cubicBezTo>
                  <a:pt x="79" y="108"/>
                  <a:pt x="79" y="108"/>
                  <a:pt x="79" y="108"/>
                </a:cubicBezTo>
                <a:cubicBezTo>
                  <a:pt x="79" y="115"/>
                  <a:pt x="79" y="115"/>
                  <a:pt x="79" y="115"/>
                </a:cubicBezTo>
                <a:cubicBezTo>
                  <a:pt x="79" y="115"/>
                  <a:pt x="79" y="115"/>
                  <a:pt x="79" y="115"/>
                </a:cubicBezTo>
                <a:cubicBezTo>
                  <a:pt x="110" y="115"/>
                  <a:pt x="110" y="115"/>
                  <a:pt x="110" y="115"/>
                </a:cubicBezTo>
                <a:cubicBezTo>
                  <a:pt x="112" y="115"/>
                  <a:pt x="114" y="117"/>
                  <a:pt x="114" y="119"/>
                </a:cubicBezTo>
                <a:cubicBezTo>
                  <a:pt x="114" y="120"/>
                  <a:pt x="112" y="122"/>
                  <a:pt x="110" y="122"/>
                </a:cubicBezTo>
                <a:cubicBezTo>
                  <a:pt x="36" y="122"/>
                  <a:pt x="36" y="122"/>
                  <a:pt x="36" y="122"/>
                </a:cubicBezTo>
                <a:cubicBezTo>
                  <a:pt x="35" y="122"/>
                  <a:pt x="33" y="120"/>
                  <a:pt x="33" y="119"/>
                </a:cubicBezTo>
                <a:cubicBezTo>
                  <a:pt x="33" y="117"/>
                  <a:pt x="35" y="115"/>
                  <a:pt x="36" y="115"/>
                </a:cubicBezTo>
                <a:cubicBezTo>
                  <a:pt x="68" y="115"/>
                  <a:pt x="68" y="115"/>
                  <a:pt x="68" y="115"/>
                </a:cubicBezTo>
                <a:cubicBezTo>
                  <a:pt x="68" y="115"/>
                  <a:pt x="68" y="115"/>
                  <a:pt x="68" y="115"/>
                </a:cubicBezTo>
                <a:cubicBezTo>
                  <a:pt x="68" y="108"/>
                  <a:pt x="68" y="108"/>
                  <a:pt x="68" y="108"/>
                </a:cubicBezTo>
                <a:cubicBezTo>
                  <a:pt x="6" y="108"/>
                  <a:pt x="6" y="108"/>
                  <a:pt x="6" y="108"/>
                </a:cubicBezTo>
                <a:cubicBezTo>
                  <a:pt x="2" y="108"/>
                  <a:pt x="0" y="106"/>
                  <a:pt x="0" y="103"/>
                </a:cubicBezTo>
                <a:cubicBezTo>
                  <a:pt x="0" y="103"/>
                  <a:pt x="0" y="103"/>
                  <a:pt x="0" y="103"/>
                </a:cubicBezTo>
                <a:cubicBezTo>
                  <a:pt x="0" y="5"/>
                  <a:pt x="0" y="5"/>
                  <a:pt x="0" y="5"/>
                </a:cubicBezTo>
                <a:cubicBezTo>
                  <a:pt x="0" y="2"/>
                  <a:pt x="2" y="0"/>
                  <a:pt x="6" y="0"/>
                </a:cubicBezTo>
                <a:close/>
                <a:moveTo>
                  <a:pt x="125" y="81"/>
                </a:moveTo>
                <a:cubicBezTo>
                  <a:pt x="125" y="81"/>
                  <a:pt x="125" y="81"/>
                  <a:pt x="125" y="81"/>
                </a:cubicBezTo>
                <a:cubicBezTo>
                  <a:pt x="129" y="81"/>
                  <a:pt x="131" y="84"/>
                  <a:pt x="131" y="87"/>
                </a:cubicBezTo>
                <a:cubicBezTo>
                  <a:pt x="131" y="90"/>
                  <a:pt x="129" y="93"/>
                  <a:pt x="125" y="93"/>
                </a:cubicBezTo>
                <a:cubicBezTo>
                  <a:pt x="122" y="93"/>
                  <a:pt x="120" y="90"/>
                  <a:pt x="120" y="87"/>
                </a:cubicBezTo>
                <a:cubicBezTo>
                  <a:pt x="120" y="84"/>
                  <a:pt x="122" y="81"/>
                  <a:pt x="125" y="81"/>
                </a:cubicBezTo>
                <a:close/>
                <a:moveTo>
                  <a:pt x="135" y="11"/>
                </a:moveTo>
                <a:cubicBezTo>
                  <a:pt x="135" y="11"/>
                  <a:pt x="135" y="11"/>
                  <a:pt x="135" y="11"/>
                </a:cubicBezTo>
                <a:cubicBezTo>
                  <a:pt x="11" y="11"/>
                  <a:pt x="11" y="11"/>
                  <a:pt x="11" y="11"/>
                </a:cubicBezTo>
                <a:cubicBezTo>
                  <a:pt x="11" y="40"/>
                  <a:pt x="11" y="68"/>
                  <a:pt x="11" y="97"/>
                </a:cubicBezTo>
                <a:cubicBezTo>
                  <a:pt x="53" y="97"/>
                  <a:pt x="94" y="97"/>
                  <a:pt x="135" y="97"/>
                </a:cubicBezTo>
                <a:cubicBezTo>
                  <a:pt x="135" y="68"/>
                  <a:pt x="135" y="40"/>
                  <a:pt x="135" y="1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a:endParaRPr lang="zh-CN" altLang="en-US" sz="2400">
              <a:solidFill>
                <a:prstClr val="black"/>
              </a:solidFill>
              <a:cs typeface="+mn-ea"/>
              <a:sym typeface="+mn-lt"/>
            </a:endParaRPr>
          </a:p>
        </p:txBody>
      </p:sp>
      <p:sp>
        <p:nvSpPr>
          <p:cNvPr id="33" name="文本框 14">
            <a:extLst>
              <a:ext uri="{FF2B5EF4-FFF2-40B4-BE49-F238E27FC236}">
                <a16:creationId xmlns:a16="http://schemas.microsoft.com/office/drawing/2014/main" id="{FDAE9548-ABA3-49D9-BF82-712A76895119}"/>
              </a:ext>
            </a:extLst>
          </p:cNvPr>
          <p:cNvSpPr txBox="1">
            <a:spLocks noChangeArrowheads="1"/>
          </p:cNvSpPr>
          <p:nvPr/>
        </p:nvSpPr>
        <p:spPr bwMode="auto">
          <a:xfrm>
            <a:off x="1206678" y="3172016"/>
            <a:ext cx="4335191" cy="36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20000"/>
              </a:lnSpc>
            </a:pPr>
            <a:r>
              <a:rPr lang="zh-CN" altLang="en-US" sz="1600" dirty="0">
                <a:solidFill>
                  <a:schemeClr val="bg1"/>
                </a:solidFill>
                <a:latin typeface="+mn-lt"/>
                <a:ea typeface="+mn-ea"/>
                <a:cs typeface="+mn-ea"/>
                <a:sym typeface="+mn-lt"/>
              </a:rPr>
              <a:t>推文、空间、每日一报信息通知，答疑群等等</a:t>
            </a:r>
          </a:p>
        </p:txBody>
      </p:sp>
      <p:sp>
        <p:nvSpPr>
          <p:cNvPr id="34" name="文本框 15">
            <a:extLst>
              <a:ext uri="{FF2B5EF4-FFF2-40B4-BE49-F238E27FC236}">
                <a16:creationId xmlns:a16="http://schemas.microsoft.com/office/drawing/2014/main" id="{FE86ECE0-5812-4B2A-8D1D-48A964BAA307}"/>
              </a:ext>
            </a:extLst>
          </p:cNvPr>
          <p:cNvSpPr txBox="1">
            <a:spLocks noChangeArrowheads="1"/>
          </p:cNvSpPr>
          <p:nvPr/>
        </p:nvSpPr>
        <p:spPr bwMode="auto">
          <a:xfrm>
            <a:off x="3027855" y="2689794"/>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2000" b="1" dirty="0">
                <a:solidFill>
                  <a:schemeClr val="bg1"/>
                </a:solidFill>
                <a:latin typeface="+mn-lt"/>
                <a:ea typeface="+mn-ea"/>
                <a:cs typeface="+mn-ea"/>
                <a:sym typeface="+mn-lt"/>
              </a:rPr>
              <a:t>线上</a:t>
            </a:r>
          </a:p>
        </p:txBody>
      </p:sp>
      <p:sp>
        <p:nvSpPr>
          <p:cNvPr id="19" name="Rectangle 68">
            <a:extLst>
              <a:ext uri="{FF2B5EF4-FFF2-40B4-BE49-F238E27FC236}">
                <a16:creationId xmlns:a16="http://schemas.microsoft.com/office/drawing/2014/main" id="{58A5AC26-1767-4036-9D0F-F64C550117F7}"/>
              </a:ext>
            </a:extLst>
          </p:cNvPr>
          <p:cNvSpPr>
            <a:spLocks noChangeArrowheads="1"/>
          </p:cNvSpPr>
          <p:nvPr/>
        </p:nvSpPr>
        <p:spPr bwMode="auto">
          <a:xfrm>
            <a:off x="6096000" y="2538943"/>
            <a:ext cx="4897967" cy="2182283"/>
          </a:xfrm>
          <a:prstGeom prst="rect">
            <a:avLst/>
          </a:prstGeom>
          <a:solidFill>
            <a:schemeClr val="tx1">
              <a:lumMod val="50000"/>
              <a:lumOff val="50000"/>
            </a:schemeClr>
          </a:solidFill>
          <a:ln>
            <a:noFill/>
          </a:ln>
        </p:spPr>
        <p:txBody>
          <a:bodyPr/>
          <a:lstStyle/>
          <a:p>
            <a:pPr defTabSz="1219170"/>
            <a:endParaRPr lang="zh-CN" altLang="en-US" sz="2400">
              <a:solidFill>
                <a:prstClr val="black"/>
              </a:solidFill>
              <a:cs typeface="+mn-ea"/>
              <a:sym typeface="+mn-lt"/>
            </a:endParaRPr>
          </a:p>
        </p:txBody>
      </p:sp>
      <p:sp>
        <p:nvSpPr>
          <p:cNvPr id="32" name="Freeform 81">
            <a:extLst>
              <a:ext uri="{FF2B5EF4-FFF2-40B4-BE49-F238E27FC236}">
                <a16:creationId xmlns:a16="http://schemas.microsoft.com/office/drawing/2014/main" id="{57D0608B-5B6E-4A32-B5DB-DDFCE583FB11}"/>
              </a:ext>
            </a:extLst>
          </p:cNvPr>
          <p:cNvSpPr>
            <a:spLocks noEditPoints="1"/>
          </p:cNvSpPr>
          <p:nvPr/>
        </p:nvSpPr>
        <p:spPr bwMode="auto">
          <a:xfrm flipH="1">
            <a:off x="8153957" y="3730302"/>
            <a:ext cx="691058" cy="691852"/>
          </a:xfrm>
          <a:custGeom>
            <a:avLst/>
            <a:gdLst>
              <a:gd name="T0" fmla="*/ 38 w 102"/>
              <a:gd name="T1" fmla="*/ 124 h 144"/>
              <a:gd name="T2" fmla="*/ 38 w 102"/>
              <a:gd name="T3" fmla="*/ 124 h 144"/>
              <a:gd name="T4" fmla="*/ 65 w 102"/>
              <a:gd name="T5" fmla="*/ 124 h 144"/>
              <a:gd name="T6" fmla="*/ 68 w 102"/>
              <a:gd name="T7" fmla="*/ 127 h 144"/>
              <a:gd name="T8" fmla="*/ 68 w 102"/>
              <a:gd name="T9" fmla="*/ 127 h 144"/>
              <a:gd name="T10" fmla="*/ 68 w 102"/>
              <a:gd name="T11" fmla="*/ 141 h 144"/>
              <a:gd name="T12" fmla="*/ 65 w 102"/>
              <a:gd name="T13" fmla="*/ 144 h 144"/>
              <a:gd name="T14" fmla="*/ 65 w 102"/>
              <a:gd name="T15" fmla="*/ 144 h 144"/>
              <a:gd name="T16" fmla="*/ 38 w 102"/>
              <a:gd name="T17" fmla="*/ 144 h 144"/>
              <a:gd name="T18" fmla="*/ 34 w 102"/>
              <a:gd name="T19" fmla="*/ 141 h 144"/>
              <a:gd name="T20" fmla="*/ 34 w 102"/>
              <a:gd name="T21" fmla="*/ 141 h 144"/>
              <a:gd name="T22" fmla="*/ 34 w 102"/>
              <a:gd name="T23" fmla="*/ 127 h 144"/>
              <a:gd name="T24" fmla="*/ 38 w 102"/>
              <a:gd name="T25" fmla="*/ 124 h 144"/>
              <a:gd name="T26" fmla="*/ 51 w 102"/>
              <a:gd name="T27" fmla="*/ 0 h 144"/>
              <a:gd name="T28" fmla="*/ 51 w 102"/>
              <a:gd name="T29" fmla="*/ 0 h 144"/>
              <a:gd name="T30" fmla="*/ 87 w 102"/>
              <a:gd name="T31" fmla="*/ 15 h 144"/>
              <a:gd name="T32" fmla="*/ 87 w 102"/>
              <a:gd name="T33" fmla="*/ 15 h 144"/>
              <a:gd name="T34" fmla="*/ 87 w 102"/>
              <a:gd name="T35" fmla="*/ 15 h 144"/>
              <a:gd name="T36" fmla="*/ 102 w 102"/>
              <a:gd name="T37" fmla="*/ 51 h 144"/>
              <a:gd name="T38" fmla="*/ 98 w 102"/>
              <a:gd name="T39" fmla="*/ 72 h 144"/>
              <a:gd name="T40" fmla="*/ 86 w 102"/>
              <a:gd name="T41" fmla="*/ 89 h 144"/>
              <a:gd name="T42" fmla="*/ 81 w 102"/>
              <a:gd name="T43" fmla="*/ 94 h 144"/>
              <a:gd name="T44" fmla="*/ 68 w 102"/>
              <a:gd name="T45" fmla="*/ 114 h 144"/>
              <a:gd name="T46" fmla="*/ 62 w 102"/>
              <a:gd name="T47" fmla="*/ 119 h 144"/>
              <a:gd name="T48" fmla="*/ 41 w 102"/>
              <a:gd name="T49" fmla="*/ 119 h 144"/>
              <a:gd name="T50" fmla="*/ 35 w 102"/>
              <a:gd name="T51" fmla="*/ 114 h 144"/>
              <a:gd name="T52" fmla="*/ 22 w 102"/>
              <a:gd name="T53" fmla="*/ 94 h 144"/>
              <a:gd name="T54" fmla="*/ 17 w 102"/>
              <a:gd name="T55" fmla="*/ 89 h 144"/>
              <a:gd name="T56" fmla="*/ 17 w 102"/>
              <a:gd name="T57" fmla="*/ 89 h 144"/>
              <a:gd name="T58" fmla="*/ 5 w 102"/>
              <a:gd name="T59" fmla="*/ 72 h 144"/>
              <a:gd name="T60" fmla="*/ 0 w 102"/>
              <a:gd name="T61" fmla="*/ 51 h 144"/>
              <a:gd name="T62" fmla="*/ 15 w 102"/>
              <a:gd name="T63" fmla="*/ 15 h 144"/>
              <a:gd name="T64" fmla="*/ 16 w 102"/>
              <a:gd name="T65" fmla="*/ 14 h 144"/>
              <a:gd name="T66" fmla="*/ 51 w 102"/>
              <a:gd name="T67" fmla="*/ 0 h 144"/>
              <a:gd name="T68" fmla="*/ 80 w 102"/>
              <a:gd name="T69" fmla="*/ 23 h 144"/>
              <a:gd name="T70" fmla="*/ 80 w 102"/>
              <a:gd name="T71" fmla="*/ 23 h 144"/>
              <a:gd name="T72" fmla="*/ 51 w 102"/>
              <a:gd name="T73" fmla="*/ 11 h 144"/>
              <a:gd name="T74" fmla="*/ 23 w 102"/>
              <a:gd name="T75" fmla="*/ 22 h 144"/>
              <a:gd name="T76" fmla="*/ 23 w 102"/>
              <a:gd name="T77" fmla="*/ 23 h 144"/>
              <a:gd name="T78" fmla="*/ 11 w 102"/>
              <a:gd name="T79" fmla="*/ 51 h 144"/>
              <a:gd name="T80" fmla="*/ 15 w 102"/>
              <a:gd name="T81" fmla="*/ 67 h 144"/>
              <a:gd name="T82" fmla="*/ 24 w 102"/>
              <a:gd name="T83" fmla="*/ 80 h 144"/>
              <a:gd name="T84" fmla="*/ 25 w 102"/>
              <a:gd name="T85" fmla="*/ 81 h 144"/>
              <a:gd name="T86" fmla="*/ 30 w 102"/>
              <a:gd name="T87" fmla="*/ 86 h 144"/>
              <a:gd name="T88" fmla="*/ 45 w 102"/>
              <a:gd name="T89" fmla="*/ 108 h 144"/>
              <a:gd name="T90" fmla="*/ 57 w 102"/>
              <a:gd name="T91" fmla="*/ 108 h 144"/>
              <a:gd name="T92" fmla="*/ 73 w 102"/>
              <a:gd name="T93" fmla="*/ 86 h 144"/>
              <a:gd name="T94" fmla="*/ 78 w 102"/>
              <a:gd name="T95" fmla="*/ 81 h 144"/>
              <a:gd name="T96" fmla="*/ 78 w 102"/>
              <a:gd name="T97" fmla="*/ 80 h 144"/>
              <a:gd name="T98" fmla="*/ 88 w 102"/>
              <a:gd name="T99" fmla="*/ 67 h 144"/>
              <a:gd name="T100" fmla="*/ 91 w 102"/>
              <a:gd name="T101" fmla="*/ 51 h 144"/>
              <a:gd name="T102" fmla="*/ 80 w 102"/>
              <a:gd name="T103" fmla="*/ 23 h 144"/>
              <a:gd name="T104" fmla="*/ 62 w 102"/>
              <a:gd name="T105" fmla="*/ 131 h 144"/>
              <a:gd name="T106" fmla="*/ 62 w 102"/>
              <a:gd name="T107" fmla="*/ 131 h 144"/>
              <a:gd name="T108" fmla="*/ 41 w 102"/>
              <a:gd name="T109" fmla="*/ 131 h 144"/>
              <a:gd name="T110" fmla="*/ 41 w 102"/>
              <a:gd name="T111" fmla="*/ 138 h 144"/>
              <a:gd name="T112" fmla="*/ 62 w 102"/>
              <a:gd name="T113" fmla="*/ 138 h 144"/>
              <a:gd name="T114" fmla="*/ 62 w 102"/>
              <a:gd name="T115" fmla="*/ 13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2" h="144">
                <a:moveTo>
                  <a:pt x="38" y="124"/>
                </a:moveTo>
                <a:cubicBezTo>
                  <a:pt x="38" y="124"/>
                  <a:pt x="38" y="124"/>
                  <a:pt x="38" y="124"/>
                </a:cubicBezTo>
                <a:cubicBezTo>
                  <a:pt x="65" y="124"/>
                  <a:pt x="65" y="124"/>
                  <a:pt x="65" y="124"/>
                </a:cubicBezTo>
                <a:cubicBezTo>
                  <a:pt x="67" y="124"/>
                  <a:pt x="68" y="125"/>
                  <a:pt x="68" y="127"/>
                </a:cubicBezTo>
                <a:cubicBezTo>
                  <a:pt x="68" y="127"/>
                  <a:pt x="68" y="127"/>
                  <a:pt x="68" y="127"/>
                </a:cubicBezTo>
                <a:cubicBezTo>
                  <a:pt x="68" y="141"/>
                  <a:pt x="68" y="141"/>
                  <a:pt x="68" y="141"/>
                </a:cubicBezTo>
                <a:cubicBezTo>
                  <a:pt x="68" y="143"/>
                  <a:pt x="67" y="144"/>
                  <a:pt x="65" y="144"/>
                </a:cubicBezTo>
                <a:cubicBezTo>
                  <a:pt x="65" y="144"/>
                  <a:pt x="65" y="144"/>
                  <a:pt x="65" y="144"/>
                </a:cubicBezTo>
                <a:cubicBezTo>
                  <a:pt x="38" y="144"/>
                  <a:pt x="38" y="144"/>
                  <a:pt x="38" y="144"/>
                </a:cubicBezTo>
                <a:cubicBezTo>
                  <a:pt x="36" y="144"/>
                  <a:pt x="34" y="143"/>
                  <a:pt x="34" y="141"/>
                </a:cubicBezTo>
                <a:cubicBezTo>
                  <a:pt x="34" y="141"/>
                  <a:pt x="34" y="141"/>
                  <a:pt x="34" y="141"/>
                </a:cubicBezTo>
                <a:cubicBezTo>
                  <a:pt x="34" y="127"/>
                  <a:pt x="34" y="127"/>
                  <a:pt x="34" y="127"/>
                </a:cubicBezTo>
                <a:cubicBezTo>
                  <a:pt x="34" y="125"/>
                  <a:pt x="36" y="124"/>
                  <a:pt x="38" y="124"/>
                </a:cubicBezTo>
                <a:close/>
                <a:moveTo>
                  <a:pt x="51" y="0"/>
                </a:moveTo>
                <a:cubicBezTo>
                  <a:pt x="51" y="0"/>
                  <a:pt x="51" y="0"/>
                  <a:pt x="51" y="0"/>
                </a:cubicBezTo>
                <a:cubicBezTo>
                  <a:pt x="65" y="0"/>
                  <a:pt x="78" y="5"/>
                  <a:pt x="87" y="15"/>
                </a:cubicBezTo>
                <a:cubicBezTo>
                  <a:pt x="87" y="15"/>
                  <a:pt x="87" y="15"/>
                  <a:pt x="87" y="15"/>
                </a:cubicBezTo>
                <a:cubicBezTo>
                  <a:pt x="87" y="15"/>
                  <a:pt x="87" y="15"/>
                  <a:pt x="87" y="15"/>
                </a:cubicBezTo>
                <a:cubicBezTo>
                  <a:pt x="97" y="24"/>
                  <a:pt x="102" y="37"/>
                  <a:pt x="102" y="51"/>
                </a:cubicBezTo>
                <a:cubicBezTo>
                  <a:pt x="102" y="58"/>
                  <a:pt x="101" y="65"/>
                  <a:pt x="98" y="72"/>
                </a:cubicBezTo>
                <a:cubicBezTo>
                  <a:pt x="95" y="78"/>
                  <a:pt x="91" y="84"/>
                  <a:pt x="86" y="89"/>
                </a:cubicBezTo>
                <a:cubicBezTo>
                  <a:pt x="85" y="90"/>
                  <a:pt x="82" y="92"/>
                  <a:pt x="81" y="94"/>
                </a:cubicBezTo>
                <a:cubicBezTo>
                  <a:pt x="73" y="101"/>
                  <a:pt x="69" y="105"/>
                  <a:pt x="68" y="114"/>
                </a:cubicBezTo>
                <a:cubicBezTo>
                  <a:pt x="67" y="117"/>
                  <a:pt x="65" y="119"/>
                  <a:pt x="62" y="119"/>
                </a:cubicBezTo>
                <a:cubicBezTo>
                  <a:pt x="41" y="119"/>
                  <a:pt x="41" y="119"/>
                  <a:pt x="41" y="119"/>
                </a:cubicBezTo>
                <a:cubicBezTo>
                  <a:pt x="38" y="119"/>
                  <a:pt x="35" y="117"/>
                  <a:pt x="35" y="114"/>
                </a:cubicBezTo>
                <a:cubicBezTo>
                  <a:pt x="34" y="105"/>
                  <a:pt x="30" y="101"/>
                  <a:pt x="22" y="94"/>
                </a:cubicBezTo>
                <a:cubicBezTo>
                  <a:pt x="20" y="92"/>
                  <a:pt x="18" y="90"/>
                  <a:pt x="17" y="89"/>
                </a:cubicBezTo>
                <a:cubicBezTo>
                  <a:pt x="17" y="89"/>
                  <a:pt x="17" y="89"/>
                  <a:pt x="17" y="89"/>
                </a:cubicBezTo>
                <a:cubicBezTo>
                  <a:pt x="12" y="84"/>
                  <a:pt x="7" y="78"/>
                  <a:pt x="5" y="72"/>
                </a:cubicBezTo>
                <a:cubicBezTo>
                  <a:pt x="2" y="65"/>
                  <a:pt x="0" y="58"/>
                  <a:pt x="0" y="51"/>
                </a:cubicBezTo>
                <a:cubicBezTo>
                  <a:pt x="0" y="37"/>
                  <a:pt x="6" y="24"/>
                  <a:pt x="15" y="15"/>
                </a:cubicBezTo>
                <a:cubicBezTo>
                  <a:pt x="16" y="14"/>
                  <a:pt x="16" y="14"/>
                  <a:pt x="16" y="14"/>
                </a:cubicBezTo>
                <a:cubicBezTo>
                  <a:pt x="25" y="5"/>
                  <a:pt x="37" y="0"/>
                  <a:pt x="51" y="0"/>
                </a:cubicBezTo>
                <a:close/>
                <a:moveTo>
                  <a:pt x="80" y="23"/>
                </a:moveTo>
                <a:cubicBezTo>
                  <a:pt x="80" y="23"/>
                  <a:pt x="80" y="23"/>
                  <a:pt x="80" y="23"/>
                </a:cubicBezTo>
                <a:cubicBezTo>
                  <a:pt x="72" y="15"/>
                  <a:pt x="62" y="11"/>
                  <a:pt x="51" y="11"/>
                </a:cubicBezTo>
                <a:cubicBezTo>
                  <a:pt x="40" y="11"/>
                  <a:pt x="31" y="15"/>
                  <a:pt x="23" y="22"/>
                </a:cubicBezTo>
                <a:cubicBezTo>
                  <a:pt x="23" y="23"/>
                  <a:pt x="23" y="23"/>
                  <a:pt x="23" y="23"/>
                </a:cubicBezTo>
                <a:cubicBezTo>
                  <a:pt x="16" y="30"/>
                  <a:pt x="11" y="40"/>
                  <a:pt x="11" y="51"/>
                </a:cubicBezTo>
                <a:cubicBezTo>
                  <a:pt x="11" y="57"/>
                  <a:pt x="13" y="62"/>
                  <a:pt x="15" y="67"/>
                </a:cubicBezTo>
                <a:cubicBezTo>
                  <a:pt x="17" y="72"/>
                  <a:pt x="20" y="77"/>
                  <a:pt x="24" y="80"/>
                </a:cubicBezTo>
                <a:cubicBezTo>
                  <a:pt x="25" y="81"/>
                  <a:pt x="25" y="81"/>
                  <a:pt x="25" y="81"/>
                </a:cubicBezTo>
                <a:cubicBezTo>
                  <a:pt x="27" y="83"/>
                  <a:pt x="29" y="84"/>
                  <a:pt x="30" y="86"/>
                </a:cubicBezTo>
                <a:cubicBezTo>
                  <a:pt x="38" y="93"/>
                  <a:pt x="43" y="98"/>
                  <a:pt x="45" y="108"/>
                </a:cubicBezTo>
                <a:cubicBezTo>
                  <a:pt x="57" y="108"/>
                  <a:pt x="57" y="108"/>
                  <a:pt x="57" y="108"/>
                </a:cubicBezTo>
                <a:cubicBezTo>
                  <a:pt x="60" y="98"/>
                  <a:pt x="65" y="93"/>
                  <a:pt x="73" y="86"/>
                </a:cubicBezTo>
                <a:cubicBezTo>
                  <a:pt x="74" y="84"/>
                  <a:pt x="75" y="83"/>
                  <a:pt x="78" y="81"/>
                </a:cubicBezTo>
                <a:cubicBezTo>
                  <a:pt x="78" y="80"/>
                  <a:pt x="78" y="80"/>
                  <a:pt x="78" y="80"/>
                </a:cubicBezTo>
                <a:cubicBezTo>
                  <a:pt x="82" y="77"/>
                  <a:pt x="85" y="72"/>
                  <a:pt x="88" y="67"/>
                </a:cubicBezTo>
                <a:cubicBezTo>
                  <a:pt x="90" y="62"/>
                  <a:pt x="91" y="57"/>
                  <a:pt x="91" y="51"/>
                </a:cubicBezTo>
                <a:cubicBezTo>
                  <a:pt x="91" y="40"/>
                  <a:pt x="87" y="30"/>
                  <a:pt x="80" y="23"/>
                </a:cubicBezTo>
                <a:close/>
                <a:moveTo>
                  <a:pt x="62" y="131"/>
                </a:moveTo>
                <a:cubicBezTo>
                  <a:pt x="62" y="131"/>
                  <a:pt x="62" y="131"/>
                  <a:pt x="62" y="131"/>
                </a:cubicBezTo>
                <a:cubicBezTo>
                  <a:pt x="41" y="131"/>
                  <a:pt x="41" y="131"/>
                  <a:pt x="41" y="131"/>
                </a:cubicBezTo>
                <a:cubicBezTo>
                  <a:pt x="41" y="138"/>
                  <a:pt x="41" y="138"/>
                  <a:pt x="41" y="138"/>
                </a:cubicBezTo>
                <a:cubicBezTo>
                  <a:pt x="62" y="138"/>
                  <a:pt x="62" y="138"/>
                  <a:pt x="62" y="138"/>
                </a:cubicBezTo>
                <a:cubicBezTo>
                  <a:pt x="62" y="131"/>
                  <a:pt x="62" y="131"/>
                  <a:pt x="62" y="13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a:endParaRPr lang="zh-CN" altLang="en-US" sz="2400">
              <a:solidFill>
                <a:prstClr val="black"/>
              </a:solidFill>
              <a:cs typeface="+mn-ea"/>
              <a:sym typeface="+mn-lt"/>
            </a:endParaRPr>
          </a:p>
        </p:txBody>
      </p:sp>
      <p:sp>
        <p:nvSpPr>
          <p:cNvPr id="40" name="文本框 14">
            <a:extLst>
              <a:ext uri="{FF2B5EF4-FFF2-40B4-BE49-F238E27FC236}">
                <a16:creationId xmlns:a16="http://schemas.microsoft.com/office/drawing/2014/main" id="{972BD58C-6EAC-44D8-9778-C2742EE1D54E}"/>
              </a:ext>
            </a:extLst>
          </p:cNvPr>
          <p:cNvSpPr txBox="1">
            <a:spLocks noChangeArrowheads="1"/>
          </p:cNvSpPr>
          <p:nvPr/>
        </p:nvSpPr>
        <p:spPr bwMode="auto">
          <a:xfrm>
            <a:off x="6142951" y="3172016"/>
            <a:ext cx="4777602" cy="36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20000"/>
              </a:lnSpc>
            </a:pPr>
            <a:r>
              <a:rPr lang="zh-CN" altLang="en-US" sz="1600" dirty="0">
                <a:solidFill>
                  <a:schemeClr val="bg1"/>
                </a:solidFill>
                <a:latin typeface="+mn-lt"/>
                <a:ea typeface="+mn-ea"/>
                <a:cs typeface="+mn-ea"/>
                <a:sym typeface="+mn-lt"/>
              </a:rPr>
              <a:t>路演、横幅、海报、辅导员宣传、塑料袋联名等等</a:t>
            </a:r>
          </a:p>
        </p:txBody>
      </p:sp>
      <p:sp>
        <p:nvSpPr>
          <p:cNvPr id="41" name="文本框 15">
            <a:extLst>
              <a:ext uri="{FF2B5EF4-FFF2-40B4-BE49-F238E27FC236}">
                <a16:creationId xmlns:a16="http://schemas.microsoft.com/office/drawing/2014/main" id="{9BD5BD38-5D9C-4196-B5EE-40BDCBA5A5D3}"/>
              </a:ext>
            </a:extLst>
          </p:cNvPr>
          <p:cNvSpPr txBox="1">
            <a:spLocks noChangeArrowheads="1"/>
          </p:cNvSpPr>
          <p:nvPr/>
        </p:nvSpPr>
        <p:spPr bwMode="auto">
          <a:xfrm>
            <a:off x="6660156" y="2631316"/>
            <a:ext cx="37696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2000" b="1" dirty="0">
                <a:solidFill>
                  <a:schemeClr val="bg1"/>
                </a:solidFill>
                <a:latin typeface="+mn-lt"/>
                <a:ea typeface="+mn-ea"/>
                <a:cs typeface="+mn-ea"/>
                <a:sym typeface="+mn-lt"/>
              </a:rPr>
              <a:t>线下</a:t>
            </a:r>
          </a:p>
        </p:txBody>
      </p:sp>
      <p:sp>
        <p:nvSpPr>
          <p:cNvPr id="2" name="矩形 1">
            <a:extLst>
              <a:ext uri="{FF2B5EF4-FFF2-40B4-BE49-F238E27FC236}">
                <a16:creationId xmlns:a16="http://schemas.microsoft.com/office/drawing/2014/main" id="{C4D4A863-9BE2-4597-BE39-F8B60A4786E0}"/>
              </a:ext>
            </a:extLst>
          </p:cNvPr>
          <p:cNvSpPr/>
          <p:nvPr/>
        </p:nvSpPr>
        <p:spPr>
          <a:xfrm>
            <a:off x="934587" y="1252214"/>
            <a:ext cx="11337729" cy="646331"/>
          </a:xfrm>
          <a:prstGeom prst="rect">
            <a:avLst/>
          </a:prstGeom>
        </p:spPr>
        <p:txBody>
          <a:bodyPr wrap="square">
            <a:spAutoFit/>
          </a:bodyPr>
          <a:lstStyle/>
          <a:p>
            <a:r>
              <a:rPr lang="zh-CN" altLang="en-US" sz="3600" b="1" dirty="0">
                <a:solidFill>
                  <a:srgbClr val="335C80"/>
                </a:solidFill>
              </a:rPr>
              <a:t>宣传概述</a:t>
            </a:r>
            <a:endParaRPr lang="zh-CN" altLang="en-US" sz="3200" b="1" dirty="0">
              <a:solidFill>
                <a:srgbClr val="335C80"/>
              </a:solidFill>
            </a:endParaRPr>
          </a:p>
        </p:txBody>
      </p:sp>
    </p:spTree>
    <p:extLst>
      <p:ext uri="{BB962C8B-B14F-4D97-AF65-F5344CB8AC3E}">
        <p14:creationId xmlns:p14="http://schemas.microsoft.com/office/powerpoint/2010/main" val="31909991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childTnLst>
                          </p:cTn>
                        </p:par>
                        <p:par>
                          <p:cTn id="19" fill="hold">
                            <p:stCondLst>
                              <p:cond delay="2000"/>
                            </p:stCondLst>
                            <p:childTnLst>
                              <p:par>
                                <p:cTn id="20" presetID="22" presetClass="entr" presetSubtype="4" fill="hold" nodeType="after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down)">
                                      <p:cBhvr>
                                        <p:cTn id="2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ISLIDE.ICON" val="#104400;#401497;#405337;#79607;#370698;#146260;"/>
</p:tagLst>
</file>

<file path=ppt/tags/tag11.xml><?xml version="1.0" encoding="utf-8"?>
<p:tagLst xmlns:a="http://schemas.openxmlformats.org/drawingml/2006/main" xmlns:r="http://schemas.openxmlformats.org/officeDocument/2006/relationships" xmlns:p="http://schemas.openxmlformats.org/presentationml/2006/main">
  <p:tag name="PA" val="v3.2.0"/>
</p:tagLst>
</file>

<file path=ppt/tags/tag12.xml><?xml version="1.0" encoding="utf-8"?>
<p:tagLst xmlns:a="http://schemas.openxmlformats.org/drawingml/2006/main" xmlns:r="http://schemas.openxmlformats.org/officeDocument/2006/relationships" xmlns:p="http://schemas.openxmlformats.org/presentationml/2006/main">
  <p:tag name="PA" val="v3.2.0"/>
</p:tagLst>
</file>

<file path=ppt/tags/tag13.xml><?xml version="1.0" encoding="utf-8"?>
<p:tagLst xmlns:a="http://schemas.openxmlformats.org/drawingml/2006/main" xmlns:r="http://schemas.openxmlformats.org/officeDocument/2006/relationships" xmlns:p="http://schemas.openxmlformats.org/presentationml/2006/main">
  <p:tag name="PA" val="v3.2.0"/>
</p:tagLst>
</file>

<file path=ppt/tags/tag14.xml><?xml version="1.0" encoding="utf-8"?>
<p:tagLst xmlns:a="http://schemas.openxmlformats.org/drawingml/2006/main" xmlns:r="http://schemas.openxmlformats.org/officeDocument/2006/relationships" xmlns:p="http://schemas.openxmlformats.org/presentationml/2006/main">
  <p:tag name="PA" val="v3.2.0"/>
</p:tagLst>
</file>

<file path=ppt/tags/tag15.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ISLIDE.ICON" val="#405337;"/>
</p:tagLst>
</file>

<file path=ppt/tags/tag8.xml><?xml version="1.0" encoding="utf-8"?>
<p:tagLst xmlns:a="http://schemas.openxmlformats.org/drawingml/2006/main" xmlns:r="http://schemas.openxmlformats.org/officeDocument/2006/relationships" xmlns:p="http://schemas.openxmlformats.org/presentationml/2006/main">
  <p:tag name="ISLIDE.ICON" val="#399943;"/>
</p:tagLst>
</file>

<file path=ppt/tags/tag9.xml><?xml version="1.0" encoding="utf-8"?>
<p:tagLst xmlns:a="http://schemas.openxmlformats.org/drawingml/2006/main" xmlns:r="http://schemas.openxmlformats.org/officeDocument/2006/relationships" xmlns:p="http://schemas.openxmlformats.org/presentationml/2006/main">
  <p:tag name="ISLIDE.ICON" val="#109963;"/>
</p:tagLst>
</file>

<file path=ppt/theme/theme1.xml><?xml version="1.0" encoding="utf-8"?>
<a:theme xmlns:a="http://schemas.openxmlformats.org/drawingml/2006/main" name="A000120140530A99PPBG">
  <a:themeElements>
    <a:clrScheme name="自定义 95">
      <a:dk1>
        <a:sysClr val="windowText" lastClr="000000"/>
      </a:dk1>
      <a:lt1>
        <a:sysClr val="window" lastClr="FFFFFF"/>
      </a:lt1>
      <a:dk2>
        <a:srgbClr val="3F3F3F"/>
      </a:dk2>
      <a:lt2>
        <a:srgbClr val="E3DED1"/>
      </a:lt2>
      <a:accent1>
        <a:srgbClr val="071F65"/>
      </a:accent1>
      <a:accent2>
        <a:srgbClr val="7F7F7F"/>
      </a:accent2>
      <a:accent3>
        <a:srgbClr val="414456"/>
      </a:accent3>
      <a:accent4>
        <a:srgbClr val="444455"/>
      </a:accent4>
      <a:accent5>
        <a:srgbClr val="444455"/>
      </a:accent5>
      <a:accent6>
        <a:srgbClr val="7F7F7F"/>
      </a:accent6>
      <a:hlink>
        <a:srgbClr val="002060"/>
      </a:hlink>
      <a:folHlink>
        <a:srgbClr val="B26B02"/>
      </a:folHlink>
    </a:clrScheme>
    <a:fontScheme name="xwdzcsxl">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602</TotalTime>
  <Words>854</Words>
  <Application>Microsoft Office PowerPoint</Application>
  <PresentationFormat>宽屏</PresentationFormat>
  <Paragraphs>164</Paragraphs>
  <Slides>19</Slides>
  <Notes>19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等线</vt:lpstr>
      <vt:lpstr>微软雅黑</vt:lpstr>
      <vt:lpstr>幼圆</vt:lpstr>
      <vt:lpstr>Arial</vt:lpstr>
      <vt:lpstr>Arial Black</vt:lpstr>
      <vt:lpstr>Wingdings 2</vt:lpstr>
      <vt:lpstr>A000120140530A99PPBG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51</dc:title>
  <dc:creator>Anzichen</dc:creator>
  <cp:lastModifiedBy>张 典</cp:lastModifiedBy>
  <cp:revision>60</cp:revision>
  <dcterms:created xsi:type="dcterms:W3CDTF">2018-10-08T13:07:35Z</dcterms:created>
  <dcterms:modified xsi:type="dcterms:W3CDTF">2020-10-18T00:49:29Z</dcterms:modified>
</cp:coreProperties>
</file>