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2" r:id="rId1"/>
    <p:sldMasterId id="2147483812" r:id="rId2"/>
    <p:sldMasterId id="2147483819" r:id="rId3"/>
  </p:sldMasterIdLst>
  <p:notesMasterIdLst>
    <p:notesMasterId r:id="rId15"/>
  </p:notesMasterIdLst>
  <p:sldIdLst>
    <p:sldId id="1277" r:id="rId4"/>
    <p:sldId id="1279" r:id="rId5"/>
    <p:sldId id="1278" r:id="rId6"/>
    <p:sldId id="1280" r:id="rId7"/>
    <p:sldId id="1281" r:id="rId8"/>
    <p:sldId id="1282" r:id="rId9"/>
    <p:sldId id="1283" r:id="rId10"/>
    <p:sldId id="1287" r:id="rId11"/>
    <p:sldId id="1288" r:id="rId12"/>
    <p:sldId id="1284" r:id="rId13"/>
    <p:sldId id="1286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A8EA4F7-EBBE-4A9C-8BD5-A97470F9D725}">
          <p14:sldIdLst/>
        </p14:section>
        <p14:section name="본문" id="{B5254AEC-F2E9-48C2-8719-F0A02528E2C5}">
          <p14:sldIdLst>
            <p14:sldId id="1277"/>
            <p14:sldId id="1279"/>
            <p14:sldId id="1278"/>
            <p14:sldId id="1280"/>
            <p14:sldId id="1281"/>
            <p14:sldId id="1282"/>
            <p14:sldId id="1283"/>
            <p14:sldId id="1287"/>
            <p14:sldId id="1288"/>
            <p14:sldId id="1284"/>
            <p14:sldId id="1286"/>
          </p14:sldIdLst>
        </p14:section>
        <p14:section name="appendix" id="{AC2245EE-2F74-491F-B274-DA3F753E83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7" orient="horz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9" orient="horz" pos="2568" userDrawn="1">
          <p15:clr>
            <a:srgbClr val="A4A3A4"/>
          </p15:clr>
        </p15:guide>
        <p15:guide id="10" orient="horz" pos="255" userDrawn="1">
          <p15:clr>
            <a:srgbClr val="A4A3A4"/>
          </p15:clr>
        </p15:guide>
        <p15:guide id="14" pos="3120" userDrawn="1">
          <p15:clr>
            <a:srgbClr val="A4A3A4"/>
          </p15:clr>
        </p15:guide>
        <p15:guide id="15" pos="6114" userDrawn="1">
          <p15:clr>
            <a:srgbClr val="A4A3A4"/>
          </p15:clr>
        </p15:guide>
        <p15:guide id="16" pos="126" userDrawn="1">
          <p15:clr>
            <a:srgbClr val="A4A3A4"/>
          </p15:clr>
        </p15:guide>
        <p15:guide id="17" orient="horz" pos="12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FF"/>
    <a:srgbClr val="FF0000"/>
    <a:srgbClr val="404040"/>
    <a:srgbClr val="FFFFD1"/>
    <a:srgbClr val="FFCC00"/>
    <a:srgbClr val="FDEADA"/>
    <a:srgbClr val="6699FF"/>
    <a:srgbClr val="99CCFF"/>
    <a:srgbClr val="CCCCFF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9" autoAdjust="0"/>
    <p:restoredTop sz="96400" autoAdjust="0"/>
  </p:normalViewPr>
  <p:slideViewPr>
    <p:cSldViewPr>
      <p:cViewPr varScale="1">
        <p:scale>
          <a:sx n="90" d="100"/>
          <a:sy n="90" d="100"/>
        </p:scale>
        <p:origin x="96" y="372"/>
      </p:cViewPr>
      <p:guideLst>
        <p:guide orient="horz" pos="436"/>
        <p:guide orient="horz" pos="1026"/>
        <p:guide orient="horz"/>
        <p:guide orient="horz" pos="1207"/>
        <p:guide orient="horz" pos="2568"/>
        <p:guide orient="horz" pos="255"/>
        <p:guide pos="3120"/>
        <p:guide pos="6114"/>
        <p:guide pos="126"/>
        <p:guide orient="horz" pos="1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8" y="14"/>
            <a:ext cx="2945659" cy="496333"/>
          </a:xfrm>
          <a:prstGeom prst="rect">
            <a:avLst/>
          </a:prstGeom>
        </p:spPr>
        <p:txBody>
          <a:bodyPr vert="horz" lIns="91345" tIns="45667" rIns="91345" bIns="4566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76" y="14"/>
            <a:ext cx="2945659" cy="496333"/>
          </a:xfrm>
          <a:prstGeom prst="rect">
            <a:avLst/>
          </a:prstGeom>
        </p:spPr>
        <p:txBody>
          <a:bodyPr vert="horz" lIns="91345" tIns="45667" rIns="91345" bIns="45667" rtlCol="0"/>
          <a:lstStyle>
            <a:lvl1pPr algn="r">
              <a:defRPr sz="1200"/>
            </a:lvl1pPr>
          </a:lstStyle>
          <a:p>
            <a:fld id="{6D5760B5-0D0E-4E0D-B776-76AAA60BD2FD}" type="datetimeFigureOut">
              <a:rPr lang="ko-KR" altLang="en-US" smtClean="0"/>
              <a:pPr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5" tIns="45667" rIns="91345" bIns="45667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69"/>
            <a:ext cx="5438140" cy="4466989"/>
          </a:xfrm>
          <a:prstGeom prst="rect">
            <a:avLst/>
          </a:prstGeom>
        </p:spPr>
        <p:txBody>
          <a:bodyPr vert="horz" lIns="91345" tIns="45667" rIns="91345" bIns="4566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8" y="9428598"/>
            <a:ext cx="2945659" cy="496333"/>
          </a:xfrm>
          <a:prstGeom prst="rect">
            <a:avLst/>
          </a:prstGeom>
        </p:spPr>
        <p:txBody>
          <a:bodyPr vert="horz" lIns="91345" tIns="45667" rIns="91345" bIns="4566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76" y="9428598"/>
            <a:ext cx="2945659" cy="496333"/>
          </a:xfrm>
          <a:prstGeom prst="rect">
            <a:avLst/>
          </a:prstGeom>
        </p:spPr>
        <p:txBody>
          <a:bodyPr vert="horz" lIns="91345" tIns="45667" rIns="91345" bIns="45667" rtlCol="0" anchor="b"/>
          <a:lstStyle>
            <a:lvl1pPr algn="r">
              <a:defRPr sz="1200"/>
            </a:lvl1pPr>
          </a:lstStyle>
          <a:p>
            <a:fld id="{249EF6F5-2C53-43A4-B8A4-C112D5BB71A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30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defRPr/>
            </a:pPr>
            <a:fld id="{B4A6BED6-F6B5-4EA6-8FAA-168D53C6A9D3}" type="slidenum">
              <a:rPr lang="ko-KR" altLang="en-US" sz="900" smtClean="0">
                <a:solidFill>
                  <a:prstClr val="black"/>
                </a:solidFill>
              </a:rPr>
              <a:pPr algn="ctr">
                <a:defRPr/>
              </a:pPr>
              <a:t>‹#›</a:t>
            </a:fld>
            <a:endParaRPr lang="ko-KR" alt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5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002" y="764704"/>
            <a:ext cx="9000000" cy="5580000"/>
          </a:xfrm>
        </p:spPr>
        <p:txBody>
          <a:bodyPr/>
          <a:lstStyle>
            <a:lvl1pPr>
              <a:defRPr sz="1600" b="1"/>
            </a:lvl1pPr>
            <a:lvl2pPr>
              <a:buFont typeface="Wingdings" pitchFamily="2" charset="2"/>
              <a:buChar char="v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2109"/>
            <a:ext cx="9906000" cy="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04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2109"/>
            <a:ext cx="9906000" cy="75823"/>
          </a:xfrm>
          <a:prstGeom prst="rect">
            <a:avLst/>
          </a:prstGeom>
        </p:spPr>
      </p:pic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58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9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37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4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9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04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8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0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9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2105"/>
            <a:ext cx="9906000" cy="75823"/>
          </a:xfrm>
          <a:prstGeom prst="rect">
            <a:avLst/>
          </a:prstGeom>
        </p:spPr>
      </p:pic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614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000" y="764704"/>
            <a:ext cx="9000000" cy="5580000"/>
          </a:xfrm>
        </p:spPr>
        <p:txBody>
          <a:bodyPr/>
          <a:lstStyle>
            <a:lvl1pPr>
              <a:defRPr sz="1600" b="1"/>
            </a:lvl1pPr>
            <a:lvl2pPr>
              <a:buFont typeface="Wingdings" pitchFamily="2" charset="2"/>
              <a:buChar char="v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2105"/>
            <a:ext cx="9906000" cy="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2105"/>
            <a:ext cx="9906000" cy="75823"/>
          </a:xfrm>
          <a:prstGeom prst="rect">
            <a:avLst/>
          </a:prstGeom>
        </p:spPr>
      </p:pic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26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8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6BED6-F6B5-4EA6-8FAA-168D53C6A9D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89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1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q"/>
        <a:defRPr sz="1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8288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28670"/>
            <a:ext cx="8915400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810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q"/>
        <a:defRPr sz="1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8288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0" algn="l" defTabSz="914400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566" y="0"/>
            <a:ext cx="8915400" cy="50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28670"/>
            <a:ext cx="8915400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10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hf hdr="0" ftr="0" dt="0"/>
  <p:txStyles>
    <p:titleStyle>
      <a:lvl1pPr algn="l" defTabSz="914377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q"/>
        <a:defRPr sz="18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268281" indent="0" algn="l" defTabSz="914377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49" indent="0" algn="l" defTabSz="914377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31" indent="0" algn="l" defTabSz="914377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298" indent="0" algn="l" defTabSz="914377" rtl="0" eaLnBrk="1" latinLnBrk="1" hangingPunct="1">
        <a:lnSpc>
          <a:spcPct val="150000"/>
        </a:lnSpc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-link.co.kr/5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08E091-75D7-4246-852F-D3A8BBF4A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Manual Info.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4D77D-79C4-419D-B548-6FBEBBC96160}"/>
              </a:ext>
            </a:extLst>
          </p:cNvPr>
          <p:cNvSpPr txBox="1"/>
          <p:nvPr/>
        </p:nvSpPr>
        <p:spPr>
          <a:xfrm>
            <a:off x="488504" y="1052736"/>
            <a:ext cx="7128792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Title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>
                <a:latin typeface="맑은 고딕" pitchFamily="50" charset="-127"/>
              </a:rPr>
              <a:t>NAVER Place</a:t>
            </a:r>
            <a:r>
              <a:rPr lang="ko-KR" altLang="en-US" sz="1400" dirty="0">
                <a:latin typeface="맑은 고딕" pitchFamily="50" charset="-127"/>
              </a:rPr>
              <a:t> 고객 리뷰 데이터 수집 방법 </a:t>
            </a:r>
            <a:r>
              <a:rPr lang="en-US" altLang="ko-KR" sz="1400" dirty="0">
                <a:latin typeface="맑은 고딕" pitchFamily="50" charset="-127"/>
              </a:rPr>
              <a:t>(</a:t>
            </a:r>
            <a:r>
              <a:rPr lang="en-US" altLang="ko-KR" sz="1400" dirty="0"/>
              <a:t>Python Web Scrapping)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작성일 </a:t>
            </a:r>
            <a:r>
              <a:rPr lang="en-US" altLang="ko-KR" sz="1400" dirty="0"/>
              <a:t>: </a:t>
            </a:r>
            <a:r>
              <a:rPr lang="en-US" altLang="ko-KR" sz="1400" strike="sngStrike" dirty="0"/>
              <a:t>2023. 10/16(ver1.0)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strike="sngStrike" dirty="0"/>
              <a:t>2023. 12/14(ver2.0)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2024. 5/28(ver5.0)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Contents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1.</a:t>
            </a:r>
            <a:r>
              <a:rPr lang="ko-KR" altLang="en-US" sz="1400" dirty="0"/>
              <a:t> 준비사항 </a:t>
            </a:r>
            <a:r>
              <a:rPr lang="en-US" altLang="ko-KR" sz="1400" dirty="0"/>
              <a:t>(①~④)</a:t>
            </a: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ko-KR" altLang="en-US" sz="1400" dirty="0"/>
              <a:t>네이버 </a:t>
            </a:r>
            <a:r>
              <a:rPr lang="ko-KR" altLang="en-US" sz="1400" dirty="0" err="1"/>
              <a:t>플레이스</a:t>
            </a:r>
            <a:r>
              <a:rPr lang="ko-KR" altLang="en-US" sz="1400" dirty="0"/>
              <a:t> 리뷰 데이터 구조 이해 </a:t>
            </a:r>
            <a:br>
              <a:rPr lang="en-US" altLang="ko-KR" sz="1400" dirty="0"/>
            </a:br>
            <a:r>
              <a:rPr lang="en-US" altLang="ko-KR" sz="1400" dirty="0"/>
              <a:t>3. Web Scrapping –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코드 실행</a:t>
            </a:r>
            <a:br>
              <a:rPr lang="en-US" altLang="ko-KR" sz="1400" dirty="0"/>
            </a:br>
            <a:r>
              <a:rPr lang="en-US" altLang="ko-KR" sz="1400" dirty="0"/>
              <a:t>4. </a:t>
            </a:r>
            <a:r>
              <a:rPr lang="ko-KR" altLang="en-US" sz="1400" dirty="0"/>
              <a:t>결과 확인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F9268-B750-435A-86B1-8A69A49B77FB}"/>
              </a:ext>
            </a:extLst>
          </p:cNvPr>
          <p:cNvSpPr txBox="1"/>
          <p:nvPr/>
        </p:nvSpPr>
        <p:spPr>
          <a:xfrm>
            <a:off x="5097016" y="1772816"/>
            <a:ext cx="35413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 </a:t>
            </a:r>
            <a:r>
              <a:rPr lang="ko-KR" altLang="en-US" sz="900" dirty="0">
                <a:solidFill>
                  <a:srgbClr val="FF0000"/>
                </a:solidFill>
              </a:rPr>
              <a:t>네이버의 웹페이지 구조 변경에 따른 코드 수정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** </a:t>
            </a:r>
            <a:r>
              <a:rPr lang="ko-KR" altLang="en-US" sz="900" dirty="0">
                <a:solidFill>
                  <a:srgbClr val="FF0000"/>
                </a:solidFill>
              </a:rPr>
              <a:t>일부 페이지 화면하단 광고로 인한 에러 수정 </a:t>
            </a:r>
            <a:r>
              <a:rPr lang="en-US" altLang="ko-KR" sz="900" dirty="0">
                <a:solidFill>
                  <a:srgbClr val="FF0000"/>
                </a:solidFill>
              </a:rPr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화면배율 축소</a:t>
            </a:r>
            <a:r>
              <a:rPr lang="en-US" altLang="ko-KR" sz="9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900" dirty="0">
                <a:solidFill>
                  <a:srgbClr val="FF0000"/>
                </a:solidFill>
              </a:rPr>
              <a:t>*** </a:t>
            </a:r>
            <a:r>
              <a:rPr lang="ko-KR" altLang="en-US" sz="900" dirty="0">
                <a:solidFill>
                  <a:srgbClr val="FF0000"/>
                </a:solidFill>
              </a:rPr>
              <a:t>속도 향상을 위해 최근 </a:t>
            </a:r>
            <a:r>
              <a:rPr lang="en-US" altLang="ko-KR" sz="900" dirty="0">
                <a:solidFill>
                  <a:srgbClr val="FF0000"/>
                </a:solidFill>
              </a:rPr>
              <a:t>500</a:t>
            </a:r>
            <a:r>
              <a:rPr lang="ko-KR" altLang="en-US" sz="900" dirty="0">
                <a:solidFill>
                  <a:srgbClr val="FF0000"/>
                </a:solidFill>
              </a:rPr>
              <a:t>개의 리뷰만 가져오도록 코드 수정</a:t>
            </a:r>
          </a:p>
        </p:txBody>
      </p:sp>
    </p:spTree>
    <p:extLst>
      <p:ext uri="{BB962C8B-B14F-4D97-AF65-F5344CB8AC3E}">
        <p14:creationId xmlns:p14="http://schemas.microsoft.com/office/powerpoint/2010/main" val="268031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53DE6F-4D90-4480-A64C-0ACA618CED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결과 확인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3BAE9-FDB4-4061-897F-D42047B95112}"/>
              </a:ext>
            </a:extLst>
          </p:cNvPr>
          <p:cNvSpPr txBox="1"/>
          <p:nvPr/>
        </p:nvSpPr>
        <p:spPr>
          <a:xfrm>
            <a:off x="272480" y="702123"/>
            <a:ext cx="7415813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코드가 정상적으로 실행 완료되면</a:t>
            </a:r>
            <a:r>
              <a:rPr lang="en-US" altLang="ko-KR" sz="1400" dirty="0"/>
              <a:t>, </a:t>
            </a:r>
            <a:r>
              <a:rPr lang="ko-KR" altLang="en-US" sz="1400" dirty="0"/>
              <a:t>아래 폴더에 </a:t>
            </a:r>
            <a:r>
              <a:rPr lang="ko-KR" altLang="en-US" sz="1400" dirty="0" err="1"/>
              <a:t>스크랩된</a:t>
            </a:r>
            <a:r>
              <a:rPr lang="ko-KR" altLang="en-US" sz="1400" dirty="0"/>
              <a:t> 결과물이 엑셀 파일로 생성된다</a:t>
            </a:r>
            <a:r>
              <a:rPr lang="en-US" altLang="ko-KR" sz="14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5E9D71-051D-499D-B63A-B906B642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1988840"/>
            <a:ext cx="4343400" cy="2466975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EBBF4E7-26F8-48EA-B562-686BA583BCAF}"/>
              </a:ext>
            </a:extLst>
          </p:cNvPr>
          <p:cNvCxnSpPr>
            <a:cxnSpLocks/>
          </p:cNvCxnSpPr>
          <p:nvPr/>
        </p:nvCxnSpPr>
        <p:spPr>
          <a:xfrm flipV="1">
            <a:off x="2072680" y="1556792"/>
            <a:ext cx="2592288" cy="1108402"/>
          </a:xfrm>
          <a:prstGeom prst="bentConnector3">
            <a:avLst>
              <a:gd name="adj1" fmla="val 50000"/>
            </a:avLst>
          </a:prstGeom>
          <a:ln w="22225">
            <a:solidFill>
              <a:srgbClr val="013D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61FA37B-5890-4D99-B995-3BC71168D1EB}"/>
              </a:ext>
            </a:extLst>
          </p:cNvPr>
          <p:cNvCxnSpPr>
            <a:cxnSpLocks/>
          </p:cNvCxnSpPr>
          <p:nvPr/>
        </p:nvCxnSpPr>
        <p:spPr>
          <a:xfrm>
            <a:off x="1568624" y="3356992"/>
            <a:ext cx="2664296" cy="1530871"/>
          </a:xfrm>
          <a:prstGeom prst="bentConnector3">
            <a:avLst/>
          </a:prstGeom>
          <a:ln w="22225">
            <a:solidFill>
              <a:srgbClr val="013D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D73020C-20B3-41C7-9F71-FDD28273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82" y="4770872"/>
            <a:ext cx="5248275" cy="1438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DB5864-FC54-4D91-9CBB-81AFBB49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585" y="1252093"/>
            <a:ext cx="4555634" cy="1108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36D525-4276-4AF9-8C1D-17A9713ECEA2}"/>
              </a:ext>
            </a:extLst>
          </p:cNvPr>
          <p:cNvSpPr txBox="1"/>
          <p:nvPr/>
        </p:nvSpPr>
        <p:spPr>
          <a:xfrm>
            <a:off x="4425450" y="4455815"/>
            <a:ext cx="49081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① </a:t>
            </a:r>
            <a:r>
              <a:rPr lang="ko-KR" altLang="en-US" sz="1300" dirty="0" err="1"/>
              <a:t>매장별</a:t>
            </a:r>
            <a:r>
              <a:rPr lang="ko-KR" altLang="en-US" sz="1300" dirty="0"/>
              <a:t> 스크랩 결과 파일 </a:t>
            </a:r>
            <a:r>
              <a:rPr lang="en-US" altLang="ko-KR" sz="1300" dirty="0"/>
              <a:t>(store_list.xlsx</a:t>
            </a:r>
            <a:r>
              <a:rPr lang="ko-KR" altLang="en-US" sz="1300" dirty="0"/>
              <a:t>에 기재된 </a:t>
            </a:r>
            <a:r>
              <a:rPr lang="en-US" altLang="ko-KR" sz="1300" dirty="0"/>
              <a:t>63</a:t>
            </a:r>
            <a:r>
              <a:rPr lang="ko-KR" altLang="en-US" sz="1300" dirty="0"/>
              <a:t>개 매장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13701-9015-4346-AD21-565F4088EAD6}"/>
              </a:ext>
            </a:extLst>
          </p:cNvPr>
          <p:cNvSpPr txBox="1"/>
          <p:nvPr/>
        </p:nvSpPr>
        <p:spPr>
          <a:xfrm>
            <a:off x="4776585" y="2449286"/>
            <a:ext cx="24224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② ①의 파일들을 하나로 병합</a:t>
            </a:r>
            <a:endParaRPr lang="ko-KR" altLang="en-US" sz="13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5A1552-3876-4DF1-9C67-96C0D60109E4}"/>
              </a:ext>
            </a:extLst>
          </p:cNvPr>
          <p:cNvCxnSpPr/>
          <p:nvPr/>
        </p:nvCxnSpPr>
        <p:spPr>
          <a:xfrm flipV="1">
            <a:off x="6321152" y="2741674"/>
            <a:ext cx="0" cy="1623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3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9D2F9-7F97-4218-AA80-409B38F9984A}"/>
              </a:ext>
            </a:extLst>
          </p:cNvPr>
          <p:cNvSpPr txBox="1"/>
          <p:nvPr/>
        </p:nvSpPr>
        <p:spPr>
          <a:xfrm>
            <a:off x="344488" y="332656"/>
            <a:ext cx="389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최종 결과물 </a:t>
            </a:r>
            <a:r>
              <a:rPr lang="en-US" altLang="ko-KR" b="1" u="sng" dirty="0"/>
              <a:t>: naver_review_all.xlsx</a:t>
            </a:r>
            <a:endParaRPr lang="ko-KR" altLang="en-US" b="1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4D90E-D9DA-4209-AA91-6D462FA5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5" y="980728"/>
            <a:ext cx="9055342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14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08E091-75D7-4246-852F-D3A8BBF4A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준비사항 </a:t>
            </a:r>
            <a:r>
              <a:rPr lang="en-US" altLang="ko-KR" dirty="0"/>
              <a:t>– ① vs-code </a:t>
            </a:r>
            <a:r>
              <a:rPr lang="ko-KR" altLang="en-US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1B96E-7F69-4CC2-BF55-DD56FD14E3A5}"/>
              </a:ext>
            </a:extLst>
          </p:cNvPr>
          <p:cNvSpPr txBox="1"/>
          <p:nvPr/>
        </p:nvSpPr>
        <p:spPr>
          <a:xfrm>
            <a:off x="200472" y="764704"/>
            <a:ext cx="685155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</a:t>
            </a:r>
            <a:r>
              <a:rPr lang="ko-KR" altLang="en-US" dirty="0"/>
              <a:t>를 클릭하여 다운로드 후 설치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22814-91B2-4A37-9385-57E71F053E46}"/>
              </a:ext>
            </a:extLst>
          </p:cNvPr>
          <p:cNvSpPr txBox="1"/>
          <p:nvPr/>
        </p:nvSpPr>
        <p:spPr>
          <a:xfrm>
            <a:off x="152919" y="5191331"/>
            <a:ext cx="1923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/>
              <a:t>참고</a:t>
            </a:r>
            <a:r>
              <a:rPr lang="en-US" altLang="ko-KR" sz="1000" dirty="0"/>
              <a:t>: </a:t>
            </a:r>
            <a:r>
              <a:rPr lang="en-US" altLang="ko-KR" sz="1000" dirty="0">
                <a:hlinkClick r:id="rId3"/>
              </a:rPr>
              <a:t>https://flex-link.co.kr/5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F01436-05A3-475F-A03B-FF5B3A267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1700809"/>
            <a:ext cx="5796902" cy="3385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86EEA2-D17B-4AA6-AB38-B8923DB68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12" y="1700808"/>
            <a:ext cx="3780678" cy="29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08E091-75D7-4246-852F-D3A8BBF4A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준비사항 </a:t>
            </a:r>
            <a:r>
              <a:rPr lang="en-US" altLang="ko-KR" dirty="0"/>
              <a:t>– ② </a:t>
            </a:r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1B96E-7F69-4CC2-BF55-DD56FD14E3A5}"/>
              </a:ext>
            </a:extLst>
          </p:cNvPr>
          <p:cNvSpPr txBox="1"/>
          <p:nvPr/>
        </p:nvSpPr>
        <p:spPr>
          <a:xfrm>
            <a:off x="200472" y="764704"/>
            <a:ext cx="9147119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400" dirty="0"/>
              <a:t>Vs code</a:t>
            </a:r>
            <a:r>
              <a:rPr lang="ko-KR" altLang="en-US" sz="1400" dirty="0"/>
              <a:t> 실행 후 우측 </a:t>
            </a:r>
            <a:r>
              <a:rPr lang="en-US" altLang="ko-KR" sz="1400" dirty="0"/>
              <a:t>“</a:t>
            </a:r>
            <a:r>
              <a:rPr lang="ko-KR" altLang="en-US" sz="1400" dirty="0"/>
              <a:t>확장</a:t>
            </a:r>
            <a:r>
              <a:rPr lang="en-US" altLang="ko-KR" sz="1400" dirty="0"/>
              <a:t>(Extensions)”</a:t>
            </a:r>
            <a:r>
              <a:rPr lang="ko-KR" altLang="en-US" sz="1400" dirty="0"/>
              <a:t>버튼을 클릭</a:t>
            </a:r>
            <a:endParaRPr lang="en-US" altLang="ko-KR" sz="1400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400" dirty="0"/>
              <a:t>검색창에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입력하여 검색 </a:t>
            </a:r>
            <a:r>
              <a:rPr lang="en-US" altLang="ko-KR" sz="1400" dirty="0">
                <a:sym typeface="Wingdings" panose="05000000000000000000" pitchFamily="2" charset="2"/>
              </a:rPr>
              <a:t> Python</a:t>
            </a:r>
            <a:r>
              <a:rPr lang="ko-KR" altLang="en-US" sz="1400" dirty="0"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sym typeface="Wingdings" panose="05000000000000000000" pitchFamily="2" charset="2"/>
              </a:rPr>
              <a:t>Python </a:t>
            </a:r>
            <a:r>
              <a:rPr lang="en-US" altLang="ko-KR" sz="1400" dirty="0" err="1">
                <a:sym typeface="Wingdings" panose="05000000000000000000" pitchFamily="2" charset="2"/>
              </a:rPr>
              <a:t>Extenstion</a:t>
            </a:r>
            <a:r>
              <a:rPr lang="ko-KR" altLang="en-US" sz="1400" dirty="0">
                <a:sym typeface="Wingdings" panose="05000000000000000000" pitchFamily="2" charset="2"/>
              </a:rPr>
              <a:t>을 선택하고 각각을 우측 화면에서 </a:t>
            </a:r>
            <a:r>
              <a:rPr lang="en-US" altLang="ko-KR" sz="1400" dirty="0">
                <a:sym typeface="Wingdings" panose="05000000000000000000" pitchFamily="2" charset="2"/>
              </a:rPr>
              <a:t>install 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※ </a:t>
            </a:r>
            <a:r>
              <a:rPr lang="ko-KR" altLang="en-US" sz="1400" dirty="0"/>
              <a:t>참고</a:t>
            </a:r>
            <a:r>
              <a:rPr lang="en-US" altLang="ko-KR" sz="1400" dirty="0"/>
              <a:t>. </a:t>
            </a:r>
            <a:r>
              <a:rPr lang="ko-KR" altLang="en-US" sz="1400" dirty="0"/>
              <a:t>주피터 노트북도 같은 방법으로 설치할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773541-1975-4089-A660-26763F41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8" y="1607179"/>
            <a:ext cx="4536504" cy="4884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597975-A26A-465B-A9C6-E8DA40F6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636912"/>
            <a:ext cx="5819775" cy="398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80C63B-F557-4F7A-8A1D-6BC8EC2C2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256" y="3535809"/>
            <a:ext cx="8763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08E091-75D7-4246-852F-D3A8BBF4A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준비사항 </a:t>
            </a:r>
            <a:r>
              <a:rPr lang="en-US" altLang="ko-KR" dirty="0"/>
              <a:t>– ③ </a:t>
            </a:r>
            <a:r>
              <a:rPr lang="ko-KR" altLang="en-US" dirty="0"/>
              <a:t>파일 입출력을 위한 폴더 구조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1B96E-7F69-4CC2-BF55-DD56FD14E3A5}"/>
              </a:ext>
            </a:extLst>
          </p:cNvPr>
          <p:cNvSpPr txBox="1"/>
          <p:nvPr/>
        </p:nvSpPr>
        <p:spPr>
          <a:xfrm>
            <a:off x="200472" y="764704"/>
            <a:ext cx="8951618" cy="1359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400" dirty="0"/>
              <a:t>PC</a:t>
            </a:r>
            <a:r>
              <a:rPr lang="ko-KR" altLang="en-US" sz="1400" dirty="0"/>
              <a:t>의 원하는 위치에 아래와 같은 파일 구조를 만든다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- data </a:t>
            </a:r>
            <a:r>
              <a:rPr lang="ko-KR" altLang="en-US" sz="1400" dirty="0"/>
              <a:t>폴더 </a:t>
            </a:r>
            <a:r>
              <a:rPr lang="en-US" altLang="ko-KR" sz="1400" dirty="0"/>
              <a:t>: </a:t>
            </a:r>
            <a:r>
              <a:rPr lang="ko-KR" altLang="en-US" sz="1400" dirty="0"/>
              <a:t>리뷰 데이터를 스크랩해올 대상 매장 정보 파일</a:t>
            </a:r>
            <a:r>
              <a:rPr lang="en-US" altLang="ko-KR" sz="1400" dirty="0"/>
              <a:t>(store_list.xlsx)</a:t>
            </a:r>
            <a:r>
              <a:rPr lang="ko-KR" altLang="en-US" sz="1400" dirty="0"/>
              <a:t>를 이곳에 두어야 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Naver_review_crawling.ipynb</a:t>
            </a:r>
            <a:r>
              <a:rPr lang="en-US" altLang="ko-KR" sz="1400" dirty="0"/>
              <a:t> : </a:t>
            </a:r>
            <a:r>
              <a:rPr lang="ko-KR" altLang="en-US" sz="1400" dirty="0"/>
              <a:t>리뷰 데이터 스크랩을 수행하는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코드 </a:t>
            </a:r>
            <a:br>
              <a:rPr lang="en-US" altLang="ko-KR" sz="1400" dirty="0"/>
            </a:br>
            <a:r>
              <a:rPr lang="en-US" altLang="ko-KR" sz="1400" dirty="0"/>
              <a:t>- output : </a:t>
            </a:r>
            <a:r>
              <a:rPr lang="ko-KR" altLang="en-US" sz="1400" dirty="0"/>
              <a:t>코드 실행결과를 각 매장별로 엑셀 파일을 만들어 이곳에 저장한다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concated_file</a:t>
            </a:r>
            <a:r>
              <a:rPr lang="en-US" altLang="ko-KR" sz="1400" dirty="0"/>
              <a:t> : output</a:t>
            </a:r>
            <a:r>
              <a:rPr lang="ko-KR" altLang="en-US" sz="1400" dirty="0"/>
              <a:t> 폴더에 저장된 각 </a:t>
            </a:r>
            <a:r>
              <a:rPr lang="ko-KR" altLang="en-US" sz="1400" dirty="0" err="1"/>
              <a:t>매장별</a:t>
            </a:r>
            <a:r>
              <a:rPr lang="ko-KR" altLang="en-US" sz="1400" dirty="0"/>
              <a:t> 엑셀파일을 병합하여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하나의 엑셀파일로 만들어 준다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1DEC92-7D07-41CA-8C74-38C5E688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2414729"/>
            <a:ext cx="6192688" cy="30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08E091-75D7-4246-852F-D3A8BBF4A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준비사항 </a:t>
            </a:r>
            <a:r>
              <a:rPr lang="en-US" altLang="ko-KR" dirty="0"/>
              <a:t>– ④ </a:t>
            </a:r>
            <a:r>
              <a:rPr lang="ko-KR" altLang="en-US" dirty="0"/>
              <a:t>매장 리스트 파일 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1B96E-7F69-4CC2-BF55-DD56FD14E3A5}"/>
              </a:ext>
            </a:extLst>
          </p:cNvPr>
          <p:cNvSpPr txBox="1"/>
          <p:nvPr/>
        </p:nvSpPr>
        <p:spPr>
          <a:xfrm>
            <a:off x="200472" y="764704"/>
            <a:ext cx="8135560" cy="58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ko-KR" sz="1400" dirty="0"/>
              <a:t>store_list.xlsx </a:t>
            </a:r>
            <a:r>
              <a:rPr lang="ko-KR" altLang="en-US" sz="1400" dirty="0"/>
              <a:t>파일을 아래와 동일한 형태로 준비한다</a:t>
            </a:r>
            <a:r>
              <a:rPr lang="en-US" altLang="ko-KR" sz="1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※ </a:t>
            </a:r>
            <a:r>
              <a:rPr lang="ko-KR" altLang="en-US" sz="1400" dirty="0"/>
              <a:t>주의 </a:t>
            </a:r>
            <a:r>
              <a:rPr lang="en-US" altLang="ko-KR" sz="1400" dirty="0"/>
              <a:t>: DRM </a:t>
            </a:r>
            <a:r>
              <a:rPr lang="ko-KR" altLang="en-US" sz="1400" dirty="0"/>
              <a:t>보안 설정된 파일은 </a:t>
            </a:r>
            <a:r>
              <a:rPr lang="ko-KR" altLang="en-US" sz="1400" dirty="0" err="1"/>
              <a:t>파이썬에서</a:t>
            </a:r>
            <a:r>
              <a:rPr lang="ko-KR" altLang="en-US" sz="1400" dirty="0"/>
              <a:t> 읽을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반드시 암호화 해제를 해줘야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E0105CB4-E0B3-4D7A-91DE-839DC659D9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105027"/>
              </p:ext>
            </p:extLst>
          </p:nvPr>
        </p:nvGraphicFramePr>
        <p:xfrm>
          <a:off x="546995" y="5857839"/>
          <a:ext cx="1077332" cy="90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995" y="5857839"/>
                        <a:ext cx="1077332" cy="908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266FB28-AA67-48B2-B87D-6E9FA0C34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95" y="1562377"/>
            <a:ext cx="8759708" cy="4142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366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937D3F5-D437-4AB8-B159-D9D8A1EDE1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네이버 </a:t>
            </a:r>
            <a:r>
              <a:rPr lang="ko-KR" altLang="en-US" dirty="0" err="1"/>
              <a:t>플레이스</a:t>
            </a:r>
            <a:r>
              <a:rPr lang="ko-KR" altLang="en-US" dirty="0"/>
              <a:t> 리뷰 데이터 구조 이해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BDCEE-4B62-41B8-9048-37D41E4A089D}"/>
              </a:ext>
            </a:extLst>
          </p:cNvPr>
          <p:cNvSpPr txBox="1"/>
          <p:nvPr/>
        </p:nvSpPr>
        <p:spPr>
          <a:xfrm>
            <a:off x="272480" y="786408"/>
            <a:ext cx="9015610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① </a:t>
            </a:r>
            <a:r>
              <a:rPr lang="ko-KR" altLang="en-US" sz="1400" dirty="0" err="1"/>
              <a:t>매장별</a:t>
            </a:r>
            <a:r>
              <a:rPr lang="ko-KR" altLang="en-US" sz="1400" dirty="0"/>
              <a:t> 리뷰 페이지 주소</a:t>
            </a:r>
            <a:br>
              <a:rPr lang="en-US" altLang="ko-KR" sz="1400" dirty="0"/>
            </a:br>
            <a:r>
              <a:rPr lang="en-US" altLang="ko-KR" sz="1400" dirty="0"/>
              <a:t>    - </a:t>
            </a:r>
            <a:r>
              <a:rPr lang="ko-KR" altLang="en-US" sz="1400" dirty="0"/>
              <a:t>붉은색 </a:t>
            </a:r>
            <a:r>
              <a:rPr lang="en-US" altLang="ko-KR" sz="1400" dirty="0"/>
              <a:t>10</a:t>
            </a:r>
            <a:r>
              <a:rPr lang="ko-KR" altLang="en-US" sz="1400" dirty="0"/>
              <a:t>자리 숫자가 특정 매장의 고유번호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아래의 </a:t>
            </a:r>
            <a:r>
              <a:rPr lang="en-US" altLang="ko-KR" sz="1400" dirty="0" err="1"/>
              <a:t>url</a:t>
            </a:r>
            <a:r>
              <a:rPr lang="ko-KR" altLang="en-US" sz="1400" dirty="0"/>
              <a:t>을 웹 브라우저에 입력하면 </a:t>
            </a:r>
            <a:r>
              <a:rPr lang="en-US" altLang="ko-KR" sz="1400" dirty="0"/>
              <a:t>Chai 797 </a:t>
            </a:r>
            <a:r>
              <a:rPr lang="ko-KR" altLang="en-US" sz="1400" dirty="0"/>
              <a:t>여의도점의 </a:t>
            </a:r>
            <a:br>
              <a:rPr lang="en-US" altLang="ko-KR" sz="1400" dirty="0"/>
            </a:br>
            <a:r>
              <a:rPr lang="en-US" altLang="ko-KR" sz="1400" dirty="0"/>
              <a:t>      </a:t>
            </a:r>
            <a:r>
              <a:rPr lang="ko-KR" altLang="en-US" sz="1400" dirty="0"/>
              <a:t>고객 리뷰를 최근 순서로 정렬하여 표시한다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511FE4-F525-4A99-9BBE-09542C1F8A2B}"/>
              </a:ext>
            </a:extLst>
          </p:cNvPr>
          <p:cNvSpPr/>
          <p:nvPr/>
        </p:nvSpPr>
        <p:spPr bwMode="auto">
          <a:xfrm>
            <a:off x="344488" y="1722512"/>
            <a:ext cx="9217024" cy="7703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r>
              <a:rPr lang="en-US" altLang="ko-KR" sz="1400" b="1" dirty="0">
                <a:latin typeface="맑은 고딕" pitchFamily="50" charset="-127"/>
              </a:rPr>
              <a:t>https://m.place.naver.com/restaurant/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</a:rPr>
              <a:t>1787777772</a:t>
            </a:r>
            <a:r>
              <a:rPr lang="en-US" altLang="ko-KR" sz="1400" b="1" dirty="0">
                <a:latin typeface="맑은 고딕" pitchFamily="50" charset="-127"/>
              </a:rPr>
              <a:t>/review/visitor?entry=ple&amp;reviewSort=recent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CB8C69-8475-4874-8D0A-F27DC4B9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3068960"/>
            <a:ext cx="7395170" cy="3533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47E11D-8CBF-4232-B522-D8EC21823AAA}"/>
              </a:ext>
            </a:extLst>
          </p:cNvPr>
          <p:cNvSpPr txBox="1"/>
          <p:nvPr/>
        </p:nvSpPr>
        <p:spPr>
          <a:xfrm>
            <a:off x="272480" y="2671542"/>
            <a:ext cx="7818166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② 리뷰 페이지에서 작성자 </a:t>
            </a:r>
            <a:r>
              <a:rPr lang="en-US" altLang="ko-KR" sz="1400" dirty="0"/>
              <a:t>“</a:t>
            </a:r>
            <a:r>
              <a:rPr lang="ko-KR" altLang="en-US" sz="1400" dirty="0"/>
              <a:t>닉네임</a:t>
            </a:r>
            <a:r>
              <a:rPr lang="en-US" altLang="ko-KR" sz="1400" dirty="0"/>
              <a:t>, </a:t>
            </a:r>
            <a:r>
              <a:rPr lang="ko-KR" altLang="en-US" sz="1400" dirty="0"/>
              <a:t>리뷰 내용</a:t>
            </a:r>
            <a:r>
              <a:rPr lang="en-US" altLang="ko-KR" sz="1400" dirty="0"/>
              <a:t>, </a:t>
            </a:r>
            <a:r>
              <a:rPr lang="ko-KR" altLang="en-US" sz="1400" dirty="0"/>
              <a:t>리뷰작성 날짜</a:t>
            </a:r>
            <a:r>
              <a:rPr lang="en-US" altLang="ko-KR" sz="1400" dirty="0"/>
              <a:t>, </a:t>
            </a:r>
            <a:r>
              <a:rPr lang="ko-KR" altLang="en-US" sz="1400" dirty="0"/>
              <a:t>방문횟수</a:t>
            </a:r>
            <a:r>
              <a:rPr lang="en-US" altLang="ko-KR" sz="1400" dirty="0"/>
              <a:t>” </a:t>
            </a:r>
            <a:r>
              <a:rPr lang="ko-KR" altLang="en-US" sz="1400" dirty="0"/>
              <a:t>정보를 스크랩 한다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EF6049-FCFE-41A0-BA9A-80E73848D44C}"/>
              </a:ext>
            </a:extLst>
          </p:cNvPr>
          <p:cNvSpPr/>
          <p:nvPr/>
        </p:nvSpPr>
        <p:spPr bwMode="auto">
          <a:xfrm>
            <a:off x="776536" y="4847403"/>
            <a:ext cx="1152128" cy="309789"/>
          </a:xfrm>
          <a:prstGeom prst="rect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0F734-D19D-4B80-9194-C490E7149EE2}"/>
              </a:ext>
            </a:extLst>
          </p:cNvPr>
          <p:cNvSpPr/>
          <p:nvPr/>
        </p:nvSpPr>
        <p:spPr bwMode="auto">
          <a:xfrm>
            <a:off x="200472" y="5341393"/>
            <a:ext cx="3240360" cy="426632"/>
          </a:xfrm>
          <a:prstGeom prst="rect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829407-DFA7-4C76-918F-F5377249BB25}"/>
              </a:ext>
            </a:extLst>
          </p:cNvPr>
          <p:cNvSpPr/>
          <p:nvPr/>
        </p:nvSpPr>
        <p:spPr bwMode="auto">
          <a:xfrm>
            <a:off x="6177135" y="6093296"/>
            <a:ext cx="475775" cy="309789"/>
          </a:xfrm>
          <a:prstGeom prst="rect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699579-9B38-4A6E-8B43-F8CFBF581E56}"/>
              </a:ext>
            </a:extLst>
          </p:cNvPr>
          <p:cNvSpPr/>
          <p:nvPr/>
        </p:nvSpPr>
        <p:spPr bwMode="auto">
          <a:xfrm>
            <a:off x="6609184" y="6093296"/>
            <a:ext cx="576064" cy="309789"/>
          </a:xfrm>
          <a:prstGeom prst="rect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98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53DE6F-4D90-4480-A64C-0ACA618CED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3. Web Scrapping – </a:t>
            </a:r>
            <a:r>
              <a:rPr lang="ko-KR" altLang="en-US" dirty="0" err="1"/>
              <a:t>파이썬</a:t>
            </a:r>
            <a:r>
              <a:rPr lang="ko-KR" altLang="en-US" dirty="0"/>
              <a:t> 코드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7E8DF-2588-4419-A915-75F30E5C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497536"/>
            <a:ext cx="9201472" cy="502780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76E7A1-D6F1-45BF-97D7-31CB27935BE3}"/>
              </a:ext>
            </a:extLst>
          </p:cNvPr>
          <p:cNvSpPr/>
          <p:nvPr/>
        </p:nvSpPr>
        <p:spPr bwMode="auto">
          <a:xfrm>
            <a:off x="4195213" y="1857582"/>
            <a:ext cx="360040" cy="256024"/>
          </a:xfrm>
          <a:prstGeom prst="rect">
            <a:avLst/>
          </a:prstGeom>
          <a:noFill/>
          <a:ln w="34925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3BAE9-FDB4-4061-897F-D42047B95112}"/>
              </a:ext>
            </a:extLst>
          </p:cNvPr>
          <p:cNvSpPr txBox="1"/>
          <p:nvPr/>
        </p:nvSpPr>
        <p:spPr>
          <a:xfrm>
            <a:off x="272480" y="702123"/>
            <a:ext cx="5887124" cy="788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/>
              <a:t>① 주피터 랩을 실행시키고</a:t>
            </a:r>
            <a:r>
              <a:rPr lang="en-US" altLang="ko-KR" sz="1300" dirty="0"/>
              <a:t>,</a:t>
            </a:r>
            <a:r>
              <a:rPr lang="ko-KR" altLang="en-US" sz="1300" dirty="0"/>
              <a:t> </a:t>
            </a:r>
            <a:r>
              <a:rPr lang="en-US" altLang="ko-KR" sz="1300" b="1" dirty="0"/>
              <a:t>Naver_review_crawling5.ipynb</a:t>
            </a:r>
            <a:r>
              <a:rPr lang="en-US" altLang="ko-KR" sz="1300" dirty="0"/>
              <a:t> </a:t>
            </a:r>
            <a:r>
              <a:rPr lang="ko-KR" altLang="en-US" sz="1300" dirty="0"/>
              <a:t>파일을 띄운다</a:t>
            </a:r>
            <a:r>
              <a:rPr lang="en-US" altLang="ko-KR" sz="130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300" u="sng" dirty="0"/>
              <a:t>② </a:t>
            </a:r>
            <a:r>
              <a:rPr lang="ko-KR" altLang="en-US" sz="1300" u="sng" dirty="0"/>
              <a:t>리뷰를 가져올 기준날짜를 입력한다</a:t>
            </a:r>
            <a:r>
              <a:rPr lang="en-US" altLang="ko-KR" sz="1300" u="sng" dirty="0"/>
              <a:t>.</a:t>
            </a:r>
            <a:r>
              <a:rPr lang="en-US" altLang="ko-KR" sz="1300" dirty="0"/>
              <a:t> </a:t>
            </a:r>
            <a:r>
              <a:rPr lang="en-US" altLang="ko-KR" sz="1200" i="1" dirty="0">
                <a:sym typeface="Wingdings" panose="05000000000000000000" pitchFamily="2" charset="2"/>
              </a:rPr>
              <a:t> </a:t>
            </a:r>
            <a:r>
              <a:rPr lang="ko-KR" altLang="en-US" sz="1200" i="1" dirty="0">
                <a:sym typeface="Wingdings" panose="05000000000000000000" pitchFamily="2" charset="2"/>
              </a:rPr>
              <a:t>다음 페이지 참조</a:t>
            </a:r>
            <a:endParaRPr lang="en-US" altLang="ko-KR" sz="1200" i="1" dirty="0"/>
          </a:p>
          <a:p>
            <a:pPr>
              <a:lnSpc>
                <a:spcPct val="120000"/>
              </a:lnSpc>
            </a:pPr>
            <a:r>
              <a:rPr lang="en-US" altLang="ko-KR" sz="1300" dirty="0"/>
              <a:t>③ </a:t>
            </a:r>
            <a:r>
              <a:rPr lang="ko-KR" altLang="en-US" sz="1300" dirty="0"/>
              <a:t>전체 코드를 실행한다</a:t>
            </a:r>
            <a:r>
              <a:rPr lang="en-US" altLang="ko-KR" sz="1300" dirty="0"/>
              <a:t>. 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25577A-3730-4447-A2A7-1838BC11757E}"/>
              </a:ext>
            </a:extLst>
          </p:cNvPr>
          <p:cNvSpPr/>
          <p:nvPr/>
        </p:nvSpPr>
        <p:spPr bwMode="auto">
          <a:xfrm>
            <a:off x="3964138" y="1854449"/>
            <a:ext cx="246295" cy="2462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20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53DE6F-4D90-4480-A64C-0ACA618CED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리뷰를 가져올 기준날짜 입력하기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82F1F-F52D-45B4-BBB0-44ED324B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1" y="1664804"/>
            <a:ext cx="8168392" cy="338437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0F30B1-C1A2-4D17-A7C7-5AF43AD3B48A}"/>
              </a:ext>
            </a:extLst>
          </p:cNvPr>
          <p:cNvSpPr/>
          <p:nvPr/>
        </p:nvSpPr>
        <p:spPr bwMode="auto">
          <a:xfrm>
            <a:off x="2595986" y="3294609"/>
            <a:ext cx="1080120" cy="360040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41343-A52B-431B-B603-D138F282561C}"/>
              </a:ext>
            </a:extLst>
          </p:cNvPr>
          <p:cNvSpPr txBox="1"/>
          <p:nvPr/>
        </p:nvSpPr>
        <p:spPr>
          <a:xfrm>
            <a:off x="272480" y="836712"/>
            <a:ext cx="848501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지정한 날짜 이후의 리뷰 데이터만 가져온다</a:t>
            </a:r>
            <a:r>
              <a:rPr lang="en-US" altLang="ko-KR" sz="1400" dirty="0"/>
              <a:t>. (</a:t>
            </a:r>
            <a:r>
              <a:rPr lang="ko-KR" altLang="en-US" sz="1400" dirty="0"/>
              <a:t>아래의 예시는 </a:t>
            </a:r>
            <a:r>
              <a:rPr lang="en-US" altLang="ko-KR" sz="1400" dirty="0"/>
              <a:t>’23.12/1 </a:t>
            </a:r>
            <a:r>
              <a:rPr lang="ko-KR" altLang="en-US" sz="1400" dirty="0"/>
              <a:t>이후 리뷰만 가져옴</a:t>
            </a:r>
            <a:r>
              <a:rPr lang="en-US" altLang="ko-KR" sz="1400" dirty="0"/>
              <a:t>)</a:t>
            </a:r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정확하게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-mm-dd” </a:t>
            </a:r>
            <a:r>
              <a:rPr lang="ko-KR" altLang="en-US" sz="1400" dirty="0"/>
              <a:t>형태로 입력해야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조회기간일 길 수록 장시간 소요됨 </a:t>
            </a:r>
          </a:p>
        </p:txBody>
      </p:sp>
    </p:spTree>
    <p:extLst>
      <p:ext uri="{BB962C8B-B14F-4D97-AF65-F5344CB8AC3E}">
        <p14:creationId xmlns:p14="http://schemas.microsoft.com/office/powerpoint/2010/main" val="376113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53DE6F-4D90-4480-A64C-0ACA618CED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566" y="0"/>
            <a:ext cx="8915400" cy="5004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가져올 리뷰의 최대 개수 지정하기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41343-A52B-431B-B603-D138F282561C}"/>
              </a:ext>
            </a:extLst>
          </p:cNvPr>
          <p:cNvSpPr txBox="1"/>
          <p:nvPr/>
        </p:nvSpPr>
        <p:spPr>
          <a:xfrm>
            <a:off x="272480" y="836712"/>
            <a:ext cx="904318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전체 리뷰를 모두 </a:t>
            </a:r>
            <a:r>
              <a:rPr lang="ko-KR" altLang="en-US" sz="1400" dirty="0" err="1"/>
              <a:t>크롤링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하는데는</a:t>
            </a:r>
            <a:r>
              <a:rPr lang="ko-KR" altLang="en-US" sz="1400" dirty="0"/>
              <a:t> 매우 많은 시간이 소요됨 </a:t>
            </a:r>
            <a:endParaRPr lang="en-US" altLang="ko-KR" sz="1400" dirty="0"/>
          </a:p>
          <a:p>
            <a:pPr marL="182563" indent="-1825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크롤링</a:t>
            </a:r>
            <a:r>
              <a:rPr lang="ko-KR" altLang="en-US" sz="1400" dirty="0"/>
              <a:t> 대상 페이지 수를 지정할 수 있음</a:t>
            </a:r>
            <a:r>
              <a:rPr lang="en-US" altLang="ko-KR" sz="1400" dirty="0"/>
              <a:t>, </a:t>
            </a:r>
            <a:r>
              <a:rPr lang="ko-KR" altLang="en-US" sz="1400" dirty="0"/>
              <a:t>한 페이지에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리뷰가 표시되므로 페이지를 </a:t>
            </a:r>
            <a:r>
              <a:rPr lang="en-US" altLang="ko-KR" sz="1400" dirty="0"/>
              <a:t>50</a:t>
            </a:r>
            <a:r>
              <a:rPr lang="ko-KR" altLang="en-US" sz="1400" dirty="0"/>
              <a:t>으로 지정하면</a:t>
            </a:r>
            <a:br>
              <a:rPr lang="en-US" altLang="ko-KR" sz="1400" dirty="0"/>
            </a:br>
            <a:r>
              <a:rPr lang="ko-KR" altLang="en-US" sz="1400" dirty="0"/>
              <a:t>최근 </a:t>
            </a:r>
            <a:r>
              <a:rPr lang="en-US" altLang="ko-KR" sz="1400" dirty="0"/>
              <a:t>500</a:t>
            </a:r>
            <a:r>
              <a:rPr lang="ko-KR" altLang="en-US" sz="1400" dirty="0"/>
              <a:t>개의 리뷰만 가져오게 됨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28150B-BDE6-4F73-B7D6-D55FA90E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132856"/>
            <a:ext cx="9315450" cy="41243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0F30B1-C1A2-4D17-A7C7-5AF43AD3B48A}"/>
              </a:ext>
            </a:extLst>
          </p:cNvPr>
          <p:cNvSpPr/>
          <p:nvPr/>
        </p:nvSpPr>
        <p:spPr bwMode="auto">
          <a:xfrm>
            <a:off x="2134055" y="3562382"/>
            <a:ext cx="360040" cy="288033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9719A2B-11CD-4818-BD84-59F4327FA38E}"/>
              </a:ext>
            </a:extLst>
          </p:cNvPr>
          <p:cNvSpPr/>
          <p:nvPr/>
        </p:nvSpPr>
        <p:spPr bwMode="auto">
          <a:xfrm>
            <a:off x="2000672" y="5207933"/>
            <a:ext cx="360040" cy="288033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lIns="0" tIns="0" rIns="0" bIns="0" rtlCol="0" anchor="ctr" anchorCtr="0"/>
          <a:lstStyle/>
          <a:p>
            <a:pPr indent="-95250" algn="ctr" latinLnBrk="0">
              <a:buClr>
                <a:srgbClr val="FF0000"/>
              </a:buClr>
            </a:pP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2873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  <a:prstDash val="solid"/>
          <a:round/>
          <a:headEnd/>
          <a:tailEnd/>
        </a:ln>
        <a:effectLst/>
      </a:spPr>
      <a:bodyPr wrap="none" lIns="0" tIns="0" rIns="0" bIns="0" rtlCol="0" anchor="ctr" anchorCtr="0"/>
      <a:lstStyle>
        <a:defPPr indent="-95250" algn="ctr" latinLnBrk="0">
          <a:buClr>
            <a:srgbClr val="FF0000"/>
          </a:buClr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prstDash val="solid"/>
          <a:round/>
          <a:headEnd/>
          <a:tailEnd/>
        </a:ln>
        <a:effectLst/>
      </a:spPr>
      <a:bodyPr wrap="none" lIns="0" tIns="0" rIns="0" bIns="0" rtlCol="0" anchor="ctr" anchorCtr="0"/>
      <a:lstStyle>
        <a:defPPr indent="-95250" algn="ctr" latinLnBrk="0">
          <a:buClr>
            <a:srgbClr val="FF0000"/>
          </a:buClr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prstDash val="solid"/>
          <a:round/>
          <a:headEnd/>
          <a:tailEnd/>
        </a:ln>
        <a:effectLst/>
      </a:spPr>
      <a:bodyPr wrap="none" lIns="0" tIns="0" rIns="0" bIns="0" rtlCol="0" anchor="ctr" anchorCtr="0"/>
      <a:lstStyle>
        <a:defPPr indent="-95250" algn="ctr" latinLnBrk="0">
          <a:buClr>
            <a:srgbClr val="FF0000"/>
          </a:buClr>
          <a:defRPr sz="1400" b="1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102075</TotalTime>
  <Words>563</Words>
  <Application>Microsoft Office PowerPoint</Application>
  <PresentationFormat>A4 용지(210x297mm)</PresentationFormat>
  <Paragraphs>40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Wingdings</vt:lpstr>
      <vt:lpstr>1_Office 테마</vt:lpstr>
      <vt:lpstr>2_Office 테마</vt:lpstr>
      <vt:lpstr>3_Office 테마</vt:lpstr>
      <vt:lpstr>Worksheet</vt:lpstr>
      <vt:lpstr>Manual Info.</vt:lpstr>
      <vt:lpstr>1. 준비사항 – ① vs-code 설치</vt:lpstr>
      <vt:lpstr>1. 준비사항 – ② 파이썬 설치</vt:lpstr>
      <vt:lpstr>1. 준비사항 – ③ 파일 입출력을 위한 폴더 구조 준비</vt:lpstr>
      <vt:lpstr>1. 준비사항 – ④ 매장 리스트 파일 준비</vt:lpstr>
      <vt:lpstr>2. 네이버 플레이스 리뷰 데이터 구조 이해 </vt:lpstr>
      <vt:lpstr>3. Web Scrapping – 파이썬 코드 실행</vt:lpstr>
      <vt:lpstr># 리뷰를 가져올 기준날짜 입력하기 </vt:lpstr>
      <vt:lpstr># 가져올 리뷰의 최대 개수 지정하기 </vt:lpstr>
      <vt:lpstr>4. 결과 확인 </vt:lpstr>
      <vt:lpstr>PowerPoint 프레젠테이션</vt:lpstr>
    </vt:vector>
  </TitlesOfParts>
  <Company>samchully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임원 Workshop 보고자료 양식</dc:title>
  <dc:creator>Administrator</dc:creator>
  <dc:description>Copyright ⓒ 2011. Brian Y. Hwang. All rights reserved.</dc:description>
  <cp:lastModifiedBy> </cp:lastModifiedBy>
  <cp:revision>6902</cp:revision>
  <cp:lastPrinted>2023-09-22T09:10:16Z</cp:lastPrinted>
  <dcterms:created xsi:type="dcterms:W3CDTF">2008-09-05T07:25:38Z</dcterms:created>
  <dcterms:modified xsi:type="dcterms:W3CDTF">2024-05-30T07:00:53Z</dcterms:modified>
</cp:coreProperties>
</file>