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1" r:id="rId2"/>
    <p:sldId id="349" r:id="rId3"/>
    <p:sldId id="337" r:id="rId4"/>
    <p:sldId id="341" r:id="rId5"/>
    <p:sldId id="350" r:id="rId6"/>
  </p:sldIdLst>
  <p:sldSz cx="6858000" cy="9144000" type="letter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508" y="60"/>
      </p:cViewPr>
      <p:guideLst>
        <p:guide orient="horz" pos="2880"/>
        <p:guide pos="21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9B4-5863-46D7-BFAA-ED0B4B9D61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A22-107D-482B-9B1D-946E0033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9B4-5863-46D7-BFAA-ED0B4B9D61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A22-107D-482B-9B1D-946E0033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9B4-5863-46D7-BFAA-ED0B4B9D61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A22-107D-482B-9B1D-946E0033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9B4-5863-46D7-BFAA-ED0B4B9D61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A22-107D-482B-9B1D-946E0033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6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9B4-5863-46D7-BFAA-ED0B4B9D61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A22-107D-482B-9B1D-946E0033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9B4-5863-46D7-BFAA-ED0B4B9D61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A22-107D-482B-9B1D-946E0033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7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9B4-5863-46D7-BFAA-ED0B4B9D61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A22-107D-482B-9B1D-946E0033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9B4-5863-46D7-BFAA-ED0B4B9D61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A22-107D-482B-9B1D-946E0033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1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9B4-5863-46D7-BFAA-ED0B4B9D61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A22-107D-482B-9B1D-946E0033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9B4-5863-46D7-BFAA-ED0B4B9D61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A22-107D-482B-9B1D-946E0033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9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9B4-5863-46D7-BFAA-ED0B4B9D61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4A22-107D-482B-9B1D-946E0033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A9B4-5863-46D7-BFAA-ED0B4B9D61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4A22-107D-482B-9B1D-946E0033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6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jpeg"/><Relationship Id="rId7" Type="http://schemas.openxmlformats.org/officeDocument/2006/relationships/image" Target="../media/image9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40A7-0D0C-B934-C302-59DF0C31A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2889250"/>
            <a:ext cx="5829300" cy="3183467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Thoracic Aortic Aneurysm Development is Dependent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Membrane Type-1 Matrix Metalloproteinase Activity and Abundance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Ying Xiong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, Rupak Mukherjee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, Sarah L. Lieser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, Adam W, Akerman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3</a:t>
            </a:r>
            <a:r>
              <a:rPr lang="en-US" sz="16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, Robert E. Stroud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, Elizabeth K. Nadeau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, Francis G. Spinale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2</a:t>
            </a:r>
            <a:r>
              <a:rPr lang="en-US" sz="16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, John S. Ikonomidis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3</a:t>
            </a:r>
            <a:r>
              <a:rPr lang="en-US" sz="16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, Jeffrey A. Jones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1,4*</a:t>
            </a:r>
            <a:br>
              <a:rPr lang="en-US" sz="1600" dirty="0">
                <a:effectLst/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ea typeface="Adobe Myungjo Std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F453E-95BE-EB69-BDF8-E339BADAB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1208617"/>
            <a:ext cx="5143500" cy="2207683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ARTICLE </a:t>
            </a:r>
          </a:p>
          <a:p>
            <a:pPr algn="l"/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American Journal of Physiology</a:t>
            </a:r>
          </a:p>
          <a:p>
            <a:pPr algn="l"/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Heart and Circulatory of Physiology</a:t>
            </a:r>
          </a:p>
          <a:p>
            <a:pPr algn="l"/>
            <a:endParaRPr lang="en-US" b="1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6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6C73D1-6B27-4E1A-A7E4-04FE77844727}"/>
              </a:ext>
            </a:extLst>
          </p:cNvPr>
          <p:cNvSpPr/>
          <p:nvPr/>
        </p:nvSpPr>
        <p:spPr>
          <a:xfrm>
            <a:off x="695325" y="4227040"/>
            <a:ext cx="55530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Supplemental Figure S1. Constructs used to generate the fibroblast-specific tamoxifen-inducible MT1-MMP knockout mouse (</a:t>
            </a:r>
            <a:r>
              <a:rPr lang="en-US" sz="1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Col1A2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-Cre(</a:t>
            </a:r>
            <a:r>
              <a:rPr lang="en-US" sz="1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ERT2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) x MT1-MMP-floxed) and the Fibroblast-MT1-MMP over expressing mice (</a:t>
            </a:r>
            <a:r>
              <a:rPr lang="en-US" sz="1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FbMT1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-MMP). 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(A)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The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Col1A2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-Cre(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ERT2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) transgenic construct was designed by combining the 6.4 kb fibroblast-specific murine pro-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alpha2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(I) collagen (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mCOL1A2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) promoter/enhancer fragment (</a:t>
            </a:r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</a:rPr>
              <a:t>as described in </a:t>
            </a:r>
            <a:r>
              <a:rPr lang="en-US" sz="12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Bou-Gharios</a:t>
            </a:r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</a:rPr>
              <a:t> et al., J Cell Biol, 134,1996, 1333 and Denton et al., Arthritis &amp; Rheumatism, 44, 2001, 712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), an 850 bp human </a:t>
            </a:r>
            <a:r>
              <a:rPr lang="el-GR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β-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globin intron-2 , and 1974 bp of the tamoxifen-inducible Cre recombinase (Cre-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ERT2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ORF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, followed by 221 bp SV40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polyA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sequence. The construct was created in a modified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pGL3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vector back-bone (Promega) for pronuclear injection into embryos from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C57BL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/6 mice, by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TaconicArtemis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, Germany. 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(B)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The </a:t>
            </a:r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</a:rPr>
              <a:t>floxed-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MT1-MMP mouse was created by homologous recombination. The targeting vector contained loxP sites flanking a positive selection marker (Puromycin resistance (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PuroR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), flanked by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FRT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sites), and murine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Mmp14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exons 2-4. After homologous recombination, the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PuroR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selection marker was removed by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Flp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recombination, to generate the Conditional Knockout Allele. The two mouse strains were bred and mice that were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Col1A2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-Cre(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ERT2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2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+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x </a:t>
            </a:r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</a:rPr>
              <a:t>floxed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Mmp14</a:t>
            </a:r>
            <a:r>
              <a:rPr lang="en-US" sz="12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+/+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were utilized in our studies as indicated. 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(C)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The fibroblast MT1-MMP overexpressing mice (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FbMT1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-MMP) were generated using a transgenic approach. The construct was created using the same 6.4 kb fibroblast-specific murine pro-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alpha2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(I) collagen (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mCOL1A2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) promoter/enhancer fragment, the full-length human-</a:t>
            </a:r>
            <a:r>
              <a:rPr lang="en-US" sz="12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MMP14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cDNA, and an SV40-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polyA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sequence. This was created in the same modified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pGL3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vector backbone for pronuclear injection into embryos from FVB mice, by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TaconicArtemis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, Germany.</a:t>
            </a:r>
            <a:endParaRPr lang="en-US" sz="12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CEE1412-7BA9-4829-932B-361A3BB10C17}"/>
              </a:ext>
            </a:extLst>
          </p:cNvPr>
          <p:cNvGrpSpPr/>
          <p:nvPr/>
        </p:nvGrpSpPr>
        <p:grpSpPr>
          <a:xfrm>
            <a:off x="1340317" y="920799"/>
            <a:ext cx="4177366" cy="2955226"/>
            <a:chOff x="1251216" y="747804"/>
            <a:chExt cx="4177366" cy="295522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851D2B6-DB02-4D27-8CC1-31611B1CFBB8}"/>
                </a:ext>
              </a:extLst>
            </p:cNvPr>
            <p:cNvGrpSpPr/>
            <p:nvPr/>
          </p:nvGrpSpPr>
          <p:grpSpPr>
            <a:xfrm>
              <a:off x="1251216" y="747804"/>
              <a:ext cx="3940647" cy="496905"/>
              <a:chOff x="1251216" y="574809"/>
              <a:chExt cx="3940647" cy="49690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04F9E8-6487-45C0-8088-6FCF22D9F34D}"/>
                  </a:ext>
                </a:extLst>
              </p:cNvPr>
              <p:cNvSpPr txBox="1"/>
              <p:nvPr/>
            </p:nvSpPr>
            <p:spPr>
              <a:xfrm>
                <a:off x="1251216" y="632121"/>
                <a:ext cx="435454" cy="3822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A.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F977538-BA48-4619-A4B2-B3EFEE91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49964" y="574809"/>
                <a:ext cx="3441899" cy="496905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5CD295E-687D-42BD-8C72-5336A7C26D99}"/>
                </a:ext>
              </a:extLst>
            </p:cNvPr>
            <p:cNvGrpSpPr/>
            <p:nvPr/>
          </p:nvGrpSpPr>
          <p:grpSpPr>
            <a:xfrm>
              <a:off x="1251216" y="1504837"/>
              <a:ext cx="4177366" cy="1555783"/>
              <a:chOff x="1251216" y="1529496"/>
              <a:chExt cx="4177366" cy="155578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69ACDA1-9817-40A8-9362-D19F98BFBE68}"/>
                  </a:ext>
                </a:extLst>
              </p:cNvPr>
              <p:cNvSpPr txBox="1"/>
              <p:nvPr/>
            </p:nvSpPr>
            <p:spPr>
              <a:xfrm>
                <a:off x="1251216" y="1529496"/>
                <a:ext cx="435454" cy="3822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B.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87F8B45-7B5E-46D0-8CFF-5919E232AD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12" b="655"/>
              <a:stretch/>
            </p:blipFill>
            <p:spPr>
              <a:xfrm>
                <a:off x="1749964" y="1529496"/>
                <a:ext cx="3678618" cy="1555783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21EB929-606E-4CC3-AAC1-E85921480918}"/>
                </a:ext>
              </a:extLst>
            </p:cNvPr>
            <p:cNvGrpSpPr/>
            <p:nvPr/>
          </p:nvGrpSpPr>
          <p:grpSpPr>
            <a:xfrm>
              <a:off x="1251216" y="3320749"/>
              <a:ext cx="3678767" cy="382281"/>
              <a:chOff x="1251216" y="3320749"/>
              <a:chExt cx="3678767" cy="38228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6550AEB-3159-439A-9142-F14698C79BAB}"/>
                  </a:ext>
                </a:extLst>
              </p:cNvPr>
              <p:cNvSpPr txBox="1"/>
              <p:nvPr/>
            </p:nvSpPr>
            <p:spPr>
              <a:xfrm>
                <a:off x="1251216" y="3320749"/>
                <a:ext cx="435454" cy="3822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C.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7C84BAE9-CEFA-4033-B342-3D8B7E3693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9964" y="3323468"/>
                <a:ext cx="3180019" cy="376842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D4EC48C-46B9-46E7-8ED8-EB5A7F226413}"/>
              </a:ext>
            </a:extLst>
          </p:cNvPr>
          <p:cNvSpPr txBox="1"/>
          <p:nvPr/>
        </p:nvSpPr>
        <p:spPr>
          <a:xfrm>
            <a:off x="14036" y="1617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Supplemental Figure S1</a:t>
            </a:r>
          </a:p>
        </p:txBody>
      </p:sp>
    </p:spTree>
    <p:extLst>
      <p:ext uri="{BB962C8B-B14F-4D97-AF65-F5344CB8AC3E}">
        <p14:creationId xmlns:p14="http://schemas.microsoft.com/office/powerpoint/2010/main" val="106485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1144B-CAE0-35D3-A86E-BEB06FF20E6D}"/>
              </a:ext>
            </a:extLst>
          </p:cNvPr>
          <p:cNvSpPr txBox="1"/>
          <p:nvPr/>
        </p:nvSpPr>
        <p:spPr>
          <a:xfrm>
            <a:off x="574589" y="6185145"/>
            <a:ext cx="57088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Supplemental Figure S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Validation of Col1A2-Cre(ERT2) mediated knockout of MT1-MMP validated at the protein (Western blotting) and gene levels (qPCR). (A)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Col1A2-Cre(ERT2) positive fibroblasts were treated with Tamoxifen (TAM), fixed and stained with anti-Cre antibody (green AlexaFluor488).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Results show that Cre-ERT2 trans-locates to the nucleus of TAM-treated cells. 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(B)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Col1A2-Cre(ERT2) x floxed-MT1-MMP mice were treated daily for 5 days with TAM (75 mg/kg /day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, corn oil). The aorta was excised at day 10 and tissue lysates immunoblotted for MT1-MMP. Results confirmed Cre-mediated conditional knockout of MT1-MMP protein in the descending thoracic aortas (n=3/group). 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(C)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qPCR for MT1-MMP expression in isolated aortic fibroblast and smooth muscle cell lines (n=3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) from TAM-treated FbMT1KO mice, confirmed that MT1-MMP was only knocked out in fibroblasts but not in smooth muscle cells.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A4E51-142A-49AB-B056-73C81F59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53" y="583682"/>
            <a:ext cx="4301476" cy="5491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90C526-958D-4D3A-9BE1-8EB92AD80BE5}"/>
              </a:ext>
            </a:extLst>
          </p:cNvPr>
          <p:cNvSpPr txBox="1"/>
          <p:nvPr/>
        </p:nvSpPr>
        <p:spPr>
          <a:xfrm>
            <a:off x="14036" y="1617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Supplemental Figure S2</a:t>
            </a:r>
          </a:p>
        </p:txBody>
      </p:sp>
    </p:spTree>
    <p:extLst>
      <p:ext uri="{BB962C8B-B14F-4D97-AF65-F5344CB8AC3E}">
        <p14:creationId xmlns:p14="http://schemas.microsoft.com/office/powerpoint/2010/main" val="384308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erson's lips&#10;&#10;Description automatically generated with medium confidence">
            <a:extLst>
              <a:ext uri="{FF2B5EF4-FFF2-40B4-BE49-F238E27FC236}">
                <a16:creationId xmlns:a16="http://schemas.microsoft.com/office/drawing/2014/main" id="{2B975678-47D8-8CC7-135A-8A611BA74D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71" y="1312704"/>
            <a:ext cx="1828800" cy="1371600"/>
          </a:xfrm>
          <a:prstGeom prst="rect">
            <a:avLst/>
          </a:prstGeom>
        </p:spPr>
      </p:pic>
      <p:pic>
        <p:nvPicPr>
          <p:cNvPr id="4" name="Picture 3" descr="Close-up of a person's mouth&#10;&#10;Description automatically generated with medium confidence">
            <a:extLst>
              <a:ext uri="{FF2B5EF4-FFF2-40B4-BE49-F238E27FC236}">
                <a16:creationId xmlns:a16="http://schemas.microsoft.com/office/drawing/2014/main" id="{3F935C44-4807-283A-12C8-A88D6B064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71" y="2731729"/>
            <a:ext cx="1828800" cy="1371600"/>
          </a:xfrm>
          <a:prstGeom prst="rect">
            <a:avLst/>
          </a:prstGeom>
        </p:spPr>
      </p:pic>
      <p:pic>
        <p:nvPicPr>
          <p:cNvPr id="5" name="Picture 4" descr="Close-up of a person's tongue&#10;&#10;Description automatically generated with medium confidence">
            <a:extLst>
              <a:ext uri="{FF2B5EF4-FFF2-40B4-BE49-F238E27FC236}">
                <a16:creationId xmlns:a16="http://schemas.microsoft.com/office/drawing/2014/main" id="{D9195FFB-EB20-5C00-5A04-6364399136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20" y="1312704"/>
            <a:ext cx="1828800" cy="1371600"/>
          </a:xfrm>
          <a:prstGeom prst="rect">
            <a:avLst/>
          </a:prstGeom>
        </p:spPr>
      </p:pic>
      <p:pic>
        <p:nvPicPr>
          <p:cNvPr id="6" name="Picture 5" descr="Close-up of a person's mouth&#10;&#10;Description automatically generated with medium confidence">
            <a:extLst>
              <a:ext uri="{FF2B5EF4-FFF2-40B4-BE49-F238E27FC236}">
                <a16:creationId xmlns:a16="http://schemas.microsoft.com/office/drawing/2014/main" id="{6E34924C-85E9-B450-88A7-61B5CD3BD6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20" y="2731729"/>
            <a:ext cx="18288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EF7EB0-3B34-0CCF-260A-0FFB53EB2580}"/>
              </a:ext>
            </a:extLst>
          </p:cNvPr>
          <p:cNvSpPr txBox="1"/>
          <p:nvPr/>
        </p:nvSpPr>
        <p:spPr>
          <a:xfrm>
            <a:off x="4071057" y="992651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FbMT1-KO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2FFAB-F060-2752-BE03-4A94D968C2E3}"/>
              </a:ext>
            </a:extLst>
          </p:cNvPr>
          <p:cNvSpPr txBox="1"/>
          <p:nvPr/>
        </p:nvSpPr>
        <p:spPr>
          <a:xfrm>
            <a:off x="2395625" y="100248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FCB2F-7775-1A4B-6664-B551BC8B0F53}"/>
              </a:ext>
            </a:extLst>
          </p:cNvPr>
          <p:cNvSpPr txBox="1"/>
          <p:nvPr/>
        </p:nvSpPr>
        <p:spPr>
          <a:xfrm rot="16200000">
            <a:off x="1268866" y="1855615"/>
            <a:ext cx="1013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E8411-2E41-C218-745E-ADDBDA74228D}"/>
              </a:ext>
            </a:extLst>
          </p:cNvPr>
          <p:cNvSpPr txBox="1"/>
          <p:nvPr/>
        </p:nvSpPr>
        <p:spPr>
          <a:xfrm rot="16200000">
            <a:off x="1272604" y="3252931"/>
            <a:ext cx="1013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TAA 16w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C0F02-9BF6-B288-C6F2-64EA5A02077A}"/>
              </a:ext>
            </a:extLst>
          </p:cNvPr>
          <p:cNvSpPr txBox="1"/>
          <p:nvPr/>
        </p:nvSpPr>
        <p:spPr>
          <a:xfrm>
            <a:off x="993932" y="5230414"/>
            <a:ext cx="1019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MT1-MMP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0296EFA-95E4-D657-73D4-687413D663E0}"/>
              </a:ext>
            </a:extLst>
          </p:cNvPr>
          <p:cNvGraphicFramePr>
            <a:graphicFrameLocks/>
          </p:cNvGraphicFramePr>
          <p:nvPr/>
        </p:nvGraphicFramePr>
        <p:xfrm>
          <a:off x="2027621" y="5625663"/>
          <a:ext cx="36576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6" imgW="2446200" imgH="235800" progId="Photoshop.Image.12">
                  <p:embed/>
                </p:oleObj>
              </mc:Choice>
              <mc:Fallback>
                <p:oleObj name="Image" r:id="rId6" imgW="2446200" imgH="235800" progId="Photoshop.Image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0296EFA-95E4-D657-73D4-687413D663E0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7">
                        <a:lum bright="-20000" contrast="20000"/>
                      </a:blip>
                      <a:stretch>
                        <a:fillRect/>
                      </a:stretch>
                    </p:blipFill>
                    <p:spPr>
                      <a:xfrm>
                        <a:off x="2027621" y="5625663"/>
                        <a:ext cx="3657600" cy="365760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6641D55-B910-44AB-E676-18FBE4897734}"/>
              </a:ext>
            </a:extLst>
          </p:cNvPr>
          <p:cNvGraphicFramePr>
            <a:graphicFrameLocks/>
          </p:cNvGraphicFramePr>
          <p:nvPr/>
        </p:nvGraphicFramePr>
        <p:xfrm>
          <a:off x="2027621" y="5204926"/>
          <a:ext cx="36576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8" imgW="2358720" imgH="119160" progId="Photoshop.Image.12">
                  <p:embed/>
                </p:oleObj>
              </mc:Choice>
              <mc:Fallback>
                <p:oleObj name="Image" r:id="rId8" imgW="2358720" imgH="119160" progId="Photoshop.Image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B6641D55-B910-44AB-E676-18FBE4897734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9">
                        <a:lum bright="10000"/>
                      </a:blip>
                      <a:stretch>
                        <a:fillRect/>
                      </a:stretch>
                    </p:blipFill>
                    <p:spPr>
                      <a:xfrm>
                        <a:off x="2027621" y="5204926"/>
                        <a:ext cx="3657600" cy="365760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FFE7BCE-93AF-1638-FBCC-F27C290C86E4}"/>
              </a:ext>
            </a:extLst>
          </p:cNvPr>
          <p:cNvSpPr txBox="1"/>
          <p:nvPr/>
        </p:nvSpPr>
        <p:spPr>
          <a:xfrm>
            <a:off x="1240601" y="5644180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sz="1400" b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-actin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BE40EB-7EAA-8A8D-D549-4DA0AA6F847F}"/>
              </a:ext>
            </a:extLst>
          </p:cNvPr>
          <p:cNvCxnSpPr/>
          <p:nvPr/>
        </p:nvCxnSpPr>
        <p:spPr>
          <a:xfrm>
            <a:off x="2149357" y="4880945"/>
            <a:ext cx="16025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3E3A11-606F-78AC-5FFF-11F88CEBDED5}"/>
              </a:ext>
            </a:extLst>
          </p:cNvPr>
          <p:cNvSpPr txBox="1"/>
          <p:nvPr/>
        </p:nvSpPr>
        <p:spPr>
          <a:xfrm>
            <a:off x="2602305" y="457531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27106D-22A4-882B-7739-1C133BF2EAFF}"/>
              </a:ext>
            </a:extLst>
          </p:cNvPr>
          <p:cNvSpPr txBox="1"/>
          <p:nvPr/>
        </p:nvSpPr>
        <p:spPr>
          <a:xfrm>
            <a:off x="1994447" y="4881090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0     4w     8w    16w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BC0456-6911-1745-91EE-DDE8BC35A25C}"/>
              </a:ext>
            </a:extLst>
          </p:cNvPr>
          <p:cNvCxnSpPr/>
          <p:nvPr/>
        </p:nvCxnSpPr>
        <p:spPr>
          <a:xfrm>
            <a:off x="3934244" y="4884755"/>
            <a:ext cx="16025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BD063B-2021-04E8-4996-A6A7B993DA70}"/>
              </a:ext>
            </a:extLst>
          </p:cNvPr>
          <p:cNvSpPr txBox="1"/>
          <p:nvPr/>
        </p:nvSpPr>
        <p:spPr>
          <a:xfrm>
            <a:off x="4237662" y="4579126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FbMT1KO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9B9AC0-48DF-C455-7D28-C407752AEDCF}"/>
              </a:ext>
            </a:extLst>
          </p:cNvPr>
          <p:cNvSpPr txBox="1"/>
          <p:nvPr/>
        </p:nvSpPr>
        <p:spPr>
          <a:xfrm>
            <a:off x="3865793" y="4884900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      4w     8w   16w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53E7B6-597A-0874-5FE0-DCBAFBDE403C}"/>
              </a:ext>
            </a:extLst>
          </p:cNvPr>
          <p:cNvSpPr txBox="1"/>
          <p:nvPr/>
        </p:nvSpPr>
        <p:spPr>
          <a:xfrm>
            <a:off x="951660" y="8873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81ADD-D869-C2CA-7663-20E19C5B9660}"/>
              </a:ext>
            </a:extLst>
          </p:cNvPr>
          <p:cNvSpPr txBox="1"/>
          <p:nvPr/>
        </p:nvSpPr>
        <p:spPr>
          <a:xfrm>
            <a:off x="987398" y="44025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sp>
        <p:nvSpPr>
          <p:cNvPr id="28" name="Text Box 307">
            <a:extLst>
              <a:ext uri="{FF2B5EF4-FFF2-40B4-BE49-F238E27FC236}">
                <a16:creationId xmlns:a16="http://schemas.microsoft.com/office/drawing/2014/main" id="{48F98900-2CB8-BE25-1D4E-45965BD31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930" y="6443683"/>
            <a:ext cx="5162251" cy="1733503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</p:spPr>
        <p:txBody>
          <a:bodyPr rot="0" vert="horz" wrap="square" lIns="45720" tIns="45720" rIns="45720" bIns="45720" anchor="t" anchorCtr="0" upright="1">
            <a:noAutofit/>
          </a:bodyPr>
          <a:lstStyle/>
          <a:p>
            <a:pPr algn="just"/>
            <a:r>
              <a:rPr lang="en-US" sz="1200" b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Supplemental Figure S</a:t>
            </a:r>
            <a:r>
              <a:rPr lang="en-US" sz="1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.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Control and FbMT1KO mice were treated daily for 5 days with TAM (75 mg/kg /day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, corn oil). Ten days later, TAA surgery was performed on these mice.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(A)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Representative images of aortas </a:t>
            </a:r>
            <a:r>
              <a:rPr lang="en-US" sz="1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showed that TAM-administration prior to TAA surgery resulted in excessive  scar tissue on aortas of FbMT1KO mice at 16w post-TAA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. 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(B)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The aorta was excised at indicated time points post-TAA, and homogenates of three aortas combined for each group were immunoblotted for MT1-MMP and </a:t>
            </a:r>
            <a:r>
              <a:rPr lang="el-GR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β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-actin. Results indicated that knockout of MT1-MMP in aortic fibroblasts suppressed the increase of MT1-MMP abundance during TAA progression.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C85A99-9DD8-447F-8841-7130E03A98EB}"/>
              </a:ext>
            </a:extLst>
          </p:cNvPr>
          <p:cNvSpPr txBox="1"/>
          <p:nvPr/>
        </p:nvSpPr>
        <p:spPr>
          <a:xfrm>
            <a:off x="14036" y="1617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Supplemental Figure S3</a:t>
            </a:r>
          </a:p>
        </p:txBody>
      </p:sp>
    </p:spTree>
    <p:extLst>
      <p:ext uri="{BB962C8B-B14F-4D97-AF65-F5344CB8AC3E}">
        <p14:creationId xmlns:p14="http://schemas.microsoft.com/office/powerpoint/2010/main" val="132981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07">
            <a:extLst>
              <a:ext uri="{FF2B5EF4-FFF2-40B4-BE49-F238E27FC236}">
                <a16:creationId xmlns:a16="http://schemas.microsoft.com/office/drawing/2014/main" id="{EF0DC769-C34A-4B88-8D6F-685EDC90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91" y="6628572"/>
            <a:ext cx="4958417" cy="1439104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</p:spPr>
        <p:txBody>
          <a:bodyPr rot="0" vert="horz" wrap="square" lIns="45720" tIns="45720" rIns="45720" bIns="45720" anchor="t" anchorCtr="0" upright="1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Supplemental Figure S</a:t>
            </a:r>
            <a:r>
              <a:rPr lang="en-US" sz="1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.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Validation of MT1-MMP inhibitory antibody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.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A custom-made antibody was designed to bind within the catalytic domain of MT1-MMP (aa 90-120). The antibody was validated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 vitro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by co-incubating with human recombinant MT1-MMP catalytic domain and assessing MT1-MMP activity using a commercially available quenched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fluorogenic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peptide substrate. The results (</a:t>
            </a:r>
            <a:r>
              <a:rPr lang="en-US" sz="1200" b="1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top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) revealed significant inhibition of MT1-MMP activity in the presence of the antibody, with an IC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50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below 5 µg/ml (</a:t>
            </a:r>
            <a:r>
              <a:rPr lang="en-US" sz="1200" b="1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bottom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B0ABF-F65E-43D5-A72A-EDAE8A7DDBC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t="35353" r="9390" b="33171"/>
          <a:stretch/>
        </p:blipFill>
        <p:spPr bwMode="auto">
          <a:xfrm>
            <a:off x="1566121" y="840350"/>
            <a:ext cx="3661660" cy="27925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E438EE4-7CFB-4747-A04B-553CDF8EAE50}"/>
              </a:ext>
            </a:extLst>
          </p:cNvPr>
          <p:cNvGrpSpPr/>
          <p:nvPr/>
        </p:nvGrpSpPr>
        <p:grpSpPr>
          <a:xfrm>
            <a:off x="1598171" y="3632887"/>
            <a:ext cx="3727592" cy="2693772"/>
            <a:chOff x="5247735" y="2057336"/>
            <a:chExt cx="3276601" cy="22923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AEE073-305B-459A-9D95-0FBB37709F46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9" t="66465" r="3018" b="660"/>
            <a:stretch/>
          </p:blipFill>
          <p:spPr bwMode="auto">
            <a:xfrm>
              <a:off x="5247735" y="2057336"/>
              <a:ext cx="3276601" cy="22923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6B8E9E-CFF6-477E-BC1B-8085633531B1}"/>
                </a:ext>
              </a:extLst>
            </p:cNvPr>
            <p:cNvSpPr/>
            <p:nvPr/>
          </p:nvSpPr>
          <p:spPr>
            <a:xfrm>
              <a:off x="6022436" y="2635187"/>
              <a:ext cx="95250" cy="95250"/>
            </a:xfrm>
            <a:prstGeom prst="ellipse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48B093-0B79-4DE0-BC45-43F88AB67EA8}"/>
                </a:ext>
              </a:extLst>
            </p:cNvPr>
            <p:cNvSpPr/>
            <p:nvPr/>
          </p:nvSpPr>
          <p:spPr>
            <a:xfrm>
              <a:off x="6079586" y="2812987"/>
              <a:ext cx="95250" cy="95250"/>
            </a:xfrm>
            <a:prstGeom prst="ellipse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7CF138-E3BF-4C6A-85BC-7FA8AF72A14B}"/>
                </a:ext>
              </a:extLst>
            </p:cNvPr>
            <p:cNvSpPr/>
            <p:nvPr/>
          </p:nvSpPr>
          <p:spPr>
            <a:xfrm>
              <a:off x="6174836" y="3359087"/>
              <a:ext cx="95250" cy="95250"/>
            </a:xfrm>
            <a:prstGeom prst="ellipse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ED884E-A073-459B-9B37-49485ACA8088}"/>
                </a:ext>
              </a:extLst>
            </p:cNvPr>
            <p:cNvSpPr/>
            <p:nvPr/>
          </p:nvSpPr>
          <p:spPr>
            <a:xfrm>
              <a:off x="6397086" y="3625787"/>
              <a:ext cx="95250" cy="95250"/>
            </a:xfrm>
            <a:prstGeom prst="ellipse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C74840D-EFF8-497A-B783-87ED93C64F41}"/>
                </a:ext>
              </a:extLst>
            </p:cNvPr>
            <p:cNvSpPr/>
            <p:nvPr/>
          </p:nvSpPr>
          <p:spPr>
            <a:xfrm>
              <a:off x="6828886" y="3638487"/>
              <a:ext cx="95250" cy="95250"/>
            </a:xfrm>
            <a:prstGeom prst="ellipse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A067D1-5219-4974-912A-D467A8ECF527}"/>
                </a:ext>
              </a:extLst>
            </p:cNvPr>
            <p:cNvSpPr/>
            <p:nvPr/>
          </p:nvSpPr>
          <p:spPr>
            <a:xfrm>
              <a:off x="7692486" y="3651187"/>
              <a:ext cx="95250" cy="95250"/>
            </a:xfrm>
            <a:prstGeom prst="ellipse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6B5FCE5-FF4E-4C3F-BAA9-D3833EDC5C7C}"/>
              </a:ext>
            </a:extLst>
          </p:cNvPr>
          <p:cNvSpPr txBox="1"/>
          <p:nvPr/>
        </p:nvSpPr>
        <p:spPr>
          <a:xfrm>
            <a:off x="14036" y="1617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Supplemental Figure S4</a:t>
            </a:r>
          </a:p>
        </p:txBody>
      </p:sp>
    </p:spTree>
    <p:extLst>
      <p:ext uri="{BB962C8B-B14F-4D97-AF65-F5344CB8AC3E}">
        <p14:creationId xmlns:p14="http://schemas.microsoft.com/office/powerpoint/2010/main" val="375725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796</Words>
  <Application>Microsoft Office PowerPoint</Application>
  <PresentationFormat>Letter Paper (8.5x11 in)</PresentationFormat>
  <Paragraphs>28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Image</vt:lpstr>
      <vt:lpstr>Thoracic Aortic Aneurysm Development is Dependent on Membrane Type-1 Matrix Metalloproteinase Activity and Abundance   Ying Xiong1, Rupak Mukherjee1, Sarah L. Lieser1, Adam W, Akerman3, Robert E. Stroud1, Elizabeth K. Nadeau1, Francis G. Spinale2, John S. Ikonomidis3, Jeffrey A. Jones1,4*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Jones</dc:creator>
  <cp:lastModifiedBy>Xiong, Ying</cp:lastModifiedBy>
  <cp:revision>12</cp:revision>
  <cp:lastPrinted>2024-03-28T21:19:56Z</cp:lastPrinted>
  <dcterms:created xsi:type="dcterms:W3CDTF">2024-03-26T17:10:56Z</dcterms:created>
  <dcterms:modified xsi:type="dcterms:W3CDTF">2024-08-26T15:43:36Z</dcterms:modified>
</cp:coreProperties>
</file>