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9"/>
  </p:notesMasterIdLst>
  <p:handoutMasterIdLst>
    <p:handoutMasterId r:id="rId10"/>
  </p:handoutMasterIdLst>
  <p:sldIdLst>
    <p:sldId id="256" r:id="rId2"/>
    <p:sldId id="336" r:id="rId3"/>
    <p:sldId id="311" r:id="rId4"/>
    <p:sldId id="341" r:id="rId5"/>
    <p:sldId id="343" r:id="rId6"/>
    <p:sldId id="314" r:id="rId7"/>
    <p:sldId id="344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424" autoAdjust="0"/>
  </p:normalViewPr>
  <p:slideViewPr>
    <p:cSldViewPr snapToGrid="0">
      <p:cViewPr>
        <p:scale>
          <a:sx n="70" d="100"/>
          <a:sy n="70" d="100"/>
        </p:scale>
        <p:origin x="-552" y="-7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5" d="100"/>
        <a:sy n="115" d="100"/>
      </p:scale>
      <p:origin x="0" y="61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D846F-B0CF-484E-AE9A-D80C0E3AD867}" type="datetimeFigureOut">
              <a:rPr lang="zh-TW" altLang="en-US" smtClean="0"/>
              <a:t>16/8/2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BAD0B-9273-455A-BD4D-9E7B17DD95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243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8EA134-9249-4DFF-910D-DD59BFEFB88D}" type="datetimeFigureOut">
              <a:rPr lang="zh-TW" altLang="en-US" smtClean="0"/>
              <a:pPr/>
              <a:t>16/8/2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72C8F-88BB-44FF-BC33-40BA4A8E6A2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7394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72C8F-88BB-44FF-BC33-40BA4A8E6A2F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0589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流程控制</a:t>
            </a:r>
            <a:endParaRPr lang="en-US" altLang="zh-TW" baseline="0" dirty="0" smtClean="0"/>
          </a:p>
          <a:p>
            <a:r>
              <a:rPr lang="zh-TW" altLang="en-US" baseline="0" dirty="0" smtClean="0"/>
              <a:t>音符解說</a:t>
            </a:r>
            <a:endParaRPr lang="en-US" altLang="zh-TW" baseline="0" dirty="0" smtClean="0"/>
          </a:p>
          <a:p>
            <a:r>
              <a:rPr lang="zh-TW" altLang="en-US" baseline="0" dirty="0" smtClean="0"/>
              <a:t>樂器解說</a:t>
            </a:r>
            <a:endParaRPr lang="en-US" altLang="zh-TW" baseline="0" dirty="0" smtClean="0"/>
          </a:p>
          <a:p>
            <a:r>
              <a:rPr lang="zh-TW" altLang="en-US" baseline="0" dirty="0" smtClean="0"/>
              <a:t>模組化概念</a:t>
            </a:r>
            <a:r>
              <a:rPr lang="en-US" altLang="zh-TW" baseline="0" dirty="0" smtClean="0"/>
              <a:t>-</a:t>
            </a:r>
            <a:r>
              <a:rPr lang="zh-TW" altLang="en-US" baseline="0" dirty="0" smtClean="0"/>
              <a:t>樂句積木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72C8F-88BB-44FF-BC33-40BA4A8E6A2F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6309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Data representation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72C8F-88BB-44FF-BC33-40BA4A8E6A2F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334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929F-8152-40D8-837E-9F561D97DBA0}" type="datetimeFigureOut">
              <a:rPr lang="zh-TW" altLang="en-US" smtClean="0"/>
              <a:pPr/>
              <a:t>16/8/2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8502D92-EE93-471A-ABD6-66330ABF4D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825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929F-8152-40D8-837E-9F561D97DBA0}" type="datetimeFigureOut">
              <a:rPr lang="zh-TW" altLang="en-US" smtClean="0"/>
              <a:pPr/>
              <a:t>16/8/2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2D92-EE93-471A-ABD6-66330ABF4D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8003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929F-8152-40D8-837E-9F561D97DBA0}" type="datetimeFigureOut">
              <a:rPr lang="zh-TW" altLang="en-US" smtClean="0"/>
              <a:pPr/>
              <a:t>16/8/2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2D92-EE93-471A-ABD6-66330ABF4D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2961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929F-8152-40D8-837E-9F561D97DBA0}" type="datetimeFigureOut">
              <a:rPr lang="zh-TW" altLang="en-US" smtClean="0"/>
              <a:pPr/>
              <a:t>16/8/2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2D92-EE93-471A-ABD6-66330ABF4D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491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 cstate="print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75D929F-8152-40D8-837E-9F561D97DBA0}" type="datetimeFigureOut">
              <a:rPr lang="zh-TW" altLang="en-US" smtClean="0"/>
              <a:pPr/>
              <a:t>16/8/2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8502D92-EE93-471A-ABD6-66330ABF4D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4157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929F-8152-40D8-837E-9F561D97DBA0}" type="datetimeFigureOut">
              <a:rPr lang="zh-TW" altLang="en-US" smtClean="0"/>
              <a:pPr/>
              <a:t>16/8/2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2D92-EE93-471A-ABD6-66330ABF4D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5786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929F-8152-40D8-837E-9F561D97DBA0}" type="datetimeFigureOut">
              <a:rPr lang="zh-TW" altLang="en-US" smtClean="0"/>
              <a:pPr/>
              <a:t>16/8/2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2D92-EE93-471A-ABD6-66330ABF4D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6203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929F-8152-40D8-837E-9F561D97DBA0}" type="datetimeFigureOut">
              <a:rPr lang="zh-TW" altLang="en-US" smtClean="0"/>
              <a:pPr/>
              <a:t>16/8/2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2D92-EE93-471A-ABD6-66330ABF4D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2925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929F-8152-40D8-837E-9F561D97DBA0}" type="datetimeFigureOut">
              <a:rPr lang="zh-TW" altLang="en-US" smtClean="0"/>
              <a:pPr/>
              <a:t>16/8/2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2D92-EE93-471A-ABD6-66330ABF4D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5344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 cstate="print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929F-8152-40D8-837E-9F561D97DBA0}" type="datetimeFigureOut">
              <a:rPr lang="zh-TW" altLang="en-US" smtClean="0"/>
              <a:pPr/>
              <a:t>16/8/2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2D92-EE93-471A-ABD6-66330ABF4D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7861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 cstate="print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D929F-8152-40D8-837E-9F561D97DBA0}" type="datetimeFigureOut">
              <a:rPr lang="zh-TW" altLang="en-US" smtClean="0"/>
              <a:pPr/>
              <a:t>16/8/2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02D92-EE93-471A-ABD6-66330ABF4D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569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75D929F-8152-40D8-837E-9F561D97DBA0}" type="datetimeFigureOut">
              <a:rPr lang="zh-TW" altLang="en-US" smtClean="0"/>
              <a:pPr/>
              <a:t>16/8/2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8502D92-EE93-471A-ABD6-66330ABF4D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3774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google.com/edu/resources/programs/exploring-computational-thinking/index.html%23!what-is-c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projects/114068554/" TargetMode="External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3" Type="http://schemas.openxmlformats.org/officeDocument/2006/relationships/hyperlink" Target="https://scratch.mit.edu/projects/114068554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cratch.mit.edu/projects/114068554/" TargetMode="Externa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7200" dirty="0" smtClean="0"/>
              <a:t>細胞的分裂</a:t>
            </a:r>
            <a:r>
              <a:rPr lang="en-US" altLang="zh-TW" sz="7200" dirty="0" smtClean="0"/>
              <a:t/>
            </a:r>
            <a:br>
              <a:rPr lang="en-US" altLang="zh-TW" sz="7200" dirty="0" smtClean="0"/>
            </a:br>
            <a:r>
              <a:rPr lang="en-US" altLang="zh-TW" sz="8800" dirty="0" smtClean="0"/>
              <a:t>            </a:t>
            </a:r>
            <a:r>
              <a:rPr lang="en-US" altLang="zh-TW" sz="5400" dirty="0" smtClean="0"/>
              <a:t>《</a:t>
            </a:r>
            <a:r>
              <a:rPr lang="zh-TW" altLang="en-US" sz="4800" dirty="0" smtClean="0"/>
              <a:t>重複結構與遞推</a:t>
            </a:r>
            <a:r>
              <a:rPr lang="en-US" altLang="zh-TW" sz="4800" dirty="0" smtClean="0"/>
              <a:t>》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On Scratch</a:t>
            </a:r>
          </a:p>
          <a:p>
            <a:r>
              <a:rPr lang="zh-TW" altLang="en-US" dirty="0" smtClean="0"/>
              <a:t>蘊含</a:t>
            </a:r>
            <a:r>
              <a:rPr lang="en-US" dirty="0"/>
              <a:t>CT: </a:t>
            </a:r>
            <a:r>
              <a:rPr lang="zh-TW" altLang="en-US" dirty="0" smtClean="0"/>
              <a:t>模組化程式設計</a:t>
            </a:r>
            <a:endParaRPr lang="en-US" dirty="0" smtClean="0"/>
          </a:p>
          <a:p>
            <a:r>
              <a:rPr lang="en-US" dirty="0" smtClean="0"/>
              <a:t>找出</a:t>
            </a:r>
            <a:r>
              <a:rPr lang="en-US" dirty="0"/>
              <a:t>規律 (</a:t>
            </a:r>
            <a:r>
              <a:rPr lang="en-US" dirty="0">
                <a:hlinkClick r:id="rId2"/>
              </a:rPr>
              <a:t>Pattern Recognition</a:t>
            </a:r>
            <a:r>
              <a:rPr lang="en-US" dirty="0"/>
              <a:t>)</a:t>
            </a:r>
            <a:r>
              <a:rPr lang="zh-TW" altLang="en-US" dirty="0" smtClean="0"/>
              <a:t>、演算法</a:t>
            </a:r>
            <a:r>
              <a:rPr lang="en-US" dirty="0" smtClean="0"/>
              <a:t>(Algorithm)</a:t>
            </a:r>
            <a:endParaRPr lang="en-US" dirty="0"/>
          </a:p>
          <a:p>
            <a:endParaRPr lang="en-US" altLang="zh-TW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9797143" y="4372429"/>
            <a:ext cx="818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 Hebrew Scholar"/>
                <a:cs typeface="Arial Hebrew Scholar"/>
              </a:rPr>
              <a:t>DHJH</a:t>
            </a:r>
            <a:endParaRPr lang="en-US" sz="2000" dirty="0">
              <a:solidFill>
                <a:schemeClr val="bg1"/>
              </a:solidFill>
              <a:latin typeface="Arial Hebrew Scholar"/>
              <a:cs typeface="Arial Hebrew Scholar"/>
            </a:endParaRPr>
          </a:p>
        </p:txBody>
      </p:sp>
    </p:spTree>
    <p:extLst>
      <p:ext uri="{BB962C8B-B14F-4D97-AF65-F5344CB8AC3E}">
        <p14:creationId xmlns:p14="http://schemas.microsoft.com/office/powerpoint/2010/main" val="4069052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746" y="253996"/>
            <a:ext cx="9091114" cy="46445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201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第一個</a:t>
            </a:r>
            <a:r>
              <a:rPr lang="en-US" altLang="zh-TW" b="1" dirty="0" smtClean="0"/>
              <a:t>Pattern</a:t>
            </a:r>
            <a:endParaRPr lang="zh-TW" altLang="en-US" dirty="0"/>
          </a:p>
        </p:txBody>
      </p:sp>
      <p:sp>
        <p:nvSpPr>
          <p:cNvPr id="9" name="文字方塊 6">
            <a:hlinkClick r:id="rId3"/>
          </p:cNvPr>
          <p:cNvSpPr txBox="1"/>
          <p:nvPr/>
        </p:nvSpPr>
        <p:spPr>
          <a:xfrm>
            <a:off x="4572001" y="2177140"/>
            <a:ext cx="166016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  <a:latin typeface="+mj-ea"/>
                <a:ea typeface="+mj-ea"/>
              </a:rPr>
              <a:t>On Scratch1.4</a:t>
            </a:r>
            <a:endParaRPr lang="zh-TW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實作一個細胞分裂的樣式</a:t>
            </a:r>
            <a:r>
              <a:rPr lang="en-US" dirty="0"/>
              <a:t> </a:t>
            </a:r>
          </a:p>
        </p:txBody>
      </p:sp>
      <p:pic>
        <p:nvPicPr>
          <p:cNvPr id="10" name="圖片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723" y="2769867"/>
            <a:ext cx="6620419" cy="223755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7564990" y="4644562"/>
            <a:ext cx="4445581" cy="19775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en-US" sz="2400" b="1" dirty="0" smtClean="0"/>
          </a:p>
          <a:p>
            <a:r>
              <a:rPr lang="zh-TW" altLang="en-US" sz="2400" b="1" dirty="0" smtClean="0"/>
              <a:t>重複結構</a:t>
            </a:r>
            <a:endParaRPr lang="en-US" sz="2400" b="1" dirty="0" smtClean="0"/>
          </a:p>
          <a:p>
            <a:pPr lvl="1">
              <a:lnSpc>
                <a:spcPct val="150000"/>
              </a:lnSpc>
            </a:pPr>
            <a:r>
              <a:rPr lang="zh-TW" altLang="en-US" sz="2200" dirty="0" smtClean="0"/>
              <a:t>試著做做看</a:t>
            </a:r>
            <a:endParaRPr lang="en-US" sz="2200" dirty="0" smtClean="0"/>
          </a:p>
          <a:p>
            <a:pPr lvl="1">
              <a:lnSpc>
                <a:spcPct val="150000"/>
              </a:lnSpc>
            </a:pPr>
            <a:r>
              <a:rPr lang="zh-TW" altLang="en-US" sz="2200" dirty="0" smtClean="0"/>
              <a:t>可行性與限制</a:t>
            </a:r>
            <a:endParaRPr lang="en-US" altLang="zh-TW" sz="2200" dirty="0" smtClean="0"/>
          </a:p>
        </p:txBody>
      </p:sp>
      <p:grpSp>
        <p:nvGrpSpPr>
          <p:cNvPr id="11" name="Group 10"/>
          <p:cNvGrpSpPr/>
          <p:nvPr/>
        </p:nvGrpSpPr>
        <p:grpSpPr>
          <a:xfrm>
            <a:off x="8742567" y="2503705"/>
            <a:ext cx="1671435" cy="2479085"/>
            <a:chOff x="7235190" y="2492057"/>
            <a:chExt cx="1383030" cy="1873885"/>
          </a:xfrm>
        </p:grpSpPr>
        <p:pic>
          <p:nvPicPr>
            <p:cNvPr id="12" name="圖片 4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732" b="17361"/>
            <a:stretch>
              <a:fillRect/>
            </a:stretch>
          </p:blipFill>
          <p:spPr bwMode="auto">
            <a:xfrm>
              <a:off x="7235190" y="3274377"/>
              <a:ext cx="689610" cy="90678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3" name="圖片 4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732" b="21094"/>
            <a:stretch>
              <a:fillRect/>
            </a:stretch>
          </p:blipFill>
          <p:spPr bwMode="auto">
            <a:xfrm>
              <a:off x="8004810" y="3596322"/>
              <a:ext cx="613410" cy="76962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4" name="圖片 4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732" b="21094"/>
            <a:stretch>
              <a:fillRect/>
            </a:stretch>
          </p:blipFill>
          <p:spPr bwMode="auto">
            <a:xfrm>
              <a:off x="7989570" y="2492057"/>
              <a:ext cx="613410" cy="76962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5" name="圖片 4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732" b="21094"/>
            <a:stretch>
              <a:fillRect/>
            </a:stretch>
          </p:blipFill>
          <p:spPr bwMode="auto">
            <a:xfrm>
              <a:off x="7989570" y="3177222"/>
              <a:ext cx="613410" cy="76962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6" name="圖片 4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732" b="21094"/>
            <a:stretch>
              <a:fillRect/>
            </a:stretch>
          </p:blipFill>
          <p:spPr bwMode="auto">
            <a:xfrm>
              <a:off x="7235190" y="2539047"/>
              <a:ext cx="698500" cy="8763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2711878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51428" y="2212121"/>
            <a:ext cx="9459105" cy="4050792"/>
          </a:xfrm>
        </p:spPr>
        <p:txBody>
          <a:bodyPr/>
          <a:lstStyle/>
          <a:p>
            <a:r>
              <a:rPr lang="zh-TW" altLang="en-US" dirty="0" smtClean="0"/>
              <a:t>資料儲存方法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zh-TW" altLang="en-US" dirty="0"/>
              <a:t>能利用陣列存放資料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zh-TW" altLang="en-US" dirty="0" smtClean="0"/>
              <a:t>能了解陣列的用處</a:t>
            </a:r>
            <a:endParaRPr lang="en-US" altLang="zh-TW" dirty="0" smtClean="0"/>
          </a:p>
          <a:p>
            <a:pPr marL="274320" lvl="1" indent="0">
              <a:buNone/>
            </a:pPr>
            <a:endParaRPr lang="en-US" dirty="0" smtClean="0"/>
          </a:p>
          <a:p>
            <a:pPr marL="274320" lvl="1" indent="0">
              <a:buNone/>
            </a:pPr>
            <a:endParaRPr lang="en-US" dirty="0"/>
          </a:p>
          <a:p>
            <a:r>
              <a:rPr lang="zh-TW" altLang="en-US" dirty="0" smtClean="0"/>
              <a:t>重複結構的改版</a:t>
            </a:r>
            <a:endParaRPr lang="en-US" dirty="0"/>
          </a:p>
          <a:p>
            <a:pPr lvl="1"/>
            <a:r>
              <a:rPr lang="zh-TW" altLang="en-US" dirty="0"/>
              <a:t>了解函式的特質</a:t>
            </a:r>
            <a:r>
              <a:rPr lang="en-US" dirty="0"/>
              <a:t>  </a:t>
            </a:r>
          </a:p>
          <a:p>
            <a:pPr lvl="1"/>
            <a:r>
              <a:rPr lang="zh-TW" altLang="en-US" dirty="0"/>
              <a:t>能利用函式運作相同流程 </a:t>
            </a:r>
            <a:endParaRPr lang="en-US" dirty="0"/>
          </a:p>
          <a:p>
            <a:endParaRPr lang="en-US" dirty="0"/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1106714" y="637032"/>
            <a:ext cx="10173933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 smtClean="0"/>
              <a:t>第一個</a:t>
            </a:r>
            <a:r>
              <a:rPr lang="en-US" altLang="zh-TW" b="1" dirty="0" smtClean="0"/>
              <a:t>Pattern</a:t>
            </a:r>
            <a:r>
              <a:rPr lang="zh-TW" altLang="en-US" b="1" dirty="0" smtClean="0"/>
              <a:t>改版</a:t>
            </a:r>
            <a:endParaRPr lang="zh-TW" altLang="en-US" dirty="0"/>
          </a:p>
        </p:txBody>
      </p:sp>
      <p:pic>
        <p:nvPicPr>
          <p:cNvPr id="3" name="Picture 2" descr="螢幕截圖 2016-08-02 11.43.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455" y="2120699"/>
            <a:ext cx="6594974" cy="437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608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zh-TW" altLang="en-US" b="1" dirty="0" smtClean="0"/>
              <a:t>找出規則解決實際問題</a:t>
            </a:r>
            <a:endParaRPr lang="zh-TW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319306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自己產生的</a:t>
            </a:r>
            <a:endParaRPr lang="en-US" altLang="zh-TW" sz="2400" dirty="0" smtClean="0"/>
          </a:p>
          <a:p>
            <a:r>
              <a:rPr lang="zh-TW" altLang="en-US" sz="2400" dirty="0" smtClean="0"/>
              <a:t>不限次數的</a:t>
            </a:r>
            <a:endParaRPr lang="en-US" altLang="zh-TW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lvl="0" indent="0">
              <a:buNone/>
            </a:pPr>
            <a:endParaRPr lang="en-US" sz="2400" b="1" dirty="0" smtClean="0"/>
          </a:p>
          <a:p>
            <a:pPr marL="0" lvl="0" indent="0">
              <a:buNone/>
            </a:pPr>
            <a:r>
              <a:rPr lang="en-US" sz="2400" b="1" dirty="0" smtClean="0"/>
              <a:t>Scratch 2.0</a:t>
            </a:r>
            <a:r>
              <a:rPr lang="en-US" sz="2400" b="1" dirty="0"/>
              <a:t> </a:t>
            </a:r>
            <a:endParaRPr lang="en-US" sz="2400" u="sng" dirty="0"/>
          </a:p>
          <a:p>
            <a:r>
              <a:rPr lang="en-US" sz="2400" b="1" dirty="0"/>
              <a:t>(</a:t>
            </a:r>
            <a:r>
              <a:rPr lang="en-US" sz="2400" b="1" dirty="0" smtClean="0"/>
              <a:t>1) </a:t>
            </a:r>
            <a:r>
              <a:rPr lang="zh-TW" altLang="en-US" sz="2400" b="1" dirty="0" smtClean="0"/>
              <a:t>分身功能</a:t>
            </a:r>
            <a:endParaRPr lang="en-US" sz="2400" dirty="0"/>
          </a:p>
          <a:p>
            <a:r>
              <a:rPr lang="en-US" sz="2400" b="1" dirty="0"/>
              <a:t>(2</a:t>
            </a:r>
            <a:r>
              <a:rPr lang="en-US" sz="2400" b="1" dirty="0" smtClean="0"/>
              <a:t>) </a:t>
            </a:r>
            <a:r>
              <a:rPr lang="zh-TW" altLang="en-US" sz="2400" b="1" dirty="0" smtClean="0"/>
              <a:t>定義新積木</a:t>
            </a:r>
            <a:endParaRPr lang="en-US" sz="2400" dirty="0"/>
          </a:p>
          <a:p>
            <a:pPr marL="822960" lvl="3" indent="0">
              <a:lnSpc>
                <a:spcPct val="150000"/>
              </a:lnSpc>
              <a:buNone/>
            </a:pPr>
            <a:r>
              <a:rPr lang="zh-TW" altLang="en-US" sz="1800" dirty="0"/>
              <a:t>能顯示階段性的成本花費，</a:t>
            </a:r>
            <a:r>
              <a:rPr lang="zh-TW" altLang="en-US" sz="1800" dirty="0" smtClean="0"/>
              <a:t>從中思考此規則的可行性與優缺點</a:t>
            </a:r>
            <a:r>
              <a:rPr lang="en-US" altLang="zh-TW" sz="1800" dirty="0" smtClean="0"/>
              <a:t/>
            </a:r>
            <a:br>
              <a:rPr lang="en-US" altLang="zh-TW" sz="1800" dirty="0" smtClean="0"/>
            </a:br>
            <a:r>
              <a:rPr lang="zh-TW" altLang="en-US" sz="1800" dirty="0" smtClean="0"/>
              <a:t>（發展演算法）</a:t>
            </a:r>
            <a:endParaRPr lang="en-US" sz="1800" dirty="0"/>
          </a:p>
        </p:txBody>
      </p:sp>
      <p:grpSp>
        <p:nvGrpSpPr>
          <p:cNvPr id="3" name="Group 2"/>
          <p:cNvGrpSpPr/>
          <p:nvPr/>
        </p:nvGrpSpPr>
        <p:grpSpPr>
          <a:xfrm>
            <a:off x="3791498" y="1759858"/>
            <a:ext cx="5533930" cy="2225083"/>
            <a:chOff x="3573780" y="2492057"/>
            <a:chExt cx="5044440" cy="1873885"/>
          </a:xfrm>
        </p:grpSpPr>
        <p:pic>
          <p:nvPicPr>
            <p:cNvPr id="4" name="圖片 4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732" b="17361"/>
            <a:stretch>
              <a:fillRect/>
            </a:stretch>
          </p:blipFill>
          <p:spPr bwMode="auto">
            <a:xfrm>
              <a:off x="7235190" y="3274377"/>
              <a:ext cx="689610" cy="90678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6" name="圖片 4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732" b="21094"/>
            <a:stretch>
              <a:fillRect/>
            </a:stretch>
          </p:blipFill>
          <p:spPr bwMode="auto">
            <a:xfrm>
              <a:off x="8004810" y="3596322"/>
              <a:ext cx="613410" cy="76962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7" name="圖片 4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732" b="21094"/>
            <a:stretch>
              <a:fillRect/>
            </a:stretch>
          </p:blipFill>
          <p:spPr bwMode="auto">
            <a:xfrm>
              <a:off x="7989570" y="2492057"/>
              <a:ext cx="613410" cy="76962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8" name="圖片 4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732" b="21094"/>
            <a:stretch>
              <a:fillRect/>
            </a:stretch>
          </p:blipFill>
          <p:spPr bwMode="auto">
            <a:xfrm>
              <a:off x="7989570" y="3177222"/>
              <a:ext cx="613410" cy="76962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9" name="圖片 4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732" b="21094"/>
            <a:stretch>
              <a:fillRect/>
            </a:stretch>
          </p:blipFill>
          <p:spPr bwMode="auto">
            <a:xfrm>
              <a:off x="7235190" y="2539047"/>
              <a:ext cx="698500" cy="87630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10" name="圖片 4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3780" y="2820987"/>
              <a:ext cx="3661410" cy="13182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文字方塊 6">
            <a:hlinkClick r:id="rId3"/>
          </p:cNvPr>
          <p:cNvSpPr txBox="1"/>
          <p:nvPr/>
        </p:nvSpPr>
        <p:spPr>
          <a:xfrm>
            <a:off x="3646715" y="4481283"/>
            <a:ext cx="1352241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  <a:latin typeface="+mj-ea"/>
                <a:ea typeface="+mj-ea"/>
              </a:rPr>
              <a:t>Scratch 2.0</a:t>
            </a:r>
            <a:endParaRPr lang="zh-TW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73046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2239704" y="1232553"/>
            <a:ext cx="9281160" cy="3520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000" b="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TW" sz="4000" b="1" dirty="0" smtClean="0"/>
              <a:t>Visualization</a:t>
            </a:r>
            <a:endParaRPr lang="zh-TW" altLang="en-US" sz="40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39704" y="572153"/>
            <a:ext cx="9281160" cy="2094847"/>
          </a:xfrm>
        </p:spPr>
        <p:txBody>
          <a:bodyPr>
            <a:normAutofit/>
          </a:bodyPr>
          <a:lstStyle/>
          <a:p>
            <a:r>
              <a:rPr lang="en-US" altLang="zh-TW" sz="3600" b="1" dirty="0" smtClean="0"/>
              <a:t>Graph Notation</a:t>
            </a:r>
            <a:endParaRPr lang="zh-TW" altLang="en-US" sz="3600" dirty="0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2239704" y="3264555"/>
            <a:ext cx="9281160" cy="2795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000" b="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5500" b="1" dirty="0" smtClean="0"/>
              <a:t>See Sense</a:t>
            </a:r>
            <a:endParaRPr lang="zh-TW" altLang="en-US" sz="5500" dirty="0"/>
          </a:p>
        </p:txBody>
      </p:sp>
    </p:spTree>
    <p:extLst>
      <p:ext uri="{BB962C8B-B14F-4D97-AF65-F5344CB8AC3E}">
        <p14:creationId xmlns:p14="http://schemas.microsoft.com/office/powerpoint/2010/main" val="838938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zh-TW" altLang="en-US" b="1" dirty="0" smtClean="0"/>
              <a:t>成就測驗</a:t>
            </a:r>
            <a:r>
              <a:rPr lang="en-US" altLang="zh-TW" b="1" dirty="0" smtClean="0"/>
              <a:t> 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4027713" y="3719285"/>
            <a:ext cx="3737429" cy="2304143"/>
          </a:xfrm>
        </p:spPr>
        <p:txBody>
          <a:bodyPr>
            <a:normAutofit/>
          </a:bodyPr>
          <a:lstStyle/>
          <a:p>
            <a:pPr marL="0" lvl="0" indent="0">
              <a:lnSpc>
                <a:spcPct val="130000"/>
              </a:lnSpc>
              <a:buNone/>
            </a:pPr>
            <a:r>
              <a:rPr lang="en-US" altLang="zh-TW" sz="2800" dirty="0" smtClean="0"/>
              <a:t>How many</a:t>
            </a:r>
          </a:p>
          <a:p>
            <a:pPr marL="0" lvl="0" indent="0">
              <a:lnSpc>
                <a:spcPct val="130000"/>
              </a:lnSpc>
              <a:buNone/>
            </a:pPr>
            <a:r>
              <a:rPr lang="en-US" altLang="zh-TW" sz="2800" dirty="0" smtClean="0"/>
              <a:t>Position</a:t>
            </a:r>
            <a:endParaRPr lang="en-US" altLang="zh-TW" sz="2800" dirty="0"/>
          </a:p>
          <a:p>
            <a:pPr marL="0" lvl="0" indent="0">
              <a:lnSpc>
                <a:spcPct val="130000"/>
              </a:lnSpc>
              <a:buNone/>
            </a:pPr>
            <a:r>
              <a:rPr lang="en-US" altLang="zh-TW" sz="2800" dirty="0" smtClean="0"/>
              <a:t>Size</a:t>
            </a:r>
          </a:p>
          <a:p>
            <a:pPr marL="0" lvl="0" indent="0">
              <a:lnSpc>
                <a:spcPct val="130000"/>
              </a:lnSpc>
              <a:buNone/>
            </a:pPr>
            <a:endParaRPr lang="en-US" altLang="zh-TW" sz="2800" dirty="0" smtClean="0"/>
          </a:p>
        </p:txBody>
      </p:sp>
      <p:sp>
        <p:nvSpPr>
          <p:cNvPr id="7" name="文字方塊 6">
            <a:hlinkClick r:id="rId2"/>
          </p:cNvPr>
          <p:cNvSpPr txBox="1"/>
          <p:nvPr/>
        </p:nvSpPr>
        <p:spPr>
          <a:xfrm>
            <a:off x="4100286" y="979712"/>
            <a:ext cx="2377574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  <a:latin typeface="+mj-ea"/>
                <a:ea typeface="+mj-ea"/>
              </a:rPr>
              <a:t>Paper / Scratch Work</a:t>
            </a:r>
            <a:endParaRPr lang="zh-TW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2848427" y="2469460"/>
            <a:ext cx="6785429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/>
              <a:t>實作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25121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TM03090434[[fn=木頭類型]]</Template>
  <TotalTime>3443</TotalTime>
  <Words>119</Words>
  <Application>Microsoft Macintosh PowerPoint</Application>
  <PresentationFormat>Custom</PresentationFormat>
  <Paragraphs>48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木刻字型</vt:lpstr>
      <vt:lpstr>細胞的分裂             《重複結構與遞推》</vt:lpstr>
      <vt:lpstr>PowerPoint Presentation</vt:lpstr>
      <vt:lpstr>第一個Pattern</vt:lpstr>
      <vt:lpstr>PowerPoint Presentation</vt:lpstr>
      <vt:lpstr>找出規則解決實際問題</vt:lpstr>
      <vt:lpstr>Graph Notation</vt:lpstr>
      <vt:lpstr>成就測驗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Project</dc:title>
  <dc:creator>student</dc:creator>
  <cp:lastModifiedBy>louise weng</cp:lastModifiedBy>
  <cp:revision>103</cp:revision>
  <dcterms:created xsi:type="dcterms:W3CDTF">2016-05-09T03:20:01Z</dcterms:created>
  <dcterms:modified xsi:type="dcterms:W3CDTF">2016-08-02T03:44:58Z</dcterms:modified>
</cp:coreProperties>
</file>