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1" r:id="rId5"/>
    <p:sldId id="260" r:id="rId6"/>
    <p:sldId id="263" r:id="rId7"/>
    <p:sldId id="283" r:id="rId8"/>
    <p:sldId id="284" r:id="rId9"/>
    <p:sldId id="285" r:id="rId10"/>
    <p:sldId id="286" r:id="rId11"/>
    <p:sldId id="265" r:id="rId12"/>
    <p:sldId id="264" r:id="rId13"/>
    <p:sldId id="266" r:id="rId14"/>
    <p:sldId id="267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7" r:id="rId27"/>
    <p:sldId id="288" r:id="rId28"/>
    <p:sldId id="289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4" autoAdjust="0"/>
    <p:restoredTop sz="94660"/>
  </p:normalViewPr>
  <p:slideViewPr>
    <p:cSldViewPr snapToGrid="0">
      <p:cViewPr>
        <p:scale>
          <a:sx n="76" d="100"/>
          <a:sy n="76" d="100"/>
        </p:scale>
        <p:origin x="-20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0DA0A646-3AD5-4436-ABD5-A17F85FF0C47}" type="datetimeFigureOut">
              <a:rPr lang="zh-TW" altLang="en-US" smtClean="0"/>
              <a:pPr/>
              <a:t>2017/1/1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50E49A4A-68EF-4A45-91AD-3E6C689643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 smtClean="0"/>
              <a:t>自然界中的各式神秘碎形，引導學生思考其規律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9A4A-68EF-4A45-91AD-3E6C6896435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52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 smtClean="0"/>
              <a:t>自然界中的各式神秘碎形，引導學生思考其規律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9A4A-68EF-4A45-91AD-3E6C6896435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37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18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94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5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33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65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68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45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1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75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23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00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98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757FA43-5EB9-4414-93A0-3CF3B4BDE168}" type="datetimeFigureOut">
              <a:rPr lang="zh-TW" altLang="en-US" smtClean="0"/>
              <a:t>2017/1/1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C62A076-5B1D-4DFD-84B1-92AE18FF6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105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aidanmgrey/2052972031/" TargetMode="External"/><Relationship Id="rId3" Type="http://schemas.openxmlformats.org/officeDocument/2006/relationships/hyperlink" Target="http://www.mnn.com/earth-matters/wilderness-resources/blogs/14-amazing-fractals-found-in-nature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ickr.com/photos/paulmccoubrie/6792412657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hyperlink" Target="http://www.flickr.com/photos/jitze1942/3114723951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mnn.com/earth-matters/wilderness-resources/blogs/14-amazing-fractals-found-in-nature" TargetMode="External"/><Relationship Id="rId7" Type="http://schemas.openxmlformats.org/officeDocument/2006/relationships/hyperlink" Target="http://commons.wikimedia.org/wiki/File:Square1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commons.wikimedia.org/wiki/File:Dendritic_Copper_Crystals_-_20x_magnification.jpg" TargetMode="External"/><Relationship Id="rId4" Type="http://schemas.openxmlformats.org/officeDocument/2006/relationships/image" Target="../media/image6.jpeg"/><Relationship Id="rId9" Type="http://schemas.openxmlformats.org/officeDocument/2006/relationships/hyperlink" Target="http://www.flickr.com/photos/burroblando/759668797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Drawing Projects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sz="1600" dirty="0" smtClean="0"/>
              <a:t>On Hour of Code / Scratch / Python turtle</a:t>
            </a:r>
            <a:endParaRPr lang="en-US" altLang="zh-TW" sz="1600" dirty="0" smtClean="0"/>
          </a:p>
          <a:p>
            <a:r>
              <a:rPr lang="zh-TW" altLang="en-US" sz="1600" dirty="0" smtClean="0"/>
              <a:t>課程實施：</a:t>
            </a:r>
            <a:r>
              <a:rPr lang="en-US" altLang="zh-TW" sz="1600" dirty="0" smtClean="0"/>
              <a:t>8-10</a:t>
            </a:r>
            <a:r>
              <a:rPr lang="zh-TW" altLang="en-US" sz="1600" dirty="0" smtClean="0"/>
              <a:t>年級</a:t>
            </a:r>
            <a:r>
              <a:rPr lang="zh-TW" altLang="en-US" sz="1600" dirty="0" smtClean="0"/>
              <a:t>學生</a:t>
            </a:r>
            <a:endParaRPr lang="zh-TW" altLang="zh-TW" sz="1600" dirty="0" smtClean="0"/>
          </a:p>
          <a:p>
            <a:r>
              <a:rPr lang="zh-TW" altLang="en-US" sz="1600" dirty="0" smtClean="0"/>
              <a:t>課程時數</a:t>
            </a:r>
            <a:r>
              <a:rPr lang="zh-TW" altLang="en-US" sz="1600" dirty="0" smtClean="0"/>
              <a:t>：</a:t>
            </a:r>
            <a:r>
              <a:rPr lang="en-US" altLang="zh-TW" sz="1600" dirty="0" smtClean="0"/>
              <a:t>6-8</a:t>
            </a:r>
            <a:r>
              <a:rPr lang="zh-TW" altLang="zh-TW" sz="1600" dirty="0" smtClean="0"/>
              <a:t>小時</a:t>
            </a:r>
            <a:endParaRPr lang="en-US" altLang="zh-TW" sz="1600" dirty="0" smtClean="0"/>
          </a:p>
          <a:p>
            <a:r>
              <a:rPr lang="zh-TW" altLang="en-US" sz="1600" dirty="0" smtClean="0"/>
              <a:t>學習單元：模組化</a:t>
            </a:r>
            <a:r>
              <a:rPr lang="zh-TW" altLang="en-US" sz="1600" dirty="0" smtClean="0"/>
              <a:t>程式設計</a:t>
            </a:r>
            <a:r>
              <a:rPr lang="zh-TW" altLang="en-US" sz="1600" dirty="0" smtClean="0"/>
              <a:t>、遞迴函式</a:t>
            </a:r>
            <a:endParaRPr lang="en-US" altLang="zh-TW" sz="1600" dirty="0" smtClean="0"/>
          </a:p>
          <a:p>
            <a:endParaRPr lang="zh-TW" altLang="zh-TW" sz="1600" dirty="0" smtClean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2787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分組活動：</a:t>
            </a:r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討論碎形的樣式</a:t>
            </a:r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(patterns)</a:t>
            </a:r>
            <a:r>
              <a:rPr lang="zh-TW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與形成規律</a:t>
            </a:r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(modeling)</a:t>
            </a:r>
            <a:endParaRPr lang="zh-TW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82" y="2600389"/>
            <a:ext cx="9863465" cy="349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59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Fractals 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碎形幾何</a:t>
            </a:r>
            <a:endParaRPr lang="zh-TW" altLang="en-US" sz="5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46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fractal?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碎形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（</a:t>
            </a:r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Fractal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）被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定義為「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一個零碎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的幾何形狀，可以分成數個部分，且每一部分都（至少近似地）是整體縮小後的形狀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」，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即具有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自我相似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的性質。</a:t>
            </a:r>
          </a:p>
        </p:txBody>
      </p:sp>
      <p:pic>
        <p:nvPicPr>
          <p:cNvPr id="4" name="Picture 4" descr="Brocco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122" y="3461567"/>
            <a:ext cx="2887876" cy="28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5" y="3541131"/>
            <a:ext cx="3247111" cy="28083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3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碎形（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Fractal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52" y="2229870"/>
            <a:ext cx="3184525" cy="3810000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sz="quarter" idx="4294967295"/>
          </p:nvPr>
        </p:nvSpPr>
        <p:spPr>
          <a:xfrm>
            <a:off x="463462" y="2111375"/>
            <a:ext cx="6450905" cy="34752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indent="-342900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數學家</a:t>
            </a:r>
            <a:r>
              <a:rPr lang="zh-TW" altLang="en-US" sz="2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曼德布洛特（</a:t>
            </a:r>
            <a:r>
              <a:rPr lang="en-US" altLang="zh-TW" sz="2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Benoit Mandelbrot</a:t>
            </a:r>
            <a:r>
              <a:rPr lang="zh-TW" altLang="en-US" sz="2400" b="1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在七Ｏ年代所發展出的幾何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了藝術設計、科學理論、自然景象三方面的新關聯與新詮釋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碎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形的深刻內涵促成了不同領域的結合。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607252" y="603987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Fig 1. Benoit </a:t>
            </a:r>
            <a:r>
              <a:rPr lang="en-US" altLang="zh-TW" dirty="0" smtClean="0"/>
              <a:t>Mandelbrot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18150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碎形</a:t>
            </a:r>
            <a:r>
              <a:rPr lang="en-US" altLang="zh-TW" dirty="0" smtClean="0"/>
              <a:t>-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自我</a:t>
            </a:r>
            <a:r>
              <a:rPr lang="zh-TW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相似</a:t>
            </a:r>
            <a:r>
              <a:rPr lang="zh-TW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self-similarity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551146" y="1640910"/>
            <a:ext cx="10393080" cy="5028178"/>
          </a:xfrm>
        </p:spPr>
        <p:txBody>
          <a:bodyPr>
            <a:normAutofit/>
          </a:bodyPr>
          <a:lstStyle/>
          <a:p>
            <a:r>
              <a:rPr lang="zh-TW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碎</a:t>
            </a:r>
            <a:r>
              <a:rPr lang="zh-TW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形用來</a:t>
            </a:r>
            <a:r>
              <a:rPr lang="zh-TW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研究邊線曲折、結構細膩、圖案複雜，但是卻具有</a:t>
            </a:r>
            <a:r>
              <a:rPr lang="zh-TW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自我相似性</a:t>
            </a:r>
            <a:r>
              <a:rPr lang="zh-TW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」（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self-similarity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的物件形態。</a:t>
            </a:r>
            <a:r>
              <a:rPr lang="zh-TW" altLang="zh-TW" sz="24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自然界</a:t>
            </a:r>
            <a:r>
              <a:rPr lang="zh-TW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隨處可見的</a:t>
            </a:r>
            <a:r>
              <a:rPr lang="zh-TW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雪花晶體</a:t>
            </a:r>
            <a:r>
              <a:rPr lang="zh-TW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樹幹枝椏</a:t>
            </a:r>
            <a:r>
              <a:rPr lang="zh-TW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血管分支</a:t>
            </a:r>
            <a:r>
              <a:rPr lang="zh-TW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海岸沿線</a:t>
            </a:r>
            <a:r>
              <a:rPr lang="zh-TW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雲彩的邊緣</a:t>
            </a:r>
            <a:r>
              <a:rPr lang="zh-TW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zh-TW" altLang="zh-TW" sz="24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天空的閃電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這些都是碎</a:t>
            </a:r>
            <a:r>
              <a:rPr lang="zh-TW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</a:t>
            </a:r>
            <a:r>
              <a:rPr lang="zh-TW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結構上一層又一層相類似的重複</a:t>
            </a:r>
            <a:r>
              <a:rPr lang="zh-TW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zh-TW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一棵蒼茂大樹與它主幹上的樹枝、樹枝上的枝杈、葉脈的</a:t>
            </a:r>
            <a:r>
              <a:rPr lang="zh-TW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紋路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它們</a:t>
            </a:r>
            <a:r>
              <a:rPr lang="zh-TW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zh-TW" sz="22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形狀非常雷同</a:t>
            </a:r>
            <a:r>
              <a:rPr lang="zh-TW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，僅僅有</a:t>
            </a:r>
            <a:r>
              <a:rPr lang="zh-TW" altLang="zh-TW" sz="22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</a:t>
            </a:r>
            <a:r>
              <a:rPr lang="zh-TW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zh-TW" sz="22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方位</a:t>
            </a:r>
            <a:r>
              <a:rPr lang="zh-TW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上的差異</a:t>
            </a:r>
            <a:r>
              <a:rPr lang="zh-TW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TW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種關係在幾何學上稱為</a:t>
            </a:r>
            <a:r>
              <a:rPr lang="zh-TW" altLang="zh-TW" sz="2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自我相似性</a:t>
            </a:r>
            <a:r>
              <a:rPr lang="zh-TW" altLang="zh-TW" sz="2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，是碎形研究的核心</a:t>
            </a:r>
            <a:r>
              <a:rPr lang="zh-TW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78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蕨葉碎形、樹枝碎形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325677" y="2267211"/>
            <a:ext cx="5185775" cy="3131507"/>
          </a:xfrm>
        </p:spPr>
        <p:txBody>
          <a:bodyPr/>
          <a:lstStyle/>
          <a:p>
            <a:pPr marL="57150" indent="0">
              <a:buNone/>
            </a:pPr>
            <a:r>
              <a:rPr lang="zh-TW" altLang="en-US" sz="2800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2800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藍框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2800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大藍框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的標準縮小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endParaRPr lang="en-US" altLang="zh-TW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" indent="0">
              <a:buNone/>
            </a:pP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藍框是由更多、更小的相似細節所構成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" indent="0">
              <a:buNone/>
            </a:pP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一整體縮小之後再嵌入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自身</a:t>
            </a:r>
            <a:endParaRPr lang="zh-TW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http://d.blog.xuite.net/d/b/1/8/14040789/blog_150608/txt/10141991/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07" y="0"/>
            <a:ext cx="631729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35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zh-TW" altLang="en-US" dirty="0" smtClean="0"/>
              <a:t>第二堂</a:t>
            </a:r>
            <a:r>
              <a:rPr lang="en-US" altLang="zh-TW" dirty="0" smtClean="0"/>
              <a:t>&gt;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Draw patterns</a:t>
            </a:r>
            <a:endParaRPr lang="zh-TW" altLang="en-US" sz="4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b="1" dirty="0"/>
              <a:t>學習活動</a:t>
            </a:r>
            <a:r>
              <a:rPr lang="en-US" altLang="zh-TW" b="1" dirty="0"/>
              <a:t> 2</a:t>
            </a:r>
            <a:r>
              <a:rPr lang="zh-TW" altLang="zh-TW" b="1" dirty="0"/>
              <a:t>：建構自己的碎形規則與碎形圖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71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zh-TW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</a:t>
            </a:r>
            <a:r>
              <a:rPr lang="zh-TW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元與生成元疊代法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在繪製碎形的方法中，「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起始元與生成元疊代法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 Iteration Method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）」是最為直觀與最容易操作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完全自我相似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Strict Self-Similarity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）碎形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完全自我相似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Strict Self-Similarity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）碎形疊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法必須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起始元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Initiator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）與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生成元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75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起始元與生成</a:t>
            </a:r>
            <a:r>
              <a:rPr lang="zh-TW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844824"/>
            <a:ext cx="10363200" cy="2731368"/>
          </a:xfrm>
        </p:spPr>
        <p:txBody>
          <a:bodyPr/>
          <a:lstStyle/>
          <a:p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起始元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：是碎形一開始的圖形，起始元是由單一的或幾個自我相似的幾何單元（例如線段、三角形或矩形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等等）所組成。</a:t>
            </a:r>
            <a:endParaRPr lang="en-US" altLang="zh-TW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生成元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：是起始元中的</a:t>
            </a:r>
            <a:r>
              <a:rPr lang="zh-TW" altLang="en-US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每一個自我相似的幾何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單元下一次疊代的圖形。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http://atlas-zone.com/complex/fractals/product/pic/Gasket_initiator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09" y="4725144"/>
            <a:ext cx="3600000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 descr="http://atlas-zone.com/complex/fractals/product/pic/Gasket_generator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4725144"/>
            <a:ext cx="3600000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98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謝爾賓斯</a:t>
            </a:r>
            <a:r>
              <a:rPr lang="zh-TW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</a:t>
            </a:r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Sierpinski</a:t>
            </a:r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三角形</a:t>
            </a:r>
            <a:endParaRPr lang="zh-TW" altLang="zh-TW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413" y="1844824"/>
            <a:ext cx="7485856" cy="4896544"/>
          </a:xfrm>
        </p:spPr>
        <p:txBody>
          <a:bodyPr>
            <a:normAutofit/>
          </a:bodyPr>
          <a:lstStyle/>
          <a:p>
            <a:r>
              <a:rPr lang="zh-TW" altLang="zh-TW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以</a:t>
            </a:r>
            <a:r>
              <a:rPr lang="en-US" altLang="zh-TW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Sierpinski</a:t>
            </a:r>
            <a:r>
              <a:rPr lang="en-US" altLang="zh-TW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 Gasket </a:t>
            </a:r>
            <a:r>
              <a:rPr lang="zh-TW" altLang="zh-TW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為</a:t>
            </a:r>
            <a:r>
              <a:rPr lang="zh-TW" altLang="zh-TW" sz="28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例</a:t>
            </a:r>
            <a:endParaRPr lang="en-US" altLang="zh-TW" sz="2800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zh-TW" altLang="zh-TW" sz="28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起始</a:t>
            </a:r>
            <a:r>
              <a:rPr lang="zh-TW" altLang="zh-TW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元與生成元如圖所示，</a:t>
            </a:r>
            <a:r>
              <a:rPr lang="zh-TW" altLang="zh-TW" sz="2800" dirty="0">
                <a:solidFill>
                  <a:schemeClr val="accent5">
                    <a:lumMod val="25000"/>
                  </a:schemeClr>
                </a:solidFill>
                <a:ea typeface="微軟正黑體" panose="020B0604030504040204" pitchFamily="34" charset="-120"/>
              </a:rPr>
              <a:t>起始元</a:t>
            </a:r>
            <a:r>
              <a:rPr lang="zh-TW" altLang="zh-TW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是</a:t>
            </a:r>
            <a:r>
              <a:rPr lang="zh-TW" altLang="zh-TW" sz="2800" dirty="0">
                <a:solidFill>
                  <a:schemeClr val="accent5">
                    <a:lumMod val="25000"/>
                  </a:schemeClr>
                </a:solidFill>
                <a:ea typeface="微軟正黑體" panose="020B0604030504040204" pitchFamily="34" charset="-120"/>
              </a:rPr>
              <a:t>由單一的實心三角形</a:t>
            </a:r>
            <a:r>
              <a:rPr lang="zh-TW" altLang="zh-TW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幾何單元所組成</a:t>
            </a:r>
            <a:r>
              <a:rPr lang="zh-TW" altLang="zh-TW" sz="28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r>
              <a:rPr lang="zh-TW" altLang="zh-TW" sz="280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從</a:t>
            </a:r>
            <a:r>
              <a:rPr lang="zh-TW" altLang="zh-TW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下面的步驟會發現，顯然碎形的第零步驟就是起始元，而第一步驟則是以生成元來</a:t>
            </a:r>
            <a:r>
              <a:rPr lang="zh-TW" altLang="zh-TW" sz="2800" u="sng" dirty="0">
                <a:solidFill>
                  <a:schemeClr val="tx1"/>
                </a:solidFill>
                <a:ea typeface="微軟正黑體" panose="020B0604030504040204" pitchFamily="34" charset="-120"/>
              </a:rPr>
              <a:t>取代</a:t>
            </a:r>
            <a:r>
              <a:rPr lang="zh-TW" altLang="zh-TW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起始元中所有的幾何單元，而第二步驟便是以生成元來</a:t>
            </a:r>
            <a:r>
              <a:rPr lang="zh-TW" altLang="zh-TW" sz="2800" u="sng" dirty="0">
                <a:solidFill>
                  <a:schemeClr val="tx1"/>
                </a:solidFill>
                <a:ea typeface="微軟正黑體" panose="020B0604030504040204" pitchFamily="34" charset="-120"/>
              </a:rPr>
              <a:t>取代</a:t>
            </a:r>
            <a:r>
              <a:rPr lang="zh-TW" altLang="zh-TW" sz="2800" dirty="0">
                <a:solidFill>
                  <a:schemeClr val="tx1"/>
                </a:solidFill>
                <a:ea typeface="微軟正黑體" panose="020B0604030504040204" pitchFamily="34" charset="-120"/>
              </a:rPr>
              <a:t>第一步驟中所有的幾何單元，接下來的步驟，即是以相同的方法重複疊代下去。</a:t>
            </a:r>
            <a:endParaRPr lang="zh-TW" altLang="en-US" sz="2800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6" name="圖片 5" descr="http://atlas-zone.com/complex/fractals/product/pic/Gasket_initiator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988840"/>
            <a:ext cx="3600000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 descr="http://atlas-zone.com/complex/fractals/product/pic/Gasket_generator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71" y="4365104"/>
            <a:ext cx="3600000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6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碎形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尋找大自然的密碼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/>
              <a:t>Fractals – code in nature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222287"/>
            <a:ext cx="46676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大自然界存在</a:t>
            </a:r>
            <a:r>
              <a:rPr lang="zh-TW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/>
            </a:r>
            <a:br>
              <a:rPr lang="en-US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zh-TW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神秘</a:t>
            </a:r>
            <a:r>
              <a:rPr lang="zh-TW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圖形規律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99981" y="2069762"/>
            <a:ext cx="6110048" cy="44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謝爾賓斯基三角形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 descr="http://atlas-zone.com/complex/fractals/product/pic/Gasket_g0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81" y="2097968"/>
            <a:ext cx="3504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圖片 19" descr="http://atlas-zone.com/complex/fractals/product/pic/Gasket_g1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37" y="2069165"/>
            <a:ext cx="3504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圖片 20" descr="http://atlas-zone.com/complex/fractals/product/pic/Gasket_g2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37" y="4509120"/>
            <a:ext cx="3504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圖片 21" descr="http://atlas-zone.com/complex/fractals/product/pic/Gasket_g3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07" y="4509120"/>
            <a:ext cx="3504000" cy="21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96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zh-TW" altLang="en-US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</a:t>
            </a:r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5" y="2226834"/>
            <a:ext cx="63367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zh-TW" altLang="en-US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</a:t>
            </a:r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7" y="2636912"/>
            <a:ext cx="995378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97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Koch Curve (Snowflake Curve)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76822" y="2154477"/>
            <a:ext cx="10363200" cy="1728591"/>
          </a:xfrm>
        </p:spPr>
        <p:txBody>
          <a:bodyPr>
            <a:normAutofit/>
          </a:bodyPr>
          <a:lstStyle/>
          <a:p>
            <a:r>
              <a:rPr lang="zh-TW" altLang="zh-TW" sz="2400" b="1" dirty="0" smtClean="0">
                <a:solidFill>
                  <a:srgbClr val="FFFF00"/>
                </a:solidFill>
                <a:ea typeface="微軟正黑體" panose="020B0604030504040204" pitchFamily="34" charset="-120"/>
              </a:rPr>
              <a:t>起始元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：由</a:t>
            </a:r>
            <a:r>
              <a:rPr lang="zh-TW" altLang="zh-TW" sz="2400" b="1" dirty="0" smtClean="0">
                <a:ea typeface="微軟正黑體" panose="020B0604030504040204" pitchFamily="34" charset="-120"/>
              </a:rPr>
              <a:t>單一</a:t>
            </a:r>
            <a:r>
              <a:rPr lang="zh-TW" altLang="zh-TW" sz="2400" b="1" dirty="0">
                <a:ea typeface="微軟正黑體" panose="020B0604030504040204" pitchFamily="34" charset="-120"/>
              </a:rPr>
              <a:t>的線段幾何單元所組成</a:t>
            </a:r>
            <a:r>
              <a:rPr lang="zh-TW" altLang="zh-TW" sz="2400" b="1" dirty="0" smtClean="0">
                <a:ea typeface="微軟正黑體" panose="020B0604030504040204" pitchFamily="34" charset="-120"/>
              </a:rPr>
              <a:t>的</a:t>
            </a:r>
            <a:endParaRPr lang="en-US" altLang="zh-TW" sz="2400" b="1" dirty="0" smtClean="0">
              <a:ea typeface="微軟正黑體" panose="020B0604030504040204" pitchFamily="34" charset="-120"/>
            </a:endParaRPr>
          </a:p>
          <a:p>
            <a:r>
              <a:rPr lang="zh-TW" altLang="zh-TW" sz="2400" b="1" dirty="0" smtClean="0">
                <a:solidFill>
                  <a:srgbClr val="FFFF00"/>
                </a:solidFill>
                <a:ea typeface="微軟正黑體" panose="020B0604030504040204" pitchFamily="34" charset="-120"/>
              </a:rPr>
              <a:t>生成元</a:t>
            </a:r>
            <a:r>
              <a:rPr lang="zh-TW" altLang="en-US" sz="2400" b="1" dirty="0">
                <a:ea typeface="微軟正黑體" panose="020B0604030504040204" pitchFamily="34" charset="-120"/>
              </a:rPr>
              <a:t>：生成元本身就定義了碎形的繪製規則與碎形的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特徵。</a:t>
            </a:r>
            <a:r>
              <a:rPr lang="zh-TW" altLang="zh-TW" sz="2400" b="1" dirty="0" smtClean="0">
                <a:ea typeface="微軟正黑體" panose="020B0604030504040204" pitchFamily="34" charset="-120"/>
              </a:rPr>
              <a:t>將</a:t>
            </a:r>
            <a:r>
              <a:rPr lang="zh-TW" altLang="zh-TW" sz="2400" b="1" dirty="0">
                <a:ea typeface="微軟正黑體" panose="020B0604030504040204" pitchFamily="34" charset="-120"/>
              </a:rPr>
              <a:t>在每一個步驟裡取代這些線段單元</a:t>
            </a:r>
            <a:r>
              <a:rPr lang="zh-TW" altLang="zh-TW" sz="2400" b="1" dirty="0" smtClean="0">
                <a:ea typeface="微軟正黑體" panose="020B0604030504040204" pitchFamily="34" charset="-120"/>
              </a:rPr>
              <a:t>。</a:t>
            </a:r>
            <a:endParaRPr lang="en-US" altLang="zh-TW" sz="2400" b="1" dirty="0" smtClean="0"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19" y="4994353"/>
            <a:ext cx="361442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91" y="4994353"/>
            <a:ext cx="328459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92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Koch Curve (Snowflake Curve)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http://atlas-zone.com/complex/fractals/product/pic/Koch_g0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7" y="3356255"/>
            <a:ext cx="3360373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 descr="http://atlas-zone.com/complex/fractals/product/pic/Koch_g1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82" y="3356255"/>
            <a:ext cx="336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 descr="http://atlas-zone.com/complex/fractals/product/pic/Koch_g2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37" y="5185102"/>
            <a:ext cx="336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 descr="http://atlas-zone.com/complex/fractals/product/pic/Koch_g3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075" y="5185102"/>
            <a:ext cx="336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814192" y="2266591"/>
            <a:ext cx="10208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a typeface="微軟正黑體" panose="020B0604030504040204" pitchFamily="34" charset="-120"/>
              </a:rPr>
              <a:t>Koch </a:t>
            </a:r>
            <a:r>
              <a:rPr lang="en-US" altLang="zh-TW" sz="2400" b="1" dirty="0">
                <a:ea typeface="微軟正黑體" panose="020B0604030504040204" pitchFamily="34" charset="-120"/>
              </a:rPr>
              <a:t>Curve </a:t>
            </a:r>
            <a:r>
              <a:rPr lang="zh-TW" altLang="zh-TW" sz="2400" b="1" dirty="0">
                <a:ea typeface="微軟正黑體" panose="020B0604030504040204" pitchFamily="34" charset="-120"/>
              </a:rPr>
              <a:t>每一個步驟的疊代</a:t>
            </a:r>
            <a:r>
              <a:rPr lang="zh-TW" altLang="zh-TW" sz="2400" b="1" dirty="0" smtClean="0">
                <a:ea typeface="微軟正黑體" panose="020B0604030504040204" pitchFamily="34" charset="-120"/>
              </a:rPr>
              <a:t>過程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:</a:t>
            </a:r>
            <a:endParaRPr lang="zh-TW" altLang="en-US" sz="24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6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分組任務</a:t>
            </a:r>
            <a:r>
              <a:rPr lang="zh-TW" altLang="en-US" dirty="0"/>
              <a:t>：建構碎形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70" y="321075"/>
            <a:ext cx="6037544" cy="179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08" y="2840277"/>
            <a:ext cx="9946332" cy="327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221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&lt;</a:t>
            </a:r>
            <a:r>
              <a:rPr lang="zh-TW" altLang="en-US" sz="4000" dirty="0" smtClean="0"/>
              <a:t>第三堂</a:t>
            </a:r>
            <a:r>
              <a:rPr lang="en-US" altLang="zh-TW" sz="4000" dirty="0"/>
              <a:t>&gt; 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Drawing Patterns </a:t>
            </a:r>
            <a:r>
              <a:rPr lang="en-US" altLang="zh-TW" sz="4000" dirty="0"/>
              <a:t>by programming</a:t>
            </a:r>
            <a:endParaRPr lang="zh-TW" altLang="en-US" sz="4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學習活動 </a:t>
            </a:r>
            <a:r>
              <a:rPr lang="en-US" altLang="zh-TW" dirty="0"/>
              <a:t>3</a:t>
            </a:r>
            <a:r>
              <a:rPr lang="zh-TW" altLang="en-US" dirty="0"/>
              <a:t>：</a:t>
            </a:r>
            <a:r>
              <a:rPr lang="en-US" altLang="zh-TW" dirty="0"/>
              <a:t>Geometric drawing by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7090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藝術家</a:t>
            </a:r>
            <a:r>
              <a:rPr lang="en-US" altLang="zh-TW" sz="3200" dirty="0"/>
              <a:t>(Artist)</a:t>
            </a:r>
            <a:r>
              <a:rPr lang="zh-TW" altLang="en-US" sz="3200" dirty="0"/>
              <a:t>：運用已知程式積木完成繪圖任務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07" y="2246725"/>
            <a:ext cx="4073501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43" y="2246724"/>
            <a:ext cx="3913793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853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Draw shapes in Python Turtle </a:t>
            </a:r>
            <a:r>
              <a:rPr lang="en-US" altLang="zh-TW" dirty="0" smtClean="0"/>
              <a:t>Graphics</a:t>
            </a:r>
            <a:endParaRPr lang="zh-TW" altLang="en-US" dirty="0"/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06903" y="3339450"/>
            <a:ext cx="1493271" cy="13042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2898" y="2203016"/>
            <a:ext cx="3738434" cy="44012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canvas = Screen()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Turtle()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sarah.forward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</a:t>
            </a:r>
            <a:r>
              <a:rPr lang="en-US" altLang="zh-TW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sarah.left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  <a:endParaRPr lang="zh-TW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sarah.forward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  <a:endParaRPr lang="zh-TW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sarah.left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  <a:endParaRPr lang="zh-TW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sarah.forward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  <a:endParaRPr lang="zh-TW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sarah.left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  <a:endParaRPr lang="zh-TW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sarah.forward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  <a:endParaRPr lang="zh-TW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sarah.left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  <a:endParaRPr lang="zh-TW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canvas.exitonclick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4767" y="2136338"/>
            <a:ext cx="4830871" cy="44012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canvas = Screen()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Turtle()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TW" sz="2000" b="1" u="sng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zh-TW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#repeat four times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sarah.forward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  <a:endParaRPr lang="zh-TW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sarah.left</a:t>
            </a:r>
            <a:r>
              <a:rPr lang="en-US" altLang="zh-TW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(90)</a:t>
            </a:r>
            <a:endParaRPr lang="zh-TW" altLang="zh-TW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canvas.exitonclick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5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&lt;</a:t>
            </a:r>
            <a:r>
              <a:rPr lang="zh-TW" altLang="en-US" sz="4000" dirty="0" smtClean="0"/>
              <a:t>第四堂</a:t>
            </a:r>
            <a:r>
              <a:rPr lang="en-US" altLang="zh-TW" sz="4000" dirty="0"/>
              <a:t>&gt; </a:t>
            </a:r>
            <a:br>
              <a:rPr lang="en-US" altLang="zh-TW" sz="4000" dirty="0"/>
            </a:br>
            <a:r>
              <a:rPr lang="en-US" altLang="zh-TW" sz="4000" dirty="0"/>
              <a:t>Drawing Fractals by programming</a:t>
            </a:r>
            <a:endParaRPr lang="zh-TW" altLang="en-US" sz="4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b="1" dirty="0"/>
              <a:t>模組化</a:t>
            </a:r>
            <a:r>
              <a:rPr lang="en-US" altLang="zh-TW" b="1" dirty="0"/>
              <a:t>-</a:t>
            </a:r>
            <a:r>
              <a:rPr lang="zh-TW" altLang="zh-TW" b="1" dirty="0"/>
              <a:t>遞迴函式</a:t>
            </a:r>
            <a:r>
              <a:rPr lang="en-US" altLang="zh-TW" b="1" dirty="0"/>
              <a:t>Fractals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95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000" y="2563481"/>
            <a:ext cx="10554574" cy="3636511"/>
          </a:xfrm>
        </p:spPr>
        <p:txBody>
          <a:bodyPr>
            <a:normAutofit/>
          </a:bodyPr>
          <a:lstStyle/>
          <a:p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本專題引導學生觀察多種碎形圖形的產生規則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(rules)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，學習尋找圖形樣式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(finding patterns)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。透過對碎形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(fractals)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的自我相似性與建構步驟的認識，鼓勵學生自行創造圖形規則，設計屬於自己的碎形。</a:t>
            </a:r>
          </a:p>
          <a:p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專題重點為重複結構與與函式的學習。活動中透過重複樣式的辨識與碎形圖形的建構，讓學生體驗分解問題、樣式辨識、模型化與抽象化等運算思維歷程，處理複雜而龐大的任務。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Concepts covered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：數學、幾何、碎形、藝術、設計、自我相似性、程式設計、迴圈、疊代、函式、遞迴函式、運算思維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23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程式實作與觀察</a:t>
            </a:r>
            <a:r>
              <a:rPr lang="en-US" altLang="zh-TW" dirty="0"/>
              <a:t>-</a:t>
            </a:r>
            <a:r>
              <a:rPr lang="zh-TW" altLang="en-US" dirty="0"/>
              <a:t>繪製</a:t>
            </a:r>
            <a:r>
              <a:rPr lang="en-US" altLang="zh-TW" dirty="0"/>
              <a:t>Koch Curve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67567" y="2159657"/>
            <a:ext cx="4804235" cy="1573099"/>
          </a:xfrm>
        </p:spPr>
        <p:txBody>
          <a:bodyPr>
            <a:normAutofit/>
          </a:bodyPr>
          <a:lstStyle/>
          <a:p>
            <a:r>
              <a:rPr lang="zh-TW" altLang="zh-TW" sz="2400" dirty="0"/>
              <a:t>討論：程式呼叫 </a:t>
            </a:r>
            <a:r>
              <a:rPr lang="en-US" altLang="zh-TW" sz="2400" b="1" dirty="0"/>
              <a:t>f(Koch, 150, 2)</a:t>
            </a:r>
            <a:r>
              <a:rPr lang="en-US" altLang="zh-TW" sz="2400" dirty="0"/>
              <a:t> </a:t>
            </a:r>
            <a:r>
              <a:rPr lang="zh-TW" altLang="zh-TW" sz="2400" dirty="0"/>
              <a:t>時，請畫下其</a:t>
            </a:r>
            <a:r>
              <a:rPr lang="en-US" altLang="zh-TW" sz="2400" dirty="0"/>
              <a:t>f</a:t>
            </a:r>
            <a:r>
              <a:rPr lang="zh-TW" altLang="zh-TW" sz="2400" dirty="0"/>
              <a:t>函式呼叫的歷程</a:t>
            </a:r>
          </a:p>
          <a:p>
            <a:endParaRPr lang="zh-TW" altLang="en-US" sz="24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48" y="2069206"/>
            <a:ext cx="66579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520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程式實作與觀察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8712" y="2222288"/>
            <a:ext cx="10078932" cy="181109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繪製</a:t>
            </a:r>
            <a:r>
              <a:rPr lang="zh-TW" altLang="en-US" sz="2800" dirty="0"/>
              <a:t>蕨葉</a:t>
            </a:r>
            <a:r>
              <a:rPr lang="en-US" altLang="zh-TW" sz="2800" dirty="0"/>
              <a:t>(Fern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，試修改</a:t>
            </a:r>
            <a:r>
              <a:rPr lang="zh-TW" altLang="en-US" sz="2800" dirty="0"/>
              <a:t>生長規則另生成不同蕨</a:t>
            </a:r>
            <a:r>
              <a:rPr lang="zh-TW" altLang="en-US" sz="2800" dirty="0" smtClean="0"/>
              <a:t>葉</a:t>
            </a:r>
            <a:endParaRPr lang="en-US" altLang="zh-TW" sz="2800" dirty="0" smtClean="0"/>
          </a:p>
          <a:p>
            <a:r>
              <a:rPr lang="zh-TW" altLang="en-US" sz="2800" dirty="0" smtClean="0"/>
              <a:t>繪製碎</a:t>
            </a:r>
            <a:r>
              <a:rPr lang="zh-TW" altLang="en-US" sz="2800" dirty="0"/>
              <a:t>形</a:t>
            </a:r>
            <a:r>
              <a:rPr lang="zh-TW" altLang="en-US" sz="2800" dirty="0" smtClean="0"/>
              <a:t>樹</a:t>
            </a:r>
            <a:r>
              <a:rPr lang="zh-TW" altLang="en-US" sz="2800" dirty="0"/>
              <a:t>，試</a:t>
            </a:r>
            <a:r>
              <a:rPr lang="zh-TW" altLang="en-US" sz="2800" dirty="0" smtClean="0"/>
              <a:t>修改</a:t>
            </a:r>
            <a:r>
              <a:rPr lang="zh-TW" altLang="en-US" sz="2800" dirty="0"/>
              <a:t>生長規則另生成不同形態的樹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678" y="4245606"/>
            <a:ext cx="2162175" cy="2019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13" y="4245606"/>
            <a:ext cx="2238539" cy="2019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664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</a:t>
            </a:r>
            <a:r>
              <a:rPr lang="zh-TW" altLang="en-US" dirty="0"/>
              <a:t>構碎形圖規則，以程式繪製碎形圖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8" y="4255835"/>
            <a:ext cx="5760000" cy="244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17" y="2487237"/>
            <a:ext cx="5760000" cy="16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62" y="2491735"/>
            <a:ext cx="5760000" cy="28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7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&lt;</a:t>
            </a:r>
            <a:r>
              <a:rPr lang="zh-TW" altLang="en-US" b="1" dirty="0" smtClean="0"/>
              <a:t>第一堂</a:t>
            </a:r>
            <a:r>
              <a:rPr lang="en-US" altLang="zh-TW" b="1" dirty="0" smtClean="0"/>
              <a:t>&gt; Fractals &amp; patterns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學習活動 </a:t>
            </a:r>
            <a:r>
              <a:rPr lang="en-US" altLang="zh-TW" dirty="0"/>
              <a:t>1</a:t>
            </a:r>
            <a:r>
              <a:rPr lang="zh-TW" altLang="en-US" dirty="0"/>
              <a:t>：尋找大自然的密碼 </a:t>
            </a:r>
            <a:r>
              <a:rPr lang="en-US" altLang="zh-TW" dirty="0"/>
              <a:t>code in nature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6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Amazing </a:t>
            </a:r>
            <a:r>
              <a:rPr lang="en-US" altLang="zh-TW" dirty="0"/>
              <a:t>fractals found in nature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82435"/>
            <a:ext cx="10515600" cy="458551"/>
          </a:xfrm>
        </p:spPr>
        <p:txBody>
          <a:bodyPr>
            <a:normAutofit fontScale="92500"/>
          </a:bodyPr>
          <a:lstStyle/>
          <a:p>
            <a:r>
              <a:rPr lang="en-US" altLang="zh-TW" u="sng" dirty="0" smtClean="0">
                <a:hlinkClick r:id="rId3"/>
              </a:rPr>
              <a:t>http</a:t>
            </a:r>
            <a:r>
              <a:rPr lang="en-US" altLang="zh-TW" u="sng" dirty="0">
                <a:hlinkClick r:id="rId3"/>
              </a:rPr>
              <a:t>://www.mnn.com/earth-matters/wilderness-resources/blogs/14-amazing-fractals-found-in-nature</a:t>
            </a:r>
            <a:endParaRPr lang="zh-TW" altLang="en-US" dirty="0"/>
          </a:p>
        </p:txBody>
      </p:sp>
      <p:pic>
        <p:nvPicPr>
          <p:cNvPr id="1026" name="Picture 2" descr="Nautil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7" y="2395182"/>
            <a:ext cx="5086846" cy="28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occol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87" y="2356098"/>
            <a:ext cx="2887876" cy="28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24247" y="5289365"/>
            <a:ext cx="2776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effectLst/>
              </a:rPr>
              <a:t>Photo: </a:t>
            </a:r>
            <a:r>
              <a:rPr lang="en-US" altLang="zh-TW" sz="1400" dirty="0" smtClean="0">
                <a:effectLst/>
                <a:hlinkClick r:id="rId6"/>
              </a:rPr>
              <a:t>Rum Bucolic Ape</a:t>
            </a:r>
            <a:r>
              <a:rPr lang="en-US" altLang="zh-TW" sz="1400" dirty="0" smtClean="0">
                <a:effectLst/>
              </a:rPr>
              <a:t>/Flickr</a:t>
            </a:r>
            <a:endParaRPr lang="zh-TW" altLang="en-US" sz="1400" dirty="0"/>
          </a:p>
        </p:txBody>
      </p:sp>
      <p:pic>
        <p:nvPicPr>
          <p:cNvPr id="1030" name="Picture 6" descr="Pinecone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517" y="2395182"/>
            <a:ext cx="2376668" cy="28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241700" y="5283058"/>
            <a:ext cx="2552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effectLst/>
              </a:rPr>
              <a:t>Photo: </a:t>
            </a:r>
            <a:r>
              <a:rPr lang="en-US" altLang="zh-TW" sz="1400" dirty="0" smtClean="0">
                <a:effectLst/>
                <a:hlinkClick r:id="rId8"/>
              </a:rPr>
              <a:t>Aidan M. Grey</a:t>
            </a:r>
            <a:r>
              <a:rPr lang="en-US" altLang="zh-TW" sz="1400" dirty="0" smtClean="0">
                <a:effectLst/>
              </a:rPr>
              <a:t>/Flickr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650113" y="5262069"/>
            <a:ext cx="1715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Photo: </a:t>
            </a:r>
            <a:r>
              <a:rPr lang="en-US" altLang="zh-TW" sz="1400" dirty="0" err="1" smtClean="0">
                <a:hlinkClick r:id="rId9"/>
              </a:rPr>
              <a:t>Jitze</a:t>
            </a:r>
            <a:r>
              <a:rPr lang="en-US" altLang="zh-TW" sz="1400" dirty="0" smtClean="0"/>
              <a:t>/Flickr 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7450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Amazing </a:t>
            </a:r>
            <a:r>
              <a:rPr lang="en-US" altLang="zh-TW" dirty="0"/>
              <a:t>fractals found in nature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82435"/>
            <a:ext cx="10515600" cy="458551"/>
          </a:xfrm>
        </p:spPr>
        <p:txBody>
          <a:bodyPr>
            <a:normAutofit fontScale="92500"/>
          </a:bodyPr>
          <a:lstStyle/>
          <a:p>
            <a:r>
              <a:rPr lang="en-US" altLang="zh-TW" u="sng" dirty="0" smtClean="0">
                <a:hlinkClick r:id="rId3"/>
              </a:rPr>
              <a:t>http</a:t>
            </a:r>
            <a:r>
              <a:rPr lang="en-US" altLang="zh-TW" u="sng" dirty="0">
                <a:hlinkClick r:id="rId3"/>
              </a:rPr>
              <a:t>://www.mnn.com/earth-matters/wilderness-resources/blogs/14-amazing-fractals-found-in-nature</a:t>
            </a:r>
            <a:endParaRPr lang="zh-TW" altLang="en-US" dirty="0"/>
          </a:p>
        </p:txBody>
      </p:sp>
      <p:pic>
        <p:nvPicPr>
          <p:cNvPr id="2050" name="Picture 2" descr="dendritic copper crystals for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5" y="2327202"/>
            <a:ext cx="4624092" cy="28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01592" y="5233656"/>
            <a:ext cx="263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effectLst/>
              </a:rPr>
              <a:t>Photo: </a:t>
            </a:r>
            <a:r>
              <a:rPr lang="en-US" altLang="zh-TW" sz="1400" dirty="0" smtClean="0">
                <a:effectLst/>
                <a:hlinkClick r:id="rId5"/>
              </a:rPr>
              <a:t>Wikimedia Commons</a:t>
            </a:r>
            <a:endParaRPr lang="zh-TW" altLang="en-US" sz="1400" dirty="0"/>
          </a:p>
        </p:txBody>
      </p:sp>
      <p:pic>
        <p:nvPicPr>
          <p:cNvPr id="2052" name="Picture 4" descr="Fractal caught in plast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59" y="2333741"/>
            <a:ext cx="3188127" cy="289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014103" y="5249779"/>
            <a:ext cx="263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effectLst/>
              </a:rPr>
              <a:t>Photo: </a:t>
            </a:r>
            <a:r>
              <a:rPr lang="en-US" altLang="zh-TW" sz="1400" dirty="0" smtClean="0">
                <a:effectLst/>
                <a:hlinkClick r:id="rId7"/>
              </a:rPr>
              <a:t>Wikimedia Commons</a:t>
            </a:r>
            <a:endParaRPr lang="zh-TW" altLang="en-US" sz="1400" dirty="0"/>
          </a:p>
        </p:txBody>
      </p:sp>
      <p:pic>
        <p:nvPicPr>
          <p:cNvPr id="2054" name="Picture 6" descr="tre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1"/>
          <a:stretch/>
        </p:blipFill>
        <p:spPr bwMode="auto">
          <a:xfrm>
            <a:off x="8124728" y="2333740"/>
            <a:ext cx="3830710" cy="28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694382" y="5249779"/>
            <a:ext cx="2356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effectLst/>
              </a:rPr>
              <a:t>Photo: </a:t>
            </a:r>
            <a:r>
              <a:rPr lang="en-US" altLang="zh-TW" sz="1400" dirty="0" err="1" smtClean="0">
                <a:effectLst/>
                <a:hlinkClick r:id="rId9"/>
              </a:rPr>
              <a:t>Burroblando</a:t>
            </a:r>
            <a:r>
              <a:rPr lang="en-US" altLang="zh-TW" sz="1400" dirty="0" smtClean="0">
                <a:effectLst/>
              </a:rPr>
              <a:t>/Flickr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55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/>
              <a:t>分組活動：尋找大自然界存在的神秘圖形</a:t>
            </a:r>
            <a:r>
              <a:rPr lang="zh-TW" altLang="zh-TW" dirty="0" smtClean="0"/>
              <a:t>規律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222288"/>
            <a:ext cx="4780422" cy="2763072"/>
          </a:xfrm>
        </p:spPr>
        <p:txBody>
          <a:bodyPr>
            <a:normAutofit/>
          </a:bodyPr>
          <a:lstStyle/>
          <a:p>
            <a:pPr lvl="0"/>
            <a:r>
              <a:rPr lang="zh-TW" altLang="zh-TW" sz="2400" b="1" dirty="0"/>
              <a:t>請討論以上圖形的特徵與規律</a:t>
            </a:r>
            <a:r>
              <a:rPr lang="en-US" altLang="zh-TW" sz="2400" b="1" dirty="0"/>
              <a:t>(</a:t>
            </a:r>
            <a:r>
              <a:rPr lang="zh-TW" altLang="zh-TW" sz="2400" b="1" dirty="0"/>
              <a:t>至少寫</a:t>
            </a:r>
            <a:r>
              <a:rPr lang="en-US" altLang="zh-TW" sz="2400" b="1" dirty="0"/>
              <a:t>3</a:t>
            </a:r>
            <a:r>
              <a:rPr lang="zh-TW" altLang="zh-TW" sz="2400" b="1" dirty="0"/>
              <a:t>個</a:t>
            </a:r>
            <a:r>
              <a:rPr lang="en-US" altLang="zh-TW" sz="2400" b="1" dirty="0"/>
              <a:t>) </a:t>
            </a:r>
            <a:r>
              <a:rPr lang="zh-TW" altLang="zh-TW" sz="2400" b="1" dirty="0"/>
              <a:t>。</a:t>
            </a:r>
            <a:endParaRPr lang="zh-TW" altLang="zh-TW" sz="2400" dirty="0"/>
          </a:p>
          <a:p>
            <a:r>
              <a:rPr lang="en-US" altLang="zh-TW" sz="2400" b="1" dirty="0"/>
              <a:t> </a:t>
            </a:r>
            <a:r>
              <a:rPr lang="zh-TW" altLang="zh-TW" sz="2400" b="1" dirty="0" smtClean="0"/>
              <a:t>請</a:t>
            </a:r>
            <a:r>
              <a:rPr lang="zh-TW" altLang="zh-TW" sz="2400" b="1" dirty="0"/>
              <a:t>整理寫下各組分享的圖形特徵與規律</a:t>
            </a:r>
            <a:endParaRPr lang="zh-TW" altLang="zh-TW" sz="2400" dirty="0"/>
          </a:p>
          <a:p>
            <a:endParaRPr lang="zh-TW" altLang="en-US" sz="24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99981" y="2069762"/>
            <a:ext cx="6110048" cy="44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5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分組活動：</a:t>
            </a:r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討論碎形的樣式</a:t>
            </a:r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(patterns)</a:t>
            </a:r>
            <a:r>
              <a:rPr lang="zh-TW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與形成規律</a:t>
            </a:r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(modeling)</a:t>
            </a:r>
            <a:endParaRPr lang="zh-TW" altLang="en-US" sz="3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3" y="2736871"/>
            <a:ext cx="10483030" cy="254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1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分組活動：</a:t>
            </a:r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討論碎形的樣式</a:t>
            </a:r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(patterns)</a:t>
            </a:r>
            <a:r>
              <a:rPr lang="zh-TW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與形成規律</a:t>
            </a:r>
            <a:r>
              <a:rPr lang="en-US" altLang="zh-TW" sz="36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(modeling)</a:t>
            </a:r>
            <a:endParaRPr lang="zh-TW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14" y="2409824"/>
            <a:ext cx="10327104" cy="313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46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254</TotalTime>
  <Words>1093</Words>
  <Application>Microsoft Office PowerPoint</Application>
  <PresentationFormat>自訂</PresentationFormat>
  <Paragraphs>113</Paragraphs>
  <Slides>32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至理名言</vt:lpstr>
      <vt:lpstr>Drawing Projects</vt:lpstr>
      <vt:lpstr>碎形~尋找大自然的密碼  Fractals – code in nature</vt:lpstr>
      <vt:lpstr>專題簡述</vt:lpstr>
      <vt:lpstr>&lt;第一堂&gt; Fractals &amp; patterns </vt:lpstr>
      <vt:lpstr>Amazing fractals found in nature</vt:lpstr>
      <vt:lpstr>Amazing fractals found in nature</vt:lpstr>
      <vt:lpstr>分組活動：尋找大自然界存在的神秘圖形規律</vt:lpstr>
      <vt:lpstr>分組活動：  討論碎形的樣式(patterns)與形成規律(modeling)</vt:lpstr>
      <vt:lpstr>分組活動：  討論碎形的樣式(patterns)與形成規律(modeling)</vt:lpstr>
      <vt:lpstr>分組活動：  討論碎形的樣式(patterns)與形成規律(modeling)</vt:lpstr>
      <vt:lpstr>Fractals 碎形幾何</vt:lpstr>
      <vt:lpstr>What is fractal?</vt:lpstr>
      <vt:lpstr>碎形（Fractal）</vt:lpstr>
      <vt:lpstr>碎形- 自我相似性 self-similarity </vt:lpstr>
      <vt:lpstr>蕨葉碎形、樹枝碎形</vt:lpstr>
      <vt:lpstr>&lt;第二堂&gt; Draw patterns</vt:lpstr>
      <vt:lpstr>一、起始元與生成元疊代法</vt:lpstr>
      <vt:lpstr>起始元與生成元</vt:lpstr>
      <vt:lpstr>謝爾賓斯基(Sierpinski)三角形</vt:lpstr>
      <vt:lpstr>謝爾賓斯基三角形</vt:lpstr>
      <vt:lpstr>其他例子-1</vt:lpstr>
      <vt:lpstr>其他例子-2</vt:lpstr>
      <vt:lpstr>Koch Curve (Snowflake Curve)</vt:lpstr>
      <vt:lpstr>Koch Curve (Snowflake Curve)</vt:lpstr>
      <vt:lpstr>分組任務：建構碎形</vt:lpstr>
      <vt:lpstr>&lt;第三堂&gt;  Drawing Patterns by programming</vt:lpstr>
      <vt:lpstr>藝術家(Artist)：運用已知程式積木完成繪圖任務</vt:lpstr>
      <vt:lpstr>Draw shapes in Python Turtle Graphics</vt:lpstr>
      <vt:lpstr>&lt;第四堂&gt;  Drawing Fractals by programming</vt:lpstr>
      <vt:lpstr>程式實作與觀察-繪製Koch Curve</vt:lpstr>
      <vt:lpstr>程式實作與觀察</vt:lpstr>
      <vt:lpstr>建構碎形圖規則，以程式繪製碎形圖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Projects</dc:title>
  <dc:creator>syajh</dc:creator>
  <cp:lastModifiedBy>anny</cp:lastModifiedBy>
  <cp:revision>23</cp:revision>
  <dcterms:created xsi:type="dcterms:W3CDTF">2016-05-10T13:54:04Z</dcterms:created>
  <dcterms:modified xsi:type="dcterms:W3CDTF">2017-01-01T16:04:44Z</dcterms:modified>
</cp:coreProperties>
</file>