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okemon-go-1569794_19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1292" y="-15432"/>
            <a:ext cx="14676696" cy="978446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-32541" y="6573680"/>
            <a:ext cx="9609011" cy="2057280"/>
          </a:xfrm>
          <a:prstGeom prst="rect">
            <a:avLst/>
          </a:prstGeom>
          <a:gradFill>
            <a:gsLst>
              <a:gs pos="0">
                <a:srgbClr val="295643"/>
              </a:gs>
              <a:gs pos="69744">
                <a:srgbClr val="94ABA1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233608" y="6644496"/>
            <a:ext cx="10464801" cy="1286976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354521" y="8052007"/>
            <a:ext cx="10464801" cy="113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solidFill>
                  <a:srgbClr val="99B96B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98" name="Shape 98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730424" y="6151"/>
            <a:ext cx="11543952" cy="235760"/>
          </a:xfrm>
          <a:prstGeom prst="rect">
            <a:avLst/>
          </a:prstGeom>
          <a:solidFill>
            <a:srgbClr val="F5CA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EA8E3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730424" y="9503967"/>
            <a:ext cx="11543952" cy="235761"/>
          </a:xfrm>
          <a:prstGeom prst="rect">
            <a:avLst/>
          </a:prstGeom>
          <a:solidFill>
            <a:srgbClr val="F5CA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EA8E3"/>
                </a:solidFill>
              </a:defRPr>
            </a:pP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24" name="pokemon-go-1574003_12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5977" y="7143626"/>
            <a:ext cx="1882979" cy="165054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-17436" y="886541"/>
            <a:ext cx="9629802" cy="1332663"/>
          </a:xfrm>
          <a:prstGeom prst="rect">
            <a:avLst/>
          </a:prstGeom>
          <a:gradFill>
            <a:gsLst>
              <a:gs pos="34034">
                <a:srgbClr val="F9BF32"/>
              </a:gs>
              <a:gs pos="79142">
                <a:srgbClr val="FCDF98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0EA8E3"/>
                </a:solidFill>
              </a:defRPr>
            </a:pPr>
          </a:p>
        </p:txBody>
      </p:sp>
      <p:sp>
        <p:nvSpPr>
          <p:cNvPr id="126" name="Shape 126"/>
          <p:cNvSpPr/>
          <p:nvPr>
            <p:ph type="title"/>
          </p:nvPr>
        </p:nvSpPr>
        <p:spPr>
          <a:xfrm>
            <a:off x="728142" y="473372"/>
            <a:ext cx="9824244" cy="2159001"/>
          </a:xfrm>
          <a:prstGeom prst="rect">
            <a:avLst/>
          </a:prstGeom>
        </p:spPr>
        <p:txBody>
          <a:bodyPr/>
          <a:lstStyle>
            <a:lvl1pPr algn="l">
              <a:defRPr sz="6600">
                <a:solidFill>
                  <a:srgbClr val="FFFFFF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okemon-go-1569794_19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1292" y="-15432"/>
            <a:ext cx="14676696" cy="978446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-126770" y="210197"/>
            <a:ext cx="13289244" cy="9333206"/>
          </a:xfrm>
          <a:prstGeom prst="rect">
            <a:avLst/>
          </a:prstGeom>
          <a:solidFill>
            <a:srgbClr val="FFFFFF">
              <a:alpha val="981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1pPr>
            <a:lvl2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2pPr>
            <a:lvl3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3pPr>
            <a:lvl4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4pPr>
            <a:lvl5pPr>
              <a:defRPr>
                <a:latin typeface="PingFang TC Regular"/>
                <a:ea typeface="PingFang TC Regular"/>
                <a:cs typeface="PingFang TC Regular"/>
                <a:sym typeface="PingFang TC Regular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728142" y="473372"/>
            <a:ext cx="9824244" cy="2159001"/>
          </a:xfrm>
          <a:prstGeom prst="rect">
            <a:avLst/>
          </a:prstGeom>
        </p:spPr>
        <p:txBody>
          <a:bodyPr/>
          <a:lstStyle>
            <a:lvl1pPr algn="l">
              <a:defRPr sz="6600">
                <a:solidFill>
                  <a:srgbClr val="F9BF32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1" name="Shape 71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ctrTitle"/>
          </p:nvPr>
        </p:nvSpPr>
        <p:spPr>
          <a:xfrm>
            <a:off x="233608" y="6644496"/>
            <a:ext cx="6691622" cy="1286976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旅行推銷員問題</a:t>
            </a:r>
          </a:p>
        </p:txBody>
      </p:sp>
      <p:sp>
        <p:nvSpPr>
          <p:cNvPr id="137" name="Shape 137"/>
          <p:cNvSpPr/>
          <p:nvPr>
            <p:ph type="subTitle" sz="quarter" idx="1"/>
          </p:nvPr>
        </p:nvSpPr>
        <p:spPr>
          <a:xfrm>
            <a:off x="308070" y="7957764"/>
            <a:ext cx="8157660" cy="1130301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Traveling Salesman Problem, TSP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749937" y="896149"/>
            <a:ext cx="14535743" cy="1211712"/>
          </a:xfrm>
          <a:prstGeom prst="rect">
            <a:avLst/>
          </a:prstGeom>
        </p:spPr>
        <p:txBody>
          <a:bodyPr/>
          <a:lstStyle>
            <a:lvl1pPr defTabSz="443991">
              <a:defRPr sz="5016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如何將圖Graph儲存下來？</a:t>
            </a:r>
          </a:p>
        </p:txBody>
      </p:sp>
      <p:pic>
        <p:nvPicPr>
          <p:cNvPr id="140" name="圖片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8586" y="2738986"/>
            <a:ext cx="9976940" cy="533858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796295" y="8064275"/>
            <a:ext cx="3337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C3AA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" name="Shape 142"/>
          <p:cNvSpPr/>
          <p:nvPr/>
        </p:nvSpPr>
        <p:spPr>
          <a:xfrm>
            <a:off x="2919245" y="4559300"/>
            <a:ext cx="333748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C3AA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" name="Shape 143"/>
          <p:cNvSpPr/>
          <p:nvPr/>
        </p:nvSpPr>
        <p:spPr>
          <a:xfrm>
            <a:off x="3754901" y="2656095"/>
            <a:ext cx="3337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C3AA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4" name="Shape 144"/>
          <p:cNvSpPr/>
          <p:nvPr/>
        </p:nvSpPr>
        <p:spPr>
          <a:xfrm>
            <a:off x="3754901" y="6537058"/>
            <a:ext cx="3337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C3AA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5" name="Shape 145"/>
          <p:cNvSpPr/>
          <p:nvPr/>
        </p:nvSpPr>
        <p:spPr>
          <a:xfrm>
            <a:off x="7482641" y="7430173"/>
            <a:ext cx="3337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C3AA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6" name="Shape 146"/>
          <p:cNvSpPr/>
          <p:nvPr/>
        </p:nvSpPr>
        <p:spPr>
          <a:xfrm>
            <a:off x="7226584" y="5090778"/>
            <a:ext cx="3337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C3AA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7" name="Shape 147"/>
          <p:cNvSpPr/>
          <p:nvPr/>
        </p:nvSpPr>
        <p:spPr>
          <a:xfrm>
            <a:off x="8406992" y="2172471"/>
            <a:ext cx="3337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C3AA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8" name="Shape 148"/>
          <p:cNvSpPr/>
          <p:nvPr/>
        </p:nvSpPr>
        <p:spPr>
          <a:xfrm>
            <a:off x="9594470" y="3194129"/>
            <a:ext cx="3337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C3AA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9" name="Shape 149"/>
          <p:cNvSpPr/>
          <p:nvPr/>
        </p:nvSpPr>
        <p:spPr>
          <a:xfrm>
            <a:off x="11969426" y="3194129"/>
            <a:ext cx="3337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2C3AA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3"/>
      <p:bldP build="whole" bldLvl="1" animBg="1" rev="0" advAuto="0" spid="146" grpId="6"/>
      <p:bldP build="whole" bldLvl="1" animBg="1" rev="0" advAuto="0" spid="145" grpId="5"/>
      <p:bldP build="whole" bldLvl="1" animBg="1" rev="0" advAuto="0" spid="144" grpId="4"/>
      <p:bldP build="whole" bldLvl="1" animBg="1" rev="0" advAuto="0" spid="148" grpId="8"/>
      <p:bldP build="whole" bldLvl="1" animBg="1" rev="0" advAuto="0" spid="142" grpId="2"/>
      <p:bldP build="whole" bldLvl="1" animBg="1" rev="0" advAuto="0" spid="141" grpId="1"/>
      <p:bldP build="whole" bldLvl="1" animBg="1" rev="0" advAuto="0" spid="147" grpId="7"/>
      <p:bldP build="whole" bldLvl="1" animBg="1" rev="0" advAuto="0" spid="149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749937" y="896149"/>
            <a:ext cx="14535743" cy="1211712"/>
          </a:xfrm>
          <a:prstGeom prst="rect">
            <a:avLst/>
          </a:prstGeom>
        </p:spPr>
        <p:txBody>
          <a:bodyPr/>
          <a:lstStyle>
            <a:lvl1pPr defTabSz="443991">
              <a:defRPr sz="5016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如何將圖Graph儲存下來？</a:t>
            </a:r>
          </a:p>
        </p:txBody>
      </p:sp>
      <p:pic>
        <p:nvPicPr>
          <p:cNvPr id="152" name="螢幕快照 2016-12-26 22.51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9331" y="2516941"/>
            <a:ext cx="4816454" cy="299950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3" name="Table 153"/>
          <p:cNvGraphicFramePr/>
          <p:nvPr/>
        </p:nvGraphicFramePr>
        <p:xfrm>
          <a:off x="995807" y="2430366"/>
          <a:ext cx="6314739" cy="571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</a:tblGrid>
              <a:tr h="571500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[0]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[1]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[2]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[3]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[4]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[5]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[6]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[7]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[8]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[0]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[2]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[3]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[4]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[5]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[6]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[7]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[8]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749937" y="896149"/>
            <a:ext cx="14535743" cy="1211712"/>
          </a:xfrm>
          <a:prstGeom prst="rect">
            <a:avLst/>
          </a:prstGeom>
        </p:spPr>
        <p:txBody>
          <a:bodyPr/>
          <a:lstStyle>
            <a:lvl1pPr defTabSz="443991">
              <a:defRPr sz="5016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如何將圖Graph儲存下來？</a:t>
            </a:r>
          </a:p>
        </p:txBody>
      </p:sp>
      <p:pic>
        <p:nvPicPr>
          <p:cNvPr id="156" name="螢幕快照 2016-12-26 22.51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9331" y="2516941"/>
            <a:ext cx="4816454" cy="299950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7" name="Table 157"/>
          <p:cNvGraphicFramePr/>
          <p:nvPr/>
        </p:nvGraphicFramePr>
        <p:xfrm>
          <a:off x="995807" y="2430366"/>
          <a:ext cx="6314739" cy="571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</a:tblGrid>
              <a:tr h="571500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[0]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[1]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[2]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[3]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[4]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[5]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[6]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[7]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[8]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[0]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[2]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[3]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[4]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[5]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[6]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[7]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[8]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749937" y="896149"/>
            <a:ext cx="14535743" cy="1211712"/>
          </a:xfrm>
          <a:prstGeom prst="rect">
            <a:avLst/>
          </a:prstGeom>
        </p:spPr>
        <p:txBody>
          <a:bodyPr/>
          <a:lstStyle>
            <a:lvl1pPr defTabSz="554990">
              <a:defRPr sz="627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點到點之間最短路徑</a:t>
            </a:r>
          </a:p>
        </p:txBody>
      </p:sp>
      <p:pic>
        <p:nvPicPr>
          <p:cNvPr id="160" name="螢幕快照 2016-12-26 22.51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9331" y="2516941"/>
            <a:ext cx="4816454" cy="299950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1" name="Table 161"/>
          <p:cNvGraphicFramePr/>
          <p:nvPr/>
        </p:nvGraphicFramePr>
        <p:xfrm>
          <a:off x="995807" y="2430366"/>
          <a:ext cx="6314739" cy="571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</a:tblGrid>
              <a:tr h="571500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[0]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[1]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[2]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[3]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[4]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[5]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[6]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[7]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[8]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[0]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olidFill>
                            <a:schemeClr val="accent5">
                              <a:hueOff val="-444211"/>
                              <a:satOff val="-14915"/>
                              <a:lumOff val="22857"/>
                            </a:schemeClr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[2]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[3]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[4]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[5]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[6]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[7]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[8]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>
            <a:off x="2336362" y="3036297"/>
            <a:ext cx="458265" cy="458264"/>
          </a:xfrm>
          <a:prstGeom prst="ellipse">
            <a:avLst/>
          </a:prstGeom>
          <a:ln w="25400">
            <a:solidFill>
              <a:srgbClr val="DB696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2970621" y="3621466"/>
            <a:ext cx="458265" cy="458265"/>
          </a:xfrm>
          <a:prstGeom prst="ellipse">
            <a:avLst/>
          </a:prstGeom>
          <a:ln w="25400">
            <a:solidFill>
              <a:srgbClr val="DB696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749937" y="896149"/>
            <a:ext cx="14535743" cy="1211712"/>
          </a:xfrm>
          <a:prstGeom prst="rect">
            <a:avLst/>
          </a:prstGeom>
        </p:spPr>
        <p:txBody>
          <a:bodyPr/>
          <a:lstStyle>
            <a:lvl1pPr defTabSz="554990">
              <a:defRPr sz="6270">
                <a:latin typeface="PingFang TC Semibold"/>
                <a:ea typeface="PingFang TC Semibold"/>
                <a:cs typeface="PingFang TC Semibold"/>
                <a:sym typeface="PingFang TC Semibold"/>
              </a:defRPr>
            </a:lvl1pPr>
          </a:lstStyle>
          <a:p>
            <a:pPr/>
            <a:r>
              <a:t>點到點之間最短路徑</a:t>
            </a:r>
          </a:p>
        </p:txBody>
      </p:sp>
      <p:pic>
        <p:nvPicPr>
          <p:cNvPr id="166" name="螢幕快照 2016-12-26 22.51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9331" y="2516941"/>
            <a:ext cx="4816454" cy="299950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7" name="Table 167"/>
          <p:cNvGraphicFramePr/>
          <p:nvPr/>
        </p:nvGraphicFramePr>
        <p:xfrm>
          <a:off x="995807" y="2430366"/>
          <a:ext cx="6314739" cy="571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  <a:gridCol w="631473"/>
              </a:tblGrid>
              <a:tr h="571500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[0]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[1]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[2]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[3]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[4]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[5]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[6]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[7]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[8]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[0]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olidFill>
                            <a:srgbClr val="262A3B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solidFill>
                            <a:srgbClr val="DB6968"/>
                          </a:solidFill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[1]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[2]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[3]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[4]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[5]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[6]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[7]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[8]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8" name="Shape 168"/>
          <p:cNvSpPr/>
          <p:nvPr/>
        </p:nvSpPr>
        <p:spPr>
          <a:xfrm>
            <a:off x="2369089" y="3036297"/>
            <a:ext cx="458264" cy="458264"/>
          </a:xfrm>
          <a:prstGeom prst="ellipse">
            <a:avLst/>
          </a:prstGeom>
          <a:ln w="25400">
            <a:solidFill>
              <a:srgbClr val="DB696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3592423" y="3637829"/>
            <a:ext cx="458265" cy="458265"/>
          </a:xfrm>
          <a:prstGeom prst="ellipse">
            <a:avLst/>
          </a:prstGeom>
          <a:ln w="25400">
            <a:solidFill>
              <a:srgbClr val="DB696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