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5143500" type="screen16x9"/>
  <p:notesSz cx="6858000" cy="9144000"/>
  <p:embeddedFontLst>
    <p:embeddedFont>
      <p:font typeface="LiHei Pro" pitchFamily="2" charset="-120"/>
      <p:regular r:id="rId80"/>
    </p:embeddedFont>
    <p:embeddedFont>
      <p:font typeface="Consolas" pitchFamily="49" charset="0"/>
      <p:regular r:id="rId81"/>
      <p:bold r:id="rId82"/>
      <p:italic r:id="rId83"/>
      <p:boldItalic r:id="rId84"/>
    </p:embeddedFont>
    <p:embeddedFont>
      <p:font typeface="Open Sans" charset="0"/>
      <p:regular r:id="rId85"/>
      <p:bold r:id="rId86"/>
      <p:italic r:id="rId87"/>
      <p:boldItalic r:id="rId88"/>
    </p:embeddedFont>
    <p:embeddedFont>
      <p:font typeface="Microsoft JhengHei" pitchFamily="34" charset="-120"/>
      <p:regular r:id="rId89"/>
      <p:bold r:id="rId9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9C0E3F5-966B-4C76-8483-E59CC9E6652C}">
  <a:tblStyle styleId="{89C0E3F5-966B-4C76-8483-E59CC9E6652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pPr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.com.tw/products/00106547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handlerthread-2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leakcanar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Handle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future-pattern-2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executorcompletionservic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asynctask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asynctask_24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processes-and-threads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1/12/service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ivemepass.blogspot.tw/2015/11/bindservice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title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rolificinteractive.com/2014/07/18/why-we-love-parcelable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arcelabler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aidl_27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ivemepass.blogspot.tw/2015/11/messengeripc_27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components/services.html" TargetMode="External"/><Relationship Id="rId3" Type="http://schemas.openxmlformats.org/officeDocument/2006/relationships/hyperlink" Target="http://www.books.com.tw/products/0010654720" TargetMode="External"/><Relationship Id="rId7" Type="http://schemas.openxmlformats.org/officeDocument/2006/relationships/hyperlink" Target="http://developer.android.com/guide/components/tasks-and-back-stack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eveloper.android.com/guide/components/activities.html" TargetMode="External"/><Relationship Id="rId5" Type="http://schemas.openxmlformats.org/officeDocument/2006/relationships/hyperlink" Target="http://www.books.com.tw/products/0010549939" TargetMode="External"/><Relationship Id="rId4" Type="http://schemas.openxmlformats.org/officeDocument/2006/relationships/hyperlink" Target="http://www.books.com.tw/products/0010675871" TargetMode="External"/><Relationship Id="rId9" Type="http://schemas.openxmlformats.org/officeDocument/2006/relationships/hyperlink" Target="http://developer.android.com/guide/components/processes-and-thread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100775" y="1631550"/>
            <a:ext cx="4242599" cy="97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高效能執行緒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200925" y="23256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Rick</a:t>
            </a:r>
          </a:p>
        </p:txBody>
      </p:sp>
      <p:sp>
        <p:nvSpPr>
          <p:cNvPr id="5" name="Shape 52"/>
          <p:cNvSpPr txBox="1"/>
          <p:nvPr/>
        </p:nvSpPr>
        <p:spPr>
          <a:xfrm>
            <a:off x="0" y="2427734"/>
            <a:ext cx="616950" cy="3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FFFFFF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  <a:endParaRPr lang="zh-TW" dirty="0">
              <a:solidFill>
                <a:srgbClr val="FFFFFF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資料不一致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27075" y="1070800"/>
            <a:ext cx="7619399" cy="345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sharedVar處於</a:t>
            </a:r>
            <a:r>
              <a:rPr lang="zh-TW" sz="180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競態條件</a:t>
            </a: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sz="180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race condiction</a:t>
            </a: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),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造成最終結果不一樣, 可能是 </a:t>
            </a:r>
            <a:r>
              <a:rPr lang="zh-TW" sz="180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-1, 0 或1</a:t>
            </a: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因此要建立一塊</a:t>
            </a:r>
            <a:r>
              <a:rPr lang="zh-TW" sz="180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臨界區段</a:t>
            </a: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sz="180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critical section</a:t>
            </a: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)。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>
                <a:latin typeface="Open Sans"/>
                <a:ea typeface="Open Sans"/>
                <a:cs typeface="Open Sans"/>
                <a:sym typeface="Open Sans"/>
              </a:rPr>
              <a:t>臨界區段(critical section) 三個條件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-20538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  <a:buChar char="❖"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Mutual Exclusion 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(互斥) </a:t>
            </a:r>
          </a:p>
          <a:p>
            <a:pPr marL="914400" lvl="1" indent="-228600" rtl="0">
              <a:spcBef>
                <a:spcPts val="0"/>
              </a:spcBef>
              <a:buFont typeface="LiHei Pro"/>
              <a:buChar char="➢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任何一個時間點，最多只允許一個Process進入它自已 的C.S. 內活動，不允許多個Process同時 進入各自的C.S.內活動。</a:t>
            </a:r>
          </a:p>
          <a:p>
            <a:pPr marL="914400" lvl="1" indent="-228600" rtl="0">
              <a:spcBef>
                <a:spcPts val="0"/>
              </a:spcBef>
              <a:buFont typeface="LiHei Pro"/>
              <a:buChar char="➢"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Font typeface="LiHei Pro"/>
              <a:buChar char="❖"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Progress 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(行進) 須同時滿足下面2個要件：</a:t>
            </a:r>
          </a:p>
          <a:p>
            <a:pPr marL="914400" lvl="1" indent="-228600" rtl="0">
              <a:spcBef>
                <a:spcPts val="0"/>
              </a:spcBef>
              <a:buFont typeface="LiHei Pro"/>
              <a:buChar char="➢"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1.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不想進入C.S.的Process不可以阻礙其它Process進入C.S. (即： 不可參與進入C.S.之決策過程) </a:t>
            </a:r>
          </a:p>
          <a:p>
            <a:pPr marL="914400" lvl="1" indent="-228600" rtl="0">
              <a:spcBef>
                <a:spcPts val="0"/>
              </a:spcBef>
              <a:buFont typeface="LiHei Pro"/>
              <a:buChar char="➢"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2.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必須在有限的時間內，自那些想進入C.S.的Process之中，挑選 出一個Process進入C.S. </a:t>
            </a:r>
          </a:p>
          <a:p>
            <a:pPr marL="914400" lvl="1" indent="-228600" rtl="0">
              <a:spcBef>
                <a:spcPts val="0"/>
              </a:spcBef>
              <a:buFont typeface="LiHei Pro"/>
              <a:buChar char="➢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(隱含：No Deadlock) </a:t>
            </a:r>
          </a:p>
          <a:p>
            <a:pPr marL="457200" lvl="0" indent="-228600" rtl="0">
              <a:spcBef>
                <a:spcPts val="0"/>
              </a:spcBef>
              <a:buFont typeface="LiHei Pro"/>
              <a:buChar char="❖"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Bounded Waiting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 (有限等待) </a:t>
            </a:r>
          </a:p>
          <a:p>
            <a:pPr marL="914400" lvl="1" indent="-228600">
              <a:spcBef>
                <a:spcPts val="0"/>
              </a:spcBef>
              <a:buFont typeface="LiHei Pro"/>
              <a:buChar char="➢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自Process提出進入C.S.之申請，到它獲准進入C.S.之等待時間是有限的。 (隱含：No Starvation)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鎖(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Lock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synchronized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關鍵字可以建立一個C.S. 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使用鎖會造成其他執行緒被卡住(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Blocked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)或死結(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deadlock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), 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因此要小心使用。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更多詳情請參照(</a:t>
            </a:r>
            <a:r>
              <a:rPr lang="zh-TW" u="sng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我的java程式比你的快10倍</a:t>
            </a: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6038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物件如何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交換資料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020275" y="1249725"/>
            <a:ext cx="8520599" cy="48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Microsoft JhengHei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產生某個類別的實體,當作參數傳遞給另一個實體引用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Shape 123"/>
          <p:cNvSpPr txBox="1"/>
          <p:nvPr/>
        </p:nvSpPr>
        <p:spPr>
          <a:xfrm>
            <a:off x="1351325" y="1737525"/>
            <a:ext cx="3756900" cy="30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getName(){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setName(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name){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zh-TW"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5314925" y="1661325"/>
            <a:ext cx="3000000" cy="221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 a;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B(A a){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.a = a;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40608"/>
              </a:lnSpc>
              <a:spcBef>
                <a:spcPts val="0"/>
              </a:spcBef>
              <a:buNone/>
            </a:pP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8800" y="1299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又或者可以...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250" y="18135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透過第三方協力實體, 兩個實體可透過它存取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823175" y="767218"/>
            <a:ext cx="4223399" cy="15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 c;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A(C c){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 = c;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 c;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B(C c){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 = c;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Activity怎麼交換資料?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由於Activity是Framework幫我們建立的, 因此取不到實體。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Android提供了</a:t>
            </a: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兩種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方式讓開發者來交換資料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Application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Intent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Android Thread如何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傳遞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訊息?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Handler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Asynctask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Binder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Service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IntentService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其他還有一些</a:t>
            </a:r>
            <a:r>
              <a:rPr lang="zh-TW" strike="sngStrike" dirty="0">
                <a:solidFill>
                  <a:srgbClr val="9900FF"/>
                </a:solidFill>
                <a:latin typeface="LiHei Pro"/>
                <a:ea typeface="LiHei Pro"/>
                <a:cs typeface="LiHei Pro"/>
                <a:sym typeface="LiHei Pro"/>
              </a:rPr>
              <a:t>邪魔歪道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非官方的方法</a:t>
            </a:r>
          </a:p>
          <a:p>
            <a:pPr marL="914400" lvl="1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(EventBus、Otto、AndroidBus、RxJava…等)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Android Thread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Android一開始會建立一個Main Thread, 專門用來處理UI,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因此必須把處理非UI的任務, 丟到其他Thread去執行,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否則會造成UI Thread在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循序處理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時, 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後面任務在等待前面任務完成才能繼續往下執行。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36500" y="214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如果UI Thread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沒有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及時處理會怎樣?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-7964"/>
            <a:ext cx="6572296" cy="515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946000" y="21446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今天會講 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!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000496" y="142858"/>
            <a:ext cx="4688699" cy="433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 smtClean="0">
                <a:latin typeface="LiHei Pro"/>
                <a:ea typeface="LiHei Pro"/>
                <a:cs typeface="LiHei Pro"/>
                <a:sym typeface="LiHei Pro"/>
              </a:rPr>
              <a:t>Thread</a:t>
            </a:r>
            <a:endParaRPr lang="zh-TW" sz="1400" dirty="0"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Handler</a:t>
            </a: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HandlerThread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iHei Pro"/>
            </a:pPr>
            <a:r>
              <a:rPr lang="zh-TW" sz="1400" dirty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Memory </a:t>
            </a:r>
            <a:r>
              <a:rPr lang="zh-TW" sz="1400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leaks</a:t>
            </a:r>
            <a:endParaRPr lang="en-US" altLang="zh-TW" sz="1400" dirty="0" smtClean="0"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iHei Pro"/>
            </a:pPr>
            <a:endParaRPr lang="zh-TW" sz="1400" dirty="0"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ThreadPool</a:t>
            </a: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Asynctask</a:t>
            </a: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Service</a:t>
            </a: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IntentService</a:t>
            </a: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Binder</a:t>
            </a:r>
          </a:p>
          <a:p>
            <a:pPr marL="457200" lvl="0" indent="-228600" rtl="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AIDL</a:t>
            </a:r>
          </a:p>
          <a:p>
            <a:pPr marL="457200" lvl="0" indent="-228600">
              <a:spcBef>
                <a:spcPts val="0"/>
              </a:spcBef>
              <a:buSzPct val="100000"/>
              <a:buFont typeface="LiHei Pro"/>
            </a:pPr>
            <a:r>
              <a:rPr lang="zh-TW" sz="1400" dirty="0">
                <a:latin typeface="LiHei Pro"/>
                <a:ea typeface="LiHei Pro"/>
                <a:cs typeface="LiHei Pro"/>
                <a:sym typeface="LiHei Pro"/>
              </a:rPr>
              <a:t>Messenger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63292"/>
            <a:ext cx="7534298" cy="500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rick.wu\Desktop\TAIWAN NO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3181350"/>
            <a:ext cx="3048000" cy="19621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如果需要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更新畫面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怎麼辦?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如果Background Thread執行完畢, 需要畫面進行更新,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則會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透過Handler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來通知Main Thread。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Handler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4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Handler是Android特有的機制, 透過他可以跟Main Thread進行溝通。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1733625"/>
            <a:ext cx="4732800" cy="268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//這邊是背景thread在運作, 這邊可以處理比較長時間或大量的運算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((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mContext).runOnUiThread(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//這邊是呼叫main thread handler幫我們處理UI部分                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}).start();</a:t>
            </a:r>
          </a:p>
          <a:p>
            <a:pPr>
              <a:spcBef>
                <a:spcPts val="0"/>
              </a:spcBef>
              <a:buNone/>
            </a:pPr>
            <a:endParaRPr sz="600">
              <a:solidFill>
                <a:srgbClr val="85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871425" y="3516825"/>
            <a:ext cx="3686100" cy="10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view.post(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//更新畫面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>
              <a:spcBef>
                <a:spcPts val="0"/>
              </a:spcBef>
              <a:buNone/>
            </a:pPr>
            <a:endParaRPr sz="60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871425" y="1733625"/>
            <a:ext cx="3960899" cy="15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(mContext.getMainLooper()).post(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//處理少量資訊或UI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600">
              <a:solidFill>
                <a:srgbClr val="85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5" y="0"/>
            <a:ext cx="79612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3247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實際上你可以</a:t>
            </a: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自行定義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Looper機制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80550" y="968400"/>
            <a:ext cx="4513500" cy="417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.e(TAG, </a:t>
            </a:r>
            <a:r>
              <a:rPr lang="zh-TW" sz="1000" dirty="0" smtClean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"A</a:t>
            </a:r>
            <a:r>
              <a:rPr lang="zh-TW" sz="1000" dirty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Looper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.prepare();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().post(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dirty="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.e(TAG, </a:t>
            </a:r>
            <a:r>
              <a:rPr lang="zh-TW" sz="1000" dirty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"B1"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().post(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dirty="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.e(TAG, </a:t>
            </a:r>
            <a:r>
              <a:rPr lang="zh-TW" sz="1000" dirty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"B2"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Looper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.myLooper().quit();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364175" y="676400"/>
            <a:ext cx="2370000" cy="26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輸出為: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D9D9D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Font typeface="Microsoft JhengHei"/>
              <a:buChar char="●"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Font typeface="Microsoft JhengHei"/>
              <a:buChar char="●"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B1</a:t>
            </a: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Font typeface="Microsoft JhengHei"/>
              <a:buChar char="●"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B2</a:t>
            </a: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Font typeface="Microsoft JhengHei"/>
              <a:buChar char="●"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</a:p>
          <a:p>
            <a:pPr marL="457200" lvl="0" indent="-228600">
              <a:spcBef>
                <a:spcPts val="0"/>
              </a:spcBef>
              <a:buClr>
                <a:srgbClr val="D9D9D9"/>
              </a:buClr>
              <a:buFont typeface="Microsoft JhengHei"/>
              <a:buChar char="●"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962000" y="1555950"/>
            <a:ext cx="46623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//接左邊</a:t>
            </a:r>
          </a:p>
          <a:p>
            <a:pPr lvl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    Looper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.loop();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.e(TAG, </a:t>
            </a:r>
            <a:r>
              <a:rPr lang="zh-TW" sz="1000" dirty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((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mContext).runOnUiThread(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.e(TAG, </a:t>
            </a:r>
            <a:r>
              <a:rPr lang="zh-TW" sz="1000" dirty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}).start();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HandlerThread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47075" y="1017725"/>
            <a:ext cx="6119399" cy="3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Android實作了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HandlerThread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, 讓你輕鬆使用Looper機制。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47075" y="1400725"/>
            <a:ext cx="5956799" cy="380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handlerThread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"HandlerThread"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handlerThread.start();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mHandler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Hanlder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(handlerThread.getLooper()){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handleMessage(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msg){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.handleMessage(msg);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(msg.what){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.e(</a:t>
            </a:r>
            <a:r>
              <a:rPr lang="zh-TW" sz="100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"message receive"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handler.sendEmptyMessage(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zh-TW"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461875" y="1697975"/>
            <a:ext cx="35304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//或者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Hanlder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(handlerThread.getLooper())</a:t>
            </a:r>
          </a:p>
          <a:p>
            <a:pPr marL="0" lvl="0" indent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.post(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//長時間任務1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//長時間任務2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HandlerThread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優缺點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dirty="0" smtClean="0">
                <a:latin typeface="LiHei Pro"/>
                <a:ea typeface="LiHei Pro"/>
                <a:cs typeface="LiHei Pro"/>
                <a:sym typeface="LiHei Pro"/>
              </a:rPr>
              <a:t>優點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					</a:t>
            </a:r>
            <a:r>
              <a:rPr lang="en-US" altLang="zh-TW" dirty="0" err="1" smtClean="0">
                <a:solidFill>
                  <a:schemeClr val="tx2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HandlerThread</a:t>
            </a:r>
            <a:r>
              <a:rPr lang="zh-TW" altLang="en-US" dirty="0" smtClean="0">
                <a:solidFill>
                  <a:schemeClr val="tx2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範例</a:t>
            </a:r>
            <a:endParaRPr lang="zh-TW" dirty="0"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執行緒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安全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(循序執行)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實作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簡單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程式碼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乾淨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缺點</a:t>
            </a:r>
          </a:p>
          <a:p>
            <a:pPr marL="457200" indent="-228600"/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Task會blocking, </a:t>
            </a:r>
            <a:r>
              <a:rPr lang="zh-TW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Single Thread無法並行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, </a:t>
            </a:r>
            <a:r>
              <a:rPr 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效率差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  <a:endParaRPr lang="en-US" altLang="zh-TW" dirty="0" smtClean="0">
              <a:solidFill>
                <a:schemeClr val="accent1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記憶體洩漏(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Memory leaks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Dalvik VM是記憶體管理系統, 經常使用垃圾回收機制(Garbage Collection), 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當一個物件不再使用, GC則會從Heap內將此物件移除回收,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如果該物件有被參照, 則將不會進行回收。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Thread如果沒寫好, 就很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容易造成Memory leak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可以透過</a:t>
            </a:r>
            <a:r>
              <a:rPr lang="zh-TW" u="sng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LeakCanary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這套工具來查看Memory leak。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內部類別(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Inner class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)造成的Memory leak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75" y="1254350"/>
            <a:ext cx="3014300" cy="30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4374875" y="1099250"/>
            <a:ext cx="4581599" cy="384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OtherClass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other;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sample(){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sampleThread =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sampleThread.start();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sampleObject =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1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//long task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None/>
            </a:pPr>
            <a:endParaRPr sz="11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  <a:latin typeface="LiHei Pro"/>
                <a:ea typeface="LiHei Pro"/>
                <a:cs typeface="LiHei Pro"/>
                <a:sym typeface="LiHei Pro"/>
              </a:rPr>
              <a:t>靜態內部類別(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Static inner class</a:t>
            </a:r>
            <a:r>
              <a:rPr lang="zh-TW">
                <a:solidFill>
                  <a:srgbClr val="FFFFFF"/>
                </a:solidFill>
                <a:latin typeface="LiHei Pro"/>
                <a:ea typeface="LiHei Pro"/>
                <a:cs typeface="LiHei Pro"/>
                <a:sym typeface="LiHei Pro"/>
              </a:rPr>
              <a:t>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4875" y="1327850"/>
            <a:ext cx="4581599" cy="35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OtherClass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other;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sample(){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sampleThread =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sampleThread.start();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sampleObject = </a:t>
            </a:r>
            <a:r>
              <a:rPr lang="zh-TW" sz="11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1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//long task</a:t>
            </a: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None/>
            </a:pPr>
            <a:endParaRPr sz="11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0" y="1179300"/>
            <a:ext cx="32385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776525" y="2046075"/>
            <a:ext cx="3773399" cy="83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為什麼要使用執行緒 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將Runnable外包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00675" y="636712"/>
            <a:ext cx="8520599" cy="4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可惜的是, 大多數程式設計師, 會將</a:t>
            </a: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Runnable外包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即便Thread是static, Runnable物件仍會參照到Outer物件, 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造成memory leak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00675" y="1983475"/>
            <a:ext cx="5311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sampleThread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o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sampleThread.start();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SampleThread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runnable){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(runnable);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525" y="1672374"/>
            <a:ext cx="1826674" cy="32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事情沒有想像中簡單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1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在Android更多時候我們會這樣寫。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mHanlder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handleMessage(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msg){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//send message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doPost(){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mHanlder.post(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//do long task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814925" y="1568875"/>
            <a:ext cx="59714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如果有參照到Outer內的物件, 只要Thread還在執行,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Outer物件就會memory leak</a:t>
            </a:r>
            <a:r>
              <a:rPr lang="zh-TW" sz="1800">
                <a:solidFill>
                  <a:schemeClr val="lt2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怎麼辦才好呢?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51325" y="1074650"/>
            <a:ext cx="8520599" cy="4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使用弱參考(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Weak Reference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)。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00625" y="1937025"/>
            <a:ext cx="34472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MyHandler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mHandler;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o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mHandler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MyHandler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mHandler.post();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getObj()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3441700" rtl="0">
              <a:lnSpc>
                <a:spcPct val="150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5172300" y="3866000"/>
            <a:ext cx="3503699" cy="970500"/>
          </a:xfrm>
          <a:prstGeom prst="rect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LiHei Pro"/>
                <a:ea typeface="LiHei Pro"/>
                <a:cs typeface="LiHei Pro"/>
                <a:sym typeface="LiHei Pro"/>
              </a:rPr>
              <a:t>如此一來, Outer物件一旦沒有參考, 則將被視為可回收。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124700" y="1054625"/>
            <a:ext cx="61128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    private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MyHandler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WeakReference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mOuter;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MyHandler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outer){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mOuter =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WeakReference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&gt;(outer);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post(){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post(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out = 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mOuter.get();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 = out.getObj();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zh-TW" sz="1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減少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memory leak方法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當Thread不再被使用, 請立刻終止它。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清除Message Queue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Handler提供了一些方法可以清除message和callback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removeCallback(Runnable r);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removeMessage(int what);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...更多請參考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http://developer.android.com/reference/android/os/Handler.html</a:t>
            </a:r>
          </a:p>
          <a:p>
            <a:pPr indent="457200" rtl="0">
              <a:spcBef>
                <a:spcPts val="0"/>
              </a:spcBef>
              <a:buNone/>
            </a:pPr>
            <a:endParaRPr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lv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ThreadPool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Java提供了ThreadPoolExecutor讓我們使用, 有幾個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優點</a:t>
            </a: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: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Font typeface="LiHei Pro"/>
            </a:pP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Thread能保持存活, 等待新任務,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不會隨著任務建立再銷毀</a:t>
            </a: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Font typeface="LiHei Pro"/>
            </a:pP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Thread Pool限制最大Thread數量,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避免系統浪費</a:t>
            </a: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Font typeface="LiHei Pro"/>
            </a:pP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Thread的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生命週期被Thread Pool控制</a:t>
            </a:r>
            <a:r>
              <a:rPr lang="zh-TW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>
              <a:spcBef>
                <a:spcPts val="0"/>
              </a:spcBef>
              <a:buNone/>
            </a:pPr>
            <a:endParaRPr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ThreadPoolExecutor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自行定義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ThreadPoolExecutor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executor =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ThreadPoolExecutor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corePoolSize,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maxPoolSize,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keepAliveTime,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TimeUnit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unit,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BlockingQueue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workQueue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參數說明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LiHei Pro"/>
            </a:pP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core pool size(核心緩衝池數量): Thread數量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不會低於這個數字</a:t>
            </a: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LiHei Pro"/>
            </a:pP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maxumum pool size(最大緩衝池數量): Thread pool的Thread最大數量</a:t>
            </a:r>
          </a:p>
          <a:p>
            <a:pPr mar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可根據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底層硬體來決定數量</a:t>
            </a: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0" indent="45720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indent="45720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Runtime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.getRuntime().availableProcessors();</a:t>
            </a:r>
          </a:p>
          <a:p>
            <a:pPr indent="45720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LiHei Pro"/>
            </a:pP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keep-alive time(最大閒置時間): 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超過閒置時間</a:t>
            </a: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, 系統會回收core Thread數量以上的Thread。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LiHei Pro"/>
            </a:pP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task queue type(任務佇列類型): 根據策略不同, 所用的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演算法也會不同</a:t>
            </a:r>
            <a:r>
              <a:rPr lang="zh-TW" dirty="0">
                <a:solidFill>
                  <a:srgbClr val="B7B7B7"/>
                </a:solidFill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B7B7B7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內建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Executor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固定尺寸執行器 : 固定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大小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lvl="0" indent="45720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.newFixedThreadPool(</a:t>
            </a:r>
            <a:r>
              <a:rPr lang="zh-TW" dirty="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zh-TW" dirty="0" smtClean="0"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 smtClean="0">
                <a:latin typeface="LiHei Pro"/>
                <a:ea typeface="LiHei Pro"/>
                <a:cs typeface="LiHei Pro"/>
                <a:sym typeface="LiHei Pro"/>
              </a:rPr>
              <a:t>動態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尺寸執行器 : 動態調整, 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超過60秒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沒做事就被刪掉。</a:t>
            </a:r>
          </a:p>
          <a:p>
            <a:pPr lvl="0" indent="45720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.newCachedThreadPool()</a:t>
            </a:r>
            <a:r>
              <a:rPr lang="zh-TW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zh-TW" dirty="0" smtClean="0"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 smtClean="0">
                <a:latin typeface="LiHei Pro"/>
                <a:ea typeface="LiHei Pro"/>
                <a:cs typeface="LiHei Pro"/>
                <a:sym typeface="LiHei Pro"/>
              </a:rPr>
              <a:t>單一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執行緒執行器 : 就一個Thread, 後來的任務要排隊。</a:t>
            </a:r>
          </a:p>
          <a:p>
            <a:pPr indent="45720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.newSingleThreadExecutor();</a:t>
            </a:r>
          </a:p>
          <a:p>
            <a:pPr rtl="0">
              <a:spcBef>
                <a:spcPts val="0"/>
              </a:spcBef>
              <a:buNone/>
            </a:pPr>
            <a:endParaRPr sz="1000" dirty="0">
              <a:solidFill>
                <a:srgbClr val="859900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Callable搭配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Future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ExecutorService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executor =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.newSingleThreadExecutor();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future = executor.submit(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&gt;(){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call()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obj = doLongTask();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obj;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zh-TW" sz="1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zh-TW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result = future.get();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與Runnable不同的是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Callable可以回傳結果,</a:t>
            </a:r>
          </a:p>
          <a:p>
            <a:pPr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透過blocking直到long task完成, 回傳物件。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InvokeAll與InvokeAny的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操作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Executor提供同時多個Thread並行的操作。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InvokeAll : 同時並行多個Thread, 並且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透過blocking來取回每一個Task的結果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InvokeAny: 同時並行多個Thread, 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只要有一個回傳成功, 則終止剩下的Task</a:t>
            </a:r>
            <a:r>
              <a:rPr lang="zh-TW" dirty="0" smtClean="0">
                <a:latin typeface="LiHei Pro"/>
                <a:ea typeface="LiHei Pro"/>
                <a:cs typeface="LiHei Pro"/>
                <a:sym typeface="LiHei Pro"/>
              </a:rPr>
              <a:t>。</a:t>
            </a:r>
            <a:endParaRPr lang="en-US" altLang="zh-TW" dirty="0" smtClean="0">
              <a:latin typeface="LiHei Pro"/>
              <a:ea typeface="LiHei Pro"/>
              <a:cs typeface="LiHei Pro"/>
              <a:sym typeface="LiHei Pro"/>
            </a:endParaRPr>
          </a:p>
          <a:p>
            <a:pPr algn="ctr"/>
            <a:r>
              <a:rPr lang="zh-TW" altLang="en-US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範例</a:t>
            </a:r>
            <a:endParaRPr lang="zh-TW" altLang="en-US" dirty="0" smtClean="0"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286025" y="1544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情境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-早上10點排隊買早餐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190200" y="16061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LiHei Pro"/>
              <a:ea typeface="LiHei Pro"/>
              <a:cs typeface="LiHei Pro"/>
              <a:sym typeface="LiHei Pro"/>
            </a:endParaRPr>
          </a:p>
          <a:p>
            <a:pPr marL="457200" lvl="0" indent="-228600" rtl="0">
              <a:spcBef>
                <a:spcPts val="0"/>
              </a:spcBef>
              <a:buFont typeface="LiHei Pro"/>
              <a:buAutoNum type="alphaUcPeriod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蛋餅*1000  奶茶*1000</a:t>
            </a:r>
          </a:p>
          <a:p>
            <a:pPr marL="457200" lvl="0" indent="-228600" rtl="0">
              <a:spcBef>
                <a:spcPts val="0"/>
              </a:spcBef>
              <a:buFont typeface="LiHei Pro"/>
              <a:buAutoNum type="alphaUcPeriod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饅頭*1 豆漿*1</a:t>
            </a:r>
          </a:p>
          <a:p>
            <a:pPr marL="457200" lvl="0" indent="-228600" rtl="0">
              <a:spcBef>
                <a:spcPts val="0"/>
              </a:spcBef>
              <a:buFont typeface="LiHei Pro"/>
              <a:buAutoNum type="alphaUcPeriod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油條*1 </a:t>
            </a:r>
          </a:p>
          <a:p>
            <a:pPr marL="457200" lvl="0" indent="-228600" rtl="0">
              <a:spcBef>
                <a:spcPts val="0"/>
              </a:spcBef>
              <a:buFont typeface="LiHei Pro"/>
              <a:buAutoNum type="alphaUcPeriod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豆漿*1</a:t>
            </a:r>
          </a:p>
          <a:p>
            <a:pPr>
              <a:spcBef>
                <a:spcPts val="0"/>
              </a:spcBef>
              <a:buNone/>
            </a:pPr>
            <a:endParaRPr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  <a:latin typeface="LiHei Pro"/>
                <a:ea typeface="LiHei Pro"/>
                <a:cs typeface="LiHei Pro"/>
                <a:sym typeface="LiHei Pro"/>
              </a:rPr>
              <a:t>ExecutorCompletionService的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使用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ExecutorCompletionService可以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包裹Callable的Task</a:t>
            </a:r>
            <a:r>
              <a:rPr lang="zh-TW" dirty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, </a:t>
            </a:r>
            <a:endParaRPr lang="en-US" altLang="zh-TW" dirty="0" smtClean="0"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當任務結束以後</a:t>
            </a:r>
            <a:r>
              <a:rPr lang="en-US" altLang="zh-TW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, </a:t>
            </a:r>
            <a:r>
              <a:rPr lang="zh-TW" altLang="en-US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可單一回傳結果</a:t>
            </a:r>
            <a:r>
              <a:rPr lang="en-US" altLang="zh-TW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直到所有任務都結束</a:t>
            </a:r>
            <a:r>
              <a:rPr lang="en-US" altLang="zh-TW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, </a:t>
            </a:r>
            <a:r>
              <a:rPr lang="zh-TW" altLang="en-US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</a:rPr>
              <a:t>則進行關閉。</a:t>
            </a:r>
            <a:endParaRPr lang="en-US" altLang="zh-TW" dirty="0" smtClean="0"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ADADAD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範例</a:t>
            </a:r>
            <a:endParaRPr lang="zh-TW" dirty="0">
              <a:solidFill>
                <a:srgbClr val="ADADAD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838125" y="1646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AsyncTask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765675" y="22510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想執行長時間運行的任務, 最後再跟UI Thread進行溝通, 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Android將這些特性全部封裝在AsyncTask。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如何使用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 ?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30799" cy="37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AsyncTask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&gt;{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onPreExecute(){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100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 in main thread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doInBackground(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 params){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100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 in background thread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onProgressUpdate(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 progress){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100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 in main thread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//接右邊    </a:t>
            </a:r>
          </a:p>
          <a:p>
            <a:pPr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316" name="Shape 316"/>
          <p:cNvSpPr txBox="1"/>
          <p:nvPr/>
        </p:nvSpPr>
        <p:spPr>
          <a:xfrm>
            <a:off x="5178875" y="1245200"/>
            <a:ext cx="4846499" cy="33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    protected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onPostExecute(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result){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100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 in main thread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1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onCancelled(</a:t>
            </a:r>
            <a:r>
              <a:rPr lang="zh-TW" sz="11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result){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100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 in main thread</a:t>
            </a: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1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zh-TW"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91880" y="4515966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hlinkClick r:id="rId3"/>
              </a:rPr>
              <a:t>範例</a:t>
            </a:r>
            <a:r>
              <a:rPr lang="en-US" altLang="zh-TW" b="1" dirty="0" smtClean="0">
                <a:hlinkClick r:id="rId3"/>
              </a:rPr>
              <a:t>-</a:t>
            </a:r>
            <a:r>
              <a:rPr lang="zh-TW" altLang="en-US" b="1" dirty="0" smtClean="0">
                <a:hlinkClick r:id="rId3"/>
              </a:rPr>
              <a:t>如何使用</a:t>
            </a:r>
            <a:r>
              <a:rPr lang="en-US" altLang="zh-TW" b="1" dirty="0" err="1" smtClean="0">
                <a:hlinkClick r:id="rId3"/>
              </a:rPr>
              <a:t>AsyncTask</a:t>
            </a:r>
            <a:r>
              <a:rPr lang="en-US" altLang="zh-TW" b="1" dirty="0" smtClean="0">
                <a:hlinkClick r:id="rId3"/>
              </a:rPr>
              <a:t>-</a:t>
            </a:r>
            <a:r>
              <a:rPr lang="zh-TW" altLang="en-US" b="1" dirty="0" smtClean="0">
                <a:hlinkClick r:id="rId3"/>
              </a:rPr>
              <a:t>實作</a:t>
            </a:r>
            <a:endParaRPr lang="zh-TW" altLang="en-US" b="1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參數解說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Params 輸入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背景任務的資料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Progress 由Background Thread跟UI Thread報告進度。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如果要跟UI Thread報告進度, 則可呼叫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publishProgress方法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Result 由Background Thread跟UI Thread報告結果。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AsyncTask的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狀態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PENDING : 實體化但未執行execute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RUNNING : execute已經呼叫。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FINISHED : onPostExecute或onCancelled已經被呼叫。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以上三個狀態都是不可逆的, 一旦進入了RUNNING狀態, 就無法再啟動新的執行,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必須重新產生新的實體。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可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透過AsyncTask.getStatus()取得狀態資訊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使用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注意事項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AsyncTask跟Thread行為一樣, 執行過後就不能再用了。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而onPostExecute跟onCancelled只會執行其中一個。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必須在UI Thread上執行AsyncTask, 否則Callback將沒作用。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內部有一個全域的ThreadPool, 一旦任務超過核心數, 則將會排入Queue內, 造成後面任務blocking。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AsyncTask有兩種執行方式: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循序執行(SERIAL_EXECUTOR) 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以及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同步進行(THREAD_POOL_EXECUTOR)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LiHei Pro"/>
              <a:ea typeface="LiHei Pro"/>
              <a:cs typeface="LiHei Pro"/>
              <a:sym typeface="LiHei Pro"/>
            </a:endParaRPr>
          </a:p>
          <a:p>
            <a:pPr>
              <a:spcBef>
                <a:spcPts val="0"/>
              </a:spcBef>
              <a:buNone/>
            </a:pPr>
            <a:endParaRPr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執行順序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根據版本不同, 執行順序也不一樣。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chemeClr val="accent1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  <p:graphicFrame>
        <p:nvGraphicFramePr>
          <p:cNvPr id="341" name="Shape 341"/>
          <p:cNvGraphicFramePr/>
          <p:nvPr/>
        </p:nvGraphicFramePr>
        <p:xfrm>
          <a:off x="899475" y="1803200"/>
          <a:ext cx="7239000" cy="2285850"/>
        </p:xfrm>
        <a:graphic>
          <a:graphicData uri="http://schemas.openxmlformats.org/drawingml/2006/table">
            <a:tbl>
              <a:tblPr>
                <a:noFill/>
                <a:tableStyleId>{89C0E3F5-966B-4C76-8483-E59CC9E6652C}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API Level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execute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executeOnExecutor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1 - 3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循序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無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4 - 10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並行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無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11 - 12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並行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循序/並行(可自訂)</a:t>
                      </a:r>
                    </a:p>
                  </a:txBody>
                  <a:tcPr marL="91425" marR="91425" marT="91425" marB="91425"/>
                </a:tc>
              </a:tr>
              <a:tr h="3859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13 +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循序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rgbClr val="B7B7B7"/>
                          </a:solidFill>
                          <a:latin typeface="LiHei Pro"/>
                          <a:ea typeface="LiHei Pro"/>
                          <a:cs typeface="LiHei Pro"/>
                          <a:sym typeface="LiHei Pro"/>
                        </a:rPr>
                        <a:t>循序/並行(可自訂)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自訂Executor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允許你自訂執行器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, 可參考前面所講的內建執行器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586E75"/>
                </a:solidFill>
                <a:latin typeface="LiHei Pro"/>
                <a:ea typeface="LiHei Pro"/>
                <a:cs typeface="LiHei Pro"/>
                <a:sym typeface="LiHei Pro"/>
              </a:rPr>
              <a:t>//循序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/>
            </a:r>
            <a:b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</a:b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executeOnExecutor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.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SERIAL_EXECUTOR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,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 Object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...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 objs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);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/>
            </a:r>
            <a:b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</a:br>
            <a:r>
              <a:rPr lang="zh-TW" dirty="0">
                <a:solidFill>
                  <a:srgbClr val="586E75"/>
                </a:solidFill>
                <a:latin typeface="LiHei Pro"/>
                <a:ea typeface="LiHei Pro"/>
                <a:cs typeface="LiHei Pro"/>
                <a:sym typeface="LiHei Pro"/>
              </a:rPr>
              <a:t>//並行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/>
            </a:r>
            <a:b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</a:b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executeOnExecutor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.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THREAD_POOL_EXECUTOR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,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 Object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...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 objs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);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586E75"/>
                </a:solidFill>
                <a:latin typeface="LiHei Pro"/>
                <a:ea typeface="LiHei Pro"/>
                <a:cs typeface="LiHei Pro"/>
                <a:sym typeface="LiHei Pro"/>
              </a:rPr>
              <a:t>//自訂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/>
            </a:r>
            <a:b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</a:b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executeOnExecutor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CustomExecutor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,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 Object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...</a:t>
            </a:r>
            <a:r>
              <a:rPr lang="zh-TW" dirty="0">
                <a:solidFill>
                  <a:srgbClr val="93A1A1"/>
                </a:solidFill>
                <a:latin typeface="LiHei Pro"/>
                <a:ea typeface="LiHei Pro"/>
                <a:cs typeface="LiHei Pro"/>
                <a:sym typeface="LiHei Pro"/>
              </a:rPr>
              <a:t> objs</a:t>
            </a:r>
            <a:r>
              <a:rPr lang="zh-TW" dirty="0">
                <a:solidFill>
                  <a:srgbClr val="859900"/>
                </a:solidFill>
                <a:latin typeface="LiHei Pro"/>
                <a:ea typeface="LiHei Pro"/>
                <a:cs typeface="LiHei Pro"/>
                <a:sym typeface="LiHei Pro"/>
              </a:rPr>
              <a:t>);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3A1A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35488" y="422793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  <a:hlinkClick r:id="rId3"/>
              </a:rPr>
              <a:t>如何使用</a:t>
            </a:r>
            <a:r>
              <a:rPr lang="en-US" altLang="zh-TW" b="1" dirty="0" err="1" smtClean="0">
                <a:solidFill>
                  <a:schemeClr val="accent2"/>
                </a:solidFill>
                <a:hlinkClick r:id="rId3"/>
              </a:rPr>
              <a:t>AsyncTask</a:t>
            </a:r>
            <a:r>
              <a:rPr lang="en-US" altLang="zh-TW" b="1" dirty="0" smtClean="0">
                <a:solidFill>
                  <a:schemeClr val="accent2"/>
                </a:solidFill>
                <a:hlinkClick r:id="rId3"/>
              </a:rPr>
              <a:t>-</a:t>
            </a:r>
            <a:r>
              <a:rPr lang="zh-TW" altLang="en-US" b="1" dirty="0" smtClean="0">
                <a:solidFill>
                  <a:schemeClr val="accent2"/>
                </a:solidFill>
                <a:hlinkClick r:id="rId3"/>
              </a:rPr>
              <a:t>自訂執行器</a:t>
            </a:r>
            <a:endParaRPr lang="zh-TW" altLang="en-US" b="1" dirty="0" smtClean="0">
              <a:solidFill>
                <a:schemeClr val="accent2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AsyncTask使用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情境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以下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兩種狀況不適合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使用</a:t>
            </a:r>
            <a:r>
              <a:rPr lang="zh-TW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</a:rPr>
              <a:t>AsyncTask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不使用任何參數執行任務(AsyncTask&lt;Void, Void, Void&gt;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沒有使用參數, 背景執行緒無法跟UI執行緒溝通, 沒有任何回傳結果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只實做doInBackground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	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沒有提供報告進度或結果, 就只是個背景任務。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如果有以上的情況, 請洽Thread或HandlerThread, 謝謝。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特殊情況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AsyncTask內塞入有Looper的Thread, 也無法傳遞訊息給該執行緒。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如有上述情況, 要注意不能任意更改該Thread的Looper, 否則會很不方便阻塞其他Thread, 如果更換Looper也會跳出RuntimeException, 真的要用Looper還是乖乖使用HandlerThread吧!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AsyncTask塞入Runnable, 這樣只是把AsyncTask當普通的Thread在使用,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優點: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如果AsyncTask內部已經存在Thread, 則會讓資源有效利用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缺點: </a:t>
            </a:r>
            <a:r>
              <a:rPr lang="zh-TW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</a:rPr>
              <a:t>AsyncTask是全域環境則會干擾其他Thread運作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 flipH="1">
            <a:off x="6713900" y="1913825"/>
            <a:ext cx="877499" cy="12599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347075" y="2156100"/>
            <a:ext cx="7045799" cy="83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由於A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買太多早餐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, 導致B, C, D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只能買午餐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行程(Process)的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生命週期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根據</a:t>
            </a:r>
            <a:r>
              <a:rPr lang="zh-TW" u="sng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官網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所提供的資訊, Android在運行多個行程, 會將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行程區分成五種等級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, 依據等級來判斷該行程是否可進行回收。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Foreground Process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Visible Process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Service Process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Background Process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Empty 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  <a:latin typeface="LiHei Pro"/>
                <a:ea typeface="LiHei Pro"/>
                <a:cs typeface="LiHei Pro"/>
                <a:sym typeface="LiHei Pro"/>
              </a:rPr>
              <a:t>Foreground </a:t>
            </a:r>
            <a:r>
              <a:rPr lang="zh-TW" dirty="0" smtClean="0">
                <a:solidFill>
                  <a:schemeClr val="tx1"/>
                </a:solidFill>
                <a:latin typeface="LiHei Pro"/>
                <a:ea typeface="LiHei Pro"/>
                <a:cs typeface="LiHei Pro"/>
                <a:sym typeface="LiHei Pro"/>
              </a:rPr>
              <a:t>Process</a:t>
            </a:r>
            <a:r>
              <a:rPr lang="en-US" altLang="zh-TW" dirty="0" smtClean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!</a:t>
            </a:r>
            <a:endParaRPr lang="zh-TW" dirty="0">
              <a:solidFill>
                <a:srgbClr val="FF0000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當Process內的Activity進入了onResume。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某個Service綁定了某個Activity且是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處於onResume的狀態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Service使用了startForeground方法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正在執行onCreate、onStart或onDestroy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BroadcastReceiver正在執行onReceive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Visible Process 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!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某Activity進入了onPause, 但是User仍看的到(Dialog)。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綁定某個Visible Activity的service。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Service Process</a:t>
            </a:r>
            <a:r>
              <a:rPr lang="zh-TW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已經使用</a:t>
            </a:r>
            <a:r>
              <a:rPr lang="zh-TW">
                <a:solidFill>
                  <a:schemeClr val="accent1"/>
                </a:solidFill>
              </a:rPr>
              <a:t>startService</a:t>
            </a:r>
            <a:r>
              <a:rPr lang="zh-TW"/>
              <a:t>或者</a:t>
            </a:r>
            <a:r>
              <a:rPr lang="zh-TW">
                <a:solidFill>
                  <a:schemeClr val="accent1"/>
                </a:solidFill>
              </a:rPr>
              <a:t>bindService</a:t>
            </a:r>
            <a:r>
              <a:rPr lang="zh-TW"/>
              <a:t>(通常是音樂撥放或者網路下載)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/>
              <a:t>Background Process </a:t>
            </a:r>
            <a:r>
              <a:rPr lang="zh-TW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Activity進入onStop, 且已經不可見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系統會根據LRU演算法, 對Background Process進行回收。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Empty Process</a:t>
            </a:r>
            <a:r>
              <a:rPr lang="zh-TW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沒有任何活動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的Process。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系統優先回收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的Process。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Service 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為什麼要使用Service?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將元件的生命週期跟Thread的生命週期分開(避免前述Thread參考到元件, 在Thread結束前無法釋放物件導致Memory leak)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當一個Process內只剩下Thread在執行, 避免Process被系統意外回收, 導致Thread被提前</a:t>
            </a:r>
            <a:r>
              <a:rPr lang="zh-TW" dirty="0" smtClean="0">
                <a:latin typeface="LiHei Pro"/>
                <a:ea typeface="LiHei Pro"/>
                <a:cs typeface="LiHei Pro"/>
                <a:sym typeface="LiHei Pro"/>
              </a:rPr>
              <a:t>結束</a:t>
            </a:r>
            <a:endParaRPr lang="zh-TW" dirty="0"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326"/>
            <a:ext cx="9144000" cy="325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Service分成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兩種形式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accent1"/>
              </a:buClr>
              <a:buFont typeface="LiHei Pro"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被啟動的Servic</a:t>
            </a:r>
            <a:r>
              <a:rPr 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e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範例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)</a:t>
            </a:r>
            <a:endParaRPr lang="zh-TW" dirty="0">
              <a:solidFill>
                <a:schemeClr val="accent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	由第一個元件啟動請求建立, </a:t>
            </a:r>
            <a:r>
              <a:rPr lang="zh-TW" u="sng" dirty="0">
                <a:latin typeface="LiHei Pro"/>
                <a:ea typeface="LiHei Pro"/>
                <a:cs typeface="LiHei Pro"/>
                <a:sym typeface="LiHei Pro"/>
              </a:rPr>
              <a:t>第一個元件停止請求銷毀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buClr>
                <a:schemeClr val="accent1"/>
              </a:buClr>
              <a:buFont typeface="LiHei Pro"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被聯繫的Servic</a:t>
            </a:r>
            <a:r>
              <a:rPr 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e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(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  <a:hlinkClick r:id="rId4"/>
              </a:rPr>
              <a:t>範例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)</a:t>
            </a:r>
            <a:endParaRPr lang="zh-TW" dirty="0">
              <a:solidFill>
                <a:schemeClr val="accent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lv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	第一個元件Bind, 該Service此時被建立, 直到所有元件Unbind才銷毀。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啟動(Start)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的Service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onStartCommand(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intent,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flags,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startId)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.onStartCommand(intent, flags, startId);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onBind(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intent)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啟動的service非常簡單, 只要覆寫onBind並且回傳null, 接著再多覆寫onStartCommand, 將Thread寫進此方法即可。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透過startService以及stopService控制啟動即結束,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也可以透過Service.stopSelf自行結束。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3950" y="10329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因此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需要使用多執行緒(MultiThread)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2925" y="16056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在Java層級, 如果要使用一個Thread可以這樣寫。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//execute your task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0E68C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5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Service的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重啟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有時候在系統記憶體吃緊的時候, 會將系統某些Service收起來, 這時候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有幾個參數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可以讓系統替你重新啟動Service。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START_STICKY : Service被殺掉, 系統會重啟, 但是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Intent會是null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START_NOT_STICKY : Service被系統殺掉,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不會重啟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START_REDELIVER_INTENT : Service被系統殺掉,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重啟且Intent會重傳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連繫(Bound)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的Service(一)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311700" y="1000200"/>
            <a:ext cx="7994100" cy="377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LoaclServiceConnection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mLoaclServiceConnection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LoaclServiceConnection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mBinder =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    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getService(){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onBind(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intent)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mBinder;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onUnbind(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intent)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.onUnbind(intent);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zh-TW"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連繫(Bound)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的Service(二)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11700" y="1679550"/>
            <a:ext cx="82491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LoaclServiceConnection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ServiceConnection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onServiceConnected(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ComponentName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IBinder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service)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//透過Binder調用Service內的方法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onServiceDisconnected(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ComponentName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//service 物件設為null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onCreate(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savedInstanceState)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bindService(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), mLoaclServiceConnection,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.BIND_AUTO_CREATE);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zh-TW"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IntentService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84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如果你需要Service循序執行任務, 可以透過IntentService來完成, 背景是透過一個HandlerThread來進行排程。</a:t>
            </a:r>
          </a:p>
          <a:p>
            <a:pPr rtl="0">
              <a:spcBef>
                <a:spcPts val="0"/>
              </a:spcBef>
              <a:buNone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11700" y="2037600"/>
            <a:ext cx="7231199" cy="226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0608"/>
              </a:lnSpc>
              <a:spcBef>
                <a:spcPts val="0"/>
              </a:spcBef>
              <a:buNone/>
            </a:pP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IntentServiceDemo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(name);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onHandleIntent(</a:t>
            </a:r>
            <a:r>
              <a:rPr lang="zh-TW" sz="100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intent) {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//背景執行緒</a:t>
            </a: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2"/>
          </p:nvPr>
        </p:nvSpPr>
        <p:spPr>
          <a:xfrm>
            <a:off x="379200" y="4110675"/>
            <a:ext cx="8520599" cy="84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不需要使用的時候, 系統會自動幫你回收。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39752" y="55552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範例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IntentService 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vs.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  Service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Service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由Client端控制 : User自行控制啟動跟結束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並行任務執行 : 啟動多個Thread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循序且可以重新安排的任務 : 任務可以被賦予優先權 e.g. 音樂服務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IntentService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循序執行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  <a:latin typeface="LiHei Pro"/>
                <a:ea typeface="LiHei Pro"/>
                <a:cs typeface="LiHei Pro"/>
                <a:sym typeface="LiHei Pro"/>
              </a:rPr>
              <a:t>Binder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 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67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Binder能讓應用程式在不同行程裡的執行緒之間傳遞函式與資料(方法呼叫)。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客戶端行程呼叫transact方法, 伺服端則會在onTransact接收。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交易資料由Parcel物件所組成, 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根據下面網站效能比較, </a:t>
            </a:r>
            <a:r>
              <a:rPr lang="zh-TW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Parcelable比Serializable和Gson更有效率。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http://blog.prolificinteractive.com/2014/07/18/why-we-love-parcelable/</a:t>
            </a:r>
          </a:p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透過下列網站可以輕鬆將物件轉換成Parcelable。</a:t>
            </a:r>
          </a:p>
          <a:p>
            <a:pPr>
              <a:spcBef>
                <a:spcPts val="0"/>
              </a:spcBef>
              <a:buNone/>
            </a:pPr>
            <a:r>
              <a:rPr lang="zh-TW" u="sng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4"/>
              </a:rPr>
              <a:t>http://www.parcelabler.com/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Binder示意圖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3000"/>
            <a:ext cx="8259725" cy="38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AIDL(Android Interface Definition Language)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</a:rPr>
              <a:t>AIDL</a:t>
            </a:r>
            <a:r>
              <a:rPr lang="zh-TW" dirty="0"/>
              <a:t>(Android介面定義語言): 當行程想開放功能性給其他行程時, 可透過AIDL來進行定義, 編譯後會產生支援行程間溝通(IPC, Interprocess communication)的java檔案。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37" y="2388487"/>
            <a:ext cx="58578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同步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RPC(Remote Procedure Call)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如果你在aidl內定義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getThreadName();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server端以實作方式實現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mBinder =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dirty="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getThreadName()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RemoteException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MyActivity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.getName();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AIDL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客戶端接收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AIDL客戶端接收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mIMyAidlInterface =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.asInterface(binder);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threadName = mIMyAidlInterface.getThreadName();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RemoteException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e)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e.printStackTrace();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zh-TW" dirty="0"/>
              <a:t>優點: 單純、好實做、執行緒安全</a:t>
            </a:r>
          </a:p>
          <a:p>
            <a:pPr>
              <a:spcBef>
                <a:spcPts val="0"/>
              </a:spcBef>
              <a:buNone/>
            </a:pPr>
            <a:r>
              <a:rPr lang="zh-TW" dirty="0"/>
              <a:t>缺點: 用戶端會被Blocking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245075" y="51470"/>
            <a:ext cx="5736599" cy="436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Task1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蛋餅*1000  奶茶*1000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Task2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饅頭*1 豆漿*1</a:t>
            </a: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zh-TW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C,D的執行緒</a:t>
            </a:r>
          </a:p>
          <a:p>
            <a:pPr lvl="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</a:p>
          <a:p>
            <a:pPr lvl="0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86" name="Shape 86"/>
          <p:cNvSpPr txBox="1"/>
          <p:nvPr/>
        </p:nvSpPr>
        <p:spPr>
          <a:xfrm>
            <a:off x="703700" y="2059950"/>
            <a:ext cx="230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28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你可以這樣</a:t>
            </a:r>
            <a:r>
              <a:rPr lang="zh-TW" sz="280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買早餐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非同步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RPC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如果要實做非同步, 方法宣告為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oneway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且回傳值就都是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void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, 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取而代之的是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Callback</a:t>
            </a:r>
            <a:r>
              <a:rPr lang="zh-TW" dirty="0" smtClean="0">
                <a:latin typeface="LiHei Pro"/>
                <a:ea typeface="LiHei Pro"/>
                <a:cs typeface="LiHei Pro"/>
                <a:sym typeface="LiHei Pro"/>
              </a:rPr>
              <a:t>。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  <a:hlinkClick r:id="rId3"/>
              </a:rPr>
              <a:t>範例</a:t>
            </a:r>
            <a:endParaRPr lang="zh-TW" dirty="0">
              <a:latin typeface="LiHei Pro"/>
              <a:ea typeface="LiHei Pro"/>
              <a:cs typeface="LiHei Pro"/>
              <a:sym typeface="LiHei Pro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Server端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定義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AIDL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personal.givemepass.myapplication.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IMyAidlInterfaceCallback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oneway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getThreadName(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IMyAidlInterfaceCallback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callback);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實做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Server端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server =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dirty="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getThreadName(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IMyAidlInterfaceCallback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callback)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RemoteException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 = </a:t>
            </a:r>
            <a:r>
              <a:rPr lang="zh-TW" sz="1000" dirty="0">
                <a:solidFill>
                  <a:srgbClr val="FFA0A0"/>
                </a:solidFill>
                <a:latin typeface="Consolas"/>
                <a:ea typeface="Consolas"/>
                <a:cs typeface="Consolas"/>
                <a:sym typeface="Consolas"/>
              </a:rPr>
              <a:t>"aaa"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callback.handleMessage(name);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LiHei Pro"/>
                <a:ea typeface="LiHei Pro"/>
                <a:cs typeface="LiHei Pro"/>
                <a:sym typeface="LiHei Pro"/>
              </a:rPr>
              <a:t>Client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端</a:t>
            </a:r>
            <a:r>
              <a:rPr lang="zh-TW" dirty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RPC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定義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AIDL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IMyAidlInterfaceCallback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handleMessage(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name);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DC32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5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實做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Client端</a:t>
            </a:r>
          </a:p>
          <a:p>
            <a:pPr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IMyAidlInterfaceCallback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mClient =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IMyAidlInterfaceCallback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dirty="0">
                <a:solidFill>
                  <a:srgbClr val="CD5C5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handleMessage(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name) </a:t>
            </a:r>
            <a:r>
              <a:rPr lang="zh-TW" sz="1000" b="1" dirty="0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00" dirty="0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RemoteException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zh-TW" sz="1000" dirty="0">
                <a:solidFill>
                  <a:srgbClr val="87CEEB"/>
                </a:solidFill>
                <a:latin typeface="Consolas"/>
                <a:ea typeface="Consolas"/>
                <a:cs typeface="Consolas"/>
                <a:sym typeface="Consolas"/>
              </a:rPr>
              <a:t>//client 接收</a:t>
            </a: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/>
              <a:t>Messenger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 smtClean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Messenger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是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Android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提供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處理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IPC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最簡單的方式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, 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實際上它底層也是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以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AIDL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為架構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透過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Messenger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會在</a:t>
            </a:r>
            <a:r>
              <a:rPr lang="zh-TW" altLang="en-US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內部使用</a:t>
            </a:r>
            <a:r>
              <a:rPr lang="en-US" altLang="zh-TW" dirty="0" smtClean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Handler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將任務排列到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Thread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的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Message Queue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執行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是屬於</a:t>
            </a:r>
            <a:r>
              <a:rPr lang="zh-TW" altLang="en-US" dirty="0" smtClean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執行緒安全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的機制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, 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也可以透過</a:t>
            </a:r>
            <a:r>
              <a:rPr lang="en-US" altLang="zh-TW" dirty="0" smtClean="0">
                <a:latin typeface="LiHei Pro"/>
                <a:ea typeface="LiHei Pro"/>
                <a:cs typeface="LiHei Pro"/>
                <a:sym typeface="LiHei Pro"/>
              </a:rPr>
              <a:t>Message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來進行</a:t>
            </a:r>
            <a:r>
              <a:rPr lang="zh-TW" altLang="en-US" dirty="0" smtClean="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雙向溝通</a:t>
            </a:r>
            <a:r>
              <a:rPr lang="zh-TW" altLang="en-US" dirty="0" smtClean="0">
                <a:latin typeface="LiHei Pro"/>
                <a:ea typeface="LiHei Pro"/>
                <a:cs typeface="LiHei Pro"/>
                <a:sym typeface="LiHei Pro"/>
              </a:rPr>
              <a:t>。</a:t>
            </a:r>
            <a:endParaRPr lang="en-US" altLang="zh-TW" dirty="0" smtClean="0">
              <a:latin typeface="LiHei Pro"/>
              <a:ea typeface="LiHei Pro"/>
              <a:cs typeface="LiHei Pro"/>
              <a:sym typeface="LiHei Pro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zh-TW" altLang="en-US" smtClean="0">
                <a:latin typeface="LiHei Pro"/>
                <a:ea typeface="LiHei Pro"/>
                <a:cs typeface="LiHei Pro"/>
                <a:sym typeface="LiHei Pro"/>
                <a:hlinkClick r:id="rId3"/>
              </a:rPr>
              <a:t>範例</a:t>
            </a:r>
            <a:endParaRPr lang="en-US" altLang="zh-TW" dirty="0" smtClean="0"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Messenger 架構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75" y="1152475"/>
            <a:ext cx="734564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Binder</a:t>
            </a:r>
            <a:r>
              <a:rPr lang="zh-TW"/>
              <a:t> vs. </a:t>
            </a:r>
            <a:r>
              <a:rPr lang="zh-TW">
                <a:solidFill>
                  <a:srgbClr val="FF0000"/>
                </a:solidFill>
              </a:rPr>
              <a:t>AIDL</a:t>
            </a:r>
            <a:r>
              <a:rPr lang="zh-TW"/>
              <a:t> vs. </a:t>
            </a:r>
            <a:r>
              <a:rPr lang="zh-TW">
                <a:solidFill>
                  <a:srgbClr val="FF0000"/>
                </a:solidFill>
              </a:rPr>
              <a:t>Messenger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Binder主要是Android為了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IPC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而開發出來的。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AIDL跟Messenger最終還是會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透過Binder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進行IPC。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如果想要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同時執行多個執行緒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, 那麼AIDL是比較適合的。</a:t>
            </a:r>
          </a:p>
          <a:p>
            <a:pPr>
              <a:spcBef>
                <a:spcPts val="0"/>
              </a:spcBef>
              <a:buNone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如果只是想要</a:t>
            </a: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傳遞訊息</a:t>
            </a: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, 並且實做簡單並且執行緒安全, 則可以採用Messenger。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-548200" y="17878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indent="0">
              <a:spcBef>
                <a:spcPts val="0"/>
              </a:spcBef>
              <a:buNone/>
            </a:pPr>
            <a:r>
              <a:rPr lang="zh-TW" sz="6000"/>
              <a:t>   Q </a:t>
            </a:r>
            <a:r>
              <a:rPr lang="zh-TW" sz="6000">
                <a:solidFill>
                  <a:srgbClr val="FF0000"/>
                </a:solidFill>
              </a:rPr>
              <a:t>&amp;</a:t>
            </a:r>
            <a:r>
              <a:rPr lang="zh-TW" sz="6000"/>
              <a:t> 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Reference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5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3"/>
              </a:rPr>
              <a:t>我的java程式比你的快10倍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4"/>
              </a:rPr>
              <a:t>高效能執行緒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5"/>
              </a:rPr>
              <a:t>Android核心剖析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6"/>
              </a:rPr>
              <a:t>http://developer.android.com/guide/components/activities.html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7"/>
              </a:rPr>
              <a:t>http://developer.android.com/guide/components/tasks-and-back-stack.html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8"/>
              </a:rPr>
              <a:t>http://developer.android.com/guide/components/services.html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  <a:hlinkClick r:id="rId9"/>
              </a:rPr>
              <a:t>http://developer.android.com/guide/components/processes-and-threads.html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6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chemeClr val="accent6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多執行緒(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MultiThread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優點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同時進行多個任務, 效率高。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>
                <a:solidFill>
                  <a:schemeClr val="accent1"/>
                </a:solidFill>
                <a:latin typeface="LiHei Pro"/>
                <a:ea typeface="LiHei Pro"/>
                <a:cs typeface="LiHei Pro"/>
                <a:sym typeface="LiHei Pro"/>
              </a:rPr>
              <a:t>缺點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程式複雜度變高</a:t>
            </a:r>
          </a:p>
          <a:p>
            <a:pPr marL="457200" lvl="0" indent="-228600" rtl="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增加資源消耗(context switch、memory)</a:t>
            </a:r>
          </a:p>
          <a:p>
            <a:pPr marL="457200" lvl="0" indent="-228600">
              <a:spcBef>
                <a:spcPts val="0"/>
              </a:spcBef>
              <a:buFont typeface="LiHei Pro"/>
            </a:pPr>
            <a:r>
              <a:rPr lang="zh-TW" dirty="0">
                <a:latin typeface="LiHei Pro"/>
                <a:ea typeface="LiHei Pro"/>
                <a:cs typeface="LiHei Pro"/>
                <a:sym typeface="LiHei Pro"/>
              </a:rPr>
              <a:t>資料不一致(執行緒不安全)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68100" y="1857900"/>
            <a:ext cx="25943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執行緒不安全</a:t>
            </a:r>
          </a:p>
          <a:p>
            <a:pPr>
              <a:spcBef>
                <a:spcPts val="0"/>
              </a:spcBef>
              <a:buNone/>
            </a:pP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(Thread </a:t>
            </a:r>
            <a:r>
              <a:rPr lang="zh-TW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Unsafe</a:t>
            </a:r>
            <a:r>
              <a:rPr lang="zh-TW">
                <a:latin typeface="LiHei Pro"/>
                <a:ea typeface="LiHei Pro"/>
                <a:cs typeface="LiHei Pro"/>
                <a:sym typeface="LiHei Pro"/>
              </a:rPr>
              <a:t>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462700" y="344700"/>
            <a:ext cx="5200199" cy="4454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mVar = 0;</a:t>
            </a:r>
          </a:p>
          <a:p>
            <a:pPr lvl="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Task1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mVar++;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40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Task2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98FB98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b="1">
                <a:solidFill>
                  <a:srgbClr val="F0E68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run(){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mVar--;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4340</Words>
  <Application>Microsoft Office PowerPoint</Application>
  <PresentationFormat>如螢幕大小 (16:9)</PresentationFormat>
  <Paragraphs>397</Paragraphs>
  <Slides>77</Slides>
  <Notes>77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5" baseType="lpstr">
      <vt:lpstr>Arial</vt:lpstr>
      <vt:lpstr>新細明體</vt:lpstr>
      <vt:lpstr>LiHei Pro</vt:lpstr>
      <vt:lpstr>Consolas</vt:lpstr>
      <vt:lpstr>Courier New</vt:lpstr>
      <vt:lpstr>Open Sans</vt:lpstr>
      <vt:lpstr>Microsoft JhengHei</vt:lpstr>
      <vt:lpstr>simple-dark-2</vt:lpstr>
      <vt:lpstr>高效能執行緒</vt:lpstr>
      <vt:lpstr>今天會講 !</vt:lpstr>
      <vt:lpstr>為什麼要使用執行緒 ?</vt:lpstr>
      <vt:lpstr>情境-早上10點排隊買早餐</vt:lpstr>
      <vt:lpstr>由於A買太多早餐, 導致B, C, D只能買午餐</vt:lpstr>
      <vt:lpstr>因此需要使用多執行緒(MultiThread)</vt:lpstr>
      <vt:lpstr>投影片 7</vt:lpstr>
      <vt:lpstr>多執行緒(MultiThread)</vt:lpstr>
      <vt:lpstr>執行緒不安全 (Thread Unsafe)</vt:lpstr>
      <vt:lpstr>資料不一致</vt:lpstr>
      <vt:lpstr>        臨界區段(critical section) 三個條件</vt:lpstr>
      <vt:lpstr>鎖(Lock)</vt:lpstr>
      <vt:lpstr>物件如何交換資料?</vt:lpstr>
      <vt:lpstr>又或者可以...</vt:lpstr>
      <vt:lpstr>Activity怎麼交換資料?</vt:lpstr>
      <vt:lpstr>Android Thread如何傳遞訊息?</vt:lpstr>
      <vt:lpstr>Android Thread</vt:lpstr>
      <vt:lpstr>如果UI Thread沒有及時處理會怎樣?</vt:lpstr>
      <vt:lpstr>投影片 19</vt:lpstr>
      <vt:lpstr>投影片 20</vt:lpstr>
      <vt:lpstr>如果需要更新畫面怎麼辦?</vt:lpstr>
      <vt:lpstr>Handler</vt:lpstr>
      <vt:lpstr>投影片 23</vt:lpstr>
      <vt:lpstr>實際上你可以自行定義Looper機制</vt:lpstr>
      <vt:lpstr>HandlerThread</vt:lpstr>
      <vt:lpstr>HandlerThread優缺點</vt:lpstr>
      <vt:lpstr>記憶體洩漏(Memory leaks)</vt:lpstr>
      <vt:lpstr>內部類別(Inner class)造成的Memory leak</vt:lpstr>
      <vt:lpstr>靜態內部類別(Static inner class)</vt:lpstr>
      <vt:lpstr>將Runnable外包</vt:lpstr>
      <vt:lpstr>事情沒有想像中簡單</vt:lpstr>
      <vt:lpstr>怎麼辦才好呢?</vt:lpstr>
      <vt:lpstr>減少memory leak方法</vt:lpstr>
      <vt:lpstr>ThreadPool</vt:lpstr>
      <vt:lpstr>ThreadPoolExecutor自行定義</vt:lpstr>
      <vt:lpstr>參數說明</vt:lpstr>
      <vt:lpstr>內建Executor</vt:lpstr>
      <vt:lpstr>Callable搭配Future</vt:lpstr>
      <vt:lpstr>InvokeAll與InvokeAny的操作</vt:lpstr>
      <vt:lpstr>ExecutorCompletionService的使用</vt:lpstr>
      <vt:lpstr>AsyncTask</vt:lpstr>
      <vt:lpstr>如何使用Asynctask ?</vt:lpstr>
      <vt:lpstr>參數解說</vt:lpstr>
      <vt:lpstr>AsyncTask的狀態</vt:lpstr>
      <vt:lpstr>使用注意事項</vt:lpstr>
      <vt:lpstr>AsyncTask執行順序</vt:lpstr>
      <vt:lpstr>AsyncTask自訂Executor</vt:lpstr>
      <vt:lpstr>AsyncTask使用情境</vt:lpstr>
      <vt:lpstr>AsyncTask特殊情況</vt:lpstr>
      <vt:lpstr>行程(Process)的生命週期</vt:lpstr>
      <vt:lpstr>Foreground Process!</vt:lpstr>
      <vt:lpstr>Visible Process !</vt:lpstr>
      <vt:lpstr>Service Process!</vt:lpstr>
      <vt:lpstr>Background Process !</vt:lpstr>
      <vt:lpstr>Empty Process !</vt:lpstr>
      <vt:lpstr>Service </vt:lpstr>
      <vt:lpstr>投影片 57</vt:lpstr>
      <vt:lpstr>Service分成兩種形式</vt:lpstr>
      <vt:lpstr>啟動(Start)的Service</vt:lpstr>
      <vt:lpstr>Service的重啟</vt:lpstr>
      <vt:lpstr>連繫(Bound)的Service(一)</vt:lpstr>
      <vt:lpstr>連繫(Bound)的Service(二)</vt:lpstr>
      <vt:lpstr>IntentService</vt:lpstr>
      <vt:lpstr>IntentService vs.  Service</vt:lpstr>
      <vt:lpstr>Binder </vt:lpstr>
      <vt:lpstr>Binder示意圖</vt:lpstr>
      <vt:lpstr>AIDL(Android Interface Definition Language)</vt:lpstr>
      <vt:lpstr>同步RPC(Remote Procedure Call)</vt:lpstr>
      <vt:lpstr>AIDL客戶端接收</vt:lpstr>
      <vt:lpstr>非同步RPC</vt:lpstr>
      <vt:lpstr>Server端</vt:lpstr>
      <vt:lpstr>Client端RPC</vt:lpstr>
      <vt:lpstr>Messenger</vt:lpstr>
      <vt:lpstr>Messenger 架構</vt:lpstr>
      <vt:lpstr>Binder vs. AIDL vs. Messenger</vt:lpstr>
      <vt:lpstr>   Q &amp; A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高效能執行緒</dc:title>
  <cp:lastModifiedBy>givemepass</cp:lastModifiedBy>
  <cp:revision>42</cp:revision>
  <dcterms:modified xsi:type="dcterms:W3CDTF">2015-11-28T12:38:10Z</dcterms:modified>
</cp:coreProperties>
</file>