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893675" cy="8594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9" d="100"/>
          <a:sy n="89" d="100"/>
        </p:scale>
        <p:origin x="11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ss\Downloads\Easy_2_view_Indi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ss\Downloads\Easy_2_view_Indi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ss\Downloads\Easy_2_view_Indi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ss\Downloads\Easy_2_view_Indiv.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ss\Downloads\Easy_2_view_Indiv.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oss\Downloads\Easy_2_view_Indiv.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Response2!$B$89</c:f>
              <c:strCache>
                <c:ptCount val="1"/>
                <c:pt idx="0">
                  <c:v>Carol</c:v>
                </c:pt>
              </c:strCache>
            </c:strRef>
          </c:tx>
          <c:spPr>
            <a:ln w="28575" cap="rnd">
              <a:solidFill>
                <a:schemeClr val="accent1"/>
              </a:solidFill>
              <a:round/>
            </a:ln>
            <a:effectLst/>
          </c:spPr>
          <c:marker>
            <c:symbol val="none"/>
          </c:marker>
          <c:xVal>
            <c:strRef>
              <c:f>Response2!$C$1:$BR$1</c:f>
              <c:strCache>
                <c:ptCount val="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strCache>
            </c:strRef>
          </c:xVal>
          <c:yVal>
            <c:numRef>
              <c:f>Response2!$C$89:$BR$89</c:f>
              <c:numCache>
                <c:formatCode>General</c:formatCode>
                <c:ptCount val="68"/>
                <c:pt idx="0">
                  <c:v>0</c:v>
                </c:pt>
                <c:pt idx="1">
                  <c:v>0</c:v>
                </c:pt>
                <c:pt idx="2">
                  <c:v>0</c:v>
                </c:pt>
                <c:pt idx="3">
                  <c:v>0</c:v>
                </c:pt>
                <c:pt idx="4">
                  <c:v>0</c:v>
                </c:pt>
                <c:pt idx="5">
                  <c:v>0</c:v>
                </c:pt>
                <c:pt idx="6">
                  <c:v>0</c:v>
                </c:pt>
                <c:pt idx="7">
                  <c:v>0</c:v>
                </c:pt>
                <c:pt idx="8">
                  <c:v>1</c:v>
                </c:pt>
                <c:pt idx="9">
                  <c:v>0</c:v>
                </c:pt>
                <c:pt idx="10">
                  <c:v>0</c:v>
                </c:pt>
                <c:pt idx="11">
                  <c:v>1</c:v>
                </c:pt>
                <c:pt idx="12">
                  <c:v>0</c:v>
                </c:pt>
                <c:pt idx="13">
                  <c:v>0</c:v>
                </c:pt>
                <c:pt idx="14">
                  <c:v>0</c:v>
                </c:pt>
                <c:pt idx="15">
                  <c:v>1</c:v>
                </c:pt>
                <c:pt idx="16">
                  <c:v>1</c:v>
                </c:pt>
                <c:pt idx="17">
                  <c:v>1</c:v>
                </c:pt>
                <c:pt idx="18">
                  <c:v>0</c:v>
                </c:pt>
                <c:pt idx="19">
                  <c:v>0</c:v>
                </c:pt>
                <c:pt idx="20">
                  <c:v>0</c:v>
                </c:pt>
                <c:pt idx="21">
                  <c:v>1</c:v>
                </c:pt>
                <c:pt idx="22">
                  <c:v>1</c:v>
                </c:pt>
                <c:pt idx="23">
                  <c:v>1</c:v>
                </c:pt>
                <c:pt idx="24">
                  <c:v>1</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numCache>
            </c:numRef>
          </c:yVal>
          <c:smooth val="0"/>
          <c:extLst>
            <c:ext xmlns:c16="http://schemas.microsoft.com/office/drawing/2014/chart" uri="{C3380CC4-5D6E-409C-BE32-E72D297353CC}">
              <c16:uniqueId val="{00000000-DA5F-42BE-8844-FE8098CB877D}"/>
            </c:ext>
          </c:extLst>
        </c:ser>
        <c:dLbls>
          <c:showLegendKey val="0"/>
          <c:showVal val="0"/>
          <c:showCatName val="0"/>
          <c:showSerName val="0"/>
          <c:showPercent val="0"/>
          <c:showBubbleSize val="0"/>
        </c:dLbls>
        <c:axId val="2120872688"/>
        <c:axId val="2120865008"/>
      </c:scatterChart>
      <c:valAx>
        <c:axId val="2120872688"/>
        <c:scaling>
          <c:orientation val="minMax"/>
          <c:max val="7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65008"/>
        <c:crosses val="autoZero"/>
        <c:crossBetween val="midCat"/>
        <c:majorUnit val="10"/>
        <c:minorUnit val="1"/>
      </c:valAx>
      <c:valAx>
        <c:axId val="212086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Decision to stay home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7268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Response2!$B$99</c:f>
              <c:strCache>
                <c:ptCount val="1"/>
                <c:pt idx="0">
                  <c:v>Liza</c:v>
                </c:pt>
              </c:strCache>
            </c:strRef>
          </c:tx>
          <c:spPr>
            <a:ln w="28575" cap="rnd">
              <a:solidFill>
                <a:schemeClr val="accent1"/>
              </a:solidFill>
              <a:round/>
            </a:ln>
            <a:effectLst/>
          </c:spPr>
          <c:marker>
            <c:symbol val="none"/>
          </c:marker>
          <c:xVal>
            <c:strRef>
              <c:f>Response2!$C$1:$BR$1</c:f>
              <c:strCache>
                <c:ptCount val="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strCache>
            </c:strRef>
          </c:xVal>
          <c:yVal>
            <c:numRef>
              <c:f>Response2!$C$99:$BR$99</c:f>
              <c:numCache>
                <c:formatCode>General</c:formatCode>
                <c:ptCount val="68"/>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1</c:v>
                </c:pt>
                <c:pt idx="15">
                  <c:v>1</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numCache>
            </c:numRef>
          </c:yVal>
          <c:smooth val="0"/>
          <c:extLst>
            <c:ext xmlns:c16="http://schemas.microsoft.com/office/drawing/2014/chart" uri="{C3380CC4-5D6E-409C-BE32-E72D297353CC}">
              <c16:uniqueId val="{00000000-B44E-4D84-AFE7-82B2B4B928A1}"/>
            </c:ext>
          </c:extLst>
        </c:ser>
        <c:dLbls>
          <c:showLegendKey val="0"/>
          <c:showVal val="0"/>
          <c:showCatName val="0"/>
          <c:showSerName val="0"/>
          <c:showPercent val="0"/>
          <c:showBubbleSize val="0"/>
        </c:dLbls>
        <c:axId val="2120872688"/>
        <c:axId val="2120865008"/>
      </c:scatterChart>
      <c:valAx>
        <c:axId val="2120872688"/>
        <c:scaling>
          <c:orientation val="minMax"/>
          <c:max val="7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65008"/>
        <c:crosses val="autoZero"/>
        <c:crossBetween val="midCat"/>
        <c:majorUnit val="10"/>
        <c:minorUnit val="1"/>
      </c:valAx>
      <c:valAx>
        <c:axId val="212086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Decision to stay home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7268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Response2!$B$97</c:f>
              <c:strCache>
                <c:ptCount val="1"/>
                <c:pt idx="0">
                  <c:v>Eugene</c:v>
                </c:pt>
              </c:strCache>
            </c:strRef>
          </c:tx>
          <c:spPr>
            <a:ln w="28575" cap="rnd">
              <a:solidFill>
                <a:schemeClr val="accent1"/>
              </a:solidFill>
              <a:round/>
            </a:ln>
            <a:effectLst/>
          </c:spPr>
          <c:marker>
            <c:symbol val="none"/>
          </c:marker>
          <c:xVal>
            <c:strRef>
              <c:f>Response2!$C$1:$BR$1</c:f>
              <c:strCache>
                <c:ptCount val="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strCache>
            </c:strRef>
          </c:xVal>
          <c:yVal>
            <c:numRef>
              <c:f>Response2!$C$97:$BR$97</c:f>
              <c:numCache>
                <c:formatCode>General</c:formatCode>
                <c:ptCount val="68"/>
                <c:pt idx="0">
                  <c:v>0</c:v>
                </c:pt>
                <c:pt idx="1">
                  <c:v>0</c:v>
                </c:pt>
                <c:pt idx="2">
                  <c:v>0</c:v>
                </c:pt>
                <c:pt idx="3">
                  <c:v>1</c:v>
                </c:pt>
                <c:pt idx="4">
                  <c:v>1</c:v>
                </c:pt>
                <c:pt idx="5">
                  <c:v>1</c:v>
                </c:pt>
                <c:pt idx="6">
                  <c:v>1</c:v>
                </c:pt>
                <c:pt idx="7">
                  <c:v>0</c:v>
                </c:pt>
                <c:pt idx="8">
                  <c:v>1</c:v>
                </c:pt>
                <c:pt idx="9">
                  <c:v>1</c:v>
                </c:pt>
                <c:pt idx="10">
                  <c:v>1</c:v>
                </c:pt>
                <c:pt idx="11">
                  <c:v>1</c:v>
                </c:pt>
                <c:pt idx="12">
                  <c:v>1</c:v>
                </c:pt>
                <c:pt idx="13">
                  <c:v>1</c:v>
                </c:pt>
                <c:pt idx="14">
                  <c:v>1</c:v>
                </c:pt>
                <c:pt idx="15">
                  <c:v>1</c:v>
                </c:pt>
                <c:pt idx="16">
                  <c:v>1</c:v>
                </c:pt>
                <c:pt idx="17">
                  <c:v>1</c:v>
                </c:pt>
                <c:pt idx="18">
                  <c:v>1</c:v>
                </c:pt>
                <c:pt idx="19">
                  <c:v>1</c:v>
                </c:pt>
                <c:pt idx="20">
                  <c:v>1</c:v>
                </c:pt>
                <c:pt idx="21">
                  <c:v>0</c:v>
                </c:pt>
                <c:pt idx="22">
                  <c:v>1</c:v>
                </c:pt>
                <c:pt idx="23">
                  <c:v>1</c:v>
                </c:pt>
                <c:pt idx="24">
                  <c:v>0</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0</c:v>
                </c:pt>
                <c:pt idx="42">
                  <c:v>0</c:v>
                </c:pt>
                <c:pt idx="43">
                  <c:v>0</c:v>
                </c:pt>
                <c:pt idx="44">
                  <c:v>0</c:v>
                </c:pt>
                <c:pt idx="45">
                  <c:v>1</c:v>
                </c:pt>
                <c:pt idx="46">
                  <c:v>0</c:v>
                </c:pt>
                <c:pt idx="47">
                  <c:v>0</c:v>
                </c:pt>
                <c:pt idx="48">
                  <c:v>1</c:v>
                </c:pt>
                <c:pt idx="49">
                  <c:v>0</c:v>
                </c:pt>
                <c:pt idx="50">
                  <c:v>1</c:v>
                </c:pt>
                <c:pt idx="51">
                  <c:v>1</c:v>
                </c:pt>
                <c:pt idx="52">
                  <c:v>1</c:v>
                </c:pt>
                <c:pt idx="53">
                  <c:v>1</c:v>
                </c:pt>
                <c:pt idx="54">
                  <c:v>0</c:v>
                </c:pt>
                <c:pt idx="55">
                  <c:v>0</c:v>
                </c:pt>
                <c:pt idx="56">
                  <c:v>1</c:v>
                </c:pt>
                <c:pt idx="57">
                  <c:v>0</c:v>
                </c:pt>
                <c:pt idx="58">
                  <c:v>1</c:v>
                </c:pt>
                <c:pt idx="59">
                  <c:v>0</c:v>
                </c:pt>
                <c:pt idx="60">
                  <c:v>1</c:v>
                </c:pt>
                <c:pt idx="61">
                  <c:v>1</c:v>
                </c:pt>
                <c:pt idx="62">
                  <c:v>0</c:v>
                </c:pt>
                <c:pt idx="63">
                  <c:v>1</c:v>
                </c:pt>
                <c:pt idx="64">
                  <c:v>0</c:v>
                </c:pt>
                <c:pt idx="65">
                  <c:v>0</c:v>
                </c:pt>
                <c:pt idx="66">
                  <c:v>0</c:v>
                </c:pt>
                <c:pt idx="67">
                  <c:v>0</c:v>
                </c:pt>
              </c:numCache>
            </c:numRef>
          </c:yVal>
          <c:smooth val="0"/>
          <c:extLst>
            <c:ext xmlns:c16="http://schemas.microsoft.com/office/drawing/2014/chart" uri="{C3380CC4-5D6E-409C-BE32-E72D297353CC}">
              <c16:uniqueId val="{00000000-4954-4CE9-822A-19CC04CDE204}"/>
            </c:ext>
          </c:extLst>
        </c:ser>
        <c:dLbls>
          <c:showLegendKey val="0"/>
          <c:showVal val="0"/>
          <c:showCatName val="0"/>
          <c:showSerName val="0"/>
          <c:showPercent val="0"/>
          <c:showBubbleSize val="0"/>
        </c:dLbls>
        <c:axId val="2120872688"/>
        <c:axId val="2120865008"/>
      </c:scatterChart>
      <c:valAx>
        <c:axId val="2120872688"/>
        <c:scaling>
          <c:orientation val="minMax"/>
          <c:max val="7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65008"/>
        <c:crosses val="autoZero"/>
        <c:crossBetween val="midCat"/>
        <c:majorUnit val="10"/>
        <c:minorUnit val="1"/>
      </c:valAx>
      <c:valAx>
        <c:axId val="212086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Decision to stay home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7268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Response2!$B$89</c:f>
              <c:strCache>
                <c:ptCount val="1"/>
                <c:pt idx="0">
                  <c:v>Carol</c:v>
                </c:pt>
              </c:strCache>
            </c:strRef>
          </c:tx>
          <c:spPr>
            <a:ln w="28575" cap="rnd">
              <a:solidFill>
                <a:schemeClr val="accent1"/>
              </a:solidFill>
              <a:round/>
            </a:ln>
            <a:effectLst/>
          </c:spPr>
          <c:marker>
            <c:symbol val="none"/>
          </c:marker>
          <c:xVal>
            <c:strRef>
              <c:f>Response2!$C$1:$BR$1</c:f>
              <c:strCache>
                <c:ptCount val="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strCache>
            </c:strRef>
          </c:xVal>
          <c:yVal>
            <c:numRef>
              <c:f>Response2!$C$89:$BR$89</c:f>
              <c:numCache>
                <c:formatCode>General</c:formatCode>
                <c:ptCount val="68"/>
                <c:pt idx="0">
                  <c:v>0</c:v>
                </c:pt>
                <c:pt idx="1">
                  <c:v>0</c:v>
                </c:pt>
                <c:pt idx="2">
                  <c:v>0</c:v>
                </c:pt>
                <c:pt idx="3">
                  <c:v>0</c:v>
                </c:pt>
                <c:pt idx="4">
                  <c:v>0</c:v>
                </c:pt>
                <c:pt idx="5">
                  <c:v>0</c:v>
                </c:pt>
                <c:pt idx="6">
                  <c:v>0</c:v>
                </c:pt>
                <c:pt idx="7">
                  <c:v>0</c:v>
                </c:pt>
                <c:pt idx="8">
                  <c:v>1</c:v>
                </c:pt>
                <c:pt idx="9">
                  <c:v>0</c:v>
                </c:pt>
                <c:pt idx="10">
                  <c:v>0</c:v>
                </c:pt>
                <c:pt idx="11">
                  <c:v>1</c:v>
                </c:pt>
                <c:pt idx="12">
                  <c:v>0</c:v>
                </c:pt>
                <c:pt idx="13">
                  <c:v>0</c:v>
                </c:pt>
                <c:pt idx="14">
                  <c:v>0</c:v>
                </c:pt>
                <c:pt idx="15">
                  <c:v>1</c:v>
                </c:pt>
                <c:pt idx="16">
                  <c:v>1</c:v>
                </c:pt>
                <c:pt idx="17">
                  <c:v>1</c:v>
                </c:pt>
                <c:pt idx="18">
                  <c:v>0</c:v>
                </c:pt>
                <c:pt idx="19">
                  <c:v>0</c:v>
                </c:pt>
                <c:pt idx="20">
                  <c:v>0</c:v>
                </c:pt>
                <c:pt idx="21">
                  <c:v>1</c:v>
                </c:pt>
                <c:pt idx="22">
                  <c:v>1</c:v>
                </c:pt>
                <c:pt idx="23">
                  <c:v>1</c:v>
                </c:pt>
                <c:pt idx="24">
                  <c:v>1</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numCache>
            </c:numRef>
          </c:yVal>
          <c:smooth val="0"/>
          <c:extLst>
            <c:ext xmlns:c16="http://schemas.microsoft.com/office/drawing/2014/chart" uri="{C3380CC4-5D6E-409C-BE32-E72D297353CC}">
              <c16:uniqueId val="{00000000-DA5F-42BE-8844-FE8098CB877D}"/>
            </c:ext>
          </c:extLst>
        </c:ser>
        <c:dLbls>
          <c:showLegendKey val="0"/>
          <c:showVal val="0"/>
          <c:showCatName val="0"/>
          <c:showSerName val="0"/>
          <c:showPercent val="0"/>
          <c:showBubbleSize val="0"/>
        </c:dLbls>
        <c:axId val="2120872688"/>
        <c:axId val="2120865008"/>
      </c:scatterChart>
      <c:valAx>
        <c:axId val="2120872688"/>
        <c:scaling>
          <c:orientation val="minMax"/>
          <c:max val="7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65008"/>
        <c:crosses val="autoZero"/>
        <c:crossBetween val="midCat"/>
        <c:majorUnit val="10"/>
        <c:minorUnit val="1"/>
      </c:valAx>
      <c:valAx>
        <c:axId val="212086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Decision to stay home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7268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Response2!$B$99</c:f>
              <c:strCache>
                <c:ptCount val="1"/>
                <c:pt idx="0">
                  <c:v>Liza</c:v>
                </c:pt>
              </c:strCache>
            </c:strRef>
          </c:tx>
          <c:spPr>
            <a:ln w="28575" cap="rnd">
              <a:solidFill>
                <a:schemeClr val="accent1"/>
              </a:solidFill>
              <a:round/>
            </a:ln>
            <a:effectLst/>
          </c:spPr>
          <c:marker>
            <c:symbol val="none"/>
          </c:marker>
          <c:xVal>
            <c:strRef>
              <c:f>Response2!$C$1:$BR$1</c:f>
              <c:strCache>
                <c:ptCount val="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strCache>
            </c:strRef>
          </c:xVal>
          <c:yVal>
            <c:numRef>
              <c:f>Response2!$C$99:$BR$99</c:f>
              <c:numCache>
                <c:formatCode>General</c:formatCode>
                <c:ptCount val="68"/>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1</c:v>
                </c:pt>
                <c:pt idx="15">
                  <c:v>1</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numCache>
            </c:numRef>
          </c:yVal>
          <c:smooth val="0"/>
          <c:extLst>
            <c:ext xmlns:c16="http://schemas.microsoft.com/office/drawing/2014/chart" uri="{C3380CC4-5D6E-409C-BE32-E72D297353CC}">
              <c16:uniqueId val="{00000000-B44E-4D84-AFE7-82B2B4B928A1}"/>
            </c:ext>
          </c:extLst>
        </c:ser>
        <c:dLbls>
          <c:showLegendKey val="0"/>
          <c:showVal val="0"/>
          <c:showCatName val="0"/>
          <c:showSerName val="0"/>
          <c:showPercent val="0"/>
          <c:showBubbleSize val="0"/>
        </c:dLbls>
        <c:axId val="2120872688"/>
        <c:axId val="2120865008"/>
      </c:scatterChart>
      <c:valAx>
        <c:axId val="2120872688"/>
        <c:scaling>
          <c:orientation val="minMax"/>
          <c:max val="7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65008"/>
        <c:crosses val="autoZero"/>
        <c:crossBetween val="midCat"/>
        <c:majorUnit val="10"/>
        <c:minorUnit val="1"/>
      </c:valAx>
      <c:valAx>
        <c:axId val="212086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Decision to stay home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7268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Response2!$B$97</c:f>
              <c:strCache>
                <c:ptCount val="1"/>
                <c:pt idx="0">
                  <c:v>Eugene</c:v>
                </c:pt>
              </c:strCache>
            </c:strRef>
          </c:tx>
          <c:spPr>
            <a:ln w="28575" cap="rnd">
              <a:solidFill>
                <a:schemeClr val="accent1"/>
              </a:solidFill>
              <a:round/>
            </a:ln>
            <a:effectLst/>
          </c:spPr>
          <c:marker>
            <c:symbol val="none"/>
          </c:marker>
          <c:xVal>
            <c:strRef>
              <c:f>Response2!$C$1:$BR$1</c:f>
              <c:strCache>
                <c:ptCount val="68"/>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strCache>
            </c:strRef>
          </c:xVal>
          <c:yVal>
            <c:numRef>
              <c:f>Response2!$C$97:$BR$97</c:f>
              <c:numCache>
                <c:formatCode>General</c:formatCode>
                <c:ptCount val="68"/>
                <c:pt idx="0">
                  <c:v>0</c:v>
                </c:pt>
                <c:pt idx="1">
                  <c:v>0</c:v>
                </c:pt>
                <c:pt idx="2">
                  <c:v>0</c:v>
                </c:pt>
                <c:pt idx="3">
                  <c:v>1</c:v>
                </c:pt>
                <c:pt idx="4">
                  <c:v>1</c:v>
                </c:pt>
                <c:pt idx="5">
                  <c:v>1</c:v>
                </c:pt>
                <c:pt idx="6">
                  <c:v>1</c:v>
                </c:pt>
                <c:pt idx="7">
                  <c:v>0</c:v>
                </c:pt>
                <c:pt idx="8">
                  <c:v>1</c:v>
                </c:pt>
                <c:pt idx="9">
                  <c:v>1</c:v>
                </c:pt>
                <c:pt idx="10">
                  <c:v>1</c:v>
                </c:pt>
                <c:pt idx="11">
                  <c:v>1</c:v>
                </c:pt>
                <c:pt idx="12">
                  <c:v>1</c:v>
                </c:pt>
                <c:pt idx="13">
                  <c:v>1</c:v>
                </c:pt>
                <c:pt idx="14">
                  <c:v>1</c:v>
                </c:pt>
                <c:pt idx="15">
                  <c:v>1</c:v>
                </c:pt>
                <c:pt idx="16">
                  <c:v>1</c:v>
                </c:pt>
                <c:pt idx="17">
                  <c:v>1</c:v>
                </c:pt>
                <c:pt idx="18">
                  <c:v>1</c:v>
                </c:pt>
                <c:pt idx="19">
                  <c:v>1</c:v>
                </c:pt>
                <c:pt idx="20">
                  <c:v>1</c:v>
                </c:pt>
                <c:pt idx="21">
                  <c:v>0</c:v>
                </c:pt>
                <c:pt idx="22">
                  <c:v>1</c:v>
                </c:pt>
                <c:pt idx="23">
                  <c:v>1</c:v>
                </c:pt>
                <c:pt idx="24">
                  <c:v>0</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0</c:v>
                </c:pt>
                <c:pt idx="42">
                  <c:v>0</c:v>
                </c:pt>
                <c:pt idx="43">
                  <c:v>0</c:v>
                </c:pt>
                <c:pt idx="44">
                  <c:v>0</c:v>
                </c:pt>
                <c:pt idx="45">
                  <c:v>1</c:v>
                </c:pt>
                <c:pt idx="46">
                  <c:v>0</c:v>
                </c:pt>
                <c:pt idx="47">
                  <c:v>0</c:v>
                </c:pt>
                <c:pt idx="48">
                  <c:v>1</c:v>
                </c:pt>
                <c:pt idx="49">
                  <c:v>0</c:v>
                </c:pt>
                <c:pt idx="50">
                  <c:v>1</c:v>
                </c:pt>
                <c:pt idx="51">
                  <c:v>1</c:v>
                </c:pt>
                <c:pt idx="52">
                  <c:v>1</c:v>
                </c:pt>
                <c:pt idx="53">
                  <c:v>1</c:v>
                </c:pt>
                <c:pt idx="54">
                  <c:v>0</c:v>
                </c:pt>
                <c:pt idx="55">
                  <c:v>0</c:v>
                </c:pt>
                <c:pt idx="56">
                  <c:v>1</c:v>
                </c:pt>
                <c:pt idx="57">
                  <c:v>0</c:v>
                </c:pt>
                <c:pt idx="58">
                  <c:v>1</c:v>
                </c:pt>
                <c:pt idx="59">
                  <c:v>0</c:v>
                </c:pt>
                <c:pt idx="60">
                  <c:v>1</c:v>
                </c:pt>
                <c:pt idx="61">
                  <c:v>1</c:v>
                </c:pt>
                <c:pt idx="62">
                  <c:v>0</c:v>
                </c:pt>
                <c:pt idx="63">
                  <c:v>1</c:v>
                </c:pt>
                <c:pt idx="64">
                  <c:v>0</c:v>
                </c:pt>
                <c:pt idx="65">
                  <c:v>0</c:v>
                </c:pt>
                <c:pt idx="66">
                  <c:v>0</c:v>
                </c:pt>
                <c:pt idx="67">
                  <c:v>0</c:v>
                </c:pt>
              </c:numCache>
            </c:numRef>
          </c:yVal>
          <c:smooth val="0"/>
          <c:extLst>
            <c:ext xmlns:c16="http://schemas.microsoft.com/office/drawing/2014/chart" uri="{C3380CC4-5D6E-409C-BE32-E72D297353CC}">
              <c16:uniqueId val="{00000000-4954-4CE9-822A-19CC04CDE204}"/>
            </c:ext>
          </c:extLst>
        </c:ser>
        <c:dLbls>
          <c:showLegendKey val="0"/>
          <c:showVal val="0"/>
          <c:showCatName val="0"/>
          <c:showSerName val="0"/>
          <c:showPercent val="0"/>
          <c:showBubbleSize val="0"/>
        </c:dLbls>
        <c:axId val="2120872688"/>
        <c:axId val="2120865008"/>
      </c:scatterChart>
      <c:valAx>
        <c:axId val="2120872688"/>
        <c:scaling>
          <c:orientation val="minMax"/>
          <c:max val="7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65008"/>
        <c:crosses val="autoZero"/>
        <c:crossBetween val="midCat"/>
        <c:majorUnit val="10"/>
        <c:minorUnit val="1"/>
      </c:valAx>
      <c:valAx>
        <c:axId val="212086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Decision to stay home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0872688"/>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7026" y="1406591"/>
            <a:ext cx="10959624" cy="2992238"/>
          </a:xfrm>
        </p:spPr>
        <p:txBody>
          <a:bodyPr anchor="b"/>
          <a:lstStyle>
            <a:lvl1pPr algn="ctr">
              <a:defRPr sz="7519"/>
            </a:lvl1pPr>
          </a:lstStyle>
          <a:p>
            <a:r>
              <a:rPr lang="en-US"/>
              <a:t>Click to edit Master title style</a:t>
            </a:r>
            <a:endParaRPr lang="en-US" dirty="0"/>
          </a:p>
        </p:txBody>
      </p:sp>
      <p:sp>
        <p:nvSpPr>
          <p:cNvPr id="3" name="Subtitle 2"/>
          <p:cNvSpPr>
            <a:spLocks noGrp="1"/>
          </p:cNvSpPr>
          <p:nvPr>
            <p:ph type="subTitle" idx="1"/>
          </p:nvPr>
        </p:nvSpPr>
        <p:spPr>
          <a:xfrm>
            <a:off x="1611710" y="4514222"/>
            <a:ext cx="9670256" cy="2075068"/>
          </a:xfrm>
        </p:spPr>
        <p:txBody>
          <a:bodyPr/>
          <a:lstStyle>
            <a:lvl1pPr marL="0" indent="0" algn="ctr">
              <a:buNone/>
              <a:defRPr sz="3008"/>
            </a:lvl1pPr>
            <a:lvl2pPr marL="572936" indent="0" algn="ctr">
              <a:buNone/>
              <a:defRPr sz="2506"/>
            </a:lvl2pPr>
            <a:lvl3pPr marL="1145871" indent="0" algn="ctr">
              <a:buNone/>
              <a:defRPr sz="2256"/>
            </a:lvl3pPr>
            <a:lvl4pPr marL="1718806" indent="0" algn="ctr">
              <a:buNone/>
              <a:defRPr sz="2005"/>
            </a:lvl4pPr>
            <a:lvl5pPr marL="2291742" indent="0" algn="ctr">
              <a:buNone/>
              <a:defRPr sz="2005"/>
            </a:lvl5pPr>
            <a:lvl6pPr marL="2864678" indent="0" algn="ctr">
              <a:buNone/>
              <a:defRPr sz="2005"/>
            </a:lvl6pPr>
            <a:lvl7pPr marL="3437614" indent="0" algn="ctr">
              <a:buNone/>
              <a:defRPr sz="2005"/>
            </a:lvl7pPr>
            <a:lvl8pPr marL="4010549" indent="0" algn="ctr">
              <a:buNone/>
              <a:defRPr sz="2005"/>
            </a:lvl8pPr>
            <a:lvl9pPr marL="4583484" indent="0" algn="ctr">
              <a:buNone/>
              <a:defRPr sz="20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8DF94F-D23C-44DD-870C-700E4ED3E3EE}"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346710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DF94F-D23C-44DD-870C-700E4ED3E3EE}"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328790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7039" y="457590"/>
            <a:ext cx="2780199" cy="72836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6443" y="457590"/>
            <a:ext cx="8179425" cy="72836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DF94F-D23C-44DD-870C-700E4ED3E3EE}"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49255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DF94F-D23C-44DD-870C-700E4ED3E3EE}"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392968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9727" y="2142715"/>
            <a:ext cx="11120795" cy="3575166"/>
          </a:xfrm>
        </p:spPr>
        <p:txBody>
          <a:bodyPr anchor="b"/>
          <a:lstStyle>
            <a:lvl1pPr>
              <a:defRPr sz="7519"/>
            </a:lvl1pPr>
          </a:lstStyle>
          <a:p>
            <a:r>
              <a:rPr lang="en-US"/>
              <a:t>Click to edit Master title style</a:t>
            </a:r>
            <a:endParaRPr lang="en-US" dirty="0"/>
          </a:p>
        </p:txBody>
      </p:sp>
      <p:sp>
        <p:nvSpPr>
          <p:cNvPr id="3" name="Text Placeholder 2"/>
          <p:cNvSpPr>
            <a:spLocks noGrp="1"/>
          </p:cNvSpPr>
          <p:nvPr>
            <p:ph type="body" idx="1"/>
          </p:nvPr>
        </p:nvSpPr>
        <p:spPr>
          <a:xfrm>
            <a:off x="879727" y="5751705"/>
            <a:ext cx="11120795" cy="1880095"/>
          </a:xfrm>
        </p:spPr>
        <p:txBody>
          <a:bodyPr/>
          <a:lstStyle>
            <a:lvl1pPr marL="0" indent="0">
              <a:buNone/>
              <a:defRPr sz="3008">
                <a:solidFill>
                  <a:schemeClr val="tx1"/>
                </a:solidFill>
              </a:defRPr>
            </a:lvl1pPr>
            <a:lvl2pPr marL="572936" indent="0">
              <a:buNone/>
              <a:defRPr sz="2506">
                <a:solidFill>
                  <a:schemeClr val="tx1">
                    <a:tint val="75000"/>
                  </a:schemeClr>
                </a:solidFill>
              </a:defRPr>
            </a:lvl2pPr>
            <a:lvl3pPr marL="1145871" indent="0">
              <a:buNone/>
              <a:defRPr sz="2256">
                <a:solidFill>
                  <a:schemeClr val="tx1">
                    <a:tint val="75000"/>
                  </a:schemeClr>
                </a:solidFill>
              </a:defRPr>
            </a:lvl3pPr>
            <a:lvl4pPr marL="1718806" indent="0">
              <a:buNone/>
              <a:defRPr sz="2005">
                <a:solidFill>
                  <a:schemeClr val="tx1">
                    <a:tint val="75000"/>
                  </a:schemeClr>
                </a:solidFill>
              </a:defRPr>
            </a:lvl4pPr>
            <a:lvl5pPr marL="2291742" indent="0">
              <a:buNone/>
              <a:defRPr sz="2005">
                <a:solidFill>
                  <a:schemeClr val="tx1">
                    <a:tint val="75000"/>
                  </a:schemeClr>
                </a:solidFill>
              </a:defRPr>
            </a:lvl5pPr>
            <a:lvl6pPr marL="2864678" indent="0">
              <a:buNone/>
              <a:defRPr sz="2005">
                <a:solidFill>
                  <a:schemeClr val="tx1">
                    <a:tint val="75000"/>
                  </a:schemeClr>
                </a:solidFill>
              </a:defRPr>
            </a:lvl6pPr>
            <a:lvl7pPr marL="3437614" indent="0">
              <a:buNone/>
              <a:defRPr sz="2005">
                <a:solidFill>
                  <a:schemeClr val="tx1">
                    <a:tint val="75000"/>
                  </a:schemeClr>
                </a:solidFill>
              </a:defRPr>
            </a:lvl7pPr>
            <a:lvl8pPr marL="4010549" indent="0">
              <a:buNone/>
              <a:defRPr sz="2005">
                <a:solidFill>
                  <a:schemeClr val="tx1">
                    <a:tint val="75000"/>
                  </a:schemeClr>
                </a:solidFill>
              </a:defRPr>
            </a:lvl8pPr>
            <a:lvl9pPr marL="4583484" indent="0">
              <a:buNone/>
              <a:defRPr sz="200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DF94F-D23C-44DD-870C-700E4ED3E3EE}"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121260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6440" y="2287948"/>
            <a:ext cx="5479812" cy="5453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7423" y="2287948"/>
            <a:ext cx="5479812" cy="5453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DF94F-D23C-44DD-870C-700E4ED3E3EE}"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41429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8119" y="457591"/>
            <a:ext cx="11120795" cy="16612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8121" y="2106903"/>
            <a:ext cx="5454628" cy="1032560"/>
          </a:xfrm>
        </p:spPr>
        <p:txBody>
          <a:bodyPr anchor="b"/>
          <a:lstStyle>
            <a:lvl1pPr marL="0" indent="0">
              <a:buNone/>
              <a:defRPr sz="3008" b="1"/>
            </a:lvl1pPr>
            <a:lvl2pPr marL="572936" indent="0">
              <a:buNone/>
              <a:defRPr sz="2506" b="1"/>
            </a:lvl2pPr>
            <a:lvl3pPr marL="1145871" indent="0">
              <a:buNone/>
              <a:defRPr sz="2256" b="1"/>
            </a:lvl3pPr>
            <a:lvl4pPr marL="1718806" indent="0">
              <a:buNone/>
              <a:defRPr sz="2005" b="1"/>
            </a:lvl4pPr>
            <a:lvl5pPr marL="2291742" indent="0">
              <a:buNone/>
              <a:defRPr sz="2005" b="1"/>
            </a:lvl5pPr>
            <a:lvl6pPr marL="2864678" indent="0">
              <a:buNone/>
              <a:defRPr sz="2005" b="1"/>
            </a:lvl6pPr>
            <a:lvl7pPr marL="3437614" indent="0">
              <a:buNone/>
              <a:defRPr sz="2005" b="1"/>
            </a:lvl7pPr>
            <a:lvl8pPr marL="4010549" indent="0">
              <a:buNone/>
              <a:defRPr sz="2005" b="1"/>
            </a:lvl8pPr>
            <a:lvl9pPr marL="4583484" indent="0">
              <a:buNone/>
              <a:defRPr sz="2005" b="1"/>
            </a:lvl9pPr>
          </a:lstStyle>
          <a:p>
            <a:pPr lvl="0"/>
            <a:r>
              <a:rPr lang="en-US"/>
              <a:t>Click to edit Master text styles</a:t>
            </a:r>
          </a:p>
        </p:txBody>
      </p:sp>
      <p:sp>
        <p:nvSpPr>
          <p:cNvPr id="4" name="Content Placeholder 3"/>
          <p:cNvSpPr>
            <a:spLocks noGrp="1"/>
          </p:cNvSpPr>
          <p:nvPr>
            <p:ph sz="half" idx="2"/>
          </p:nvPr>
        </p:nvSpPr>
        <p:spPr>
          <a:xfrm>
            <a:off x="888121" y="3139463"/>
            <a:ext cx="5454628" cy="4617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7426" y="2106903"/>
            <a:ext cx="5481491" cy="1032560"/>
          </a:xfrm>
        </p:spPr>
        <p:txBody>
          <a:bodyPr anchor="b"/>
          <a:lstStyle>
            <a:lvl1pPr marL="0" indent="0">
              <a:buNone/>
              <a:defRPr sz="3008" b="1"/>
            </a:lvl1pPr>
            <a:lvl2pPr marL="572936" indent="0">
              <a:buNone/>
              <a:defRPr sz="2506" b="1"/>
            </a:lvl2pPr>
            <a:lvl3pPr marL="1145871" indent="0">
              <a:buNone/>
              <a:defRPr sz="2256" b="1"/>
            </a:lvl3pPr>
            <a:lvl4pPr marL="1718806" indent="0">
              <a:buNone/>
              <a:defRPr sz="2005" b="1"/>
            </a:lvl4pPr>
            <a:lvl5pPr marL="2291742" indent="0">
              <a:buNone/>
              <a:defRPr sz="2005" b="1"/>
            </a:lvl5pPr>
            <a:lvl6pPr marL="2864678" indent="0">
              <a:buNone/>
              <a:defRPr sz="2005" b="1"/>
            </a:lvl6pPr>
            <a:lvl7pPr marL="3437614" indent="0">
              <a:buNone/>
              <a:defRPr sz="2005" b="1"/>
            </a:lvl7pPr>
            <a:lvl8pPr marL="4010549" indent="0">
              <a:buNone/>
              <a:defRPr sz="2005" b="1"/>
            </a:lvl8pPr>
            <a:lvl9pPr marL="4583484" indent="0">
              <a:buNone/>
              <a:defRPr sz="2005" b="1"/>
            </a:lvl9pPr>
          </a:lstStyle>
          <a:p>
            <a:pPr lvl="0"/>
            <a:r>
              <a:rPr lang="en-US"/>
              <a:t>Click to edit Master text styles</a:t>
            </a:r>
          </a:p>
        </p:txBody>
      </p:sp>
      <p:sp>
        <p:nvSpPr>
          <p:cNvPr id="6" name="Content Placeholder 5"/>
          <p:cNvSpPr>
            <a:spLocks noGrp="1"/>
          </p:cNvSpPr>
          <p:nvPr>
            <p:ph sz="quarter" idx="4"/>
          </p:nvPr>
        </p:nvSpPr>
        <p:spPr>
          <a:xfrm>
            <a:off x="6527426" y="3139463"/>
            <a:ext cx="5481491" cy="4617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DF94F-D23C-44DD-870C-700E4ED3E3EE}"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103165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DF94F-D23C-44DD-870C-700E4ED3E3EE}"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127082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DF94F-D23C-44DD-870C-700E4ED3E3EE}"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56510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8119" y="572982"/>
            <a:ext cx="4158546" cy="2005436"/>
          </a:xfrm>
        </p:spPr>
        <p:txBody>
          <a:bodyPr anchor="b"/>
          <a:lstStyle>
            <a:lvl1pPr>
              <a:defRPr sz="4010"/>
            </a:lvl1pPr>
          </a:lstStyle>
          <a:p>
            <a:r>
              <a:rPr lang="en-US"/>
              <a:t>Click to edit Master title style</a:t>
            </a:r>
            <a:endParaRPr lang="en-US" dirty="0"/>
          </a:p>
        </p:txBody>
      </p:sp>
      <p:sp>
        <p:nvSpPr>
          <p:cNvPr id="3" name="Content Placeholder 2"/>
          <p:cNvSpPr>
            <a:spLocks noGrp="1"/>
          </p:cNvSpPr>
          <p:nvPr>
            <p:ph idx="1"/>
          </p:nvPr>
        </p:nvSpPr>
        <p:spPr>
          <a:xfrm>
            <a:off x="5481493" y="1237483"/>
            <a:ext cx="6527423" cy="6107825"/>
          </a:xfrm>
        </p:spPr>
        <p:txBody>
          <a:bodyPr/>
          <a:lstStyle>
            <a:lvl1pPr>
              <a:defRPr sz="4010"/>
            </a:lvl1pPr>
            <a:lvl2pPr>
              <a:defRPr sz="3509"/>
            </a:lvl2pPr>
            <a:lvl3pPr>
              <a:defRPr sz="3008"/>
            </a:lvl3pPr>
            <a:lvl4pPr>
              <a:defRPr sz="2506"/>
            </a:lvl4pPr>
            <a:lvl5pPr>
              <a:defRPr sz="2506"/>
            </a:lvl5pPr>
            <a:lvl6pPr>
              <a:defRPr sz="2506"/>
            </a:lvl6pPr>
            <a:lvl7pPr>
              <a:defRPr sz="2506"/>
            </a:lvl7pPr>
            <a:lvl8pPr>
              <a:defRPr sz="2506"/>
            </a:lvl8pPr>
            <a:lvl9pPr>
              <a:defRPr sz="25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119" y="2578418"/>
            <a:ext cx="4158546" cy="4776837"/>
          </a:xfrm>
        </p:spPr>
        <p:txBody>
          <a:bodyPr/>
          <a:lstStyle>
            <a:lvl1pPr marL="0" indent="0">
              <a:buNone/>
              <a:defRPr sz="2005"/>
            </a:lvl1pPr>
            <a:lvl2pPr marL="572936" indent="0">
              <a:buNone/>
              <a:defRPr sz="1754"/>
            </a:lvl2pPr>
            <a:lvl3pPr marL="1145871" indent="0">
              <a:buNone/>
              <a:defRPr sz="1504"/>
            </a:lvl3pPr>
            <a:lvl4pPr marL="1718806" indent="0">
              <a:buNone/>
              <a:defRPr sz="1253"/>
            </a:lvl4pPr>
            <a:lvl5pPr marL="2291742" indent="0">
              <a:buNone/>
              <a:defRPr sz="1253"/>
            </a:lvl5pPr>
            <a:lvl6pPr marL="2864678" indent="0">
              <a:buNone/>
              <a:defRPr sz="1253"/>
            </a:lvl6pPr>
            <a:lvl7pPr marL="3437614" indent="0">
              <a:buNone/>
              <a:defRPr sz="1253"/>
            </a:lvl7pPr>
            <a:lvl8pPr marL="4010549" indent="0">
              <a:buNone/>
              <a:defRPr sz="1253"/>
            </a:lvl8pPr>
            <a:lvl9pPr marL="4583484" indent="0">
              <a:buNone/>
              <a:defRPr sz="1253"/>
            </a:lvl9pPr>
          </a:lstStyle>
          <a:p>
            <a:pPr lvl="0"/>
            <a:r>
              <a:rPr lang="en-US"/>
              <a:t>Click to edit Master text styles</a:t>
            </a:r>
          </a:p>
        </p:txBody>
      </p:sp>
      <p:sp>
        <p:nvSpPr>
          <p:cNvPr id="5" name="Date Placeholder 4"/>
          <p:cNvSpPr>
            <a:spLocks noGrp="1"/>
          </p:cNvSpPr>
          <p:nvPr>
            <p:ph type="dt" sz="half" idx="10"/>
          </p:nvPr>
        </p:nvSpPr>
        <p:spPr/>
        <p:txBody>
          <a:bodyPr/>
          <a:lstStyle/>
          <a:p>
            <a:fld id="{E08DF94F-D23C-44DD-870C-700E4ED3E3EE}"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153594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8119" y="572982"/>
            <a:ext cx="4158546" cy="2005436"/>
          </a:xfrm>
        </p:spPr>
        <p:txBody>
          <a:bodyPr anchor="b"/>
          <a:lstStyle>
            <a:lvl1pPr>
              <a:defRPr sz="401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81493" y="1237483"/>
            <a:ext cx="6527423" cy="6107825"/>
          </a:xfrm>
        </p:spPr>
        <p:txBody>
          <a:bodyPr anchor="t"/>
          <a:lstStyle>
            <a:lvl1pPr marL="0" indent="0">
              <a:buNone/>
              <a:defRPr sz="4010"/>
            </a:lvl1pPr>
            <a:lvl2pPr marL="572936" indent="0">
              <a:buNone/>
              <a:defRPr sz="3509"/>
            </a:lvl2pPr>
            <a:lvl3pPr marL="1145871" indent="0">
              <a:buNone/>
              <a:defRPr sz="3008"/>
            </a:lvl3pPr>
            <a:lvl4pPr marL="1718806" indent="0">
              <a:buNone/>
              <a:defRPr sz="2506"/>
            </a:lvl4pPr>
            <a:lvl5pPr marL="2291742" indent="0">
              <a:buNone/>
              <a:defRPr sz="2506"/>
            </a:lvl5pPr>
            <a:lvl6pPr marL="2864678" indent="0">
              <a:buNone/>
              <a:defRPr sz="2506"/>
            </a:lvl6pPr>
            <a:lvl7pPr marL="3437614" indent="0">
              <a:buNone/>
              <a:defRPr sz="2506"/>
            </a:lvl7pPr>
            <a:lvl8pPr marL="4010549" indent="0">
              <a:buNone/>
              <a:defRPr sz="2506"/>
            </a:lvl8pPr>
            <a:lvl9pPr marL="4583484" indent="0">
              <a:buNone/>
              <a:defRPr sz="2506"/>
            </a:lvl9pPr>
          </a:lstStyle>
          <a:p>
            <a:r>
              <a:rPr lang="en-US"/>
              <a:t>Click icon to add picture</a:t>
            </a:r>
            <a:endParaRPr lang="en-US" dirty="0"/>
          </a:p>
        </p:txBody>
      </p:sp>
      <p:sp>
        <p:nvSpPr>
          <p:cNvPr id="4" name="Text Placeholder 3"/>
          <p:cNvSpPr>
            <a:spLocks noGrp="1"/>
          </p:cNvSpPr>
          <p:nvPr>
            <p:ph type="body" sz="half" idx="2"/>
          </p:nvPr>
        </p:nvSpPr>
        <p:spPr>
          <a:xfrm>
            <a:off x="888119" y="2578418"/>
            <a:ext cx="4158546" cy="4776837"/>
          </a:xfrm>
        </p:spPr>
        <p:txBody>
          <a:bodyPr/>
          <a:lstStyle>
            <a:lvl1pPr marL="0" indent="0">
              <a:buNone/>
              <a:defRPr sz="2005"/>
            </a:lvl1pPr>
            <a:lvl2pPr marL="572936" indent="0">
              <a:buNone/>
              <a:defRPr sz="1754"/>
            </a:lvl2pPr>
            <a:lvl3pPr marL="1145871" indent="0">
              <a:buNone/>
              <a:defRPr sz="1504"/>
            </a:lvl3pPr>
            <a:lvl4pPr marL="1718806" indent="0">
              <a:buNone/>
              <a:defRPr sz="1253"/>
            </a:lvl4pPr>
            <a:lvl5pPr marL="2291742" indent="0">
              <a:buNone/>
              <a:defRPr sz="1253"/>
            </a:lvl5pPr>
            <a:lvl6pPr marL="2864678" indent="0">
              <a:buNone/>
              <a:defRPr sz="1253"/>
            </a:lvl6pPr>
            <a:lvl7pPr marL="3437614" indent="0">
              <a:buNone/>
              <a:defRPr sz="1253"/>
            </a:lvl7pPr>
            <a:lvl8pPr marL="4010549" indent="0">
              <a:buNone/>
              <a:defRPr sz="1253"/>
            </a:lvl8pPr>
            <a:lvl9pPr marL="4583484" indent="0">
              <a:buNone/>
              <a:defRPr sz="1253"/>
            </a:lvl9pPr>
          </a:lstStyle>
          <a:p>
            <a:pPr lvl="0"/>
            <a:r>
              <a:rPr lang="en-US"/>
              <a:t>Click to edit Master text styles</a:t>
            </a:r>
          </a:p>
        </p:txBody>
      </p:sp>
      <p:sp>
        <p:nvSpPr>
          <p:cNvPr id="5" name="Date Placeholder 4"/>
          <p:cNvSpPr>
            <a:spLocks noGrp="1"/>
          </p:cNvSpPr>
          <p:nvPr>
            <p:ph type="dt" sz="half" idx="10"/>
          </p:nvPr>
        </p:nvSpPr>
        <p:spPr/>
        <p:txBody>
          <a:bodyPr/>
          <a:lstStyle/>
          <a:p>
            <a:fld id="{E08DF94F-D23C-44DD-870C-700E4ED3E3EE}"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D7C75-54F4-4C26-B532-A7E291CE989F}" type="slidenum">
              <a:rPr lang="en-US" smtClean="0"/>
              <a:t>‹#›</a:t>
            </a:fld>
            <a:endParaRPr lang="en-US"/>
          </a:p>
        </p:txBody>
      </p:sp>
    </p:spTree>
    <p:extLst>
      <p:ext uri="{BB962C8B-B14F-4D97-AF65-F5344CB8AC3E}">
        <p14:creationId xmlns:p14="http://schemas.microsoft.com/office/powerpoint/2010/main" val="2480791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6440" y="457591"/>
            <a:ext cx="11120795" cy="1661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6440" y="2287948"/>
            <a:ext cx="11120795" cy="5453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6442" y="7966038"/>
            <a:ext cx="2901077" cy="457590"/>
          </a:xfrm>
          <a:prstGeom prst="rect">
            <a:avLst/>
          </a:prstGeom>
        </p:spPr>
        <p:txBody>
          <a:bodyPr vert="horz" lIns="91440" tIns="45720" rIns="91440" bIns="45720" rtlCol="0" anchor="ctr"/>
          <a:lstStyle>
            <a:lvl1pPr algn="l">
              <a:defRPr sz="1504">
                <a:solidFill>
                  <a:schemeClr val="tx1">
                    <a:tint val="75000"/>
                  </a:schemeClr>
                </a:solidFill>
              </a:defRPr>
            </a:lvl1pPr>
          </a:lstStyle>
          <a:p>
            <a:fld id="{E08DF94F-D23C-44DD-870C-700E4ED3E3EE}" type="datetimeFigureOut">
              <a:rPr lang="en-US" smtClean="0"/>
              <a:t>7/7/2023</a:t>
            </a:fld>
            <a:endParaRPr lang="en-US"/>
          </a:p>
        </p:txBody>
      </p:sp>
      <p:sp>
        <p:nvSpPr>
          <p:cNvPr id="5" name="Footer Placeholder 4"/>
          <p:cNvSpPr>
            <a:spLocks noGrp="1"/>
          </p:cNvSpPr>
          <p:nvPr>
            <p:ph type="ftr" sz="quarter" idx="3"/>
          </p:nvPr>
        </p:nvSpPr>
        <p:spPr>
          <a:xfrm>
            <a:off x="4271030" y="7966038"/>
            <a:ext cx="4351615" cy="457590"/>
          </a:xfrm>
          <a:prstGeom prst="rect">
            <a:avLst/>
          </a:prstGeom>
        </p:spPr>
        <p:txBody>
          <a:bodyPr vert="horz" lIns="91440" tIns="45720" rIns="91440" bIns="45720" rtlCol="0" anchor="ctr"/>
          <a:lstStyle>
            <a:lvl1pPr algn="ctr">
              <a:defRPr sz="150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06160" y="7966038"/>
            <a:ext cx="2901077" cy="457590"/>
          </a:xfrm>
          <a:prstGeom prst="rect">
            <a:avLst/>
          </a:prstGeom>
        </p:spPr>
        <p:txBody>
          <a:bodyPr vert="horz" lIns="91440" tIns="45720" rIns="91440" bIns="45720" rtlCol="0" anchor="ctr"/>
          <a:lstStyle>
            <a:lvl1pPr algn="r">
              <a:defRPr sz="1504">
                <a:solidFill>
                  <a:schemeClr val="tx1">
                    <a:tint val="75000"/>
                  </a:schemeClr>
                </a:solidFill>
              </a:defRPr>
            </a:lvl1pPr>
          </a:lstStyle>
          <a:p>
            <a:fld id="{49AD7C75-54F4-4C26-B532-A7E291CE989F}" type="slidenum">
              <a:rPr lang="en-US" smtClean="0"/>
              <a:t>‹#›</a:t>
            </a:fld>
            <a:endParaRPr lang="en-US"/>
          </a:p>
        </p:txBody>
      </p:sp>
    </p:spTree>
    <p:extLst>
      <p:ext uri="{BB962C8B-B14F-4D97-AF65-F5344CB8AC3E}">
        <p14:creationId xmlns:p14="http://schemas.microsoft.com/office/powerpoint/2010/main" val="1660255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45871" rtl="0" eaLnBrk="1" latinLnBrk="0" hangingPunct="1">
        <a:lnSpc>
          <a:spcPct val="90000"/>
        </a:lnSpc>
        <a:spcBef>
          <a:spcPct val="0"/>
        </a:spcBef>
        <a:buNone/>
        <a:defRPr sz="5514" kern="1200">
          <a:solidFill>
            <a:schemeClr val="tx1"/>
          </a:solidFill>
          <a:latin typeface="+mj-lt"/>
          <a:ea typeface="+mj-ea"/>
          <a:cs typeface="+mj-cs"/>
        </a:defRPr>
      </a:lvl1pPr>
    </p:titleStyle>
    <p:bodyStyle>
      <a:lvl1pPr marL="286468" indent="-286468" algn="l" defTabSz="1145871" rtl="0" eaLnBrk="1" latinLnBrk="0" hangingPunct="1">
        <a:lnSpc>
          <a:spcPct val="90000"/>
        </a:lnSpc>
        <a:spcBef>
          <a:spcPts val="1253"/>
        </a:spcBef>
        <a:buFont typeface="Arial" panose="020B0604020202020204" pitchFamily="34" charset="0"/>
        <a:buChar char="•"/>
        <a:defRPr sz="3509" kern="1200">
          <a:solidFill>
            <a:schemeClr val="tx1"/>
          </a:solidFill>
          <a:latin typeface="+mn-lt"/>
          <a:ea typeface="+mn-ea"/>
          <a:cs typeface="+mn-cs"/>
        </a:defRPr>
      </a:lvl1pPr>
      <a:lvl2pPr marL="859404" indent="-286468" algn="l" defTabSz="1145871" rtl="0" eaLnBrk="1" latinLnBrk="0" hangingPunct="1">
        <a:lnSpc>
          <a:spcPct val="90000"/>
        </a:lnSpc>
        <a:spcBef>
          <a:spcPts val="627"/>
        </a:spcBef>
        <a:buFont typeface="Arial" panose="020B0604020202020204" pitchFamily="34" charset="0"/>
        <a:buChar char="•"/>
        <a:defRPr sz="3008" kern="1200">
          <a:solidFill>
            <a:schemeClr val="tx1"/>
          </a:solidFill>
          <a:latin typeface="+mn-lt"/>
          <a:ea typeface="+mn-ea"/>
          <a:cs typeface="+mn-cs"/>
        </a:defRPr>
      </a:lvl2pPr>
      <a:lvl3pPr marL="1432340" indent="-286468" algn="l" defTabSz="1145871" rtl="0" eaLnBrk="1" latinLnBrk="0" hangingPunct="1">
        <a:lnSpc>
          <a:spcPct val="90000"/>
        </a:lnSpc>
        <a:spcBef>
          <a:spcPts val="627"/>
        </a:spcBef>
        <a:buFont typeface="Arial" panose="020B0604020202020204" pitchFamily="34" charset="0"/>
        <a:buChar char="•"/>
        <a:defRPr sz="2506" kern="1200">
          <a:solidFill>
            <a:schemeClr val="tx1"/>
          </a:solidFill>
          <a:latin typeface="+mn-lt"/>
          <a:ea typeface="+mn-ea"/>
          <a:cs typeface="+mn-cs"/>
        </a:defRPr>
      </a:lvl3pPr>
      <a:lvl4pPr marL="2005275" indent="-286468" algn="l" defTabSz="1145871" rtl="0" eaLnBrk="1" latinLnBrk="0" hangingPunct="1">
        <a:lnSpc>
          <a:spcPct val="90000"/>
        </a:lnSpc>
        <a:spcBef>
          <a:spcPts val="627"/>
        </a:spcBef>
        <a:buFont typeface="Arial" panose="020B0604020202020204" pitchFamily="34" charset="0"/>
        <a:buChar char="•"/>
        <a:defRPr sz="2256" kern="1200">
          <a:solidFill>
            <a:schemeClr val="tx1"/>
          </a:solidFill>
          <a:latin typeface="+mn-lt"/>
          <a:ea typeface="+mn-ea"/>
          <a:cs typeface="+mn-cs"/>
        </a:defRPr>
      </a:lvl4pPr>
      <a:lvl5pPr marL="2578210" indent="-286468" algn="l" defTabSz="1145871" rtl="0" eaLnBrk="1" latinLnBrk="0" hangingPunct="1">
        <a:lnSpc>
          <a:spcPct val="90000"/>
        </a:lnSpc>
        <a:spcBef>
          <a:spcPts val="627"/>
        </a:spcBef>
        <a:buFont typeface="Arial" panose="020B0604020202020204" pitchFamily="34" charset="0"/>
        <a:buChar char="•"/>
        <a:defRPr sz="2256" kern="1200">
          <a:solidFill>
            <a:schemeClr val="tx1"/>
          </a:solidFill>
          <a:latin typeface="+mn-lt"/>
          <a:ea typeface="+mn-ea"/>
          <a:cs typeface="+mn-cs"/>
        </a:defRPr>
      </a:lvl5pPr>
      <a:lvl6pPr marL="3151146" indent="-286468" algn="l" defTabSz="1145871" rtl="0" eaLnBrk="1" latinLnBrk="0" hangingPunct="1">
        <a:lnSpc>
          <a:spcPct val="90000"/>
        </a:lnSpc>
        <a:spcBef>
          <a:spcPts val="627"/>
        </a:spcBef>
        <a:buFont typeface="Arial" panose="020B0604020202020204" pitchFamily="34" charset="0"/>
        <a:buChar char="•"/>
        <a:defRPr sz="2256" kern="1200">
          <a:solidFill>
            <a:schemeClr val="tx1"/>
          </a:solidFill>
          <a:latin typeface="+mn-lt"/>
          <a:ea typeface="+mn-ea"/>
          <a:cs typeface="+mn-cs"/>
        </a:defRPr>
      </a:lvl6pPr>
      <a:lvl7pPr marL="3724082" indent="-286468" algn="l" defTabSz="1145871" rtl="0" eaLnBrk="1" latinLnBrk="0" hangingPunct="1">
        <a:lnSpc>
          <a:spcPct val="90000"/>
        </a:lnSpc>
        <a:spcBef>
          <a:spcPts val="627"/>
        </a:spcBef>
        <a:buFont typeface="Arial" panose="020B0604020202020204" pitchFamily="34" charset="0"/>
        <a:buChar char="•"/>
        <a:defRPr sz="2256" kern="1200">
          <a:solidFill>
            <a:schemeClr val="tx1"/>
          </a:solidFill>
          <a:latin typeface="+mn-lt"/>
          <a:ea typeface="+mn-ea"/>
          <a:cs typeface="+mn-cs"/>
        </a:defRPr>
      </a:lvl7pPr>
      <a:lvl8pPr marL="4297017" indent="-286468" algn="l" defTabSz="1145871" rtl="0" eaLnBrk="1" latinLnBrk="0" hangingPunct="1">
        <a:lnSpc>
          <a:spcPct val="90000"/>
        </a:lnSpc>
        <a:spcBef>
          <a:spcPts val="627"/>
        </a:spcBef>
        <a:buFont typeface="Arial" panose="020B0604020202020204" pitchFamily="34" charset="0"/>
        <a:buChar char="•"/>
        <a:defRPr sz="2256" kern="1200">
          <a:solidFill>
            <a:schemeClr val="tx1"/>
          </a:solidFill>
          <a:latin typeface="+mn-lt"/>
          <a:ea typeface="+mn-ea"/>
          <a:cs typeface="+mn-cs"/>
        </a:defRPr>
      </a:lvl8pPr>
      <a:lvl9pPr marL="4869952" indent="-286468" algn="l" defTabSz="1145871" rtl="0" eaLnBrk="1" latinLnBrk="0" hangingPunct="1">
        <a:lnSpc>
          <a:spcPct val="90000"/>
        </a:lnSpc>
        <a:spcBef>
          <a:spcPts val="627"/>
        </a:spcBef>
        <a:buFont typeface="Arial" panose="020B0604020202020204" pitchFamily="34" charset="0"/>
        <a:buChar char="•"/>
        <a:defRPr sz="2256" kern="1200">
          <a:solidFill>
            <a:schemeClr val="tx1"/>
          </a:solidFill>
          <a:latin typeface="+mn-lt"/>
          <a:ea typeface="+mn-ea"/>
          <a:cs typeface="+mn-cs"/>
        </a:defRPr>
      </a:lvl9pPr>
    </p:bodyStyle>
    <p:otherStyle>
      <a:defPPr>
        <a:defRPr lang="en-US"/>
      </a:defPPr>
      <a:lvl1pPr marL="0" algn="l" defTabSz="1145871" rtl="0" eaLnBrk="1" latinLnBrk="0" hangingPunct="1">
        <a:defRPr sz="2256" kern="1200">
          <a:solidFill>
            <a:schemeClr val="tx1"/>
          </a:solidFill>
          <a:latin typeface="+mn-lt"/>
          <a:ea typeface="+mn-ea"/>
          <a:cs typeface="+mn-cs"/>
        </a:defRPr>
      </a:lvl1pPr>
      <a:lvl2pPr marL="572936" algn="l" defTabSz="1145871" rtl="0" eaLnBrk="1" latinLnBrk="0" hangingPunct="1">
        <a:defRPr sz="2256" kern="1200">
          <a:solidFill>
            <a:schemeClr val="tx1"/>
          </a:solidFill>
          <a:latin typeface="+mn-lt"/>
          <a:ea typeface="+mn-ea"/>
          <a:cs typeface="+mn-cs"/>
        </a:defRPr>
      </a:lvl2pPr>
      <a:lvl3pPr marL="1145871" algn="l" defTabSz="1145871" rtl="0" eaLnBrk="1" latinLnBrk="0" hangingPunct="1">
        <a:defRPr sz="2256" kern="1200">
          <a:solidFill>
            <a:schemeClr val="tx1"/>
          </a:solidFill>
          <a:latin typeface="+mn-lt"/>
          <a:ea typeface="+mn-ea"/>
          <a:cs typeface="+mn-cs"/>
        </a:defRPr>
      </a:lvl3pPr>
      <a:lvl4pPr marL="1718806" algn="l" defTabSz="1145871" rtl="0" eaLnBrk="1" latinLnBrk="0" hangingPunct="1">
        <a:defRPr sz="2256" kern="1200">
          <a:solidFill>
            <a:schemeClr val="tx1"/>
          </a:solidFill>
          <a:latin typeface="+mn-lt"/>
          <a:ea typeface="+mn-ea"/>
          <a:cs typeface="+mn-cs"/>
        </a:defRPr>
      </a:lvl4pPr>
      <a:lvl5pPr marL="2291742" algn="l" defTabSz="1145871" rtl="0" eaLnBrk="1" latinLnBrk="0" hangingPunct="1">
        <a:defRPr sz="2256" kern="1200">
          <a:solidFill>
            <a:schemeClr val="tx1"/>
          </a:solidFill>
          <a:latin typeface="+mn-lt"/>
          <a:ea typeface="+mn-ea"/>
          <a:cs typeface="+mn-cs"/>
        </a:defRPr>
      </a:lvl5pPr>
      <a:lvl6pPr marL="2864678" algn="l" defTabSz="1145871" rtl="0" eaLnBrk="1" latinLnBrk="0" hangingPunct="1">
        <a:defRPr sz="2256" kern="1200">
          <a:solidFill>
            <a:schemeClr val="tx1"/>
          </a:solidFill>
          <a:latin typeface="+mn-lt"/>
          <a:ea typeface="+mn-ea"/>
          <a:cs typeface="+mn-cs"/>
        </a:defRPr>
      </a:lvl6pPr>
      <a:lvl7pPr marL="3437614" algn="l" defTabSz="1145871" rtl="0" eaLnBrk="1" latinLnBrk="0" hangingPunct="1">
        <a:defRPr sz="2256" kern="1200">
          <a:solidFill>
            <a:schemeClr val="tx1"/>
          </a:solidFill>
          <a:latin typeface="+mn-lt"/>
          <a:ea typeface="+mn-ea"/>
          <a:cs typeface="+mn-cs"/>
        </a:defRPr>
      </a:lvl7pPr>
      <a:lvl8pPr marL="4010549" algn="l" defTabSz="1145871" rtl="0" eaLnBrk="1" latinLnBrk="0" hangingPunct="1">
        <a:defRPr sz="2256" kern="1200">
          <a:solidFill>
            <a:schemeClr val="tx1"/>
          </a:solidFill>
          <a:latin typeface="+mn-lt"/>
          <a:ea typeface="+mn-ea"/>
          <a:cs typeface="+mn-cs"/>
        </a:defRPr>
      </a:lvl8pPr>
      <a:lvl9pPr marL="4583484" algn="l" defTabSz="1145871" rtl="0" eaLnBrk="1" latinLnBrk="0" hangingPunct="1">
        <a:defRPr sz="22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hart" Target="../charts/chart1.xm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image" Target="../media/image6.svg"/><Relationship Id="rId2" Type="http://schemas.openxmlformats.org/officeDocument/2006/relationships/chart" Target="../charts/chart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9AB79EE-178D-6F01-8589-FDF098608715}"/>
              </a:ext>
            </a:extLst>
          </p:cNvPr>
          <p:cNvGrpSpPr/>
          <p:nvPr/>
        </p:nvGrpSpPr>
        <p:grpSpPr>
          <a:xfrm>
            <a:off x="7327758" y="203107"/>
            <a:ext cx="5303660" cy="8229600"/>
            <a:chOff x="616684" y="161047"/>
            <a:chExt cx="5303660" cy="8229600"/>
          </a:xfrm>
        </p:grpSpPr>
        <p:pic>
          <p:nvPicPr>
            <p:cNvPr id="22" name="Picture 21">
              <a:extLst>
                <a:ext uri="{FF2B5EF4-FFF2-40B4-BE49-F238E27FC236}">
                  <a16:creationId xmlns:a16="http://schemas.microsoft.com/office/drawing/2014/main" id="{580F825F-356C-4283-B462-A0F7A87BC741}"/>
                </a:ext>
              </a:extLst>
            </p:cNvPr>
            <p:cNvPicPr>
              <a:picLocks noChangeAspect="1"/>
            </p:cNvPicPr>
            <p:nvPr/>
          </p:nvPicPr>
          <p:blipFill>
            <a:blip r:embed="rId2"/>
            <a:stretch>
              <a:fillRect/>
            </a:stretch>
          </p:blipFill>
          <p:spPr>
            <a:xfrm>
              <a:off x="1168430" y="530379"/>
              <a:ext cx="462188" cy="1293145"/>
            </a:xfrm>
            <a:prstGeom prst="rect">
              <a:avLst/>
            </a:prstGeom>
          </p:spPr>
        </p:pic>
        <p:graphicFrame>
          <p:nvGraphicFramePr>
            <p:cNvPr id="5" name="Chart 4">
              <a:extLst>
                <a:ext uri="{FF2B5EF4-FFF2-40B4-BE49-F238E27FC236}">
                  <a16:creationId xmlns:a16="http://schemas.microsoft.com/office/drawing/2014/main" id="{6A2AC7E3-8D07-C903-5085-3F7E143A4323}"/>
                </a:ext>
              </a:extLst>
            </p:cNvPr>
            <p:cNvGraphicFramePr>
              <a:graphicFrameLocks/>
            </p:cNvGraphicFramePr>
            <p:nvPr>
              <p:extLst>
                <p:ext uri="{D42A27DB-BD31-4B8C-83A1-F6EECF244321}">
                  <p14:modId xmlns:p14="http://schemas.microsoft.com/office/powerpoint/2010/main" val="2118610612"/>
                </p:ext>
              </p:extLst>
            </p:nvPr>
          </p:nvGraphicFramePr>
          <p:xfrm>
            <a:off x="1809990" y="2904247"/>
            <a:ext cx="411003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31E0850-9000-439D-B5C1-20A6DC216C46}"/>
                </a:ext>
              </a:extLst>
            </p:cNvPr>
            <p:cNvGraphicFramePr>
              <a:graphicFrameLocks/>
            </p:cNvGraphicFramePr>
            <p:nvPr>
              <p:extLst>
                <p:ext uri="{D42A27DB-BD31-4B8C-83A1-F6EECF244321}">
                  <p14:modId xmlns:p14="http://schemas.microsoft.com/office/powerpoint/2010/main" val="1746440616"/>
                </p:ext>
              </p:extLst>
            </p:nvPr>
          </p:nvGraphicFramePr>
          <p:xfrm>
            <a:off x="1809989" y="161047"/>
            <a:ext cx="4110039"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4B6A0FD-A848-4074-BFA1-641CFB115FF1}"/>
                </a:ext>
              </a:extLst>
            </p:cNvPr>
            <p:cNvGraphicFramePr>
              <a:graphicFrameLocks/>
            </p:cNvGraphicFramePr>
            <p:nvPr>
              <p:extLst>
                <p:ext uri="{D42A27DB-BD31-4B8C-83A1-F6EECF244321}">
                  <p14:modId xmlns:p14="http://schemas.microsoft.com/office/powerpoint/2010/main" val="3654221736"/>
                </p:ext>
              </p:extLst>
            </p:nvPr>
          </p:nvGraphicFramePr>
          <p:xfrm>
            <a:off x="1809989" y="5647447"/>
            <a:ext cx="4110038" cy="2743200"/>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a:extLst>
                <a:ext uri="{FF2B5EF4-FFF2-40B4-BE49-F238E27FC236}">
                  <a16:creationId xmlns:a16="http://schemas.microsoft.com/office/drawing/2014/main" id="{54A97FBB-E53D-0F10-85FF-5FECF8F8E2B0}"/>
                </a:ext>
              </a:extLst>
            </p:cNvPr>
            <p:cNvPicPr>
              <a:picLocks noChangeAspect="1"/>
            </p:cNvPicPr>
            <p:nvPr/>
          </p:nvPicPr>
          <p:blipFill>
            <a:blip r:embed="rId6"/>
            <a:stretch>
              <a:fillRect/>
            </a:stretch>
          </p:blipFill>
          <p:spPr>
            <a:xfrm>
              <a:off x="1067500" y="3397837"/>
              <a:ext cx="664048" cy="1293145"/>
            </a:xfrm>
            <a:prstGeom prst="rect">
              <a:avLst/>
            </a:prstGeom>
          </p:spPr>
        </p:pic>
        <p:pic>
          <p:nvPicPr>
            <p:cNvPr id="13" name="Picture 12">
              <a:extLst>
                <a:ext uri="{FF2B5EF4-FFF2-40B4-BE49-F238E27FC236}">
                  <a16:creationId xmlns:a16="http://schemas.microsoft.com/office/drawing/2014/main" id="{479D63F9-FD6D-6ED0-6558-3DEAC333956C}"/>
                </a:ext>
              </a:extLst>
            </p:cNvPr>
            <p:cNvPicPr>
              <a:picLocks noChangeAspect="1"/>
            </p:cNvPicPr>
            <p:nvPr/>
          </p:nvPicPr>
          <p:blipFill>
            <a:blip r:embed="rId7"/>
            <a:stretch>
              <a:fillRect/>
            </a:stretch>
          </p:blipFill>
          <p:spPr>
            <a:xfrm>
              <a:off x="1081480" y="6201993"/>
              <a:ext cx="636088" cy="1293145"/>
            </a:xfrm>
            <a:prstGeom prst="rect">
              <a:avLst/>
            </a:prstGeom>
          </p:spPr>
        </p:pic>
        <p:sp>
          <p:nvSpPr>
            <p:cNvPr id="14" name="TextBox 13">
              <a:extLst>
                <a:ext uri="{FF2B5EF4-FFF2-40B4-BE49-F238E27FC236}">
                  <a16:creationId xmlns:a16="http://schemas.microsoft.com/office/drawing/2014/main" id="{6DBDC220-D05E-FC4E-E0E6-D1452CDBAF88}"/>
                </a:ext>
              </a:extLst>
            </p:cNvPr>
            <p:cNvSpPr txBox="1"/>
            <p:nvPr/>
          </p:nvSpPr>
          <p:spPr>
            <a:xfrm>
              <a:off x="1105483" y="161047"/>
              <a:ext cx="588083" cy="338554"/>
            </a:xfrm>
            <a:prstGeom prst="rect">
              <a:avLst/>
            </a:prstGeom>
            <a:noFill/>
          </p:spPr>
          <p:txBody>
            <a:bodyPr wrap="square" rtlCol="0">
              <a:spAutoFit/>
            </a:bodyPr>
            <a:lstStyle/>
            <a:p>
              <a:pPr algn="ctr"/>
              <a:r>
                <a:rPr lang="en-US" sz="1600" b="1" dirty="0">
                  <a:latin typeface="Comic Sans MS" panose="030F0702030302020204" pitchFamily="66" charset="0"/>
                </a:rPr>
                <a:t>Liza</a:t>
              </a:r>
            </a:p>
          </p:txBody>
        </p:sp>
        <p:sp>
          <p:nvSpPr>
            <p:cNvPr id="16" name="TextBox 15">
              <a:extLst>
                <a:ext uri="{FF2B5EF4-FFF2-40B4-BE49-F238E27FC236}">
                  <a16:creationId xmlns:a16="http://schemas.microsoft.com/office/drawing/2014/main" id="{3EEA1AE1-0B8E-E74F-4F0F-0D7213C817B5}"/>
                </a:ext>
              </a:extLst>
            </p:cNvPr>
            <p:cNvSpPr txBox="1"/>
            <p:nvPr/>
          </p:nvSpPr>
          <p:spPr>
            <a:xfrm>
              <a:off x="879232" y="5832661"/>
              <a:ext cx="1040588" cy="338554"/>
            </a:xfrm>
            <a:prstGeom prst="rect">
              <a:avLst/>
            </a:prstGeom>
            <a:noFill/>
          </p:spPr>
          <p:txBody>
            <a:bodyPr wrap="square" rtlCol="0">
              <a:spAutoFit/>
            </a:bodyPr>
            <a:lstStyle/>
            <a:p>
              <a:pPr algn="ctr"/>
              <a:r>
                <a:rPr lang="en-US" sz="1600" b="1" dirty="0">
                  <a:latin typeface="Comic Sans MS" panose="030F0702030302020204" pitchFamily="66" charset="0"/>
                </a:rPr>
                <a:t>Eugene</a:t>
              </a:r>
            </a:p>
          </p:txBody>
        </p:sp>
        <p:sp>
          <p:nvSpPr>
            <p:cNvPr id="17" name="TextBox 16">
              <a:extLst>
                <a:ext uri="{FF2B5EF4-FFF2-40B4-BE49-F238E27FC236}">
                  <a16:creationId xmlns:a16="http://schemas.microsoft.com/office/drawing/2014/main" id="{13C4E3E9-22A7-18DA-B564-B2E2B23F3EE6}"/>
                </a:ext>
              </a:extLst>
            </p:cNvPr>
            <p:cNvSpPr txBox="1"/>
            <p:nvPr/>
          </p:nvSpPr>
          <p:spPr>
            <a:xfrm>
              <a:off x="1036320" y="3028505"/>
              <a:ext cx="726411" cy="338554"/>
            </a:xfrm>
            <a:prstGeom prst="rect">
              <a:avLst/>
            </a:prstGeom>
            <a:noFill/>
          </p:spPr>
          <p:txBody>
            <a:bodyPr wrap="square" rtlCol="0">
              <a:spAutoFit/>
            </a:bodyPr>
            <a:lstStyle/>
            <a:p>
              <a:pPr algn="ctr"/>
              <a:r>
                <a:rPr lang="en-US" sz="1600" b="1" dirty="0">
                  <a:latin typeface="Comic Sans MS" panose="030F0702030302020204" pitchFamily="66" charset="0"/>
                </a:rPr>
                <a:t>Carol</a:t>
              </a:r>
            </a:p>
          </p:txBody>
        </p:sp>
        <p:sp>
          <p:nvSpPr>
            <p:cNvPr id="18" name="TextBox 17">
              <a:extLst>
                <a:ext uri="{FF2B5EF4-FFF2-40B4-BE49-F238E27FC236}">
                  <a16:creationId xmlns:a16="http://schemas.microsoft.com/office/drawing/2014/main" id="{7AA5EEDA-D663-AFC1-594B-D90B29983804}"/>
                </a:ext>
              </a:extLst>
            </p:cNvPr>
            <p:cNvSpPr txBox="1"/>
            <p:nvPr/>
          </p:nvSpPr>
          <p:spPr>
            <a:xfrm>
              <a:off x="618956" y="1640399"/>
              <a:ext cx="1367682" cy="1061829"/>
            </a:xfrm>
            <a:prstGeom prst="rect">
              <a:avLst/>
            </a:prstGeom>
            <a:noFill/>
          </p:spPr>
          <p:txBody>
            <a:bodyPr wrap="none" rtlCol="0">
              <a:spAutoFit/>
            </a:bodyPr>
            <a:lstStyle/>
            <a:p>
              <a:r>
                <a:rPr lang="en-US" sz="1050" b="1" dirty="0">
                  <a:latin typeface="Comic Sans MS" panose="030F0702030302020204" pitchFamily="66" charset="0"/>
                </a:rPr>
                <a:t>Age: </a:t>
              </a:r>
              <a:r>
                <a:rPr lang="en-US" sz="1050" dirty="0">
                  <a:latin typeface="Comic Sans MS" panose="030F0702030302020204" pitchFamily="66" charset="0"/>
                </a:rPr>
                <a:t>29</a:t>
              </a:r>
            </a:p>
            <a:p>
              <a:r>
                <a:rPr lang="en-US" sz="1050" b="1" dirty="0">
                  <a:latin typeface="Comic Sans MS" panose="030F0702030302020204" pitchFamily="66" charset="0"/>
                </a:rPr>
                <a:t>Traits: </a:t>
              </a:r>
              <a:r>
                <a:rPr lang="en-US" sz="1050" dirty="0">
                  <a:latin typeface="Comic Sans MS" panose="030F0702030302020204" pitchFamily="66" charset="0"/>
                </a:rPr>
                <a:t>Distrust, </a:t>
              </a:r>
            </a:p>
            <a:p>
              <a:r>
                <a:rPr lang="en-US" sz="1050" dirty="0">
                  <a:latin typeface="Comic Sans MS" panose="030F0702030302020204" pitchFamily="66" charset="0"/>
                </a:rPr>
                <a:t>Indecisiveness, </a:t>
              </a:r>
            </a:p>
            <a:p>
              <a:r>
                <a:rPr lang="en-US" sz="1050" dirty="0" err="1">
                  <a:latin typeface="Comic Sans MS" panose="030F0702030302020204" pitchFamily="66" charset="0"/>
                </a:rPr>
                <a:t>Unaggressiveness</a:t>
              </a:r>
              <a:r>
                <a:rPr lang="en-US" sz="1050" dirty="0">
                  <a:latin typeface="Comic Sans MS" panose="030F0702030302020204" pitchFamily="66" charset="0"/>
                </a:rPr>
                <a:t>, </a:t>
              </a:r>
            </a:p>
            <a:p>
              <a:r>
                <a:rPr lang="en-US" sz="1050" dirty="0">
                  <a:latin typeface="Comic Sans MS" panose="030F0702030302020204" pitchFamily="66" charset="0"/>
                </a:rPr>
                <a:t>Independence, </a:t>
              </a:r>
            </a:p>
            <a:p>
              <a:r>
                <a:rPr lang="en-US" sz="1050" dirty="0">
                  <a:latin typeface="Comic Sans MS" panose="030F0702030302020204" pitchFamily="66" charset="0"/>
                </a:rPr>
                <a:t>Imperceptiveness</a:t>
              </a:r>
            </a:p>
          </p:txBody>
        </p:sp>
        <p:sp>
          <p:nvSpPr>
            <p:cNvPr id="19" name="TextBox 18">
              <a:extLst>
                <a:ext uri="{FF2B5EF4-FFF2-40B4-BE49-F238E27FC236}">
                  <a16:creationId xmlns:a16="http://schemas.microsoft.com/office/drawing/2014/main" id="{E5289BC3-81D5-725A-9E90-91773903B426}"/>
                </a:ext>
              </a:extLst>
            </p:cNvPr>
            <p:cNvSpPr txBox="1"/>
            <p:nvPr/>
          </p:nvSpPr>
          <p:spPr>
            <a:xfrm>
              <a:off x="617820" y="4496446"/>
              <a:ext cx="1559935" cy="1061829"/>
            </a:xfrm>
            <a:prstGeom prst="rect">
              <a:avLst/>
            </a:prstGeom>
            <a:noFill/>
          </p:spPr>
          <p:txBody>
            <a:bodyPr wrap="square" rtlCol="0">
              <a:spAutoFit/>
            </a:bodyPr>
            <a:lstStyle/>
            <a:p>
              <a:r>
                <a:rPr lang="en-US" sz="1050" b="1" dirty="0">
                  <a:latin typeface="Comic Sans MS" panose="030F0702030302020204" pitchFamily="66" charset="0"/>
                </a:rPr>
                <a:t>Age: </a:t>
              </a:r>
              <a:r>
                <a:rPr lang="en-US" sz="1050" dirty="0">
                  <a:latin typeface="Comic Sans MS" panose="030F0702030302020204" pitchFamily="66" charset="0"/>
                </a:rPr>
                <a:t>36</a:t>
              </a:r>
            </a:p>
            <a:p>
              <a:r>
                <a:rPr lang="en-US" sz="1050" b="1" dirty="0">
                  <a:latin typeface="Comic Sans MS" panose="030F0702030302020204" pitchFamily="66" charset="0"/>
                </a:rPr>
                <a:t>Traits: </a:t>
              </a:r>
              <a:r>
                <a:rPr lang="en-US" sz="1050" dirty="0">
                  <a:latin typeface="Comic Sans MS" panose="030F0702030302020204" pitchFamily="66" charset="0"/>
                </a:rPr>
                <a:t>Cooperation, </a:t>
              </a:r>
            </a:p>
            <a:p>
              <a:r>
                <a:rPr lang="en-US" sz="1050" dirty="0">
                  <a:latin typeface="Comic Sans MS" panose="030F0702030302020204" pitchFamily="66" charset="0"/>
                </a:rPr>
                <a:t>Nonconformity, </a:t>
              </a:r>
            </a:p>
            <a:p>
              <a:r>
                <a:rPr lang="en-US" sz="1050" dirty="0">
                  <a:latin typeface="Comic Sans MS" panose="030F0702030302020204" pitchFamily="66" charset="0"/>
                </a:rPr>
                <a:t>Expressiveness, </a:t>
              </a:r>
            </a:p>
            <a:p>
              <a:r>
                <a:rPr lang="en-US" sz="1050" dirty="0">
                  <a:latin typeface="Comic Sans MS" panose="030F0702030302020204" pitchFamily="66" charset="0"/>
                </a:rPr>
                <a:t>Placidity, </a:t>
              </a:r>
            </a:p>
            <a:p>
              <a:r>
                <a:rPr lang="en-US" sz="1050" dirty="0">
                  <a:latin typeface="Comic Sans MS" panose="030F0702030302020204" pitchFamily="66" charset="0"/>
                </a:rPr>
                <a:t>Imperceptiveness</a:t>
              </a:r>
            </a:p>
          </p:txBody>
        </p:sp>
        <p:sp>
          <p:nvSpPr>
            <p:cNvPr id="20" name="TextBox 19">
              <a:extLst>
                <a:ext uri="{FF2B5EF4-FFF2-40B4-BE49-F238E27FC236}">
                  <a16:creationId xmlns:a16="http://schemas.microsoft.com/office/drawing/2014/main" id="{93BCB481-8AAC-9309-4D28-86348CFEA18C}"/>
                </a:ext>
              </a:extLst>
            </p:cNvPr>
            <p:cNvSpPr txBox="1"/>
            <p:nvPr/>
          </p:nvSpPr>
          <p:spPr>
            <a:xfrm>
              <a:off x="616684" y="7239646"/>
              <a:ext cx="1239442" cy="1061829"/>
            </a:xfrm>
            <a:prstGeom prst="rect">
              <a:avLst/>
            </a:prstGeom>
            <a:noFill/>
          </p:spPr>
          <p:txBody>
            <a:bodyPr wrap="none" rtlCol="0">
              <a:spAutoFit/>
            </a:bodyPr>
            <a:lstStyle/>
            <a:p>
              <a:r>
                <a:rPr lang="en-US" sz="1050" b="1" dirty="0">
                  <a:latin typeface="Comic Sans MS" panose="030F0702030302020204" pitchFamily="66" charset="0"/>
                </a:rPr>
                <a:t>Age: </a:t>
              </a:r>
              <a:r>
                <a:rPr lang="en-US" sz="1050" dirty="0">
                  <a:latin typeface="Comic Sans MS" panose="030F0702030302020204" pitchFamily="66" charset="0"/>
                </a:rPr>
                <a:t>64</a:t>
              </a:r>
            </a:p>
            <a:p>
              <a:r>
                <a:rPr lang="en-US" sz="1050" b="1" dirty="0">
                  <a:latin typeface="Comic Sans MS" panose="030F0702030302020204" pitchFamily="66" charset="0"/>
                </a:rPr>
                <a:t>Traits: </a:t>
              </a:r>
              <a:r>
                <a:rPr lang="en-US" sz="1050" dirty="0">
                  <a:latin typeface="Comic Sans MS" panose="030F0702030302020204" pitchFamily="66" charset="0"/>
                </a:rPr>
                <a:t>Cruelty, </a:t>
              </a:r>
            </a:p>
            <a:p>
              <a:r>
                <a:rPr lang="en-US" sz="1050" dirty="0">
                  <a:latin typeface="Comic Sans MS" panose="030F0702030302020204" pitchFamily="66" charset="0"/>
                </a:rPr>
                <a:t>Nonconformity, </a:t>
              </a:r>
            </a:p>
            <a:p>
              <a:r>
                <a:rPr lang="en-US" sz="1050" dirty="0">
                  <a:latin typeface="Comic Sans MS" panose="030F0702030302020204" pitchFamily="66" charset="0"/>
                </a:rPr>
                <a:t>Spontaneity, </a:t>
              </a:r>
            </a:p>
            <a:p>
              <a:r>
                <a:rPr lang="en-US" sz="1050" dirty="0">
                  <a:latin typeface="Comic Sans MS" panose="030F0702030302020204" pitchFamily="66" charset="0"/>
                </a:rPr>
                <a:t>Insecurity, </a:t>
              </a:r>
            </a:p>
            <a:p>
              <a:r>
                <a:rPr lang="en-US" sz="1050" dirty="0">
                  <a:latin typeface="Comic Sans MS" panose="030F0702030302020204" pitchFamily="66" charset="0"/>
                </a:rPr>
                <a:t>Depth</a:t>
              </a:r>
            </a:p>
          </p:txBody>
        </p:sp>
        <p:sp>
          <p:nvSpPr>
            <p:cNvPr id="25" name="Rectangle 24">
              <a:extLst>
                <a:ext uri="{FF2B5EF4-FFF2-40B4-BE49-F238E27FC236}">
                  <a16:creationId xmlns:a16="http://schemas.microsoft.com/office/drawing/2014/main" id="{1EB5610E-E5E2-B1AA-CFB4-ED5EC2AC16AD}"/>
                </a:ext>
              </a:extLst>
            </p:cNvPr>
            <p:cNvSpPr/>
            <p:nvPr/>
          </p:nvSpPr>
          <p:spPr>
            <a:xfrm>
              <a:off x="2862430" y="290037"/>
              <a:ext cx="301947" cy="2039375"/>
            </a:xfrm>
            <a:prstGeom prst="rect">
              <a:avLst/>
            </a:prstGeom>
            <a:solidFill>
              <a:srgbClr val="FF0000">
                <a:alpha val="40000"/>
              </a:srgbClr>
            </a:solidFill>
            <a:ln>
              <a:solidFill>
                <a:schemeClr val="accent2">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55810D7-5D2C-8F88-C9A3-EAA3354BCD57}"/>
                </a:ext>
              </a:extLst>
            </p:cNvPr>
            <p:cNvSpPr/>
            <p:nvPr/>
          </p:nvSpPr>
          <p:spPr>
            <a:xfrm>
              <a:off x="3253129" y="3041220"/>
              <a:ext cx="301947" cy="2037385"/>
            </a:xfrm>
            <a:prstGeom prst="rect">
              <a:avLst/>
            </a:prstGeom>
            <a:solidFill>
              <a:srgbClr val="FF0000">
                <a:alpha val="40000"/>
              </a:srgbClr>
            </a:solidFill>
            <a:ln>
              <a:solidFill>
                <a:schemeClr val="accent2">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7" name="Rectangle 26">
              <a:extLst>
                <a:ext uri="{FF2B5EF4-FFF2-40B4-BE49-F238E27FC236}">
                  <a16:creationId xmlns:a16="http://schemas.microsoft.com/office/drawing/2014/main" id="{5FEBECCF-FE39-4AEB-56E5-EE603FACD633}"/>
                </a:ext>
              </a:extLst>
            </p:cNvPr>
            <p:cNvSpPr/>
            <p:nvPr/>
          </p:nvSpPr>
          <p:spPr>
            <a:xfrm>
              <a:off x="4371906" y="408461"/>
              <a:ext cx="169605" cy="182880"/>
            </a:xfrm>
            <a:prstGeom prst="rect">
              <a:avLst/>
            </a:prstGeom>
            <a:solidFill>
              <a:srgbClr val="FF0000">
                <a:alpha val="40000"/>
              </a:srgbClr>
            </a:solidFill>
            <a:ln>
              <a:solidFill>
                <a:schemeClr val="accent2">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7345E4E7-9B77-D6C3-C93D-B3338688B080}"/>
                </a:ext>
              </a:extLst>
            </p:cNvPr>
            <p:cNvSpPr txBox="1"/>
            <p:nvPr/>
          </p:nvSpPr>
          <p:spPr>
            <a:xfrm>
              <a:off x="4554786" y="361757"/>
              <a:ext cx="1272507" cy="276999"/>
            </a:xfrm>
            <a:prstGeom prst="rect">
              <a:avLst/>
            </a:prstGeom>
            <a:noFill/>
          </p:spPr>
          <p:txBody>
            <a:bodyPr wrap="square" rtlCol="0">
              <a:spAutoFit/>
            </a:bodyPr>
            <a:lstStyle/>
            <a:p>
              <a:r>
                <a:rPr lang="en-US" sz="1200" dirty="0"/>
                <a:t>Infected Agent</a:t>
              </a:r>
            </a:p>
          </p:txBody>
        </p:sp>
        <p:sp>
          <p:nvSpPr>
            <p:cNvPr id="30" name="TextBox 29">
              <a:extLst>
                <a:ext uri="{FF2B5EF4-FFF2-40B4-BE49-F238E27FC236}">
                  <a16:creationId xmlns:a16="http://schemas.microsoft.com/office/drawing/2014/main" id="{2F956EEA-A716-F3FC-CD11-21CE943FEFE2}"/>
                </a:ext>
              </a:extLst>
            </p:cNvPr>
            <p:cNvSpPr txBox="1"/>
            <p:nvPr/>
          </p:nvSpPr>
          <p:spPr>
            <a:xfrm>
              <a:off x="4557555" y="591744"/>
              <a:ext cx="1272507" cy="276999"/>
            </a:xfrm>
            <a:prstGeom prst="rect">
              <a:avLst/>
            </a:prstGeom>
            <a:noFill/>
          </p:spPr>
          <p:txBody>
            <a:bodyPr wrap="square" rtlCol="0">
              <a:spAutoFit/>
            </a:bodyPr>
            <a:lstStyle/>
            <a:p>
              <a:r>
                <a:rPr lang="en-US" sz="1200" dirty="0"/>
                <a:t>Agent’s Decision</a:t>
              </a:r>
            </a:p>
          </p:txBody>
        </p:sp>
        <p:cxnSp>
          <p:nvCxnSpPr>
            <p:cNvPr id="32" name="Straight Connector 31">
              <a:extLst>
                <a:ext uri="{FF2B5EF4-FFF2-40B4-BE49-F238E27FC236}">
                  <a16:creationId xmlns:a16="http://schemas.microsoft.com/office/drawing/2014/main" id="{25DF7ABD-D068-8B07-3CA3-EC1D4CE5B616}"/>
                </a:ext>
              </a:extLst>
            </p:cNvPr>
            <p:cNvCxnSpPr>
              <a:cxnSpLocks/>
            </p:cNvCxnSpPr>
            <p:nvPr/>
          </p:nvCxnSpPr>
          <p:spPr>
            <a:xfrm>
              <a:off x="4374675" y="729888"/>
              <a:ext cx="16960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836A83D-A2DB-1C10-E875-598467070001}"/>
                </a:ext>
              </a:extLst>
            </p:cNvPr>
            <p:cNvSpPr txBox="1"/>
            <p:nvPr/>
          </p:nvSpPr>
          <p:spPr>
            <a:xfrm>
              <a:off x="3270046" y="1270472"/>
              <a:ext cx="2450482" cy="938719"/>
            </a:xfrm>
            <a:custGeom>
              <a:avLst/>
              <a:gdLst>
                <a:gd name="connsiteX0" fmla="*/ 0 w 2450482"/>
                <a:gd name="connsiteY0" fmla="*/ 0 h 938719"/>
                <a:gd name="connsiteX1" fmla="*/ 441087 w 2450482"/>
                <a:gd name="connsiteY1" fmla="*/ 0 h 938719"/>
                <a:gd name="connsiteX2" fmla="*/ 882174 w 2450482"/>
                <a:gd name="connsiteY2" fmla="*/ 0 h 938719"/>
                <a:gd name="connsiteX3" fmla="*/ 1347765 w 2450482"/>
                <a:gd name="connsiteY3" fmla="*/ 0 h 938719"/>
                <a:gd name="connsiteX4" fmla="*/ 1862366 w 2450482"/>
                <a:gd name="connsiteY4" fmla="*/ 0 h 938719"/>
                <a:gd name="connsiteX5" fmla="*/ 2450482 w 2450482"/>
                <a:gd name="connsiteY5" fmla="*/ 0 h 938719"/>
                <a:gd name="connsiteX6" fmla="*/ 2450482 w 2450482"/>
                <a:gd name="connsiteY6" fmla="*/ 459972 h 938719"/>
                <a:gd name="connsiteX7" fmla="*/ 2450482 w 2450482"/>
                <a:gd name="connsiteY7" fmla="*/ 938719 h 938719"/>
                <a:gd name="connsiteX8" fmla="*/ 1960386 w 2450482"/>
                <a:gd name="connsiteY8" fmla="*/ 938719 h 938719"/>
                <a:gd name="connsiteX9" fmla="*/ 1543804 w 2450482"/>
                <a:gd name="connsiteY9" fmla="*/ 938719 h 938719"/>
                <a:gd name="connsiteX10" fmla="*/ 1053707 w 2450482"/>
                <a:gd name="connsiteY10" fmla="*/ 938719 h 938719"/>
                <a:gd name="connsiteX11" fmla="*/ 563611 w 2450482"/>
                <a:gd name="connsiteY11" fmla="*/ 938719 h 938719"/>
                <a:gd name="connsiteX12" fmla="*/ 0 w 2450482"/>
                <a:gd name="connsiteY12" fmla="*/ 938719 h 938719"/>
                <a:gd name="connsiteX13" fmla="*/ 0 w 2450482"/>
                <a:gd name="connsiteY13" fmla="*/ 478747 h 938719"/>
                <a:gd name="connsiteX14" fmla="*/ 0 w 2450482"/>
                <a:gd name="connsiteY14" fmla="*/ 0 h 93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0482" h="938719" fill="none" extrusionOk="0">
                  <a:moveTo>
                    <a:pt x="0" y="0"/>
                  </a:moveTo>
                  <a:cubicBezTo>
                    <a:pt x="214985" y="-2390"/>
                    <a:pt x="226499" y="6670"/>
                    <a:pt x="441087" y="0"/>
                  </a:cubicBezTo>
                  <a:cubicBezTo>
                    <a:pt x="655675" y="-6670"/>
                    <a:pt x="773844" y="43434"/>
                    <a:pt x="882174" y="0"/>
                  </a:cubicBezTo>
                  <a:cubicBezTo>
                    <a:pt x="990504" y="-43434"/>
                    <a:pt x="1221802" y="15791"/>
                    <a:pt x="1347765" y="0"/>
                  </a:cubicBezTo>
                  <a:cubicBezTo>
                    <a:pt x="1473728" y="-15791"/>
                    <a:pt x="1623269" y="25067"/>
                    <a:pt x="1862366" y="0"/>
                  </a:cubicBezTo>
                  <a:cubicBezTo>
                    <a:pt x="2101463" y="-25067"/>
                    <a:pt x="2162869" y="22231"/>
                    <a:pt x="2450482" y="0"/>
                  </a:cubicBezTo>
                  <a:cubicBezTo>
                    <a:pt x="2483513" y="213790"/>
                    <a:pt x="2437133" y="278466"/>
                    <a:pt x="2450482" y="459972"/>
                  </a:cubicBezTo>
                  <a:cubicBezTo>
                    <a:pt x="2463831" y="641478"/>
                    <a:pt x="2393632" y="741984"/>
                    <a:pt x="2450482" y="938719"/>
                  </a:cubicBezTo>
                  <a:cubicBezTo>
                    <a:pt x="2347654" y="979636"/>
                    <a:pt x="2121676" y="905561"/>
                    <a:pt x="1960386" y="938719"/>
                  </a:cubicBezTo>
                  <a:cubicBezTo>
                    <a:pt x="1799096" y="971877"/>
                    <a:pt x="1734964" y="919962"/>
                    <a:pt x="1543804" y="938719"/>
                  </a:cubicBezTo>
                  <a:cubicBezTo>
                    <a:pt x="1352644" y="957476"/>
                    <a:pt x="1204295" y="896598"/>
                    <a:pt x="1053707" y="938719"/>
                  </a:cubicBezTo>
                  <a:cubicBezTo>
                    <a:pt x="903119" y="980840"/>
                    <a:pt x="703700" y="935295"/>
                    <a:pt x="563611" y="938719"/>
                  </a:cubicBezTo>
                  <a:cubicBezTo>
                    <a:pt x="423522" y="942143"/>
                    <a:pt x="172851" y="896679"/>
                    <a:pt x="0" y="938719"/>
                  </a:cubicBezTo>
                  <a:cubicBezTo>
                    <a:pt x="-45839" y="813333"/>
                    <a:pt x="11804" y="693166"/>
                    <a:pt x="0" y="478747"/>
                  </a:cubicBezTo>
                  <a:cubicBezTo>
                    <a:pt x="-11804" y="264328"/>
                    <a:pt x="39200" y="137726"/>
                    <a:pt x="0" y="0"/>
                  </a:cubicBezTo>
                  <a:close/>
                </a:path>
                <a:path w="2450482" h="938719" stroke="0" extrusionOk="0">
                  <a:moveTo>
                    <a:pt x="0" y="0"/>
                  </a:moveTo>
                  <a:cubicBezTo>
                    <a:pt x="145084" y="-30496"/>
                    <a:pt x="337794" y="46309"/>
                    <a:pt x="441087" y="0"/>
                  </a:cubicBezTo>
                  <a:cubicBezTo>
                    <a:pt x="544380" y="-46309"/>
                    <a:pt x="702758" y="41832"/>
                    <a:pt x="955688" y="0"/>
                  </a:cubicBezTo>
                  <a:cubicBezTo>
                    <a:pt x="1208618" y="-41832"/>
                    <a:pt x="1252384" y="29583"/>
                    <a:pt x="1445784" y="0"/>
                  </a:cubicBezTo>
                  <a:cubicBezTo>
                    <a:pt x="1639184" y="-29583"/>
                    <a:pt x="1840301" y="10680"/>
                    <a:pt x="1984890" y="0"/>
                  </a:cubicBezTo>
                  <a:cubicBezTo>
                    <a:pt x="2129479" y="-10680"/>
                    <a:pt x="2330862" y="54282"/>
                    <a:pt x="2450482" y="0"/>
                  </a:cubicBezTo>
                  <a:cubicBezTo>
                    <a:pt x="2490937" y="120895"/>
                    <a:pt x="2426257" y="377324"/>
                    <a:pt x="2450482" y="488134"/>
                  </a:cubicBezTo>
                  <a:cubicBezTo>
                    <a:pt x="2474707" y="598944"/>
                    <a:pt x="2422401" y="748606"/>
                    <a:pt x="2450482" y="938719"/>
                  </a:cubicBezTo>
                  <a:cubicBezTo>
                    <a:pt x="2353304" y="959734"/>
                    <a:pt x="2232420" y="928141"/>
                    <a:pt x="2033900" y="938719"/>
                  </a:cubicBezTo>
                  <a:cubicBezTo>
                    <a:pt x="1835380" y="949297"/>
                    <a:pt x="1655543" y="899978"/>
                    <a:pt x="1543804" y="938719"/>
                  </a:cubicBezTo>
                  <a:cubicBezTo>
                    <a:pt x="1432065" y="977460"/>
                    <a:pt x="1304916" y="934755"/>
                    <a:pt x="1127222" y="938719"/>
                  </a:cubicBezTo>
                  <a:cubicBezTo>
                    <a:pt x="949528" y="942683"/>
                    <a:pt x="852004" y="933403"/>
                    <a:pt x="686135" y="938719"/>
                  </a:cubicBezTo>
                  <a:cubicBezTo>
                    <a:pt x="520266" y="944035"/>
                    <a:pt x="206893" y="913628"/>
                    <a:pt x="0" y="938719"/>
                  </a:cubicBezTo>
                  <a:cubicBezTo>
                    <a:pt x="-24335" y="846670"/>
                    <a:pt x="43250" y="593860"/>
                    <a:pt x="0" y="497521"/>
                  </a:cubicBezTo>
                  <a:cubicBezTo>
                    <a:pt x="-43250" y="401182"/>
                    <a:pt x="18126" y="220514"/>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l"/>
              <a:r>
                <a:rPr lang="en-US" sz="1100" b="0" i="0" dirty="0">
                  <a:solidFill>
                    <a:srgbClr val="222222"/>
                  </a:solidFill>
                  <a:effectLst/>
                </a:rPr>
                <a:t>“Liza has a fever and there is a potential epidemic of an unknown deadly virus spreading in the town. Staying at home will reduce the risk of getting infected and spreading the virus to others.”</a:t>
              </a:r>
            </a:p>
          </p:txBody>
        </p:sp>
        <p:sp>
          <p:nvSpPr>
            <p:cNvPr id="36" name="TextBox 35">
              <a:extLst>
                <a:ext uri="{FF2B5EF4-FFF2-40B4-BE49-F238E27FC236}">
                  <a16:creationId xmlns:a16="http://schemas.microsoft.com/office/drawing/2014/main" id="{C6B11B89-3691-8ED0-C19A-D670B114DFC5}"/>
                </a:ext>
              </a:extLst>
            </p:cNvPr>
            <p:cNvSpPr txBox="1"/>
            <p:nvPr/>
          </p:nvSpPr>
          <p:spPr>
            <a:xfrm>
              <a:off x="3435200" y="3456326"/>
              <a:ext cx="2285328" cy="1277273"/>
            </a:xfrm>
            <a:custGeom>
              <a:avLst/>
              <a:gdLst>
                <a:gd name="connsiteX0" fmla="*/ 0 w 2285328"/>
                <a:gd name="connsiteY0" fmla="*/ 0 h 1277273"/>
                <a:gd name="connsiteX1" fmla="*/ 525625 w 2285328"/>
                <a:gd name="connsiteY1" fmla="*/ 0 h 1277273"/>
                <a:gd name="connsiteX2" fmla="*/ 1051251 w 2285328"/>
                <a:gd name="connsiteY2" fmla="*/ 0 h 1277273"/>
                <a:gd name="connsiteX3" fmla="*/ 1599730 w 2285328"/>
                <a:gd name="connsiteY3" fmla="*/ 0 h 1277273"/>
                <a:gd name="connsiteX4" fmla="*/ 2285328 w 2285328"/>
                <a:gd name="connsiteY4" fmla="*/ 0 h 1277273"/>
                <a:gd name="connsiteX5" fmla="*/ 2285328 w 2285328"/>
                <a:gd name="connsiteY5" fmla="*/ 425758 h 1277273"/>
                <a:gd name="connsiteX6" fmla="*/ 2285328 w 2285328"/>
                <a:gd name="connsiteY6" fmla="*/ 877061 h 1277273"/>
                <a:gd name="connsiteX7" fmla="*/ 2285328 w 2285328"/>
                <a:gd name="connsiteY7" fmla="*/ 1277273 h 1277273"/>
                <a:gd name="connsiteX8" fmla="*/ 1713996 w 2285328"/>
                <a:gd name="connsiteY8" fmla="*/ 1277273 h 1277273"/>
                <a:gd name="connsiteX9" fmla="*/ 1211224 w 2285328"/>
                <a:gd name="connsiteY9" fmla="*/ 1277273 h 1277273"/>
                <a:gd name="connsiteX10" fmla="*/ 639892 w 2285328"/>
                <a:gd name="connsiteY10" fmla="*/ 1277273 h 1277273"/>
                <a:gd name="connsiteX11" fmla="*/ 0 w 2285328"/>
                <a:gd name="connsiteY11" fmla="*/ 1277273 h 1277273"/>
                <a:gd name="connsiteX12" fmla="*/ 0 w 2285328"/>
                <a:gd name="connsiteY12" fmla="*/ 825970 h 1277273"/>
                <a:gd name="connsiteX13" fmla="*/ 0 w 2285328"/>
                <a:gd name="connsiteY13" fmla="*/ 374667 h 1277273"/>
                <a:gd name="connsiteX14" fmla="*/ 0 w 2285328"/>
                <a:gd name="connsiteY14" fmla="*/ 0 h 127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5328" h="1277273" fill="none" extrusionOk="0">
                  <a:moveTo>
                    <a:pt x="0" y="0"/>
                  </a:moveTo>
                  <a:cubicBezTo>
                    <a:pt x="257997" y="-42985"/>
                    <a:pt x="344949" y="29717"/>
                    <a:pt x="525625" y="0"/>
                  </a:cubicBezTo>
                  <a:cubicBezTo>
                    <a:pt x="706302" y="-29717"/>
                    <a:pt x="899649" y="35027"/>
                    <a:pt x="1051251" y="0"/>
                  </a:cubicBezTo>
                  <a:cubicBezTo>
                    <a:pt x="1202853" y="-35027"/>
                    <a:pt x="1476786" y="44005"/>
                    <a:pt x="1599730" y="0"/>
                  </a:cubicBezTo>
                  <a:cubicBezTo>
                    <a:pt x="1722674" y="-44005"/>
                    <a:pt x="2112338" y="19769"/>
                    <a:pt x="2285328" y="0"/>
                  </a:cubicBezTo>
                  <a:cubicBezTo>
                    <a:pt x="2288574" y="168707"/>
                    <a:pt x="2247948" y="276153"/>
                    <a:pt x="2285328" y="425758"/>
                  </a:cubicBezTo>
                  <a:cubicBezTo>
                    <a:pt x="2322708" y="575363"/>
                    <a:pt x="2234045" y="749808"/>
                    <a:pt x="2285328" y="877061"/>
                  </a:cubicBezTo>
                  <a:cubicBezTo>
                    <a:pt x="2336611" y="1004314"/>
                    <a:pt x="2265660" y="1139161"/>
                    <a:pt x="2285328" y="1277273"/>
                  </a:cubicBezTo>
                  <a:cubicBezTo>
                    <a:pt x="2001646" y="1341039"/>
                    <a:pt x="1956890" y="1218128"/>
                    <a:pt x="1713996" y="1277273"/>
                  </a:cubicBezTo>
                  <a:cubicBezTo>
                    <a:pt x="1471102" y="1336418"/>
                    <a:pt x="1453853" y="1218953"/>
                    <a:pt x="1211224" y="1277273"/>
                  </a:cubicBezTo>
                  <a:cubicBezTo>
                    <a:pt x="968595" y="1335593"/>
                    <a:pt x="824149" y="1227040"/>
                    <a:pt x="639892" y="1277273"/>
                  </a:cubicBezTo>
                  <a:cubicBezTo>
                    <a:pt x="455635" y="1327506"/>
                    <a:pt x="189351" y="1219135"/>
                    <a:pt x="0" y="1277273"/>
                  </a:cubicBezTo>
                  <a:cubicBezTo>
                    <a:pt x="-23281" y="1154488"/>
                    <a:pt x="14375" y="956422"/>
                    <a:pt x="0" y="825970"/>
                  </a:cubicBezTo>
                  <a:cubicBezTo>
                    <a:pt x="-14375" y="695518"/>
                    <a:pt x="27325" y="575500"/>
                    <a:pt x="0" y="374667"/>
                  </a:cubicBezTo>
                  <a:cubicBezTo>
                    <a:pt x="-27325" y="173834"/>
                    <a:pt x="25295" y="91530"/>
                    <a:pt x="0" y="0"/>
                  </a:cubicBezTo>
                  <a:close/>
                </a:path>
                <a:path w="2285328" h="1277273" stroke="0" extrusionOk="0">
                  <a:moveTo>
                    <a:pt x="0" y="0"/>
                  </a:moveTo>
                  <a:cubicBezTo>
                    <a:pt x="213650" y="-17363"/>
                    <a:pt x="334827" y="32030"/>
                    <a:pt x="525625" y="0"/>
                  </a:cubicBezTo>
                  <a:cubicBezTo>
                    <a:pt x="716424" y="-32030"/>
                    <a:pt x="897697" y="41501"/>
                    <a:pt x="1119811" y="0"/>
                  </a:cubicBezTo>
                  <a:cubicBezTo>
                    <a:pt x="1341925" y="-41501"/>
                    <a:pt x="1429479" y="39929"/>
                    <a:pt x="1691143" y="0"/>
                  </a:cubicBezTo>
                  <a:cubicBezTo>
                    <a:pt x="1952807" y="-39929"/>
                    <a:pt x="1998641" y="6000"/>
                    <a:pt x="2285328" y="0"/>
                  </a:cubicBezTo>
                  <a:cubicBezTo>
                    <a:pt x="2298212" y="171646"/>
                    <a:pt x="2260866" y="240828"/>
                    <a:pt x="2285328" y="438530"/>
                  </a:cubicBezTo>
                  <a:cubicBezTo>
                    <a:pt x="2309790" y="636232"/>
                    <a:pt x="2252528" y="685329"/>
                    <a:pt x="2285328" y="889834"/>
                  </a:cubicBezTo>
                  <a:cubicBezTo>
                    <a:pt x="2318128" y="1094339"/>
                    <a:pt x="2246775" y="1130825"/>
                    <a:pt x="2285328" y="1277273"/>
                  </a:cubicBezTo>
                  <a:cubicBezTo>
                    <a:pt x="2062592" y="1301801"/>
                    <a:pt x="1886104" y="1273831"/>
                    <a:pt x="1782556" y="1277273"/>
                  </a:cubicBezTo>
                  <a:cubicBezTo>
                    <a:pt x="1679008" y="1280715"/>
                    <a:pt x="1428998" y="1269585"/>
                    <a:pt x="1211224" y="1277273"/>
                  </a:cubicBezTo>
                  <a:cubicBezTo>
                    <a:pt x="993450" y="1284961"/>
                    <a:pt x="842898" y="1236442"/>
                    <a:pt x="708452" y="1277273"/>
                  </a:cubicBezTo>
                  <a:cubicBezTo>
                    <a:pt x="574006" y="1318104"/>
                    <a:pt x="154123" y="1205768"/>
                    <a:pt x="0" y="1277273"/>
                  </a:cubicBezTo>
                  <a:cubicBezTo>
                    <a:pt x="-24219" y="1162262"/>
                    <a:pt x="15997" y="972171"/>
                    <a:pt x="0" y="851515"/>
                  </a:cubicBezTo>
                  <a:cubicBezTo>
                    <a:pt x="-15997" y="730859"/>
                    <a:pt x="13026" y="554042"/>
                    <a:pt x="0" y="438530"/>
                  </a:cubicBezTo>
                  <a:cubicBezTo>
                    <a:pt x="-13026" y="323019"/>
                    <a:pt x="18945" y="152983"/>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l"/>
              <a:r>
                <a:rPr lang="en-US" sz="1100" b="0" i="0" dirty="0">
                  <a:solidFill>
                    <a:srgbClr val="222222"/>
                  </a:solidFill>
                  <a:effectLst/>
                </a:rPr>
                <a:t>Carol has not shown any symptoms of being infected with the </a:t>
              </a:r>
              <a:r>
                <a:rPr lang="en-US" sz="1100" b="0" i="0" dirty="0" err="1">
                  <a:solidFill>
                    <a:srgbClr val="222222"/>
                  </a:solidFill>
                  <a:effectLst/>
                </a:rPr>
                <a:t>Catasat</a:t>
              </a:r>
              <a:r>
                <a:rPr lang="en-US" sz="1100" b="0" i="0" dirty="0">
                  <a:solidFill>
                    <a:srgbClr val="222222"/>
                  </a:solidFill>
                  <a:effectLst/>
                </a:rPr>
                <a:t> virus and the percentage of new infections in Dewberry Hollow is still relatively low. Additionally, Carol needs to go to work to earn money to support herself.'</a:t>
              </a:r>
            </a:p>
          </p:txBody>
        </p:sp>
        <p:sp>
          <p:nvSpPr>
            <p:cNvPr id="37" name="TextBox 36">
              <a:extLst>
                <a:ext uri="{FF2B5EF4-FFF2-40B4-BE49-F238E27FC236}">
                  <a16:creationId xmlns:a16="http://schemas.microsoft.com/office/drawing/2014/main" id="{97B778C4-B51F-7F2E-A6C2-6817C3FCF371}"/>
                </a:ext>
              </a:extLst>
            </p:cNvPr>
            <p:cNvSpPr txBox="1"/>
            <p:nvPr/>
          </p:nvSpPr>
          <p:spPr>
            <a:xfrm>
              <a:off x="2806063" y="6256372"/>
              <a:ext cx="2869951" cy="1446550"/>
            </a:xfrm>
            <a:custGeom>
              <a:avLst/>
              <a:gdLst>
                <a:gd name="connsiteX0" fmla="*/ 0 w 2869951"/>
                <a:gd name="connsiteY0" fmla="*/ 0 h 1446550"/>
                <a:gd name="connsiteX1" fmla="*/ 602690 w 2869951"/>
                <a:gd name="connsiteY1" fmla="*/ 0 h 1446550"/>
                <a:gd name="connsiteX2" fmla="*/ 1234079 w 2869951"/>
                <a:gd name="connsiteY2" fmla="*/ 0 h 1446550"/>
                <a:gd name="connsiteX3" fmla="*/ 1779370 w 2869951"/>
                <a:gd name="connsiteY3" fmla="*/ 0 h 1446550"/>
                <a:gd name="connsiteX4" fmla="*/ 2267261 w 2869951"/>
                <a:gd name="connsiteY4" fmla="*/ 0 h 1446550"/>
                <a:gd name="connsiteX5" fmla="*/ 2869951 w 2869951"/>
                <a:gd name="connsiteY5" fmla="*/ 0 h 1446550"/>
                <a:gd name="connsiteX6" fmla="*/ 2869951 w 2869951"/>
                <a:gd name="connsiteY6" fmla="*/ 467718 h 1446550"/>
                <a:gd name="connsiteX7" fmla="*/ 2869951 w 2869951"/>
                <a:gd name="connsiteY7" fmla="*/ 964367 h 1446550"/>
                <a:gd name="connsiteX8" fmla="*/ 2869951 w 2869951"/>
                <a:gd name="connsiteY8" fmla="*/ 1446550 h 1446550"/>
                <a:gd name="connsiteX9" fmla="*/ 2324660 w 2869951"/>
                <a:gd name="connsiteY9" fmla="*/ 1446550 h 1446550"/>
                <a:gd name="connsiteX10" fmla="*/ 1750670 w 2869951"/>
                <a:gd name="connsiteY10" fmla="*/ 1446550 h 1446550"/>
                <a:gd name="connsiteX11" fmla="*/ 1262778 w 2869951"/>
                <a:gd name="connsiteY11" fmla="*/ 1446550 h 1446550"/>
                <a:gd name="connsiteX12" fmla="*/ 774887 w 2869951"/>
                <a:gd name="connsiteY12" fmla="*/ 1446550 h 1446550"/>
                <a:gd name="connsiteX13" fmla="*/ 0 w 2869951"/>
                <a:gd name="connsiteY13" fmla="*/ 1446550 h 1446550"/>
                <a:gd name="connsiteX14" fmla="*/ 0 w 2869951"/>
                <a:gd name="connsiteY14" fmla="*/ 993298 h 1446550"/>
                <a:gd name="connsiteX15" fmla="*/ 0 w 2869951"/>
                <a:gd name="connsiteY15" fmla="*/ 511114 h 1446550"/>
                <a:gd name="connsiteX16" fmla="*/ 0 w 2869951"/>
                <a:gd name="connsiteY16" fmla="*/ 0 h 14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951" h="1446550" fill="none" extrusionOk="0">
                  <a:moveTo>
                    <a:pt x="0" y="0"/>
                  </a:moveTo>
                  <a:cubicBezTo>
                    <a:pt x="262350" y="-69637"/>
                    <a:pt x="304680" y="15092"/>
                    <a:pt x="602690" y="0"/>
                  </a:cubicBezTo>
                  <a:cubicBezTo>
                    <a:pt x="900700" y="-15092"/>
                    <a:pt x="1000114" y="8661"/>
                    <a:pt x="1234079" y="0"/>
                  </a:cubicBezTo>
                  <a:cubicBezTo>
                    <a:pt x="1468044" y="-8661"/>
                    <a:pt x="1668205" y="44091"/>
                    <a:pt x="1779370" y="0"/>
                  </a:cubicBezTo>
                  <a:cubicBezTo>
                    <a:pt x="1890535" y="-44091"/>
                    <a:pt x="2091631" y="18901"/>
                    <a:pt x="2267261" y="0"/>
                  </a:cubicBezTo>
                  <a:cubicBezTo>
                    <a:pt x="2442891" y="-18901"/>
                    <a:pt x="2620485" y="20162"/>
                    <a:pt x="2869951" y="0"/>
                  </a:cubicBezTo>
                  <a:cubicBezTo>
                    <a:pt x="2906887" y="118529"/>
                    <a:pt x="2845703" y="296620"/>
                    <a:pt x="2869951" y="467718"/>
                  </a:cubicBezTo>
                  <a:cubicBezTo>
                    <a:pt x="2894199" y="638816"/>
                    <a:pt x="2816685" y="851107"/>
                    <a:pt x="2869951" y="964367"/>
                  </a:cubicBezTo>
                  <a:cubicBezTo>
                    <a:pt x="2923217" y="1077627"/>
                    <a:pt x="2821377" y="1322401"/>
                    <a:pt x="2869951" y="1446550"/>
                  </a:cubicBezTo>
                  <a:cubicBezTo>
                    <a:pt x="2755852" y="1496419"/>
                    <a:pt x="2592271" y="1441104"/>
                    <a:pt x="2324660" y="1446550"/>
                  </a:cubicBezTo>
                  <a:cubicBezTo>
                    <a:pt x="2057049" y="1451996"/>
                    <a:pt x="1884236" y="1401443"/>
                    <a:pt x="1750670" y="1446550"/>
                  </a:cubicBezTo>
                  <a:cubicBezTo>
                    <a:pt x="1617104" y="1491657"/>
                    <a:pt x="1457161" y="1424465"/>
                    <a:pt x="1262778" y="1446550"/>
                  </a:cubicBezTo>
                  <a:cubicBezTo>
                    <a:pt x="1068395" y="1468635"/>
                    <a:pt x="996784" y="1444192"/>
                    <a:pt x="774887" y="1446550"/>
                  </a:cubicBezTo>
                  <a:cubicBezTo>
                    <a:pt x="552990" y="1448908"/>
                    <a:pt x="276182" y="1437446"/>
                    <a:pt x="0" y="1446550"/>
                  </a:cubicBezTo>
                  <a:cubicBezTo>
                    <a:pt x="-13806" y="1250467"/>
                    <a:pt x="28081" y="1169562"/>
                    <a:pt x="0" y="993298"/>
                  </a:cubicBezTo>
                  <a:cubicBezTo>
                    <a:pt x="-28081" y="817034"/>
                    <a:pt x="8231" y="640440"/>
                    <a:pt x="0" y="511114"/>
                  </a:cubicBezTo>
                  <a:cubicBezTo>
                    <a:pt x="-8231" y="381788"/>
                    <a:pt x="33714" y="229049"/>
                    <a:pt x="0" y="0"/>
                  </a:cubicBezTo>
                  <a:close/>
                </a:path>
                <a:path w="2869951" h="1446550" stroke="0" extrusionOk="0">
                  <a:moveTo>
                    <a:pt x="0" y="0"/>
                  </a:moveTo>
                  <a:cubicBezTo>
                    <a:pt x="171877" y="-43685"/>
                    <a:pt x="317882" y="29547"/>
                    <a:pt x="487892" y="0"/>
                  </a:cubicBezTo>
                  <a:cubicBezTo>
                    <a:pt x="657902" y="-29547"/>
                    <a:pt x="799236" y="39468"/>
                    <a:pt x="1090581" y="0"/>
                  </a:cubicBezTo>
                  <a:cubicBezTo>
                    <a:pt x="1381926" y="-39468"/>
                    <a:pt x="1381376" y="49076"/>
                    <a:pt x="1635872" y="0"/>
                  </a:cubicBezTo>
                  <a:cubicBezTo>
                    <a:pt x="1890368" y="-49076"/>
                    <a:pt x="1952890" y="37306"/>
                    <a:pt x="2209862" y="0"/>
                  </a:cubicBezTo>
                  <a:cubicBezTo>
                    <a:pt x="2466834" y="-37306"/>
                    <a:pt x="2693011" y="27493"/>
                    <a:pt x="2869951" y="0"/>
                  </a:cubicBezTo>
                  <a:cubicBezTo>
                    <a:pt x="2914993" y="201436"/>
                    <a:pt x="2827650" y="336774"/>
                    <a:pt x="2869951" y="482183"/>
                  </a:cubicBezTo>
                  <a:cubicBezTo>
                    <a:pt x="2912252" y="627592"/>
                    <a:pt x="2857347" y="822095"/>
                    <a:pt x="2869951" y="949901"/>
                  </a:cubicBezTo>
                  <a:cubicBezTo>
                    <a:pt x="2882555" y="1077707"/>
                    <a:pt x="2826250" y="1310687"/>
                    <a:pt x="2869951" y="1446550"/>
                  </a:cubicBezTo>
                  <a:cubicBezTo>
                    <a:pt x="2647469" y="1503683"/>
                    <a:pt x="2571211" y="1403046"/>
                    <a:pt x="2324660" y="1446550"/>
                  </a:cubicBezTo>
                  <a:cubicBezTo>
                    <a:pt x="2078109" y="1490054"/>
                    <a:pt x="1964725" y="1438450"/>
                    <a:pt x="1750670" y="1446550"/>
                  </a:cubicBezTo>
                  <a:cubicBezTo>
                    <a:pt x="1536615" y="1454650"/>
                    <a:pt x="1455852" y="1421185"/>
                    <a:pt x="1262778" y="1446550"/>
                  </a:cubicBezTo>
                  <a:cubicBezTo>
                    <a:pt x="1069704" y="1471915"/>
                    <a:pt x="957154" y="1406421"/>
                    <a:pt x="774887" y="1446550"/>
                  </a:cubicBezTo>
                  <a:cubicBezTo>
                    <a:pt x="592620" y="1486679"/>
                    <a:pt x="236321" y="1359102"/>
                    <a:pt x="0" y="1446550"/>
                  </a:cubicBezTo>
                  <a:cubicBezTo>
                    <a:pt x="-61001" y="1218911"/>
                    <a:pt x="48403" y="1175651"/>
                    <a:pt x="0" y="935436"/>
                  </a:cubicBezTo>
                  <a:cubicBezTo>
                    <a:pt x="-48403" y="695221"/>
                    <a:pt x="27111" y="619357"/>
                    <a:pt x="0" y="438787"/>
                  </a:cubicBezTo>
                  <a:cubicBezTo>
                    <a:pt x="-27111" y="258217"/>
                    <a:pt x="52096" y="186763"/>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3903634735">
                    <a:prstGeom prst="rect">
                      <a:avLst/>
                    </a:prstGeom>
                    <ask:type>
                      <ask:lineSketchScribble/>
                    </ask:type>
                  </ask:lineSketchStyleProps>
                </a:ext>
              </a:extLst>
            </a:ln>
          </p:spPr>
          <p:txBody>
            <a:bodyPr wrap="square" rtlCol="0">
              <a:spAutoFit/>
            </a:bodyPr>
            <a:lstStyle/>
            <a:p>
              <a:pPr algn="l"/>
              <a:r>
                <a:rPr lang="en-US" sz="1100" b="0" i="0" dirty="0">
                  <a:solidFill>
                    <a:srgbClr val="222222"/>
                  </a:solidFill>
                  <a:effectLst/>
                </a:rPr>
                <a:t>“Eugene is aware of the </a:t>
              </a:r>
              <a:r>
                <a:rPr lang="en-US" sz="1100" b="0" i="0" dirty="0" err="1">
                  <a:solidFill>
                    <a:srgbClr val="222222"/>
                  </a:solidFill>
                  <a:effectLst/>
                </a:rPr>
                <a:t>Catasat</a:t>
              </a:r>
              <a:r>
                <a:rPr lang="en-US" sz="1100" b="0" i="0" dirty="0">
                  <a:solidFill>
                    <a:srgbClr val="222222"/>
                  </a:solidFill>
                  <a:effectLst/>
                </a:rPr>
                <a:t> virus spreading in the town and the fact that 0.4% of the population caught new infections yesterday. As a 64-year-old, Eugene is at a higher risk of developing severe symptoms if he contracts the virus. Staying at home would reduce his chances of exposure and potential infection.</a:t>
              </a:r>
            </a:p>
          </p:txBody>
        </p:sp>
        <p:cxnSp>
          <p:nvCxnSpPr>
            <p:cNvPr id="39" name="Straight Connector 38">
              <a:extLst>
                <a:ext uri="{FF2B5EF4-FFF2-40B4-BE49-F238E27FC236}">
                  <a16:creationId xmlns:a16="http://schemas.microsoft.com/office/drawing/2014/main" id="{DA1D7679-FC6F-432F-41E7-8B2EE99BB6B5}"/>
                </a:ext>
              </a:extLst>
            </p:cNvPr>
            <p:cNvCxnSpPr>
              <a:cxnSpLocks/>
            </p:cNvCxnSpPr>
            <p:nvPr/>
          </p:nvCxnSpPr>
          <p:spPr>
            <a:xfrm flipH="1" flipV="1">
              <a:off x="3077281" y="300795"/>
              <a:ext cx="465981" cy="969677"/>
            </a:xfrm>
            <a:prstGeom prst="line">
              <a:avLst/>
            </a:prstGeom>
            <a:ln w="50800">
              <a:solidFill>
                <a:schemeClr val="accent4">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EC4BB8-BBE8-E7B7-45B5-229A6A999A99}"/>
                </a:ext>
              </a:extLst>
            </p:cNvPr>
            <p:cNvCxnSpPr>
              <a:cxnSpLocks/>
            </p:cNvCxnSpPr>
            <p:nvPr/>
          </p:nvCxnSpPr>
          <p:spPr>
            <a:xfrm flipH="1">
              <a:off x="2952974" y="4719033"/>
              <a:ext cx="482226" cy="353579"/>
            </a:xfrm>
            <a:prstGeom prst="line">
              <a:avLst/>
            </a:prstGeom>
            <a:ln w="50800">
              <a:solidFill>
                <a:schemeClr val="accent4">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899577-45EF-D9C7-5ED8-86AEA3F18EC1}"/>
                </a:ext>
              </a:extLst>
            </p:cNvPr>
            <p:cNvCxnSpPr>
              <a:cxnSpLocks/>
            </p:cNvCxnSpPr>
            <p:nvPr/>
          </p:nvCxnSpPr>
          <p:spPr>
            <a:xfrm flipH="1" flipV="1">
              <a:off x="3485804" y="5784420"/>
              <a:ext cx="171796" cy="471952"/>
            </a:xfrm>
            <a:prstGeom prst="line">
              <a:avLst/>
            </a:prstGeom>
            <a:ln w="50800">
              <a:solidFill>
                <a:schemeClr val="accent4">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6263694-CAF1-C89A-69FD-9948ECA323BF}"/>
                </a:ext>
              </a:extLst>
            </p:cNvPr>
            <p:cNvSpPr txBox="1"/>
            <p:nvPr/>
          </p:nvSpPr>
          <p:spPr>
            <a:xfrm>
              <a:off x="4371906" y="867402"/>
              <a:ext cx="169605" cy="182880"/>
            </a:xfrm>
            <a:custGeom>
              <a:avLst/>
              <a:gdLst>
                <a:gd name="connsiteX0" fmla="*/ 0 w 169605"/>
                <a:gd name="connsiteY0" fmla="*/ 0 h 182880"/>
                <a:gd name="connsiteX1" fmla="*/ 169605 w 169605"/>
                <a:gd name="connsiteY1" fmla="*/ 0 h 182880"/>
                <a:gd name="connsiteX2" fmla="*/ 169605 w 169605"/>
                <a:gd name="connsiteY2" fmla="*/ 182880 h 182880"/>
                <a:gd name="connsiteX3" fmla="*/ 0 w 169605"/>
                <a:gd name="connsiteY3" fmla="*/ 182880 h 182880"/>
                <a:gd name="connsiteX4" fmla="*/ 0 w 16960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05" h="182880" fill="none" extrusionOk="0">
                  <a:moveTo>
                    <a:pt x="0" y="0"/>
                  </a:moveTo>
                  <a:cubicBezTo>
                    <a:pt x="77908" y="-10403"/>
                    <a:pt x="129434" y="2333"/>
                    <a:pt x="169605" y="0"/>
                  </a:cubicBezTo>
                  <a:cubicBezTo>
                    <a:pt x="187816" y="54287"/>
                    <a:pt x="151797" y="96737"/>
                    <a:pt x="169605" y="182880"/>
                  </a:cubicBezTo>
                  <a:cubicBezTo>
                    <a:pt x="134026" y="185731"/>
                    <a:pt x="61725" y="171491"/>
                    <a:pt x="0" y="182880"/>
                  </a:cubicBezTo>
                  <a:cubicBezTo>
                    <a:pt x="-7231" y="122026"/>
                    <a:pt x="14060" y="65605"/>
                    <a:pt x="0" y="0"/>
                  </a:cubicBezTo>
                  <a:close/>
                </a:path>
                <a:path w="169605" h="182880" stroke="0" extrusionOk="0">
                  <a:moveTo>
                    <a:pt x="0" y="0"/>
                  </a:moveTo>
                  <a:cubicBezTo>
                    <a:pt x="56056" y="-17127"/>
                    <a:pt x="132975" y="16359"/>
                    <a:pt x="169605" y="0"/>
                  </a:cubicBezTo>
                  <a:cubicBezTo>
                    <a:pt x="178978" y="83579"/>
                    <a:pt x="156025" y="96609"/>
                    <a:pt x="169605" y="182880"/>
                  </a:cubicBezTo>
                  <a:cubicBezTo>
                    <a:pt x="106813" y="192467"/>
                    <a:pt x="45595" y="171874"/>
                    <a:pt x="0" y="182880"/>
                  </a:cubicBezTo>
                  <a:cubicBezTo>
                    <a:pt x="-2427" y="98847"/>
                    <a:pt x="4675" y="60640"/>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l"/>
              <a:endParaRPr lang="en-US" sz="1200" b="0" i="0" dirty="0">
                <a:solidFill>
                  <a:srgbClr val="222222"/>
                </a:solidFill>
                <a:effectLst/>
              </a:endParaRPr>
            </a:p>
          </p:txBody>
        </p:sp>
        <p:sp>
          <p:nvSpPr>
            <p:cNvPr id="61" name="TextBox 60">
              <a:extLst>
                <a:ext uri="{FF2B5EF4-FFF2-40B4-BE49-F238E27FC236}">
                  <a16:creationId xmlns:a16="http://schemas.microsoft.com/office/drawing/2014/main" id="{61B758AC-5ADC-91C5-0DA8-EB5B81923638}"/>
                </a:ext>
              </a:extLst>
            </p:cNvPr>
            <p:cNvSpPr txBox="1"/>
            <p:nvPr/>
          </p:nvSpPr>
          <p:spPr>
            <a:xfrm>
              <a:off x="4555102" y="812462"/>
              <a:ext cx="1365242" cy="276999"/>
            </a:xfrm>
            <a:prstGeom prst="rect">
              <a:avLst/>
            </a:prstGeom>
            <a:noFill/>
          </p:spPr>
          <p:txBody>
            <a:bodyPr wrap="square" rtlCol="0">
              <a:spAutoFit/>
            </a:bodyPr>
            <a:lstStyle/>
            <a:p>
              <a:r>
                <a:rPr lang="en-US" sz="1200" dirty="0"/>
                <a:t>Agent’s Reasoning</a:t>
              </a:r>
            </a:p>
          </p:txBody>
        </p:sp>
      </p:grpSp>
      <p:pic>
        <p:nvPicPr>
          <p:cNvPr id="2" name="Picture 1">
            <a:extLst>
              <a:ext uri="{FF2B5EF4-FFF2-40B4-BE49-F238E27FC236}">
                <a16:creationId xmlns:a16="http://schemas.microsoft.com/office/drawing/2014/main" id="{28C3134F-795B-BBD5-EDD1-4E368D3A06D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8294" y="4023658"/>
            <a:ext cx="5902357" cy="4319602"/>
          </a:xfrm>
          <a:prstGeom prst="rect">
            <a:avLst/>
          </a:prstGeom>
          <a:noFill/>
          <a:ln>
            <a:noFill/>
          </a:ln>
        </p:spPr>
      </p:pic>
      <p:sp>
        <p:nvSpPr>
          <p:cNvPr id="8" name="TextBox 7">
            <a:extLst>
              <a:ext uri="{FF2B5EF4-FFF2-40B4-BE49-F238E27FC236}">
                <a16:creationId xmlns:a16="http://schemas.microsoft.com/office/drawing/2014/main" id="{B10AF094-C1AF-E3F0-E83F-D7C128684BDA}"/>
              </a:ext>
            </a:extLst>
          </p:cNvPr>
          <p:cNvSpPr txBox="1"/>
          <p:nvPr/>
        </p:nvSpPr>
        <p:spPr>
          <a:xfrm>
            <a:off x="473903" y="203107"/>
            <a:ext cx="6421140" cy="3262432"/>
          </a:xfrm>
          <a:custGeom>
            <a:avLst/>
            <a:gdLst>
              <a:gd name="connsiteX0" fmla="*/ 0 w 6421140"/>
              <a:gd name="connsiteY0" fmla="*/ 0 h 3262432"/>
              <a:gd name="connsiteX1" fmla="*/ 519529 w 6421140"/>
              <a:gd name="connsiteY1" fmla="*/ 0 h 3262432"/>
              <a:gd name="connsiteX2" fmla="*/ 1167480 w 6421140"/>
              <a:gd name="connsiteY2" fmla="*/ 0 h 3262432"/>
              <a:gd name="connsiteX3" fmla="*/ 1558586 w 6421140"/>
              <a:gd name="connsiteY3" fmla="*/ 0 h 3262432"/>
              <a:gd name="connsiteX4" fmla="*/ 2078114 w 6421140"/>
              <a:gd name="connsiteY4" fmla="*/ 0 h 3262432"/>
              <a:gd name="connsiteX5" fmla="*/ 2790277 w 6421140"/>
              <a:gd name="connsiteY5" fmla="*/ 0 h 3262432"/>
              <a:gd name="connsiteX6" fmla="*/ 3181383 w 6421140"/>
              <a:gd name="connsiteY6" fmla="*/ 0 h 3262432"/>
              <a:gd name="connsiteX7" fmla="*/ 3572489 w 6421140"/>
              <a:gd name="connsiteY7" fmla="*/ 0 h 3262432"/>
              <a:gd name="connsiteX8" fmla="*/ 3963595 w 6421140"/>
              <a:gd name="connsiteY8" fmla="*/ 0 h 3262432"/>
              <a:gd name="connsiteX9" fmla="*/ 4354700 w 6421140"/>
              <a:gd name="connsiteY9" fmla="*/ 0 h 3262432"/>
              <a:gd name="connsiteX10" fmla="*/ 5002652 w 6421140"/>
              <a:gd name="connsiteY10" fmla="*/ 0 h 3262432"/>
              <a:gd name="connsiteX11" fmla="*/ 5393758 w 6421140"/>
              <a:gd name="connsiteY11" fmla="*/ 0 h 3262432"/>
              <a:gd name="connsiteX12" fmla="*/ 6421140 w 6421140"/>
              <a:gd name="connsiteY12" fmla="*/ 0 h 3262432"/>
              <a:gd name="connsiteX13" fmla="*/ 6421140 w 6421140"/>
              <a:gd name="connsiteY13" fmla="*/ 511114 h 3262432"/>
              <a:gd name="connsiteX14" fmla="*/ 6421140 w 6421140"/>
              <a:gd name="connsiteY14" fmla="*/ 956980 h 3262432"/>
              <a:gd name="connsiteX15" fmla="*/ 6421140 w 6421140"/>
              <a:gd name="connsiteY15" fmla="*/ 1402846 h 3262432"/>
              <a:gd name="connsiteX16" fmla="*/ 6421140 w 6421140"/>
              <a:gd name="connsiteY16" fmla="*/ 1848711 h 3262432"/>
              <a:gd name="connsiteX17" fmla="*/ 6421140 w 6421140"/>
              <a:gd name="connsiteY17" fmla="*/ 2425074 h 3262432"/>
              <a:gd name="connsiteX18" fmla="*/ 6421140 w 6421140"/>
              <a:gd name="connsiteY18" fmla="*/ 3262432 h 3262432"/>
              <a:gd name="connsiteX19" fmla="*/ 5837400 w 6421140"/>
              <a:gd name="connsiteY19" fmla="*/ 3262432 h 3262432"/>
              <a:gd name="connsiteX20" fmla="*/ 5382083 w 6421140"/>
              <a:gd name="connsiteY20" fmla="*/ 3262432 h 3262432"/>
              <a:gd name="connsiteX21" fmla="*/ 4734131 w 6421140"/>
              <a:gd name="connsiteY21" fmla="*/ 3262432 h 3262432"/>
              <a:gd name="connsiteX22" fmla="*/ 4086180 w 6421140"/>
              <a:gd name="connsiteY22" fmla="*/ 3262432 h 3262432"/>
              <a:gd name="connsiteX23" fmla="*/ 3438229 w 6421140"/>
              <a:gd name="connsiteY23" fmla="*/ 3262432 h 3262432"/>
              <a:gd name="connsiteX24" fmla="*/ 2790277 w 6421140"/>
              <a:gd name="connsiteY24" fmla="*/ 3262432 h 3262432"/>
              <a:gd name="connsiteX25" fmla="*/ 2142326 w 6421140"/>
              <a:gd name="connsiteY25" fmla="*/ 3262432 h 3262432"/>
              <a:gd name="connsiteX26" fmla="*/ 1558586 w 6421140"/>
              <a:gd name="connsiteY26" fmla="*/ 3262432 h 3262432"/>
              <a:gd name="connsiteX27" fmla="*/ 1167480 w 6421140"/>
              <a:gd name="connsiteY27" fmla="*/ 3262432 h 3262432"/>
              <a:gd name="connsiteX28" fmla="*/ 712163 w 6421140"/>
              <a:gd name="connsiteY28" fmla="*/ 3262432 h 3262432"/>
              <a:gd name="connsiteX29" fmla="*/ 0 w 6421140"/>
              <a:gd name="connsiteY29" fmla="*/ 3262432 h 3262432"/>
              <a:gd name="connsiteX30" fmla="*/ 0 w 6421140"/>
              <a:gd name="connsiteY30" fmla="*/ 2816566 h 3262432"/>
              <a:gd name="connsiteX31" fmla="*/ 0 w 6421140"/>
              <a:gd name="connsiteY31" fmla="*/ 2370701 h 3262432"/>
              <a:gd name="connsiteX32" fmla="*/ 0 w 6421140"/>
              <a:gd name="connsiteY32" fmla="*/ 1761713 h 3262432"/>
              <a:gd name="connsiteX33" fmla="*/ 0 w 6421140"/>
              <a:gd name="connsiteY33" fmla="*/ 1185350 h 3262432"/>
              <a:gd name="connsiteX34" fmla="*/ 0 w 6421140"/>
              <a:gd name="connsiteY34" fmla="*/ 706860 h 3262432"/>
              <a:gd name="connsiteX35" fmla="*/ 0 w 6421140"/>
              <a:gd name="connsiteY35" fmla="*/ 0 h 326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21140" h="3262432" fill="none" extrusionOk="0">
                <a:moveTo>
                  <a:pt x="0" y="0"/>
                </a:moveTo>
                <a:cubicBezTo>
                  <a:pt x="124866" y="-20781"/>
                  <a:pt x="360690" y="23533"/>
                  <a:pt x="519529" y="0"/>
                </a:cubicBezTo>
                <a:cubicBezTo>
                  <a:pt x="678368" y="-23533"/>
                  <a:pt x="982131" y="3974"/>
                  <a:pt x="1167480" y="0"/>
                </a:cubicBezTo>
                <a:cubicBezTo>
                  <a:pt x="1352829" y="-3974"/>
                  <a:pt x="1449650" y="23027"/>
                  <a:pt x="1558586" y="0"/>
                </a:cubicBezTo>
                <a:cubicBezTo>
                  <a:pt x="1667522" y="-23027"/>
                  <a:pt x="1971685" y="12834"/>
                  <a:pt x="2078114" y="0"/>
                </a:cubicBezTo>
                <a:cubicBezTo>
                  <a:pt x="2184543" y="-12834"/>
                  <a:pt x="2527206" y="13966"/>
                  <a:pt x="2790277" y="0"/>
                </a:cubicBezTo>
                <a:cubicBezTo>
                  <a:pt x="3053348" y="-13966"/>
                  <a:pt x="3048681" y="41212"/>
                  <a:pt x="3181383" y="0"/>
                </a:cubicBezTo>
                <a:cubicBezTo>
                  <a:pt x="3314085" y="-41212"/>
                  <a:pt x="3466123" y="27978"/>
                  <a:pt x="3572489" y="0"/>
                </a:cubicBezTo>
                <a:cubicBezTo>
                  <a:pt x="3678855" y="-27978"/>
                  <a:pt x="3791875" y="28461"/>
                  <a:pt x="3963595" y="0"/>
                </a:cubicBezTo>
                <a:cubicBezTo>
                  <a:pt x="4135315" y="-28461"/>
                  <a:pt x="4173905" y="11537"/>
                  <a:pt x="4354700" y="0"/>
                </a:cubicBezTo>
                <a:cubicBezTo>
                  <a:pt x="4535496" y="-11537"/>
                  <a:pt x="4731531" y="72341"/>
                  <a:pt x="5002652" y="0"/>
                </a:cubicBezTo>
                <a:cubicBezTo>
                  <a:pt x="5273773" y="-72341"/>
                  <a:pt x="5250496" y="20110"/>
                  <a:pt x="5393758" y="0"/>
                </a:cubicBezTo>
                <a:cubicBezTo>
                  <a:pt x="5537020" y="-20110"/>
                  <a:pt x="6078552" y="15010"/>
                  <a:pt x="6421140" y="0"/>
                </a:cubicBezTo>
                <a:cubicBezTo>
                  <a:pt x="6426555" y="142688"/>
                  <a:pt x="6370603" y="277800"/>
                  <a:pt x="6421140" y="511114"/>
                </a:cubicBezTo>
                <a:cubicBezTo>
                  <a:pt x="6471677" y="744428"/>
                  <a:pt x="6372083" y="801539"/>
                  <a:pt x="6421140" y="956980"/>
                </a:cubicBezTo>
                <a:cubicBezTo>
                  <a:pt x="6470197" y="1112421"/>
                  <a:pt x="6419771" y="1293300"/>
                  <a:pt x="6421140" y="1402846"/>
                </a:cubicBezTo>
                <a:cubicBezTo>
                  <a:pt x="6422509" y="1512392"/>
                  <a:pt x="6400091" y="1695294"/>
                  <a:pt x="6421140" y="1848711"/>
                </a:cubicBezTo>
                <a:cubicBezTo>
                  <a:pt x="6442189" y="2002128"/>
                  <a:pt x="6419858" y="2145525"/>
                  <a:pt x="6421140" y="2425074"/>
                </a:cubicBezTo>
                <a:cubicBezTo>
                  <a:pt x="6422422" y="2704623"/>
                  <a:pt x="6383882" y="2925698"/>
                  <a:pt x="6421140" y="3262432"/>
                </a:cubicBezTo>
                <a:cubicBezTo>
                  <a:pt x="6136384" y="3329529"/>
                  <a:pt x="6073887" y="3223792"/>
                  <a:pt x="5837400" y="3262432"/>
                </a:cubicBezTo>
                <a:cubicBezTo>
                  <a:pt x="5600913" y="3301072"/>
                  <a:pt x="5511252" y="3249572"/>
                  <a:pt x="5382083" y="3262432"/>
                </a:cubicBezTo>
                <a:cubicBezTo>
                  <a:pt x="5252914" y="3275292"/>
                  <a:pt x="4971329" y="3200162"/>
                  <a:pt x="4734131" y="3262432"/>
                </a:cubicBezTo>
                <a:cubicBezTo>
                  <a:pt x="4496933" y="3324702"/>
                  <a:pt x="4226223" y="3211889"/>
                  <a:pt x="4086180" y="3262432"/>
                </a:cubicBezTo>
                <a:cubicBezTo>
                  <a:pt x="3946137" y="3312975"/>
                  <a:pt x="3728038" y="3234084"/>
                  <a:pt x="3438229" y="3262432"/>
                </a:cubicBezTo>
                <a:cubicBezTo>
                  <a:pt x="3148420" y="3290780"/>
                  <a:pt x="2965192" y="3197001"/>
                  <a:pt x="2790277" y="3262432"/>
                </a:cubicBezTo>
                <a:cubicBezTo>
                  <a:pt x="2615362" y="3327863"/>
                  <a:pt x="2302757" y="3214109"/>
                  <a:pt x="2142326" y="3262432"/>
                </a:cubicBezTo>
                <a:cubicBezTo>
                  <a:pt x="1981895" y="3310755"/>
                  <a:pt x="1808373" y="3230382"/>
                  <a:pt x="1558586" y="3262432"/>
                </a:cubicBezTo>
                <a:cubicBezTo>
                  <a:pt x="1308799" y="3294482"/>
                  <a:pt x="1360306" y="3240268"/>
                  <a:pt x="1167480" y="3262432"/>
                </a:cubicBezTo>
                <a:cubicBezTo>
                  <a:pt x="974654" y="3284596"/>
                  <a:pt x="859405" y="3258606"/>
                  <a:pt x="712163" y="3262432"/>
                </a:cubicBezTo>
                <a:cubicBezTo>
                  <a:pt x="564921" y="3266258"/>
                  <a:pt x="331376" y="3189242"/>
                  <a:pt x="0" y="3262432"/>
                </a:cubicBezTo>
                <a:cubicBezTo>
                  <a:pt x="-15655" y="3063471"/>
                  <a:pt x="46917" y="2915654"/>
                  <a:pt x="0" y="2816566"/>
                </a:cubicBezTo>
                <a:cubicBezTo>
                  <a:pt x="-46917" y="2717478"/>
                  <a:pt x="47783" y="2557206"/>
                  <a:pt x="0" y="2370701"/>
                </a:cubicBezTo>
                <a:cubicBezTo>
                  <a:pt x="-47783" y="2184196"/>
                  <a:pt x="63565" y="2047229"/>
                  <a:pt x="0" y="1761713"/>
                </a:cubicBezTo>
                <a:cubicBezTo>
                  <a:pt x="-63565" y="1476197"/>
                  <a:pt x="56896" y="1444634"/>
                  <a:pt x="0" y="1185350"/>
                </a:cubicBezTo>
                <a:cubicBezTo>
                  <a:pt x="-56896" y="926066"/>
                  <a:pt x="50765" y="832434"/>
                  <a:pt x="0" y="706860"/>
                </a:cubicBezTo>
                <a:cubicBezTo>
                  <a:pt x="-50765" y="581286"/>
                  <a:pt x="81246" y="253142"/>
                  <a:pt x="0" y="0"/>
                </a:cubicBezTo>
                <a:close/>
              </a:path>
              <a:path w="6421140" h="3262432" stroke="0" extrusionOk="0">
                <a:moveTo>
                  <a:pt x="0" y="0"/>
                </a:moveTo>
                <a:cubicBezTo>
                  <a:pt x="204203" y="-23136"/>
                  <a:pt x="233293" y="40061"/>
                  <a:pt x="455317" y="0"/>
                </a:cubicBezTo>
                <a:cubicBezTo>
                  <a:pt x="677341" y="-40061"/>
                  <a:pt x="936905" y="51855"/>
                  <a:pt x="1103269" y="0"/>
                </a:cubicBezTo>
                <a:cubicBezTo>
                  <a:pt x="1269633" y="-51855"/>
                  <a:pt x="1537583" y="33432"/>
                  <a:pt x="1687009" y="0"/>
                </a:cubicBezTo>
                <a:cubicBezTo>
                  <a:pt x="1836435" y="-33432"/>
                  <a:pt x="2251237" y="61339"/>
                  <a:pt x="2399171" y="0"/>
                </a:cubicBezTo>
                <a:cubicBezTo>
                  <a:pt x="2547105" y="-61339"/>
                  <a:pt x="2834539" y="16403"/>
                  <a:pt x="3047123" y="0"/>
                </a:cubicBezTo>
                <a:cubicBezTo>
                  <a:pt x="3259707" y="-16403"/>
                  <a:pt x="3522694" y="1549"/>
                  <a:pt x="3759286" y="0"/>
                </a:cubicBezTo>
                <a:cubicBezTo>
                  <a:pt x="3995878" y="-1549"/>
                  <a:pt x="4113057" y="37747"/>
                  <a:pt x="4278814" y="0"/>
                </a:cubicBezTo>
                <a:cubicBezTo>
                  <a:pt x="4444571" y="-37747"/>
                  <a:pt x="4548627" y="36"/>
                  <a:pt x="4669920" y="0"/>
                </a:cubicBezTo>
                <a:cubicBezTo>
                  <a:pt x="4791213" y="-36"/>
                  <a:pt x="4899242" y="11015"/>
                  <a:pt x="5061026" y="0"/>
                </a:cubicBezTo>
                <a:cubicBezTo>
                  <a:pt x="5222810" y="-11015"/>
                  <a:pt x="5292122" y="43097"/>
                  <a:pt x="5516343" y="0"/>
                </a:cubicBezTo>
                <a:cubicBezTo>
                  <a:pt x="5740564" y="-43097"/>
                  <a:pt x="6215436" y="11429"/>
                  <a:pt x="6421140" y="0"/>
                </a:cubicBezTo>
                <a:cubicBezTo>
                  <a:pt x="6467868" y="217354"/>
                  <a:pt x="6394378" y="426338"/>
                  <a:pt x="6421140" y="576363"/>
                </a:cubicBezTo>
                <a:cubicBezTo>
                  <a:pt x="6447902" y="726388"/>
                  <a:pt x="6419224" y="1019487"/>
                  <a:pt x="6421140" y="1185350"/>
                </a:cubicBezTo>
                <a:cubicBezTo>
                  <a:pt x="6423056" y="1351213"/>
                  <a:pt x="6394443" y="1429133"/>
                  <a:pt x="6421140" y="1663840"/>
                </a:cubicBezTo>
                <a:cubicBezTo>
                  <a:pt x="6447837" y="1898547"/>
                  <a:pt x="6400730" y="1919526"/>
                  <a:pt x="6421140" y="2174955"/>
                </a:cubicBezTo>
                <a:cubicBezTo>
                  <a:pt x="6441550" y="2430385"/>
                  <a:pt x="6389225" y="2548155"/>
                  <a:pt x="6421140" y="2783942"/>
                </a:cubicBezTo>
                <a:cubicBezTo>
                  <a:pt x="6453055" y="3019729"/>
                  <a:pt x="6398100" y="3025669"/>
                  <a:pt x="6421140" y="3262432"/>
                </a:cubicBezTo>
                <a:cubicBezTo>
                  <a:pt x="6309023" y="3291223"/>
                  <a:pt x="6182271" y="3254299"/>
                  <a:pt x="5965823" y="3262432"/>
                </a:cubicBezTo>
                <a:cubicBezTo>
                  <a:pt x="5749375" y="3270565"/>
                  <a:pt x="5716171" y="3239045"/>
                  <a:pt x="5510506" y="3262432"/>
                </a:cubicBezTo>
                <a:cubicBezTo>
                  <a:pt x="5304841" y="3285819"/>
                  <a:pt x="5230773" y="3233132"/>
                  <a:pt x="4990977" y="3262432"/>
                </a:cubicBezTo>
                <a:cubicBezTo>
                  <a:pt x="4751181" y="3291732"/>
                  <a:pt x="4737298" y="3247378"/>
                  <a:pt x="4599871" y="3262432"/>
                </a:cubicBezTo>
                <a:cubicBezTo>
                  <a:pt x="4462444" y="3277486"/>
                  <a:pt x="4235629" y="3214992"/>
                  <a:pt x="3887708" y="3262432"/>
                </a:cubicBezTo>
                <a:cubicBezTo>
                  <a:pt x="3539787" y="3309872"/>
                  <a:pt x="3526686" y="3261087"/>
                  <a:pt x="3239757" y="3262432"/>
                </a:cubicBezTo>
                <a:cubicBezTo>
                  <a:pt x="2952828" y="3263777"/>
                  <a:pt x="2802140" y="3211481"/>
                  <a:pt x="2656017" y="3262432"/>
                </a:cubicBezTo>
                <a:cubicBezTo>
                  <a:pt x="2509894" y="3313383"/>
                  <a:pt x="2163941" y="3256992"/>
                  <a:pt x="1943854" y="3262432"/>
                </a:cubicBezTo>
                <a:cubicBezTo>
                  <a:pt x="1723767" y="3267872"/>
                  <a:pt x="1556134" y="3213200"/>
                  <a:pt x="1424326" y="3262432"/>
                </a:cubicBezTo>
                <a:cubicBezTo>
                  <a:pt x="1292518" y="3311664"/>
                  <a:pt x="1004078" y="3231605"/>
                  <a:pt x="776374" y="3262432"/>
                </a:cubicBezTo>
                <a:cubicBezTo>
                  <a:pt x="548670" y="3293259"/>
                  <a:pt x="317101" y="3204438"/>
                  <a:pt x="0" y="3262432"/>
                </a:cubicBezTo>
                <a:cubicBezTo>
                  <a:pt x="-47582" y="3168272"/>
                  <a:pt x="8163" y="2997523"/>
                  <a:pt x="0" y="2816566"/>
                </a:cubicBezTo>
                <a:cubicBezTo>
                  <a:pt x="-8163" y="2635609"/>
                  <a:pt x="51299" y="2551367"/>
                  <a:pt x="0" y="2338076"/>
                </a:cubicBezTo>
                <a:cubicBezTo>
                  <a:pt x="-51299" y="2124785"/>
                  <a:pt x="35976" y="2060884"/>
                  <a:pt x="0" y="1859586"/>
                </a:cubicBezTo>
                <a:cubicBezTo>
                  <a:pt x="-35976" y="1658288"/>
                  <a:pt x="36760" y="1623455"/>
                  <a:pt x="0" y="1413721"/>
                </a:cubicBezTo>
                <a:cubicBezTo>
                  <a:pt x="-36760" y="1203988"/>
                  <a:pt x="20879" y="1086024"/>
                  <a:pt x="0" y="967855"/>
                </a:cubicBezTo>
                <a:cubicBezTo>
                  <a:pt x="-20879" y="849686"/>
                  <a:pt x="28024" y="284241"/>
                  <a:pt x="0" y="0"/>
                </a:cubicBezTo>
                <a:close/>
              </a:path>
            </a:pathLst>
          </a:custGeom>
          <a:solidFill>
            <a:schemeClr val="bg1">
              <a:lumMod val="95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ctr"/>
            <a:r>
              <a:rPr lang="en-US" sz="1400" b="1" dirty="0"/>
              <a:t>Liza’s time 14 prompt</a:t>
            </a:r>
          </a:p>
          <a:p>
            <a:r>
              <a:rPr lang="en-US" sz="1200" dirty="0"/>
              <a:t>You are Liza. You are 29 years old. </a:t>
            </a:r>
          </a:p>
          <a:p>
            <a:r>
              <a:rPr lang="en-US" sz="1200" dirty="0"/>
              <a:t>Your traits are given below:</a:t>
            </a:r>
          </a:p>
          <a:p>
            <a:r>
              <a:rPr lang="en-US" sz="1200" dirty="0"/>
              <a:t>	Distrust, Indecisiveness, </a:t>
            </a:r>
            <a:r>
              <a:rPr lang="en-US" sz="1200" dirty="0" err="1"/>
              <a:t>Unaggressiveness</a:t>
            </a:r>
            <a:r>
              <a:rPr lang="en-US" sz="1200" dirty="0"/>
              <a:t>, Independence, Imperceptiveness        </a:t>
            </a:r>
          </a:p>
          <a:p>
            <a:r>
              <a:rPr lang="en-US" sz="1200" dirty="0"/>
              <a:t>Your basic bio is below:</a:t>
            </a:r>
          </a:p>
          <a:p>
            <a:pPr lvl="1"/>
            <a:r>
              <a:rPr lang="en-US" sz="1200" dirty="0"/>
              <a:t>Liza lives in the town of Dewberry Hollow. Liza likes the town and has friends who also live there. Liza has a job and goes to the office for work everyday.</a:t>
            </a:r>
          </a:p>
          <a:p>
            <a:r>
              <a:rPr lang="en-US" sz="1200" dirty="0"/>
              <a:t>I will provide Liza's relevant memories here:</a:t>
            </a:r>
          </a:p>
          <a:p>
            <a:pPr lvl="1"/>
            <a:r>
              <a:rPr lang="en-US" sz="1200" dirty="0"/>
              <a:t>Liza has a fever and a cough.</a:t>
            </a:r>
          </a:p>
          <a:p>
            <a:pPr lvl="1"/>
            <a:r>
              <a:rPr lang="en-US" sz="1200" dirty="0"/>
              <a:t>Liza knows about the </a:t>
            </a:r>
            <a:r>
              <a:rPr lang="en-US" sz="1200" dirty="0" err="1"/>
              <a:t>Catasat</a:t>
            </a:r>
            <a:r>
              <a:rPr lang="en-US" sz="1200" dirty="0"/>
              <a:t> virus spreading across the country. It is an infectious disease that spreads from human to human contact via an airborne virus. The deadliness of the virus is unknown. Scientists are warning about a potential epidemic.</a:t>
            </a:r>
          </a:p>
          <a:p>
            <a:pPr lvl="1"/>
            <a:r>
              <a:rPr lang="en-US" sz="1200" dirty="0"/>
              <a:t>Liza checks the newspaper and finds 4.4% of Dewberry Hollow's population caught new infections of the </a:t>
            </a:r>
            <a:r>
              <a:rPr lang="en-US" sz="1200" dirty="0" err="1"/>
              <a:t>Catasat</a:t>
            </a:r>
            <a:r>
              <a:rPr lang="en-US" sz="1200" dirty="0"/>
              <a:t> virus yesterday.</a:t>
            </a:r>
          </a:p>
          <a:p>
            <a:pPr lvl="1"/>
            <a:r>
              <a:rPr lang="en-US" sz="1200" dirty="0"/>
              <a:t>Liza goes to work to earn money to support Liza's self.</a:t>
            </a:r>
          </a:p>
          <a:p>
            <a:r>
              <a:rPr lang="en-US" sz="1200" dirty="0"/>
              <a:t>Based on the provided memories, should Liza stay at home for the entire day? Please provide your reasoning.</a:t>
            </a:r>
          </a:p>
        </p:txBody>
      </p:sp>
      <p:sp>
        <p:nvSpPr>
          <p:cNvPr id="9" name="TextBox 8">
            <a:extLst>
              <a:ext uri="{FF2B5EF4-FFF2-40B4-BE49-F238E27FC236}">
                <a16:creationId xmlns:a16="http://schemas.microsoft.com/office/drawing/2014/main" id="{CC2968B4-405C-2699-8C6A-677240EE577D}"/>
              </a:ext>
            </a:extLst>
          </p:cNvPr>
          <p:cNvSpPr txBox="1"/>
          <p:nvPr/>
        </p:nvSpPr>
        <p:spPr>
          <a:xfrm>
            <a:off x="148240" y="222009"/>
            <a:ext cx="623074" cy="461665"/>
          </a:xfrm>
          <a:prstGeom prst="rect">
            <a:avLst/>
          </a:prstGeom>
          <a:noFill/>
        </p:spPr>
        <p:txBody>
          <a:bodyPr wrap="square" rtlCol="0">
            <a:spAutoFit/>
          </a:bodyPr>
          <a:lstStyle/>
          <a:p>
            <a:r>
              <a:rPr lang="en-US" sz="2400" b="1" dirty="0"/>
              <a:t>A</a:t>
            </a:r>
          </a:p>
        </p:txBody>
      </p:sp>
      <p:sp>
        <p:nvSpPr>
          <p:cNvPr id="10" name="TextBox 9">
            <a:extLst>
              <a:ext uri="{FF2B5EF4-FFF2-40B4-BE49-F238E27FC236}">
                <a16:creationId xmlns:a16="http://schemas.microsoft.com/office/drawing/2014/main" id="{7E94808D-74E4-B763-8B16-639139862DA5}"/>
              </a:ext>
            </a:extLst>
          </p:cNvPr>
          <p:cNvSpPr txBox="1"/>
          <p:nvPr/>
        </p:nvSpPr>
        <p:spPr>
          <a:xfrm>
            <a:off x="150536" y="4023658"/>
            <a:ext cx="623074" cy="461665"/>
          </a:xfrm>
          <a:prstGeom prst="rect">
            <a:avLst/>
          </a:prstGeom>
          <a:noFill/>
        </p:spPr>
        <p:txBody>
          <a:bodyPr wrap="square" rtlCol="0">
            <a:spAutoFit/>
          </a:bodyPr>
          <a:lstStyle/>
          <a:p>
            <a:r>
              <a:rPr lang="en-US" sz="2400" b="1" dirty="0"/>
              <a:t>B</a:t>
            </a:r>
          </a:p>
        </p:txBody>
      </p:sp>
      <p:sp>
        <p:nvSpPr>
          <p:cNvPr id="12" name="TextBox 11">
            <a:extLst>
              <a:ext uri="{FF2B5EF4-FFF2-40B4-BE49-F238E27FC236}">
                <a16:creationId xmlns:a16="http://schemas.microsoft.com/office/drawing/2014/main" id="{AD558B91-7698-2727-EF0F-31F707ACA57A}"/>
              </a:ext>
            </a:extLst>
          </p:cNvPr>
          <p:cNvSpPr txBox="1"/>
          <p:nvPr/>
        </p:nvSpPr>
        <p:spPr>
          <a:xfrm>
            <a:off x="7218226" y="203107"/>
            <a:ext cx="623074" cy="461665"/>
          </a:xfrm>
          <a:prstGeom prst="rect">
            <a:avLst/>
          </a:prstGeom>
          <a:noFill/>
        </p:spPr>
        <p:txBody>
          <a:bodyPr wrap="square" rtlCol="0">
            <a:spAutoFit/>
          </a:bodyPr>
          <a:lstStyle/>
          <a:p>
            <a:r>
              <a:rPr lang="en-US" sz="2400" b="1" dirty="0"/>
              <a:t>C</a:t>
            </a:r>
          </a:p>
        </p:txBody>
      </p:sp>
      <p:sp>
        <p:nvSpPr>
          <p:cNvPr id="15" name="Rectangle 14">
            <a:extLst>
              <a:ext uri="{FF2B5EF4-FFF2-40B4-BE49-F238E27FC236}">
                <a16:creationId xmlns:a16="http://schemas.microsoft.com/office/drawing/2014/main" id="{0BF672B3-704B-8D47-2B70-27B71F26BF06}"/>
              </a:ext>
            </a:extLst>
          </p:cNvPr>
          <p:cNvSpPr/>
          <p:nvPr/>
        </p:nvSpPr>
        <p:spPr>
          <a:xfrm>
            <a:off x="7067774" y="75304"/>
            <a:ext cx="5707331" cy="83583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83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9AB79EE-178D-6F01-8589-FDF098608715}"/>
              </a:ext>
            </a:extLst>
          </p:cNvPr>
          <p:cNvGrpSpPr/>
          <p:nvPr/>
        </p:nvGrpSpPr>
        <p:grpSpPr>
          <a:xfrm>
            <a:off x="7327758" y="203107"/>
            <a:ext cx="5303660" cy="8229600"/>
            <a:chOff x="616684" y="161047"/>
            <a:chExt cx="5303660" cy="8229600"/>
          </a:xfrm>
        </p:grpSpPr>
        <p:graphicFrame>
          <p:nvGraphicFramePr>
            <p:cNvPr id="5" name="Chart 4">
              <a:extLst>
                <a:ext uri="{FF2B5EF4-FFF2-40B4-BE49-F238E27FC236}">
                  <a16:creationId xmlns:a16="http://schemas.microsoft.com/office/drawing/2014/main" id="{6A2AC7E3-8D07-C903-5085-3F7E143A4323}"/>
                </a:ext>
              </a:extLst>
            </p:cNvPr>
            <p:cNvGraphicFramePr>
              <a:graphicFrameLocks/>
            </p:cNvGraphicFramePr>
            <p:nvPr>
              <p:extLst/>
            </p:nvPr>
          </p:nvGraphicFramePr>
          <p:xfrm>
            <a:off x="1809990" y="2904247"/>
            <a:ext cx="411003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31E0850-9000-439D-B5C1-20A6DC216C46}"/>
                </a:ext>
              </a:extLst>
            </p:cNvPr>
            <p:cNvGraphicFramePr>
              <a:graphicFrameLocks/>
            </p:cNvGraphicFramePr>
            <p:nvPr>
              <p:extLst/>
            </p:nvPr>
          </p:nvGraphicFramePr>
          <p:xfrm>
            <a:off x="1809989" y="161047"/>
            <a:ext cx="411003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4B6A0FD-A848-4074-BFA1-641CFB115FF1}"/>
                </a:ext>
              </a:extLst>
            </p:cNvPr>
            <p:cNvGraphicFramePr>
              <a:graphicFrameLocks/>
            </p:cNvGraphicFramePr>
            <p:nvPr>
              <p:extLst/>
            </p:nvPr>
          </p:nvGraphicFramePr>
          <p:xfrm>
            <a:off x="1809989" y="5647447"/>
            <a:ext cx="4110038"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6DBDC220-D05E-FC4E-E0E6-D1452CDBAF88}"/>
                </a:ext>
              </a:extLst>
            </p:cNvPr>
            <p:cNvSpPr txBox="1"/>
            <p:nvPr/>
          </p:nvSpPr>
          <p:spPr>
            <a:xfrm>
              <a:off x="1105481" y="236059"/>
              <a:ext cx="588083" cy="338554"/>
            </a:xfrm>
            <a:prstGeom prst="rect">
              <a:avLst/>
            </a:prstGeom>
            <a:noFill/>
          </p:spPr>
          <p:txBody>
            <a:bodyPr wrap="square" rtlCol="0">
              <a:spAutoFit/>
            </a:bodyPr>
            <a:lstStyle/>
            <a:p>
              <a:pPr algn="ctr"/>
              <a:r>
                <a:rPr lang="en-US" sz="1600" b="1" dirty="0">
                  <a:latin typeface="Comic Sans MS" panose="030F0702030302020204" pitchFamily="66" charset="0"/>
                </a:rPr>
                <a:t>Liza</a:t>
              </a:r>
            </a:p>
          </p:txBody>
        </p:sp>
        <p:sp>
          <p:nvSpPr>
            <p:cNvPr id="16" name="TextBox 15">
              <a:extLst>
                <a:ext uri="{FF2B5EF4-FFF2-40B4-BE49-F238E27FC236}">
                  <a16:creationId xmlns:a16="http://schemas.microsoft.com/office/drawing/2014/main" id="{3EEA1AE1-0B8E-E74F-4F0F-0D7213C817B5}"/>
                </a:ext>
              </a:extLst>
            </p:cNvPr>
            <p:cNvSpPr txBox="1"/>
            <p:nvPr/>
          </p:nvSpPr>
          <p:spPr>
            <a:xfrm>
              <a:off x="879232" y="5832661"/>
              <a:ext cx="1040588" cy="338554"/>
            </a:xfrm>
            <a:prstGeom prst="rect">
              <a:avLst/>
            </a:prstGeom>
            <a:noFill/>
          </p:spPr>
          <p:txBody>
            <a:bodyPr wrap="square" rtlCol="0">
              <a:spAutoFit/>
            </a:bodyPr>
            <a:lstStyle/>
            <a:p>
              <a:pPr algn="ctr"/>
              <a:r>
                <a:rPr lang="en-US" sz="1600" b="1" dirty="0">
                  <a:latin typeface="Comic Sans MS" panose="030F0702030302020204" pitchFamily="66" charset="0"/>
                </a:rPr>
                <a:t>Eugene</a:t>
              </a:r>
            </a:p>
          </p:txBody>
        </p:sp>
        <p:sp>
          <p:nvSpPr>
            <p:cNvPr id="17" name="TextBox 16">
              <a:extLst>
                <a:ext uri="{FF2B5EF4-FFF2-40B4-BE49-F238E27FC236}">
                  <a16:creationId xmlns:a16="http://schemas.microsoft.com/office/drawing/2014/main" id="{13C4E3E9-22A7-18DA-B564-B2E2B23F3EE6}"/>
                </a:ext>
              </a:extLst>
            </p:cNvPr>
            <p:cNvSpPr txBox="1"/>
            <p:nvPr/>
          </p:nvSpPr>
          <p:spPr>
            <a:xfrm>
              <a:off x="1036320" y="3028505"/>
              <a:ext cx="726411" cy="338554"/>
            </a:xfrm>
            <a:prstGeom prst="rect">
              <a:avLst/>
            </a:prstGeom>
            <a:noFill/>
          </p:spPr>
          <p:txBody>
            <a:bodyPr wrap="square" rtlCol="0">
              <a:spAutoFit/>
            </a:bodyPr>
            <a:lstStyle/>
            <a:p>
              <a:pPr algn="ctr"/>
              <a:r>
                <a:rPr lang="en-US" sz="1600" b="1" dirty="0">
                  <a:latin typeface="Comic Sans MS" panose="030F0702030302020204" pitchFamily="66" charset="0"/>
                </a:rPr>
                <a:t>Carol</a:t>
              </a:r>
            </a:p>
          </p:txBody>
        </p:sp>
        <p:sp>
          <p:nvSpPr>
            <p:cNvPr id="18" name="TextBox 17">
              <a:extLst>
                <a:ext uri="{FF2B5EF4-FFF2-40B4-BE49-F238E27FC236}">
                  <a16:creationId xmlns:a16="http://schemas.microsoft.com/office/drawing/2014/main" id="{7AA5EEDA-D663-AFC1-594B-D90B29983804}"/>
                </a:ext>
              </a:extLst>
            </p:cNvPr>
            <p:cNvSpPr txBox="1"/>
            <p:nvPr/>
          </p:nvSpPr>
          <p:spPr>
            <a:xfrm>
              <a:off x="621570" y="1326733"/>
              <a:ext cx="1367682" cy="1061829"/>
            </a:xfrm>
            <a:prstGeom prst="rect">
              <a:avLst/>
            </a:prstGeom>
            <a:noFill/>
          </p:spPr>
          <p:txBody>
            <a:bodyPr wrap="none" rtlCol="0">
              <a:spAutoFit/>
            </a:bodyPr>
            <a:lstStyle/>
            <a:p>
              <a:r>
                <a:rPr lang="en-US" sz="1050" b="1" dirty="0">
                  <a:latin typeface="Comic Sans MS" panose="030F0702030302020204" pitchFamily="66" charset="0"/>
                </a:rPr>
                <a:t>Age: </a:t>
              </a:r>
              <a:r>
                <a:rPr lang="en-US" sz="1050" dirty="0">
                  <a:latin typeface="Comic Sans MS" panose="030F0702030302020204" pitchFamily="66" charset="0"/>
                </a:rPr>
                <a:t>29</a:t>
              </a:r>
            </a:p>
            <a:p>
              <a:r>
                <a:rPr lang="en-US" sz="1050" b="1" dirty="0">
                  <a:latin typeface="Comic Sans MS" panose="030F0702030302020204" pitchFamily="66" charset="0"/>
                </a:rPr>
                <a:t>Traits: </a:t>
              </a:r>
              <a:r>
                <a:rPr lang="en-US" sz="1050" dirty="0">
                  <a:latin typeface="Comic Sans MS" panose="030F0702030302020204" pitchFamily="66" charset="0"/>
                </a:rPr>
                <a:t>Distrust, </a:t>
              </a:r>
            </a:p>
            <a:p>
              <a:r>
                <a:rPr lang="en-US" sz="1050" dirty="0">
                  <a:latin typeface="Comic Sans MS" panose="030F0702030302020204" pitchFamily="66" charset="0"/>
                </a:rPr>
                <a:t>Indecisiveness, </a:t>
              </a:r>
            </a:p>
            <a:p>
              <a:r>
                <a:rPr lang="en-US" sz="1050" dirty="0" err="1">
                  <a:latin typeface="Comic Sans MS" panose="030F0702030302020204" pitchFamily="66" charset="0"/>
                </a:rPr>
                <a:t>Unaggressiveness</a:t>
              </a:r>
              <a:r>
                <a:rPr lang="en-US" sz="1050" dirty="0">
                  <a:latin typeface="Comic Sans MS" panose="030F0702030302020204" pitchFamily="66" charset="0"/>
                </a:rPr>
                <a:t>, </a:t>
              </a:r>
            </a:p>
            <a:p>
              <a:r>
                <a:rPr lang="en-US" sz="1050" dirty="0">
                  <a:latin typeface="Comic Sans MS" panose="030F0702030302020204" pitchFamily="66" charset="0"/>
                </a:rPr>
                <a:t>Independence, </a:t>
              </a:r>
            </a:p>
            <a:p>
              <a:r>
                <a:rPr lang="en-US" sz="1050" dirty="0">
                  <a:latin typeface="Comic Sans MS" panose="030F0702030302020204" pitchFamily="66" charset="0"/>
                </a:rPr>
                <a:t>Imperceptiveness</a:t>
              </a:r>
            </a:p>
          </p:txBody>
        </p:sp>
        <p:sp>
          <p:nvSpPr>
            <p:cNvPr id="19" name="TextBox 18">
              <a:extLst>
                <a:ext uri="{FF2B5EF4-FFF2-40B4-BE49-F238E27FC236}">
                  <a16:creationId xmlns:a16="http://schemas.microsoft.com/office/drawing/2014/main" id="{E5289BC3-81D5-725A-9E90-91773903B426}"/>
                </a:ext>
              </a:extLst>
            </p:cNvPr>
            <p:cNvSpPr txBox="1"/>
            <p:nvPr/>
          </p:nvSpPr>
          <p:spPr>
            <a:xfrm>
              <a:off x="619556" y="4145187"/>
              <a:ext cx="1559935" cy="1061829"/>
            </a:xfrm>
            <a:prstGeom prst="rect">
              <a:avLst/>
            </a:prstGeom>
            <a:noFill/>
          </p:spPr>
          <p:txBody>
            <a:bodyPr wrap="square" rtlCol="0">
              <a:spAutoFit/>
            </a:bodyPr>
            <a:lstStyle/>
            <a:p>
              <a:r>
                <a:rPr lang="en-US" sz="1050" b="1" dirty="0">
                  <a:latin typeface="Comic Sans MS" panose="030F0702030302020204" pitchFamily="66" charset="0"/>
                </a:rPr>
                <a:t>Age: </a:t>
              </a:r>
              <a:r>
                <a:rPr lang="en-US" sz="1050" dirty="0">
                  <a:latin typeface="Comic Sans MS" panose="030F0702030302020204" pitchFamily="66" charset="0"/>
                </a:rPr>
                <a:t>36</a:t>
              </a:r>
            </a:p>
            <a:p>
              <a:r>
                <a:rPr lang="en-US" sz="1050" b="1" dirty="0">
                  <a:latin typeface="Comic Sans MS" panose="030F0702030302020204" pitchFamily="66" charset="0"/>
                </a:rPr>
                <a:t>Traits: </a:t>
              </a:r>
              <a:r>
                <a:rPr lang="en-US" sz="1050" dirty="0">
                  <a:latin typeface="Comic Sans MS" panose="030F0702030302020204" pitchFamily="66" charset="0"/>
                </a:rPr>
                <a:t>Cooperation, </a:t>
              </a:r>
            </a:p>
            <a:p>
              <a:r>
                <a:rPr lang="en-US" sz="1050" dirty="0">
                  <a:latin typeface="Comic Sans MS" panose="030F0702030302020204" pitchFamily="66" charset="0"/>
                </a:rPr>
                <a:t>Nonconformity, </a:t>
              </a:r>
            </a:p>
            <a:p>
              <a:r>
                <a:rPr lang="en-US" sz="1050" dirty="0">
                  <a:latin typeface="Comic Sans MS" panose="030F0702030302020204" pitchFamily="66" charset="0"/>
                </a:rPr>
                <a:t>Expressiveness, </a:t>
              </a:r>
            </a:p>
            <a:p>
              <a:r>
                <a:rPr lang="en-US" sz="1050" dirty="0">
                  <a:latin typeface="Comic Sans MS" panose="030F0702030302020204" pitchFamily="66" charset="0"/>
                </a:rPr>
                <a:t>Placidity, </a:t>
              </a:r>
            </a:p>
            <a:p>
              <a:r>
                <a:rPr lang="en-US" sz="1050" dirty="0">
                  <a:latin typeface="Comic Sans MS" panose="030F0702030302020204" pitchFamily="66" charset="0"/>
                </a:rPr>
                <a:t>Imperceptiveness</a:t>
              </a:r>
            </a:p>
          </p:txBody>
        </p:sp>
        <p:sp>
          <p:nvSpPr>
            <p:cNvPr id="20" name="TextBox 19">
              <a:extLst>
                <a:ext uri="{FF2B5EF4-FFF2-40B4-BE49-F238E27FC236}">
                  <a16:creationId xmlns:a16="http://schemas.microsoft.com/office/drawing/2014/main" id="{93BCB481-8AAC-9309-4D28-86348CFEA18C}"/>
                </a:ext>
              </a:extLst>
            </p:cNvPr>
            <p:cNvSpPr txBox="1"/>
            <p:nvPr/>
          </p:nvSpPr>
          <p:spPr>
            <a:xfrm>
              <a:off x="616684" y="6950944"/>
              <a:ext cx="1239442" cy="1061829"/>
            </a:xfrm>
            <a:prstGeom prst="rect">
              <a:avLst/>
            </a:prstGeom>
            <a:noFill/>
          </p:spPr>
          <p:txBody>
            <a:bodyPr wrap="none" rtlCol="0">
              <a:spAutoFit/>
            </a:bodyPr>
            <a:lstStyle/>
            <a:p>
              <a:r>
                <a:rPr lang="en-US" sz="1050" b="1" dirty="0">
                  <a:latin typeface="Comic Sans MS" panose="030F0702030302020204" pitchFamily="66" charset="0"/>
                </a:rPr>
                <a:t>Age: </a:t>
              </a:r>
              <a:r>
                <a:rPr lang="en-US" sz="1050" dirty="0">
                  <a:latin typeface="Comic Sans MS" panose="030F0702030302020204" pitchFamily="66" charset="0"/>
                </a:rPr>
                <a:t>64</a:t>
              </a:r>
            </a:p>
            <a:p>
              <a:r>
                <a:rPr lang="en-US" sz="1050" b="1" dirty="0">
                  <a:latin typeface="Comic Sans MS" panose="030F0702030302020204" pitchFamily="66" charset="0"/>
                </a:rPr>
                <a:t>Traits: </a:t>
              </a:r>
              <a:r>
                <a:rPr lang="en-US" sz="1050" dirty="0">
                  <a:latin typeface="Comic Sans MS" panose="030F0702030302020204" pitchFamily="66" charset="0"/>
                </a:rPr>
                <a:t>Cruelty, </a:t>
              </a:r>
            </a:p>
            <a:p>
              <a:r>
                <a:rPr lang="en-US" sz="1050" dirty="0">
                  <a:latin typeface="Comic Sans MS" panose="030F0702030302020204" pitchFamily="66" charset="0"/>
                </a:rPr>
                <a:t>Nonconformity, </a:t>
              </a:r>
            </a:p>
            <a:p>
              <a:r>
                <a:rPr lang="en-US" sz="1050" dirty="0">
                  <a:latin typeface="Comic Sans MS" panose="030F0702030302020204" pitchFamily="66" charset="0"/>
                </a:rPr>
                <a:t>Spontaneity, </a:t>
              </a:r>
            </a:p>
            <a:p>
              <a:r>
                <a:rPr lang="en-US" sz="1050" dirty="0">
                  <a:latin typeface="Comic Sans MS" panose="030F0702030302020204" pitchFamily="66" charset="0"/>
                </a:rPr>
                <a:t>Insecurity, </a:t>
              </a:r>
            </a:p>
            <a:p>
              <a:r>
                <a:rPr lang="en-US" sz="1050" dirty="0">
                  <a:latin typeface="Comic Sans MS" panose="030F0702030302020204" pitchFamily="66" charset="0"/>
                </a:rPr>
                <a:t>Depth</a:t>
              </a:r>
            </a:p>
          </p:txBody>
        </p:sp>
        <p:sp>
          <p:nvSpPr>
            <p:cNvPr id="25" name="Rectangle 24">
              <a:extLst>
                <a:ext uri="{FF2B5EF4-FFF2-40B4-BE49-F238E27FC236}">
                  <a16:creationId xmlns:a16="http://schemas.microsoft.com/office/drawing/2014/main" id="{1EB5610E-E5E2-B1AA-CFB4-ED5EC2AC16AD}"/>
                </a:ext>
              </a:extLst>
            </p:cNvPr>
            <p:cNvSpPr/>
            <p:nvPr/>
          </p:nvSpPr>
          <p:spPr>
            <a:xfrm>
              <a:off x="2862430" y="290037"/>
              <a:ext cx="301947" cy="2039375"/>
            </a:xfrm>
            <a:prstGeom prst="rect">
              <a:avLst/>
            </a:prstGeom>
            <a:solidFill>
              <a:srgbClr val="FF0000">
                <a:alpha val="40000"/>
              </a:srgbClr>
            </a:solidFill>
            <a:ln>
              <a:solidFill>
                <a:schemeClr val="accent2">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55810D7-5D2C-8F88-C9A3-EAA3354BCD57}"/>
                </a:ext>
              </a:extLst>
            </p:cNvPr>
            <p:cNvSpPr/>
            <p:nvPr/>
          </p:nvSpPr>
          <p:spPr>
            <a:xfrm>
              <a:off x="3253129" y="3041220"/>
              <a:ext cx="301947" cy="2037385"/>
            </a:xfrm>
            <a:prstGeom prst="rect">
              <a:avLst/>
            </a:prstGeom>
            <a:solidFill>
              <a:srgbClr val="FF0000">
                <a:alpha val="40000"/>
              </a:srgbClr>
            </a:solidFill>
            <a:ln>
              <a:solidFill>
                <a:schemeClr val="accent2">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7" name="Rectangle 26">
              <a:extLst>
                <a:ext uri="{FF2B5EF4-FFF2-40B4-BE49-F238E27FC236}">
                  <a16:creationId xmlns:a16="http://schemas.microsoft.com/office/drawing/2014/main" id="{5FEBECCF-FE39-4AEB-56E5-EE603FACD633}"/>
                </a:ext>
              </a:extLst>
            </p:cNvPr>
            <p:cNvSpPr/>
            <p:nvPr/>
          </p:nvSpPr>
          <p:spPr>
            <a:xfrm>
              <a:off x="4371906" y="408461"/>
              <a:ext cx="169605" cy="182880"/>
            </a:xfrm>
            <a:prstGeom prst="rect">
              <a:avLst/>
            </a:prstGeom>
            <a:solidFill>
              <a:srgbClr val="FF0000">
                <a:alpha val="40000"/>
              </a:srgbClr>
            </a:solidFill>
            <a:ln>
              <a:solidFill>
                <a:schemeClr val="accent2">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7345E4E7-9B77-D6C3-C93D-B3338688B080}"/>
                </a:ext>
              </a:extLst>
            </p:cNvPr>
            <p:cNvSpPr txBox="1"/>
            <p:nvPr/>
          </p:nvSpPr>
          <p:spPr>
            <a:xfrm>
              <a:off x="4554786" y="361757"/>
              <a:ext cx="1272507" cy="276999"/>
            </a:xfrm>
            <a:prstGeom prst="rect">
              <a:avLst/>
            </a:prstGeom>
            <a:noFill/>
          </p:spPr>
          <p:txBody>
            <a:bodyPr wrap="square" rtlCol="0">
              <a:spAutoFit/>
            </a:bodyPr>
            <a:lstStyle/>
            <a:p>
              <a:r>
                <a:rPr lang="en-US" sz="1200" dirty="0"/>
                <a:t>Infected Agent</a:t>
              </a:r>
            </a:p>
          </p:txBody>
        </p:sp>
        <p:sp>
          <p:nvSpPr>
            <p:cNvPr id="30" name="TextBox 29">
              <a:extLst>
                <a:ext uri="{FF2B5EF4-FFF2-40B4-BE49-F238E27FC236}">
                  <a16:creationId xmlns:a16="http://schemas.microsoft.com/office/drawing/2014/main" id="{2F956EEA-A716-F3FC-CD11-21CE943FEFE2}"/>
                </a:ext>
              </a:extLst>
            </p:cNvPr>
            <p:cNvSpPr txBox="1"/>
            <p:nvPr/>
          </p:nvSpPr>
          <p:spPr>
            <a:xfrm>
              <a:off x="4557555" y="591744"/>
              <a:ext cx="1272507" cy="276999"/>
            </a:xfrm>
            <a:prstGeom prst="rect">
              <a:avLst/>
            </a:prstGeom>
            <a:noFill/>
          </p:spPr>
          <p:txBody>
            <a:bodyPr wrap="square" rtlCol="0">
              <a:spAutoFit/>
            </a:bodyPr>
            <a:lstStyle/>
            <a:p>
              <a:r>
                <a:rPr lang="en-US" sz="1200" dirty="0"/>
                <a:t>Agent’s Decision</a:t>
              </a:r>
            </a:p>
          </p:txBody>
        </p:sp>
        <p:cxnSp>
          <p:nvCxnSpPr>
            <p:cNvPr id="32" name="Straight Connector 31">
              <a:extLst>
                <a:ext uri="{FF2B5EF4-FFF2-40B4-BE49-F238E27FC236}">
                  <a16:creationId xmlns:a16="http://schemas.microsoft.com/office/drawing/2014/main" id="{25DF7ABD-D068-8B07-3CA3-EC1D4CE5B616}"/>
                </a:ext>
              </a:extLst>
            </p:cNvPr>
            <p:cNvCxnSpPr>
              <a:cxnSpLocks/>
            </p:cNvCxnSpPr>
            <p:nvPr/>
          </p:nvCxnSpPr>
          <p:spPr>
            <a:xfrm>
              <a:off x="4374675" y="729888"/>
              <a:ext cx="16960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836A83D-A2DB-1C10-E875-598467070001}"/>
                </a:ext>
              </a:extLst>
            </p:cNvPr>
            <p:cNvSpPr txBox="1"/>
            <p:nvPr/>
          </p:nvSpPr>
          <p:spPr>
            <a:xfrm>
              <a:off x="3270046" y="1270472"/>
              <a:ext cx="2450482" cy="938719"/>
            </a:xfrm>
            <a:custGeom>
              <a:avLst/>
              <a:gdLst>
                <a:gd name="connsiteX0" fmla="*/ 0 w 2450482"/>
                <a:gd name="connsiteY0" fmla="*/ 0 h 938719"/>
                <a:gd name="connsiteX1" fmla="*/ 441087 w 2450482"/>
                <a:gd name="connsiteY1" fmla="*/ 0 h 938719"/>
                <a:gd name="connsiteX2" fmla="*/ 882174 w 2450482"/>
                <a:gd name="connsiteY2" fmla="*/ 0 h 938719"/>
                <a:gd name="connsiteX3" fmla="*/ 1347765 w 2450482"/>
                <a:gd name="connsiteY3" fmla="*/ 0 h 938719"/>
                <a:gd name="connsiteX4" fmla="*/ 1862366 w 2450482"/>
                <a:gd name="connsiteY4" fmla="*/ 0 h 938719"/>
                <a:gd name="connsiteX5" fmla="*/ 2450482 w 2450482"/>
                <a:gd name="connsiteY5" fmla="*/ 0 h 938719"/>
                <a:gd name="connsiteX6" fmla="*/ 2450482 w 2450482"/>
                <a:gd name="connsiteY6" fmla="*/ 459972 h 938719"/>
                <a:gd name="connsiteX7" fmla="*/ 2450482 w 2450482"/>
                <a:gd name="connsiteY7" fmla="*/ 938719 h 938719"/>
                <a:gd name="connsiteX8" fmla="*/ 1960386 w 2450482"/>
                <a:gd name="connsiteY8" fmla="*/ 938719 h 938719"/>
                <a:gd name="connsiteX9" fmla="*/ 1543804 w 2450482"/>
                <a:gd name="connsiteY9" fmla="*/ 938719 h 938719"/>
                <a:gd name="connsiteX10" fmla="*/ 1053707 w 2450482"/>
                <a:gd name="connsiteY10" fmla="*/ 938719 h 938719"/>
                <a:gd name="connsiteX11" fmla="*/ 563611 w 2450482"/>
                <a:gd name="connsiteY11" fmla="*/ 938719 h 938719"/>
                <a:gd name="connsiteX12" fmla="*/ 0 w 2450482"/>
                <a:gd name="connsiteY12" fmla="*/ 938719 h 938719"/>
                <a:gd name="connsiteX13" fmla="*/ 0 w 2450482"/>
                <a:gd name="connsiteY13" fmla="*/ 478747 h 938719"/>
                <a:gd name="connsiteX14" fmla="*/ 0 w 2450482"/>
                <a:gd name="connsiteY14" fmla="*/ 0 h 93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0482" h="938719" fill="none" extrusionOk="0">
                  <a:moveTo>
                    <a:pt x="0" y="0"/>
                  </a:moveTo>
                  <a:cubicBezTo>
                    <a:pt x="214985" y="-2390"/>
                    <a:pt x="226499" y="6670"/>
                    <a:pt x="441087" y="0"/>
                  </a:cubicBezTo>
                  <a:cubicBezTo>
                    <a:pt x="655675" y="-6670"/>
                    <a:pt x="773844" y="43434"/>
                    <a:pt x="882174" y="0"/>
                  </a:cubicBezTo>
                  <a:cubicBezTo>
                    <a:pt x="990504" y="-43434"/>
                    <a:pt x="1221802" y="15791"/>
                    <a:pt x="1347765" y="0"/>
                  </a:cubicBezTo>
                  <a:cubicBezTo>
                    <a:pt x="1473728" y="-15791"/>
                    <a:pt x="1623269" y="25067"/>
                    <a:pt x="1862366" y="0"/>
                  </a:cubicBezTo>
                  <a:cubicBezTo>
                    <a:pt x="2101463" y="-25067"/>
                    <a:pt x="2162869" y="22231"/>
                    <a:pt x="2450482" y="0"/>
                  </a:cubicBezTo>
                  <a:cubicBezTo>
                    <a:pt x="2483513" y="213790"/>
                    <a:pt x="2437133" y="278466"/>
                    <a:pt x="2450482" y="459972"/>
                  </a:cubicBezTo>
                  <a:cubicBezTo>
                    <a:pt x="2463831" y="641478"/>
                    <a:pt x="2393632" y="741984"/>
                    <a:pt x="2450482" y="938719"/>
                  </a:cubicBezTo>
                  <a:cubicBezTo>
                    <a:pt x="2347654" y="979636"/>
                    <a:pt x="2121676" y="905561"/>
                    <a:pt x="1960386" y="938719"/>
                  </a:cubicBezTo>
                  <a:cubicBezTo>
                    <a:pt x="1799096" y="971877"/>
                    <a:pt x="1734964" y="919962"/>
                    <a:pt x="1543804" y="938719"/>
                  </a:cubicBezTo>
                  <a:cubicBezTo>
                    <a:pt x="1352644" y="957476"/>
                    <a:pt x="1204295" y="896598"/>
                    <a:pt x="1053707" y="938719"/>
                  </a:cubicBezTo>
                  <a:cubicBezTo>
                    <a:pt x="903119" y="980840"/>
                    <a:pt x="703700" y="935295"/>
                    <a:pt x="563611" y="938719"/>
                  </a:cubicBezTo>
                  <a:cubicBezTo>
                    <a:pt x="423522" y="942143"/>
                    <a:pt x="172851" y="896679"/>
                    <a:pt x="0" y="938719"/>
                  </a:cubicBezTo>
                  <a:cubicBezTo>
                    <a:pt x="-45839" y="813333"/>
                    <a:pt x="11804" y="693166"/>
                    <a:pt x="0" y="478747"/>
                  </a:cubicBezTo>
                  <a:cubicBezTo>
                    <a:pt x="-11804" y="264328"/>
                    <a:pt x="39200" y="137726"/>
                    <a:pt x="0" y="0"/>
                  </a:cubicBezTo>
                  <a:close/>
                </a:path>
                <a:path w="2450482" h="938719" stroke="0" extrusionOk="0">
                  <a:moveTo>
                    <a:pt x="0" y="0"/>
                  </a:moveTo>
                  <a:cubicBezTo>
                    <a:pt x="145084" y="-30496"/>
                    <a:pt x="337794" y="46309"/>
                    <a:pt x="441087" y="0"/>
                  </a:cubicBezTo>
                  <a:cubicBezTo>
                    <a:pt x="544380" y="-46309"/>
                    <a:pt x="702758" y="41832"/>
                    <a:pt x="955688" y="0"/>
                  </a:cubicBezTo>
                  <a:cubicBezTo>
                    <a:pt x="1208618" y="-41832"/>
                    <a:pt x="1252384" y="29583"/>
                    <a:pt x="1445784" y="0"/>
                  </a:cubicBezTo>
                  <a:cubicBezTo>
                    <a:pt x="1639184" y="-29583"/>
                    <a:pt x="1840301" y="10680"/>
                    <a:pt x="1984890" y="0"/>
                  </a:cubicBezTo>
                  <a:cubicBezTo>
                    <a:pt x="2129479" y="-10680"/>
                    <a:pt x="2330862" y="54282"/>
                    <a:pt x="2450482" y="0"/>
                  </a:cubicBezTo>
                  <a:cubicBezTo>
                    <a:pt x="2490937" y="120895"/>
                    <a:pt x="2426257" y="377324"/>
                    <a:pt x="2450482" y="488134"/>
                  </a:cubicBezTo>
                  <a:cubicBezTo>
                    <a:pt x="2474707" y="598944"/>
                    <a:pt x="2422401" y="748606"/>
                    <a:pt x="2450482" y="938719"/>
                  </a:cubicBezTo>
                  <a:cubicBezTo>
                    <a:pt x="2353304" y="959734"/>
                    <a:pt x="2232420" y="928141"/>
                    <a:pt x="2033900" y="938719"/>
                  </a:cubicBezTo>
                  <a:cubicBezTo>
                    <a:pt x="1835380" y="949297"/>
                    <a:pt x="1655543" y="899978"/>
                    <a:pt x="1543804" y="938719"/>
                  </a:cubicBezTo>
                  <a:cubicBezTo>
                    <a:pt x="1432065" y="977460"/>
                    <a:pt x="1304916" y="934755"/>
                    <a:pt x="1127222" y="938719"/>
                  </a:cubicBezTo>
                  <a:cubicBezTo>
                    <a:pt x="949528" y="942683"/>
                    <a:pt x="852004" y="933403"/>
                    <a:pt x="686135" y="938719"/>
                  </a:cubicBezTo>
                  <a:cubicBezTo>
                    <a:pt x="520266" y="944035"/>
                    <a:pt x="206893" y="913628"/>
                    <a:pt x="0" y="938719"/>
                  </a:cubicBezTo>
                  <a:cubicBezTo>
                    <a:pt x="-24335" y="846670"/>
                    <a:pt x="43250" y="593860"/>
                    <a:pt x="0" y="497521"/>
                  </a:cubicBezTo>
                  <a:cubicBezTo>
                    <a:pt x="-43250" y="401182"/>
                    <a:pt x="18126" y="220514"/>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l"/>
              <a:r>
                <a:rPr lang="en-US" sz="1100" b="0" i="0" dirty="0">
                  <a:solidFill>
                    <a:srgbClr val="222222"/>
                  </a:solidFill>
                  <a:effectLst/>
                </a:rPr>
                <a:t>“Liza has a fever and there is a potential epidemic of an unknown deadly virus spreading in the town. Staying at home will reduce the risk of getting infected and spreading the virus to others.”</a:t>
              </a:r>
            </a:p>
          </p:txBody>
        </p:sp>
        <p:sp>
          <p:nvSpPr>
            <p:cNvPr id="36" name="TextBox 35">
              <a:extLst>
                <a:ext uri="{FF2B5EF4-FFF2-40B4-BE49-F238E27FC236}">
                  <a16:creationId xmlns:a16="http://schemas.microsoft.com/office/drawing/2014/main" id="{C6B11B89-3691-8ED0-C19A-D670B114DFC5}"/>
                </a:ext>
              </a:extLst>
            </p:cNvPr>
            <p:cNvSpPr txBox="1"/>
            <p:nvPr/>
          </p:nvSpPr>
          <p:spPr>
            <a:xfrm>
              <a:off x="3435200" y="3456326"/>
              <a:ext cx="2285328" cy="1277273"/>
            </a:xfrm>
            <a:custGeom>
              <a:avLst/>
              <a:gdLst>
                <a:gd name="connsiteX0" fmla="*/ 0 w 2285328"/>
                <a:gd name="connsiteY0" fmla="*/ 0 h 1277273"/>
                <a:gd name="connsiteX1" fmla="*/ 525625 w 2285328"/>
                <a:gd name="connsiteY1" fmla="*/ 0 h 1277273"/>
                <a:gd name="connsiteX2" fmla="*/ 1051251 w 2285328"/>
                <a:gd name="connsiteY2" fmla="*/ 0 h 1277273"/>
                <a:gd name="connsiteX3" fmla="*/ 1599730 w 2285328"/>
                <a:gd name="connsiteY3" fmla="*/ 0 h 1277273"/>
                <a:gd name="connsiteX4" fmla="*/ 2285328 w 2285328"/>
                <a:gd name="connsiteY4" fmla="*/ 0 h 1277273"/>
                <a:gd name="connsiteX5" fmla="*/ 2285328 w 2285328"/>
                <a:gd name="connsiteY5" fmla="*/ 425758 h 1277273"/>
                <a:gd name="connsiteX6" fmla="*/ 2285328 w 2285328"/>
                <a:gd name="connsiteY6" fmla="*/ 877061 h 1277273"/>
                <a:gd name="connsiteX7" fmla="*/ 2285328 w 2285328"/>
                <a:gd name="connsiteY7" fmla="*/ 1277273 h 1277273"/>
                <a:gd name="connsiteX8" fmla="*/ 1713996 w 2285328"/>
                <a:gd name="connsiteY8" fmla="*/ 1277273 h 1277273"/>
                <a:gd name="connsiteX9" fmla="*/ 1211224 w 2285328"/>
                <a:gd name="connsiteY9" fmla="*/ 1277273 h 1277273"/>
                <a:gd name="connsiteX10" fmla="*/ 639892 w 2285328"/>
                <a:gd name="connsiteY10" fmla="*/ 1277273 h 1277273"/>
                <a:gd name="connsiteX11" fmla="*/ 0 w 2285328"/>
                <a:gd name="connsiteY11" fmla="*/ 1277273 h 1277273"/>
                <a:gd name="connsiteX12" fmla="*/ 0 w 2285328"/>
                <a:gd name="connsiteY12" fmla="*/ 825970 h 1277273"/>
                <a:gd name="connsiteX13" fmla="*/ 0 w 2285328"/>
                <a:gd name="connsiteY13" fmla="*/ 374667 h 1277273"/>
                <a:gd name="connsiteX14" fmla="*/ 0 w 2285328"/>
                <a:gd name="connsiteY14" fmla="*/ 0 h 127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5328" h="1277273" fill="none" extrusionOk="0">
                  <a:moveTo>
                    <a:pt x="0" y="0"/>
                  </a:moveTo>
                  <a:cubicBezTo>
                    <a:pt x="257997" y="-42985"/>
                    <a:pt x="344949" y="29717"/>
                    <a:pt x="525625" y="0"/>
                  </a:cubicBezTo>
                  <a:cubicBezTo>
                    <a:pt x="706302" y="-29717"/>
                    <a:pt x="899649" y="35027"/>
                    <a:pt x="1051251" y="0"/>
                  </a:cubicBezTo>
                  <a:cubicBezTo>
                    <a:pt x="1202853" y="-35027"/>
                    <a:pt x="1476786" y="44005"/>
                    <a:pt x="1599730" y="0"/>
                  </a:cubicBezTo>
                  <a:cubicBezTo>
                    <a:pt x="1722674" y="-44005"/>
                    <a:pt x="2112338" y="19769"/>
                    <a:pt x="2285328" y="0"/>
                  </a:cubicBezTo>
                  <a:cubicBezTo>
                    <a:pt x="2288574" y="168707"/>
                    <a:pt x="2247948" y="276153"/>
                    <a:pt x="2285328" y="425758"/>
                  </a:cubicBezTo>
                  <a:cubicBezTo>
                    <a:pt x="2322708" y="575363"/>
                    <a:pt x="2234045" y="749808"/>
                    <a:pt x="2285328" y="877061"/>
                  </a:cubicBezTo>
                  <a:cubicBezTo>
                    <a:pt x="2336611" y="1004314"/>
                    <a:pt x="2265660" y="1139161"/>
                    <a:pt x="2285328" y="1277273"/>
                  </a:cubicBezTo>
                  <a:cubicBezTo>
                    <a:pt x="2001646" y="1341039"/>
                    <a:pt x="1956890" y="1218128"/>
                    <a:pt x="1713996" y="1277273"/>
                  </a:cubicBezTo>
                  <a:cubicBezTo>
                    <a:pt x="1471102" y="1336418"/>
                    <a:pt x="1453853" y="1218953"/>
                    <a:pt x="1211224" y="1277273"/>
                  </a:cubicBezTo>
                  <a:cubicBezTo>
                    <a:pt x="968595" y="1335593"/>
                    <a:pt x="824149" y="1227040"/>
                    <a:pt x="639892" y="1277273"/>
                  </a:cubicBezTo>
                  <a:cubicBezTo>
                    <a:pt x="455635" y="1327506"/>
                    <a:pt x="189351" y="1219135"/>
                    <a:pt x="0" y="1277273"/>
                  </a:cubicBezTo>
                  <a:cubicBezTo>
                    <a:pt x="-23281" y="1154488"/>
                    <a:pt x="14375" y="956422"/>
                    <a:pt x="0" y="825970"/>
                  </a:cubicBezTo>
                  <a:cubicBezTo>
                    <a:pt x="-14375" y="695518"/>
                    <a:pt x="27325" y="575500"/>
                    <a:pt x="0" y="374667"/>
                  </a:cubicBezTo>
                  <a:cubicBezTo>
                    <a:pt x="-27325" y="173834"/>
                    <a:pt x="25295" y="91530"/>
                    <a:pt x="0" y="0"/>
                  </a:cubicBezTo>
                  <a:close/>
                </a:path>
                <a:path w="2285328" h="1277273" stroke="0" extrusionOk="0">
                  <a:moveTo>
                    <a:pt x="0" y="0"/>
                  </a:moveTo>
                  <a:cubicBezTo>
                    <a:pt x="213650" y="-17363"/>
                    <a:pt x="334827" y="32030"/>
                    <a:pt x="525625" y="0"/>
                  </a:cubicBezTo>
                  <a:cubicBezTo>
                    <a:pt x="716424" y="-32030"/>
                    <a:pt x="897697" y="41501"/>
                    <a:pt x="1119811" y="0"/>
                  </a:cubicBezTo>
                  <a:cubicBezTo>
                    <a:pt x="1341925" y="-41501"/>
                    <a:pt x="1429479" y="39929"/>
                    <a:pt x="1691143" y="0"/>
                  </a:cubicBezTo>
                  <a:cubicBezTo>
                    <a:pt x="1952807" y="-39929"/>
                    <a:pt x="1998641" y="6000"/>
                    <a:pt x="2285328" y="0"/>
                  </a:cubicBezTo>
                  <a:cubicBezTo>
                    <a:pt x="2298212" y="171646"/>
                    <a:pt x="2260866" y="240828"/>
                    <a:pt x="2285328" y="438530"/>
                  </a:cubicBezTo>
                  <a:cubicBezTo>
                    <a:pt x="2309790" y="636232"/>
                    <a:pt x="2252528" y="685329"/>
                    <a:pt x="2285328" y="889834"/>
                  </a:cubicBezTo>
                  <a:cubicBezTo>
                    <a:pt x="2318128" y="1094339"/>
                    <a:pt x="2246775" y="1130825"/>
                    <a:pt x="2285328" y="1277273"/>
                  </a:cubicBezTo>
                  <a:cubicBezTo>
                    <a:pt x="2062592" y="1301801"/>
                    <a:pt x="1886104" y="1273831"/>
                    <a:pt x="1782556" y="1277273"/>
                  </a:cubicBezTo>
                  <a:cubicBezTo>
                    <a:pt x="1679008" y="1280715"/>
                    <a:pt x="1428998" y="1269585"/>
                    <a:pt x="1211224" y="1277273"/>
                  </a:cubicBezTo>
                  <a:cubicBezTo>
                    <a:pt x="993450" y="1284961"/>
                    <a:pt x="842898" y="1236442"/>
                    <a:pt x="708452" y="1277273"/>
                  </a:cubicBezTo>
                  <a:cubicBezTo>
                    <a:pt x="574006" y="1318104"/>
                    <a:pt x="154123" y="1205768"/>
                    <a:pt x="0" y="1277273"/>
                  </a:cubicBezTo>
                  <a:cubicBezTo>
                    <a:pt x="-24219" y="1162262"/>
                    <a:pt x="15997" y="972171"/>
                    <a:pt x="0" y="851515"/>
                  </a:cubicBezTo>
                  <a:cubicBezTo>
                    <a:pt x="-15997" y="730859"/>
                    <a:pt x="13026" y="554042"/>
                    <a:pt x="0" y="438530"/>
                  </a:cubicBezTo>
                  <a:cubicBezTo>
                    <a:pt x="-13026" y="323019"/>
                    <a:pt x="18945" y="152983"/>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l"/>
              <a:r>
                <a:rPr lang="en-US" sz="1100" b="0" i="0" dirty="0">
                  <a:solidFill>
                    <a:srgbClr val="222222"/>
                  </a:solidFill>
                  <a:effectLst/>
                </a:rPr>
                <a:t>Carol has not shown any symptoms of being infected with the </a:t>
              </a:r>
              <a:r>
                <a:rPr lang="en-US" sz="1100" b="0" i="0" dirty="0" err="1">
                  <a:solidFill>
                    <a:srgbClr val="222222"/>
                  </a:solidFill>
                  <a:effectLst/>
                </a:rPr>
                <a:t>Catasat</a:t>
              </a:r>
              <a:r>
                <a:rPr lang="en-US" sz="1100" b="0" i="0" dirty="0">
                  <a:solidFill>
                    <a:srgbClr val="222222"/>
                  </a:solidFill>
                  <a:effectLst/>
                </a:rPr>
                <a:t> virus and the percentage of new infections in Dewberry Hollow is still relatively low. Additionally, Carol needs to go to work to earn money to support herself.'</a:t>
              </a:r>
            </a:p>
          </p:txBody>
        </p:sp>
        <p:sp>
          <p:nvSpPr>
            <p:cNvPr id="37" name="TextBox 36">
              <a:extLst>
                <a:ext uri="{FF2B5EF4-FFF2-40B4-BE49-F238E27FC236}">
                  <a16:creationId xmlns:a16="http://schemas.microsoft.com/office/drawing/2014/main" id="{97B778C4-B51F-7F2E-A6C2-6817C3FCF371}"/>
                </a:ext>
              </a:extLst>
            </p:cNvPr>
            <p:cNvSpPr txBox="1"/>
            <p:nvPr/>
          </p:nvSpPr>
          <p:spPr>
            <a:xfrm>
              <a:off x="2806063" y="6256372"/>
              <a:ext cx="2869951" cy="1446550"/>
            </a:xfrm>
            <a:custGeom>
              <a:avLst/>
              <a:gdLst>
                <a:gd name="connsiteX0" fmla="*/ 0 w 2869951"/>
                <a:gd name="connsiteY0" fmla="*/ 0 h 1446550"/>
                <a:gd name="connsiteX1" fmla="*/ 602690 w 2869951"/>
                <a:gd name="connsiteY1" fmla="*/ 0 h 1446550"/>
                <a:gd name="connsiteX2" fmla="*/ 1234079 w 2869951"/>
                <a:gd name="connsiteY2" fmla="*/ 0 h 1446550"/>
                <a:gd name="connsiteX3" fmla="*/ 1779370 w 2869951"/>
                <a:gd name="connsiteY3" fmla="*/ 0 h 1446550"/>
                <a:gd name="connsiteX4" fmla="*/ 2267261 w 2869951"/>
                <a:gd name="connsiteY4" fmla="*/ 0 h 1446550"/>
                <a:gd name="connsiteX5" fmla="*/ 2869951 w 2869951"/>
                <a:gd name="connsiteY5" fmla="*/ 0 h 1446550"/>
                <a:gd name="connsiteX6" fmla="*/ 2869951 w 2869951"/>
                <a:gd name="connsiteY6" fmla="*/ 467718 h 1446550"/>
                <a:gd name="connsiteX7" fmla="*/ 2869951 w 2869951"/>
                <a:gd name="connsiteY7" fmla="*/ 964367 h 1446550"/>
                <a:gd name="connsiteX8" fmla="*/ 2869951 w 2869951"/>
                <a:gd name="connsiteY8" fmla="*/ 1446550 h 1446550"/>
                <a:gd name="connsiteX9" fmla="*/ 2324660 w 2869951"/>
                <a:gd name="connsiteY9" fmla="*/ 1446550 h 1446550"/>
                <a:gd name="connsiteX10" fmla="*/ 1750670 w 2869951"/>
                <a:gd name="connsiteY10" fmla="*/ 1446550 h 1446550"/>
                <a:gd name="connsiteX11" fmla="*/ 1262778 w 2869951"/>
                <a:gd name="connsiteY11" fmla="*/ 1446550 h 1446550"/>
                <a:gd name="connsiteX12" fmla="*/ 774887 w 2869951"/>
                <a:gd name="connsiteY12" fmla="*/ 1446550 h 1446550"/>
                <a:gd name="connsiteX13" fmla="*/ 0 w 2869951"/>
                <a:gd name="connsiteY13" fmla="*/ 1446550 h 1446550"/>
                <a:gd name="connsiteX14" fmla="*/ 0 w 2869951"/>
                <a:gd name="connsiteY14" fmla="*/ 993298 h 1446550"/>
                <a:gd name="connsiteX15" fmla="*/ 0 w 2869951"/>
                <a:gd name="connsiteY15" fmla="*/ 511114 h 1446550"/>
                <a:gd name="connsiteX16" fmla="*/ 0 w 2869951"/>
                <a:gd name="connsiteY16" fmla="*/ 0 h 14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9951" h="1446550" fill="none" extrusionOk="0">
                  <a:moveTo>
                    <a:pt x="0" y="0"/>
                  </a:moveTo>
                  <a:cubicBezTo>
                    <a:pt x="262350" y="-69637"/>
                    <a:pt x="304680" y="15092"/>
                    <a:pt x="602690" y="0"/>
                  </a:cubicBezTo>
                  <a:cubicBezTo>
                    <a:pt x="900700" y="-15092"/>
                    <a:pt x="1000114" y="8661"/>
                    <a:pt x="1234079" y="0"/>
                  </a:cubicBezTo>
                  <a:cubicBezTo>
                    <a:pt x="1468044" y="-8661"/>
                    <a:pt x="1668205" y="44091"/>
                    <a:pt x="1779370" y="0"/>
                  </a:cubicBezTo>
                  <a:cubicBezTo>
                    <a:pt x="1890535" y="-44091"/>
                    <a:pt x="2091631" y="18901"/>
                    <a:pt x="2267261" y="0"/>
                  </a:cubicBezTo>
                  <a:cubicBezTo>
                    <a:pt x="2442891" y="-18901"/>
                    <a:pt x="2620485" y="20162"/>
                    <a:pt x="2869951" y="0"/>
                  </a:cubicBezTo>
                  <a:cubicBezTo>
                    <a:pt x="2906887" y="118529"/>
                    <a:pt x="2845703" y="296620"/>
                    <a:pt x="2869951" y="467718"/>
                  </a:cubicBezTo>
                  <a:cubicBezTo>
                    <a:pt x="2894199" y="638816"/>
                    <a:pt x="2816685" y="851107"/>
                    <a:pt x="2869951" y="964367"/>
                  </a:cubicBezTo>
                  <a:cubicBezTo>
                    <a:pt x="2923217" y="1077627"/>
                    <a:pt x="2821377" y="1322401"/>
                    <a:pt x="2869951" y="1446550"/>
                  </a:cubicBezTo>
                  <a:cubicBezTo>
                    <a:pt x="2755852" y="1496419"/>
                    <a:pt x="2592271" y="1441104"/>
                    <a:pt x="2324660" y="1446550"/>
                  </a:cubicBezTo>
                  <a:cubicBezTo>
                    <a:pt x="2057049" y="1451996"/>
                    <a:pt x="1884236" y="1401443"/>
                    <a:pt x="1750670" y="1446550"/>
                  </a:cubicBezTo>
                  <a:cubicBezTo>
                    <a:pt x="1617104" y="1491657"/>
                    <a:pt x="1457161" y="1424465"/>
                    <a:pt x="1262778" y="1446550"/>
                  </a:cubicBezTo>
                  <a:cubicBezTo>
                    <a:pt x="1068395" y="1468635"/>
                    <a:pt x="996784" y="1444192"/>
                    <a:pt x="774887" y="1446550"/>
                  </a:cubicBezTo>
                  <a:cubicBezTo>
                    <a:pt x="552990" y="1448908"/>
                    <a:pt x="276182" y="1437446"/>
                    <a:pt x="0" y="1446550"/>
                  </a:cubicBezTo>
                  <a:cubicBezTo>
                    <a:pt x="-13806" y="1250467"/>
                    <a:pt x="28081" y="1169562"/>
                    <a:pt x="0" y="993298"/>
                  </a:cubicBezTo>
                  <a:cubicBezTo>
                    <a:pt x="-28081" y="817034"/>
                    <a:pt x="8231" y="640440"/>
                    <a:pt x="0" y="511114"/>
                  </a:cubicBezTo>
                  <a:cubicBezTo>
                    <a:pt x="-8231" y="381788"/>
                    <a:pt x="33714" y="229049"/>
                    <a:pt x="0" y="0"/>
                  </a:cubicBezTo>
                  <a:close/>
                </a:path>
                <a:path w="2869951" h="1446550" stroke="0" extrusionOk="0">
                  <a:moveTo>
                    <a:pt x="0" y="0"/>
                  </a:moveTo>
                  <a:cubicBezTo>
                    <a:pt x="171877" y="-43685"/>
                    <a:pt x="317882" y="29547"/>
                    <a:pt x="487892" y="0"/>
                  </a:cubicBezTo>
                  <a:cubicBezTo>
                    <a:pt x="657902" y="-29547"/>
                    <a:pt x="799236" y="39468"/>
                    <a:pt x="1090581" y="0"/>
                  </a:cubicBezTo>
                  <a:cubicBezTo>
                    <a:pt x="1381926" y="-39468"/>
                    <a:pt x="1381376" y="49076"/>
                    <a:pt x="1635872" y="0"/>
                  </a:cubicBezTo>
                  <a:cubicBezTo>
                    <a:pt x="1890368" y="-49076"/>
                    <a:pt x="1952890" y="37306"/>
                    <a:pt x="2209862" y="0"/>
                  </a:cubicBezTo>
                  <a:cubicBezTo>
                    <a:pt x="2466834" y="-37306"/>
                    <a:pt x="2693011" y="27493"/>
                    <a:pt x="2869951" y="0"/>
                  </a:cubicBezTo>
                  <a:cubicBezTo>
                    <a:pt x="2914993" y="201436"/>
                    <a:pt x="2827650" y="336774"/>
                    <a:pt x="2869951" y="482183"/>
                  </a:cubicBezTo>
                  <a:cubicBezTo>
                    <a:pt x="2912252" y="627592"/>
                    <a:pt x="2857347" y="822095"/>
                    <a:pt x="2869951" y="949901"/>
                  </a:cubicBezTo>
                  <a:cubicBezTo>
                    <a:pt x="2882555" y="1077707"/>
                    <a:pt x="2826250" y="1310687"/>
                    <a:pt x="2869951" y="1446550"/>
                  </a:cubicBezTo>
                  <a:cubicBezTo>
                    <a:pt x="2647469" y="1503683"/>
                    <a:pt x="2571211" y="1403046"/>
                    <a:pt x="2324660" y="1446550"/>
                  </a:cubicBezTo>
                  <a:cubicBezTo>
                    <a:pt x="2078109" y="1490054"/>
                    <a:pt x="1964725" y="1438450"/>
                    <a:pt x="1750670" y="1446550"/>
                  </a:cubicBezTo>
                  <a:cubicBezTo>
                    <a:pt x="1536615" y="1454650"/>
                    <a:pt x="1455852" y="1421185"/>
                    <a:pt x="1262778" y="1446550"/>
                  </a:cubicBezTo>
                  <a:cubicBezTo>
                    <a:pt x="1069704" y="1471915"/>
                    <a:pt x="957154" y="1406421"/>
                    <a:pt x="774887" y="1446550"/>
                  </a:cubicBezTo>
                  <a:cubicBezTo>
                    <a:pt x="592620" y="1486679"/>
                    <a:pt x="236321" y="1359102"/>
                    <a:pt x="0" y="1446550"/>
                  </a:cubicBezTo>
                  <a:cubicBezTo>
                    <a:pt x="-61001" y="1218911"/>
                    <a:pt x="48403" y="1175651"/>
                    <a:pt x="0" y="935436"/>
                  </a:cubicBezTo>
                  <a:cubicBezTo>
                    <a:pt x="-48403" y="695221"/>
                    <a:pt x="27111" y="619357"/>
                    <a:pt x="0" y="438787"/>
                  </a:cubicBezTo>
                  <a:cubicBezTo>
                    <a:pt x="-27111" y="258217"/>
                    <a:pt x="52096" y="186763"/>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3903634735">
                    <a:prstGeom prst="rect">
                      <a:avLst/>
                    </a:prstGeom>
                    <ask:type>
                      <ask:lineSketchScribble/>
                    </ask:type>
                  </ask:lineSketchStyleProps>
                </a:ext>
              </a:extLst>
            </a:ln>
          </p:spPr>
          <p:txBody>
            <a:bodyPr wrap="square" rtlCol="0">
              <a:spAutoFit/>
            </a:bodyPr>
            <a:lstStyle/>
            <a:p>
              <a:pPr algn="l"/>
              <a:r>
                <a:rPr lang="en-US" sz="1100" b="0" i="0" dirty="0">
                  <a:solidFill>
                    <a:srgbClr val="222222"/>
                  </a:solidFill>
                  <a:effectLst/>
                </a:rPr>
                <a:t>“Eugene is aware of the </a:t>
              </a:r>
              <a:r>
                <a:rPr lang="en-US" sz="1100" b="0" i="0" dirty="0" err="1">
                  <a:solidFill>
                    <a:srgbClr val="222222"/>
                  </a:solidFill>
                  <a:effectLst/>
                </a:rPr>
                <a:t>Catasat</a:t>
              </a:r>
              <a:r>
                <a:rPr lang="en-US" sz="1100" b="0" i="0" dirty="0">
                  <a:solidFill>
                    <a:srgbClr val="222222"/>
                  </a:solidFill>
                  <a:effectLst/>
                </a:rPr>
                <a:t> virus spreading in the town and the fact that 0.4% of the population caught new infections yesterday. As a 64-year-old, Eugene is at a higher risk of developing severe symptoms if he contracts the virus. Staying at home would reduce his chances of exposure and potential infection.</a:t>
              </a:r>
            </a:p>
          </p:txBody>
        </p:sp>
        <p:cxnSp>
          <p:nvCxnSpPr>
            <p:cNvPr id="39" name="Straight Connector 38">
              <a:extLst>
                <a:ext uri="{FF2B5EF4-FFF2-40B4-BE49-F238E27FC236}">
                  <a16:creationId xmlns:a16="http://schemas.microsoft.com/office/drawing/2014/main" id="{DA1D7679-FC6F-432F-41E7-8B2EE99BB6B5}"/>
                </a:ext>
              </a:extLst>
            </p:cNvPr>
            <p:cNvCxnSpPr>
              <a:cxnSpLocks/>
            </p:cNvCxnSpPr>
            <p:nvPr/>
          </p:nvCxnSpPr>
          <p:spPr>
            <a:xfrm flipH="1" flipV="1">
              <a:off x="3077281" y="300795"/>
              <a:ext cx="465981" cy="969677"/>
            </a:xfrm>
            <a:prstGeom prst="line">
              <a:avLst/>
            </a:prstGeom>
            <a:ln w="50800">
              <a:solidFill>
                <a:schemeClr val="accent4">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EC4BB8-BBE8-E7B7-45B5-229A6A999A99}"/>
                </a:ext>
              </a:extLst>
            </p:cNvPr>
            <p:cNvCxnSpPr>
              <a:cxnSpLocks/>
            </p:cNvCxnSpPr>
            <p:nvPr/>
          </p:nvCxnSpPr>
          <p:spPr>
            <a:xfrm flipH="1">
              <a:off x="2952974" y="4719033"/>
              <a:ext cx="482226" cy="353579"/>
            </a:xfrm>
            <a:prstGeom prst="line">
              <a:avLst/>
            </a:prstGeom>
            <a:ln w="50800">
              <a:solidFill>
                <a:schemeClr val="accent4">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899577-45EF-D9C7-5ED8-86AEA3F18EC1}"/>
                </a:ext>
              </a:extLst>
            </p:cNvPr>
            <p:cNvCxnSpPr>
              <a:cxnSpLocks/>
            </p:cNvCxnSpPr>
            <p:nvPr/>
          </p:nvCxnSpPr>
          <p:spPr>
            <a:xfrm flipH="1" flipV="1">
              <a:off x="3485804" y="5784420"/>
              <a:ext cx="171796" cy="471952"/>
            </a:xfrm>
            <a:prstGeom prst="line">
              <a:avLst/>
            </a:prstGeom>
            <a:ln w="50800">
              <a:solidFill>
                <a:schemeClr val="accent4">
                  <a:lumMod val="7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6263694-CAF1-C89A-69FD-9948ECA323BF}"/>
                </a:ext>
              </a:extLst>
            </p:cNvPr>
            <p:cNvSpPr txBox="1"/>
            <p:nvPr/>
          </p:nvSpPr>
          <p:spPr>
            <a:xfrm>
              <a:off x="4371906" y="867402"/>
              <a:ext cx="169605" cy="182880"/>
            </a:xfrm>
            <a:custGeom>
              <a:avLst/>
              <a:gdLst>
                <a:gd name="connsiteX0" fmla="*/ 0 w 169605"/>
                <a:gd name="connsiteY0" fmla="*/ 0 h 182880"/>
                <a:gd name="connsiteX1" fmla="*/ 169605 w 169605"/>
                <a:gd name="connsiteY1" fmla="*/ 0 h 182880"/>
                <a:gd name="connsiteX2" fmla="*/ 169605 w 169605"/>
                <a:gd name="connsiteY2" fmla="*/ 182880 h 182880"/>
                <a:gd name="connsiteX3" fmla="*/ 0 w 169605"/>
                <a:gd name="connsiteY3" fmla="*/ 182880 h 182880"/>
                <a:gd name="connsiteX4" fmla="*/ 0 w 169605"/>
                <a:gd name="connsiteY4" fmla="*/ 0 h 182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05" h="182880" fill="none" extrusionOk="0">
                  <a:moveTo>
                    <a:pt x="0" y="0"/>
                  </a:moveTo>
                  <a:cubicBezTo>
                    <a:pt x="77908" y="-10403"/>
                    <a:pt x="129434" y="2333"/>
                    <a:pt x="169605" y="0"/>
                  </a:cubicBezTo>
                  <a:cubicBezTo>
                    <a:pt x="187816" y="54287"/>
                    <a:pt x="151797" y="96737"/>
                    <a:pt x="169605" y="182880"/>
                  </a:cubicBezTo>
                  <a:cubicBezTo>
                    <a:pt x="134026" y="185731"/>
                    <a:pt x="61725" y="171491"/>
                    <a:pt x="0" y="182880"/>
                  </a:cubicBezTo>
                  <a:cubicBezTo>
                    <a:pt x="-7231" y="122026"/>
                    <a:pt x="14060" y="65605"/>
                    <a:pt x="0" y="0"/>
                  </a:cubicBezTo>
                  <a:close/>
                </a:path>
                <a:path w="169605" h="182880" stroke="0" extrusionOk="0">
                  <a:moveTo>
                    <a:pt x="0" y="0"/>
                  </a:moveTo>
                  <a:cubicBezTo>
                    <a:pt x="56056" y="-17127"/>
                    <a:pt x="132975" y="16359"/>
                    <a:pt x="169605" y="0"/>
                  </a:cubicBezTo>
                  <a:cubicBezTo>
                    <a:pt x="178978" y="83579"/>
                    <a:pt x="156025" y="96609"/>
                    <a:pt x="169605" y="182880"/>
                  </a:cubicBezTo>
                  <a:cubicBezTo>
                    <a:pt x="106813" y="192467"/>
                    <a:pt x="45595" y="171874"/>
                    <a:pt x="0" y="182880"/>
                  </a:cubicBezTo>
                  <a:cubicBezTo>
                    <a:pt x="-2427" y="98847"/>
                    <a:pt x="4675" y="60640"/>
                    <a:pt x="0" y="0"/>
                  </a:cubicBezTo>
                  <a:close/>
                </a:path>
              </a:pathLst>
            </a:custGeom>
            <a:solidFill>
              <a:schemeClr val="accent4">
                <a:lumMod val="20000"/>
                <a:lumOff val="80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l"/>
              <a:endParaRPr lang="en-US" sz="1200" b="0" i="0" dirty="0">
                <a:solidFill>
                  <a:srgbClr val="222222"/>
                </a:solidFill>
                <a:effectLst/>
              </a:endParaRPr>
            </a:p>
          </p:txBody>
        </p:sp>
        <p:sp>
          <p:nvSpPr>
            <p:cNvPr id="61" name="TextBox 60">
              <a:extLst>
                <a:ext uri="{FF2B5EF4-FFF2-40B4-BE49-F238E27FC236}">
                  <a16:creationId xmlns:a16="http://schemas.microsoft.com/office/drawing/2014/main" id="{61B758AC-5ADC-91C5-0DA8-EB5B81923638}"/>
                </a:ext>
              </a:extLst>
            </p:cNvPr>
            <p:cNvSpPr txBox="1"/>
            <p:nvPr/>
          </p:nvSpPr>
          <p:spPr>
            <a:xfrm>
              <a:off x="4555102" y="812462"/>
              <a:ext cx="1365242" cy="276999"/>
            </a:xfrm>
            <a:prstGeom prst="rect">
              <a:avLst/>
            </a:prstGeom>
            <a:noFill/>
          </p:spPr>
          <p:txBody>
            <a:bodyPr wrap="square" rtlCol="0">
              <a:spAutoFit/>
            </a:bodyPr>
            <a:lstStyle/>
            <a:p>
              <a:r>
                <a:rPr lang="en-US" sz="1200" dirty="0"/>
                <a:t>Agent’s Reasoning</a:t>
              </a:r>
            </a:p>
          </p:txBody>
        </p:sp>
      </p:grpSp>
      <p:pic>
        <p:nvPicPr>
          <p:cNvPr id="2" name="Picture 1">
            <a:extLst>
              <a:ext uri="{FF2B5EF4-FFF2-40B4-BE49-F238E27FC236}">
                <a16:creationId xmlns:a16="http://schemas.microsoft.com/office/drawing/2014/main" id="{28C3134F-795B-BBD5-EDD1-4E368D3A06D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294" y="4023658"/>
            <a:ext cx="5902357" cy="4319602"/>
          </a:xfrm>
          <a:prstGeom prst="rect">
            <a:avLst/>
          </a:prstGeom>
          <a:noFill/>
          <a:ln>
            <a:noFill/>
          </a:ln>
        </p:spPr>
      </p:pic>
      <p:sp>
        <p:nvSpPr>
          <p:cNvPr id="8" name="TextBox 7">
            <a:extLst>
              <a:ext uri="{FF2B5EF4-FFF2-40B4-BE49-F238E27FC236}">
                <a16:creationId xmlns:a16="http://schemas.microsoft.com/office/drawing/2014/main" id="{B10AF094-C1AF-E3F0-E83F-D7C128684BDA}"/>
              </a:ext>
            </a:extLst>
          </p:cNvPr>
          <p:cNvSpPr txBox="1"/>
          <p:nvPr/>
        </p:nvSpPr>
        <p:spPr>
          <a:xfrm>
            <a:off x="473903" y="203107"/>
            <a:ext cx="6421140" cy="3262432"/>
          </a:xfrm>
          <a:custGeom>
            <a:avLst/>
            <a:gdLst>
              <a:gd name="connsiteX0" fmla="*/ 0 w 6421140"/>
              <a:gd name="connsiteY0" fmla="*/ 0 h 3262432"/>
              <a:gd name="connsiteX1" fmla="*/ 519529 w 6421140"/>
              <a:gd name="connsiteY1" fmla="*/ 0 h 3262432"/>
              <a:gd name="connsiteX2" fmla="*/ 1167480 w 6421140"/>
              <a:gd name="connsiteY2" fmla="*/ 0 h 3262432"/>
              <a:gd name="connsiteX3" fmla="*/ 1558586 w 6421140"/>
              <a:gd name="connsiteY3" fmla="*/ 0 h 3262432"/>
              <a:gd name="connsiteX4" fmla="*/ 2078114 w 6421140"/>
              <a:gd name="connsiteY4" fmla="*/ 0 h 3262432"/>
              <a:gd name="connsiteX5" fmla="*/ 2790277 w 6421140"/>
              <a:gd name="connsiteY5" fmla="*/ 0 h 3262432"/>
              <a:gd name="connsiteX6" fmla="*/ 3181383 w 6421140"/>
              <a:gd name="connsiteY6" fmla="*/ 0 h 3262432"/>
              <a:gd name="connsiteX7" fmla="*/ 3572489 w 6421140"/>
              <a:gd name="connsiteY7" fmla="*/ 0 h 3262432"/>
              <a:gd name="connsiteX8" fmla="*/ 3963595 w 6421140"/>
              <a:gd name="connsiteY8" fmla="*/ 0 h 3262432"/>
              <a:gd name="connsiteX9" fmla="*/ 4354700 w 6421140"/>
              <a:gd name="connsiteY9" fmla="*/ 0 h 3262432"/>
              <a:gd name="connsiteX10" fmla="*/ 5002652 w 6421140"/>
              <a:gd name="connsiteY10" fmla="*/ 0 h 3262432"/>
              <a:gd name="connsiteX11" fmla="*/ 5393758 w 6421140"/>
              <a:gd name="connsiteY11" fmla="*/ 0 h 3262432"/>
              <a:gd name="connsiteX12" fmla="*/ 6421140 w 6421140"/>
              <a:gd name="connsiteY12" fmla="*/ 0 h 3262432"/>
              <a:gd name="connsiteX13" fmla="*/ 6421140 w 6421140"/>
              <a:gd name="connsiteY13" fmla="*/ 511114 h 3262432"/>
              <a:gd name="connsiteX14" fmla="*/ 6421140 w 6421140"/>
              <a:gd name="connsiteY14" fmla="*/ 956980 h 3262432"/>
              <a:gd name="connsiteX15" fmla="*/ 6421140 w 6421140"/>
              <a:gd name="connsiteY15" fmla="*/ 1402846 h 3262432"/>
              <a:gd name="connsiteX16" fmla="*/ 6421140 w 6421140"/>
              <a:gd name="connsiteY16" fmla="*/ 1848711 h 3262432"/>
              <a:gd name="connsiteX17" fmla="*/ 6421140 w 6421140"/>
              <a:gd name="connsiteY17" fmla="*/ 2425074 h 3262432"/>
              <a:gd name="connsiteX18" fmla="*/ 6421140 w 6421140"/>
              <a:gd name="connsiteY18" fmla="*/ 3262432 h 3262432"/>
              <a:gd name="connsiteX19" fmla="*/ 5837400 w 6421140"/>
              <a:gd name="connsiteY19" fmla="*/ 3262432 h 3262432"/>
              <a:gd name="connsiteX20" fmla="*/ 5382083 w 6421140"/>
              <a:gd name="connsiteY20" fmla="*/ 3262432 h 3262432"/>
              <a:gd name="connsiteX21" fmla="*/ 4734131 w 6421140"/>
              <a:gd name="connsiteY21" fmla="*/ 3262432 h 3262432"/>
              <a:gd name="connsiteX22" fmla="*/ 4086180 w 6421140"/>
              <a:gd name="connsiteY22" fmla="*/ 3262432 h 3262432"/>
              <a:gd name="connsiteX23" fmla="*/ 3438229 w 6421140"/>
              <a:gd name="connsiteY23" fmla="*/ 3262432 h 3262432"/>
              <a:gd name="connsiteX24" fmla="*/ 2790277 w 6421140"/>
              <a:gd name="connsiteY24" fmla="*/ 3262432 h 3262432"/>
              <a:gd name="connsiteX25" fmla="*/ 2142326 w 6421140"/>
              <a:gd name="connsiteY25" fmla="*/ 3262432 h 3262432"/>
              <a:gd name="connsiteX26" fmla="*/ 1558586 w 6421140"/>
              <a:gd name="connsiteY26" fmla="*/ 3262432 h 3262432"/>
              <a:gd name="connsiteX27" fmla="*/ 1167480 w 6421140"/>
              <a:gd name="connsiteY27" fmla="*/ 3262432 h 3262432"/>
              <a:gd name="connsiteX28" fmla="*/ 712163 w 6421140"/>
              <a:gd name="connsiteY28" fmla="*/ 3262432 h 3262432"/>
              <a:gd name="connsiteX29" fmla="*/ 0 w 6421140"/>
              <a:gd name="connsiteY29" fmla="*/ 3262432 h 3262432"/>
              <a:gd name="connsiteX30" fmla="*/ 0 w 6421140"/>
              <a:gd name="connsiteY30" fmla="*/ 2816566 h 3262432"/>
              <a:gd name="connsiteX31" fmla="*/ 0 w 6421140"/>
              <a:gd name="connsiteY31" fmla="*/ 2370701 h 3262432"/>
              <a:gd name="connsiteX32" fmla="*/ 0 w 6421140"/>
              <a:gd name="connsiteY32" fmla="*/ 1761713 h 3262432"/>
              <a:gd name="connsiteX33" fmla="*/ 0 w 6421140"/>
              <a:gd name="connsiteY33" fmla="*/ 1185350 h 3262432"/>
              <a:gd name="connsiteX34" fmla="*/ 0 w 6421140"/>
              <a:gd name="connsiteY34" fmla="*/ 706860 h 3262432"/>
              <a:gd name="connsiteX35" fmla="*/ 0 w 6421140"/>
              <a:gd name="connsiteY35" fmla="*/ 0 h 326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21140" h="3262432" fill="none" extrusionOk="0">
                <a:moveTo>
                  <a:pt x="0" y="0"/>
                </a:moveTo>
                <a:cubicBezTo>
                  <a:pt x="124866" y="-20781"/>
                  <a:pt x="360690" y="23533"/>
                  <a:pt x="519529" y="0"/>
                </a:cubicBezTo>
                <a:cubicBezTo>
                  <a:pt x="678368" y="-23533"/>
                  <a:pt x="982131" y="3974"/>
                  <a:pt x="1167480" y="0"/>
                </a:cubicBezTo>
                <a:cubicBezTo>
                  <a:pt x="1352829" y="-3974"/>
                  <a:pt x="1449650" y="23027"/>
                  <a:pt x="1558586" y="0"/>
                </a:cubicBezTo>
                <a:cubicBezTo>
                  <a:pt x="1667522" y="-23027"/>
                  <a:pt x="1971685" y="12834"/>
                  <a:pt x="2078114" y="0"/>
                </a:cubicBezTo>
                <a:cubicBezTo>
                  <a:pt x="2184543" y="-12834"/>
                  <a:pt x="2527206" y="13966"/>
                  <a:pt x="2790277" y="0"/>
                </a:cubicBezTo>
                <a:cubicBezTo>
                  <a:pt x="3053348" y="-13966"/>
                  <a:pt x="3048681" y="41212"/>
                  <a:pt x="3181383" y="0"/>
                </a:cubicBezTo>
                <a:cubicBezTo>
                  <a:pt x="3314085" y="-41212"/>
                  <a:pt x="3466123" y="27978"/>
                  <a:pt x="3572489" y="0"/>
                </a:cubicBezTo>
                <a:cubicBezTo>
                  <a:pt x="3678855" y="-27978"/>
                  <a:pt x="3791875" y="28461"/>
                  <a:pt x="3963595" y="0"/>
                </a:cubicBezTo>
                <a:cubicBezTo>
                  <a:pt x="4135315" y="-28461"/>
                  <a:pt x="4173905" y="11537"/>
                  <a:pt x="4354700" y="0"/>
                </a:cubicBezTo>
                <a:cubicBezTo>
                  <a:pt x="4535496" y="-11537"/>
                  <a:pt x="4731531" y="72341"/>
                  <a:pt x="5002652" y="0"/>
                </a:cubicBezTo>
                <a:cubicBezTo>
                  <a:pt x="5273773" y="-72341"/>
                  <a:pt x="5250496" y="20110"/>
                  <a:pt x="5393758" y="0"/>
                </a:cubicBezTo>
                <a:cubicBezTo>
                  <a:pt x="5537020" y="-20110"/>
                  <a:pt x="6078552" y="15010"/>
                  <a:pt x="6421140" y="0"/>
                </a:cubicBezTo>
                <a:cubicBezTo>
                  <a:pt x="6426555" y="142688"/>
                  <a:pt x="6370603" y="277800"/>
                  <a:pt x="6421140" y="511114"/>
                </a:cubicBezTo>
                <a:cubicBezTo>
                  <a:pt x="6471677" y="744428"/>
                  <a:pt x="6372083" y="801539"/>
                  <a:pt x="6421140" y="956980"/>
                </a:cubicBezTo>
                <a:cubicBezTo>
                  <a:pt x="6470197" y="1112421"/>
                  <a:pt x="6419771" y="1293300"/>
                  <a:pt x="6421140" y="1402846"/>
                </a:cubicBezTo>
                <a:cubicBezTo>
                  <a:pt x="6422509" y="1512392"/>
                  <a:pt x="6400091" y="1695294"/>
                  <a:pt x="6421140" y="1848711"/>
                </a:cubicBezTo>
                <a:cubicBezTo>
                  <a:pt x="6442189" y="2002128"/>
                  <a:pt x="6419858" y="2145525"/>
                  <a:pt x="6421140" y="2425074"/>
                </a:cubicBezTo>
                <a:cubicBezTo>
                  <a:pt x="6422422" y="2704623"/>
                  <a:pt x="6383882" y="2925698"/>
                  <a:pt x="6421140" y="3262432"/>
                </a:cubicBezTo>
                <a:cubicBezTo>
                  <a:pt x="6136384" y="3329529"/>
                  <a:pt x="6073887" y="3223792"/>
                  <a:pt x="5837400" y="3262432"/>
                </a:cubicBezTo>
                <a:cubicBezTo>
                  <a:pt x="5600913" y="3301072"/>
                  <a:pt x="5511252" y="3249572"/>
                  <a:pt x="5382083" y="3262432"/>
                </a:cubicBezTo>
                <a:cubicBezTo>
                  <a:pt x="5252914" y="3275292"/>
                  <a:pt x="4971329" y="3200162"/>
                  <a:pt x="4734131" y="3262432"/>
                </a:cubicBezTo>
                <a:cubicBezTo>
                  <a:pt x="4496933" y="3324702"/>
                  <a:pt x="4226223" y="3211889"/>
                  <a:pt x="4086180" y="3262432"/>
                </a:cubicBezTo>
                <a:cubicBezTo>
                  <a:pt x="3946137" y="3312975"/>
                  <a:pt x="3728038" y="3234084"/>
                  <a:pt x="3438229" y="3262432"/>
                </a:cubicBezTo>
                <a:cubicBezTo>
                  <a:pt x="3148420" y="3290780"/>
                  <a:pt x="2965192" y="3197001"/>
                  <a:pt x="2790277" y="3262432"/>
                </a:cubicBezTo>
                <a:cubicBezTo>
                  <a:pt x="2615362" y="3327863"/>
                  <a:pt x="2302757" y="3214109"/>
                  <a:pt x="2142326" y="3262432"/>
                </a:cubicBezTo>
                <a:cubicBezTo>
                  <a:pt x="1981895" y="3310755"/>
                  <a:pt x="1808373" y="3230382"/>
                  <a:pt x="1558586" y="3262432"/>
                </a:cubicBezTo>
                <a:cubicBezTo>
                  <a:pt x="1308799" y="3294482"/>
                  <a:pt x="1360306" y="3240268"/>
                  <a:pt x="1167480" y="3262432"/>
                </a:cubicBezTo>
                <a:cubicBezTo>
                  <a:pt x="974654" y="3284596"/>
                  <a:pt x="859405" y="3258606"/>
                  <a:pt x="712163" y="3262432"/>
                </a:cubicBezTo>
                <a:cubicBezTo>
                  <a:pt x="564921" y="3266258"/>
                  <a:pt x="331376" y="3189242"/>
                  <a:pt x="0" y="3262432"/>
                </a:cubicBezTo>
                <a:cubicBezTo>
                  <a:pt x="-15655" y="3063471"/>
                  <a:pt x="46917" y="2915654"/>
                  <a:pt x="0" y="2816566"/>
                </a:cubicBezTo>
                <a:cubicBezTo>
                  <a:pt x="-46917" y="2717478"/>
                  <a:pt x="47783" y="2557206"/>
                  <a:pt x="0" y="2370701"/>
                </a:cubicBezTo>
                <a:cubicBezTo>
                  <a:pt x="-47783" y="2184196"/>
                  <a:pt x="63565" y="2047229"/>
                  <a:pt x="0" y="1761713"/>
                </a:cubicBezTo>
                <a:cubicBezTo>
                  <a:pt x="-63565" y="1476197"/>
                  <a:pt x="56896" y="1444634"/>
                  <a:pt x="0" y="1185350"/>
                </a:cubicBezTo>
                <a:cubicBezTo>
                  <a:pt x="-56896" y="926066"/>
                  <a:pt x="50765" y="832434"/>
                  <a:pt x="0" y="706860"/>
                </a:cubicBezTo>
                <a:cubicBezTo>
                  <a:pt x="-50765" y="581286"/>
                  <a:pt x="81246" y="253142"/>
                  <a:pt x="0" y="0"/>
                </a:cubicBezTo>
                <a:close/>
              </a:path>
              <a:path w="6421140" h="3262432" stroke="0" extrusionOk="0">
                <a:moveTo>
                  <a:pt x="0" y="0"/>
                </a:moveTo>
                <a:cubicBezTo>
                  <a:pt x="204203" y="-23136"/>
                  <a:pt x="233293" y="40061"/>
                  <a:pt x="455317" y="0"/>
                </a:cubicBezTo>
                <a:cubicBezTo>
                  <a:pt x="677341" y="-40061"/>
                  <a:pt x="936905" y="51855"/>
                  <a:pt x="1103269" y="0"/>
                </a:cubicBezTo>
                <a:cubicBezTo>
                  <a:pt x="1269633" y="-51855"/>
                  <a:pt x="1537583" y="33432"/>
                  <a:pt x="1687009" y="0"/>
                </a:cubicBezTo>
                <a:cubicBezTo>
                  <a:pt x="1836435" y="-33432"/>
                  <a:pt x="2251237" y="61339"/>
                  <a:pt x="2399171" y="0"/>
                </a:cubicBezTo>
                <a:cubicBezTo>
                  <a:pt x="2547105" y="-61339"/>
                  <a:pt x="2834539" y="16403"/>
                  <a:pt x="3047123" y="0"/>
                </a:cubicBezTo>
                <a:cubicBezTo>
                  <a:pt x="3259707" y="-16403"/>
                  <a:pt x="3522694" y="1549"/>
                  <a:pt x="3759286" y="0"/>
                </a:cubicBezTo>
                <a:cubicBezTo>
                  <a:pt x="3995878" y="-1549"/>
                  <a:pt x="4113057" y="37747"/>
                  <a:pt x="4278814" y="0"/>
                </a:cubicBezTo>
                <a:cubicBezTo>
                  <a:pt x="4444571" y="-37747"/>
                  <a:pt x="4548627" y="36"/>
                  <a:pt x="4669920" y="0"/>
                </a:cubicBezTo>
                <a:cubicBezTo>
                  <a:pt x="4791213" y="-36"/>
                  <a:pt x="4899242" y="11015"/>
                  <a:pt x="5061026" y="0"/>
                </a:cubicBezTo>
                <a:cubicBezTo>
                  <a:pt x="5222810" y="-11015"/>
                  <a:pt x="5292122" y="43097"/>
                  <a:pt x="5516343" y="0"/>
                </a:cubicBezTo>
                <a:cubicBezTo>
                  <a:pt x="5740564" y="-43097"/>
                  <a:pt x="6215436" y="11429"/>
                  <a:pt x="6421140" y="0"/>
                </a:cubicBezTo>
                <a:cubicBezTo>
                  <a:pt x="6467868" y="217354"/>
                  <a:pt x="6394378" y="426338"/>
                  <a:pt x="6421140" y="576363"/>
                </a:cubicBezTo>
                <a:cubicBezTo>
                  <a:pt x="6447902" y="726388"/>
                  <a:pt x="6419224" y="1019487"/>
                  <a:pt x="6421140" y="1185350"/>
                </a:cubicBezTo>
                <a:cubicBezTo>
                  <a:pt x="6423056" y="1351213"/>
                  <a:pt x="6394443" y="1429133"/>
                  <a:pt x="6421140" y="1663840"/>
                </a:cubicBezTo>
                <a:cubicBezTo>
                  <a:pt x="6447837" y="1898547"/>
                  <a:pt x="6400730" y="1919526"/>
                  <a:pt x="6421140" y="2174955"/>
                </a:cubicBezTo>
                <a:cubicBezTo>
                  <a:pt x="6441550" y="2430385"/>
                  <a:pt x="6389225" y="2548155"/>
                  <a:pt x="6421140" y="2783942"/>
                </a:cubicBezTo>
                <a:cubicBezTo>
                  <a:pt x="6453055" y="3019729"/>
                  <a:pt x="6398100" y="3025669"/>
                  <a:pt x="6421140" y="3262432"/>
                </a:cubicBezTo>
                <a:cubicBezTo>
                  <a:pt x="6309023" y="3291223"/>
                  <a:pt x="6182271" y="3254299"/>
                  <a:pt x="5965823" y="3262432"/>
                </a:cubicBezTo>
                <a:cubicBezTo>
                  <a:pt x="5749375" y="3270565"/>
                  <a:pt x="5716171" y="3239045"/>
                  <a:pt x="5510506" y="3262432"/>
                </a:cubicBezTo>
                <a:cubicBezTo>
                  <a:pt x="5304841" y="3285819"/>
                  <a:pt x="5230773" y="3233132"/>
                  <a:pt x="4990977" y="3262432"/>
                </a:cubicBezTo>
                <a:cubicBezTo>
                  <a:pt x="4751181" y="3291732"/>
                  <a:pt x="4737298" y="3247378"/>
                  <a:pt x="4599871" y="3262432"/>
                </a:cubicBezTo>
                <a:cubicBezTo>
                  <a:pt x="4462444" y="3277486"/>
                  <a:pt x="4235629" y="3214992"/>
                  <a:pt x="3887708" y="3262432"/>
                </a:cubicBezTo>
                <a:cubicBezTo>
                  <a:pt x="3539787" y="3309872"/>
                  <a:pt x="3526686" y="3261087"/>
                  <a:pt x="3239757" y="3262432"/>
                </a:cubicBezTo>
                <a:cubicBezTo>
                  <a:pt x="2952828" y="3263777"/>
                  <a:pt x="2802140" y="3211481"/>
                  <a:pt x="2656017" y="3262432"/>
                </a:cubicBezTo>
                <a:cubicBezTo>
                  <a:pt x="2509894" y="3313383"/>
                  <a:pt x="2163941" y="3256992"/>
                  <a:pt x="1943854" y="3262432"/>
                </a:cubicBezTo>
                <a:cubicBezTo>
                  <a:pt x="1723767" y="3267872"/>
                  <a:pt x="1556134" y="3213200"/>
                  <a:pt x="1424326" y="3262432"/>
                </a:cubicBezTo>
                <a:cubicBezTo>
                  <a:pt x="1292518" y="3311664"/>
                  <a:pt x="1004078" y="3231605"/>
                  <a:pt x="776374" y="3262432"/>
                </a:cubicBezTo>
                <a:cubicBezTo>
                  <a:pt x="548670" y="3293259"/>
                  <a:pt x="317101" y="3204438"/>
                  <a:pt x="0" y="3262432"/>
                </a:cubicBezTo>
                <a:cubicBezTo>
                  <a:pt x="-47582" y="3168272"/>
                  <a:pt x="8163" y="2997523"/>
                  <a:pt x="0" y="2816566"/>
                </a:cubicBezTo>
                <a:cubicBezTo>
                  <a:pt x="-8163" y="2635609"/>
                  <a:pt x="51299" y="2551367"/>
                  <a:pt x="0" y="2338076"/>
                </a:cubicBezTo>
                <a:cubicBezTo>
                  <a:pt x="-51299" y="2124785"/>
                  <a:pt x="35976" y="2060884"/>
                  <a:pt x="0" y="1859586"/>
                </a:cubicBezTo>
                <a:cubicBezTo>
                  <a:pt x="-35976" y="1658288"/>
                  <a:pt x="36760" y="1623455"/>
                  <a:pt x="0" y="1413721"/>
                </a:cubicBezTo>
                <a:cubicBezTo>
                  <a:pt x="-36760" y="1203988"/>
                  <a:pt x="20879" y="1086024"/>
                  <a:pt x="0" y="967855"/>
                </a:cubicBezTo>
                <a:cubicBezTo>
                  <a:pt x="-20879" y="849686"/>
                  <a:pt x="28024" y="284241"/>
                  <a:pt x="0" y="0"/>
                </a:cubicBezTo>
                <a:close/>
              </a:path>
            </a:pathLst>
          </a:custGeom>
          <a:solidFill>
            <a:schemeClr val="bg1">
              <a:lumMod val="95000"/>
            </a:schemeClr>
          </a:solidFill>
          <a:ln>
            <a:solidFill>
              <a:schemeClr val="accent4">
                <a:lumMod val="75000"/>
              </a:schemeClr>
            </a:solidFill>
            <a:extLst>
              <a:ext uri="{C807C97D-BFC1-408E-A445-0C87EB9F89A2}">
                <ask:lineSketchStyleProps xmlns:ask="http://schemas.microsoft.com/office/drawing/2018/sketchyshapes" xmlns="" sd="84744829">
                  <a:prstGeom prst="rect">
                    <a:avLst/>
                  </a:prstGeom>
                  <ask:type>
                    <ask:lineSketchScribble/>
                  </ask:type>
                </ask:lineSketchStyleProps>
              </a:ext>
            </a:extLst>
          </a:ln>
        </p:spPr>
        <p:txBody>
          <a:bodyPr wrap="square" rtlCol="0">
            <a:spAutoFit/>
          </a:bodyPr>
          <a:lstStyle/>
          <a:p>
            <a:pPr algn="ctr"/>
            <a:r>
              <a:rPr lang="en-US" sz="1400" b="1" dirty="0"/>
              <a:t>Liza’s time 14 prompt</a:t>
            </a:r>
          </a:p>
          <a:p>
            <a:r>
              <a:rPr lang="en-US" sz="1200" dirty="0"/>
              <a:t>You are Liza. You are 29 years old. </a:t>
            </a:r>
          </a:p>
          <a:p>
            <a:r>
              <a:rPr lang="en-US" sz="1200" dirty="0"/>
              <a:t>Your traits are given below:</a:t>
            </a:r>
          </a:p>
          <a:p>
            <a:r>
              <a:rPr lang="en-US" sz="1200" dirty="0"/>
              <a:t>	Distrust, Indecisiveness, </a:t>
            </a:r>
            <a:r>
              <a:rPr lang="en-US" sz="1200" dirty="0" err="1"/>
              <a:t>Unaggressiveness</a:t>
            </a:r>
            <a:r>
              <a:rPr lang="en-US" sz="1200" dirty="0"/>
              <a:t>, Independence, Imperceptiveness        </a:t>
            </a:r>
          </a:p>
          <a:p>
            <a:r>
              <a:rPr lang="en-US" sz="1200" dirty="0"/>
              <a:t>Your basic bio is below:</a:t>
            </a:r>
          </a:p>
          <a:p>
            <a:pPr lvl="1"/>
            <a:r>
              <a:rPr lang="en-US" sz="1200" dirty="0"/>
              <a:t>Liza lives in the town of Dewberry Hollow. Liza likes the town and has friends who also live there. Liza has a job and goes to the office for work everyday.</a:t>
            </a:r>
          </a:p>
          <a:p>
            <a:r>
              <a:rPr lang="en-US" sz="1200" dirty="0"/>
              <a:t>I will provide Liza's relevant memories here:</a:t>
            </a:r>
          </a:p>
          <a:p>
            <a:pPr lvl="1"/>
            <a:r>
              <a:rPr lang="en-US" sz="1200" dirty="0"/>
              <a:t>Liza has a fever and a cough.</a:t>
            </a:r>
          </a:p>
          <a:p>
            <a:pPr lvl="1"/>
            <a:r>
              <a:rPr lang="en-US" sz="1200" dirty="0"/>
              <a:t>Liza knows about the </a:t>
            </a:r>
            <a:r>
              <a:rPr lang="en-US" sz="1200" dirty="0" err="1"/>
              <a:t>Catasat</a:t>
            </a:r>
            <a:r>
              <a:rPr lang="en-US" sz="1200" dirty="0"/>
              <a:t> virus spreading across the country. It is an infectious disease that spreads from human to human contact via an airborne virus. The deadliness of the virus is unknown. Scientists are warning about a potential epidemic.</a:t>
            </a:r>
          </a:p>
          <a:p>
            <a:pPr lvl="1"/>
            <a:r>
              <a:rPr lang="en-US" sz="1200" dirty="0"/>
              <a:t>Liza checks the newspaper and finds 4.4% of Dewberry Hollow's population caught new infections of the </a:t>
            </a:r>
            <a:r>
              <a:rPr lang="en-US" sz="1200" dirty="0" err="1"/>
              <a:t>Catasat</a:t>
            </a:r>
            <a:r>
              <a:rPr lang="en-US" sz="1200" dirty="0"/>
              <a:t> virus yesterday.</a:t>
            </a:r>
          </a:p>
          <a:p>
            <a:pPr lvl="1"/>
            <a:r>
              <a:rPr lang="en-US" sz="1200" dirty="0"/>
              <a:t>Liza goes to work to earn money to support Liza's self.</a:t>
            </a:r>
          </a:p>
          <a:p>
            <a:r>
              <a:rPr lang="en-US" sz="1200" dirty="0"/>
              <a:t>Based on the provided memories, should Liza stay at home for the entire day? Please provide your reasoning.</a:t>
            </a:r>
          </a:p>
        </p:txBody>
      </p:sp>
      <p:sp>
        <p:nvSpPr>
          <p:cNvPr id="9" name="TextBox 8">
            <a:extLst>
              <a:ext uri="{FF2B5EF4-FFF2-40B4-BE49-F238E27FC236}">
                <a16:creationId xmlns:a16="http://schemas.microsoft.com/office/drawing/2014/main" id="{CC2968B4-405C-2699-8C6A-677240EE577D}"/>
              </a:ext>
            </a:extLst>
          </p:cNvPr>
          <p:cNvSpPr txBox="1"/>
          <p:nvPr/>
        </p:nvSpPr>
        <p:spPr>
          <a:xfrm>
            <a:off x="148240" y="222009"/>
            <a:ext cx="623074" cy="461665"/>
          </a:xfrm>
          <a:prstGeom prst="rect">
            <a:avLst/>
          </a:prstGeom>
          <a:noFill/>
        </p:spPr>
        <p:txBody>
          <a:bodyPr wrap="square" rtlCol="0">
            <a:spAutoFit/>
          </a:bodyPr>
          <a:lstStyle/>
          <a:p>
            <a:r>
              <a:rPr lang="en-US" sz="2400" b="1" dirty="0"/>
              <a:t>A</a:t>
            </a:r>
          </a:p>
        </p:txBody>
      </p:sp>
      <p:sp>
        <p:nvSpPr>
          <p:cNvPr id="10" name="TextBox 9">
            <a:extLst>
              <a:ext uri="{FF2B5EF4-FFF2-40B4-BE49-F238E27FC236}">
                <a16:creationId xmlns:a16="http://schemas.microsoft.com/office/drawing/2014/main" id="{7E94808D-74E4-B763-8B16-639139862DA5}"/>
              </a:ext>
            </a:extLst>
          </p:cNvPr>
          <p:cNvSpPr txBox="1"/>
          <p:nvPr/>
        </p:nvSpPr>
        <p:spPr>
          <a:xfrm>
            <a:off x="150536" y="4023658"/>
            <a:ext cx="623074" cy="461665"/>
          </a:xfrm>
          <a:prstGeom prst="rect">
            <a:avLst/>
          </a:prstGeom>
          <a:noFill/>
        </p:spPr>
        <p:txBody>
          <a:bodyPr wrap="square" rtlCol="0">
            <a:spAutoFit/>
          </a:bodyPr>
          <a:lstStyle/>
          <a:p>
            <a:r>
              <a:rPr lang="en-US" sz="2400" b="1" dirty="0"/>
              <a:t>B</a:t>
            </a:r>
          </a:p>
        </p:txBody>
      </p:sp>
      <p:sp>
        <p:nvSpPr>
          <p:cNvPr id="12" name="TextBox 11">
            <a:extLst>
              <a:ext uri="{FF2B5EF4-FFF2-40B4-BE49-F238E27FC236}">
                <a16:creationId xmlns:a16="http://schemas.microsoft.com/office/drawing/2014/main" id="{AD558B91-7698-2727-EF0F-31F707ACA57A}"/>
              </a:ext>
            </a:extLst>
          </p:cNvPr>
          <p:cNvSpPr txBox="1"/>
          <p:nvPr/>
        </p:nvSpPr>
        <p:spPr>
          <a:xfrm>
            <a:off x="7218226" y="203107"/>
            <a:ext cx="623074" cy="461665"/>
          </a:xfrm>
          <a:prstGeom prst="rect">
            <a:avLst/>
          </a:prstGeom>
          <a:noFill/>
        </p:spPr>
        <p:txBody>
          <a:bodyPr wrap="square" rtlCol="0">
            <a:spAutoFit/>
          </a:bodyPr>
          <a:lstStyle/>
          <a:p>
            <a:r>
              <a:rPr lang="en-US" sz="2400" b="1" dirty="0"/>
              <a:t>C</a:t>
            </a:r>
          </a:p>
        </p:txBody>
      </p:sp>
      <p:sp>
        <p:nvSpPr>
          <p:cNvPr id="15" name="Rectangle 14">
            <a:extLst>
              <a:ext uri="{FF2B5EF4-FFF2-40B4-BE49-F238E27FC236}">
                <a16:creationId xmlns:a16="http://schemas.microsoft.com/office/drawing/2014/main" id="{0BF672B3-704B-8D47-2B70-27B71F26BF06}"/>
              </a:ext>
            </a:extLst>
          </p:cNvPr>
          <p:cNvSpPr/>
          <p:nvPr/>
        </p:nvSpPr>
        <p:spPr>
          <a:xfrm>
            <a:off x="7067774" y="75304"/>
            <a:ext cx="5707331" cy="83583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rain in head">
            <a:extLst>
              <a:ext uri="{FF2B5EF4-FFF2-40B4-BE49-F238E27FC236}">
                <a16:creationId xmlns:a16="http://schemas.microsoft.com/office/drawing/2014/main" id="{6DF1E81D-880A-4C6A-A51E-CF2FBC00AF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2800" y="561192"/>
            <a:ext cx="914400" cy="914400"/>
          </a:xfrm>
          <a:prstGeom prst="rect">
            <a:avLst/>
          </a:prstGeom>
        </p:spPr>
      </p:pic>
      <p:pic>
        <p:nvPicPr>
          <p:cNvPr id="38" name="Graphic 37" descr="Brain in head">
            <a:extLst>
              <a:ext uri="{FF2B5EF4-FFF2-40B4-BE49-F238E27FC236}">
                <a16:creationId xmlns:a16="http://schemas.microsoft.com/office/drawing/2014/main" id="{6FA0E12C-2D74-4962-8231-A8A54FBD98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2800" y="3351202"/>
            <a:ext cx="914400" cy="914400"/>
          </a:xfrm>
          <a:prstGeom prst="rect">
            <a:avLst/>
          </a:prstGeom>
        </p:spPr>
      </p:pic>
      <p:pic>
        <p:nvPicPr>
          <p:cNvPr id="40" name="Graphic 39" descr="Brain in head">
            <a:extLst>
              <a:ext uri="{FF2B5EF4-FFF2-40B4-BE49-F238E27FC236}">
                <a16:creationId xmlns:a16="http://schemas.microsoft.com/office/drawing/2014/main" id="{FA7BD908-DBF9-4C5C-9CD7-212DC3E4DF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47500" y="6145940"/>
            <a:ext cx="914400" cy="914400"/>
          </a:xfrm>
          <a:prstGeom prst="rect">
            <a:avLst/>
          </a:prstGeom>
        </p:spPr>
      </p:pic>
    </p:spTree>
    <p:extLst>
      <p:ext uri="{BB962C8B-B14F-4D97-AF65-F5344CB8AC3E}">
        <p14:creationId xmlns:p14="http://schemas.microsoft.com/office/powerpoint/2010/main" val="4171093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133</TotalTime>
  <Words>784</Words>
  <Application>Microsoft Office PowerPoint</Application>
  <PresentationFormat>Custom</PresentationFormat>
  <Paragraphs>96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Comic Sans MS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Williams, Ross</dc:creator>
  <cp:lastModifiedBy>Navid Ghaffarzadegan</cp:lastModifiedBy>
  <cp:revision>4</cp:revision>
  <dcterms:created xsi:type="dcterms:W3CDTF">2023-07-07T18:30:05Z</dcterms:created>
  <dcterms:modified xsi:type="dcterms:W3CDTF">2023-07-08T02:25:22Z</dcterms:modified>
</cp:coreProperties>
</file>