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36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0364A21D-0E61-4C46-BA5F-E34BB86613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90899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364A21D-0E61-4C46-BA5F-E34BB86613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122906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364A21D-0E61-4C46-BA5F-E34BB86613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157233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0364A21D-0E61-4C46-BA5F-E34BB86613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100461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0364A21D-0E61-4C46-BA5F-E34BB866134C}"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107914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0364A21D-0E61-4C46-BA5F-E34BB866134C}"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203415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0364A21D-0E61-4C46-BA5F-E34BB866134C}" type="datetimeFigureOut">
              <a:rPr lang="en-US" smtClean="0"/>
              <a:pPr/>
              <a:t>6/9/2014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68948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0364A21D-0E61-4C46-BA5F-E34BB866134C}" type="datetimeFigureOut">
              <a:rPr lang="en-US" smtClean="0"/>
              <a:pPr/>
              <a:t>6/9/2014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11471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4A21D-0E61-4C46-BA5F-E34BB866134C}" type="datetimeFigureOut">
              <a:rPr lang="en-US" smtClean="0"/>
              <a:pPr/>
              <a:t>6/9/2014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260129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0364A21D-0E61-4C46-BA5F-E34BB866134C}"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298284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0364A21D-0E61-4C46-BA5F-E34BB866134C}" type="datetimeFigureOut">
              <a:rPr lang="en-US" smtClean="0"/>
              <a:pPr/>
              <a:t>6/9/2014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3929544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4A21D-0E61-4C46-BA5F-E34BB866134C}" type="datetimeFigureOut">
              <a:rPr lang="en-US" smtClean="0"/>
              <a:pPr/>
              <a:t>6/9/2014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AA482-C9C2-A642-8734-2562141777EA}" type="slidenum">
              <a:rPr lang="en-US" smtClean="0"/>
              <a:pPr/>
              <a:t>‹#›</a:t>
            </a:fld>
            <a:endParaRPr lang="en-US"/>
          </a:p>
        </p:txBody>
      </p:sp>
    </p:spTree>
    <p:extLst>
      <p:ext uri="{BB962C8B-B14F-4D97-AF65-F5344CB8AC3E}">
        <p14:creationId xmlns:p14="http://schemas.microsoft.com/office/powerpoint/2010/main" xmlns="" val="3963951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9214" y="838731"/>
            <a:ext cx="8194558" cy="5283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2949204" y="1149005"/>
            <a:ext cx="3198753" cy="563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effectLst>
                  <a:outerShdw blurRad="38100" dist="38100" dir="2700000" algn="tl">
                    <a:srgbClr val="000000">
                      <a:alpha val="43137"/>
                    </a:srgbClr>
                  </a:outerShdw>
                </a:effectLst>
              </a:rPr>
              <a:t>Purpose</a:t>
            </a:r>
            <a:endParaRPr lang="en-US" sz="2000" b="1" dirty="0">
              <a:effectLst>
                <a:outerShdw blurRad="38100" dist="38100" dir="2700000" algn="tl">
                  <a:srgbClr val="000000">
                    <a:alpha val="43137"/>
                  </a:srgbClr>
                </a:outerShdw>
              </a:effectLst>
            </a:endParaRPr>
          </a:p>
        </p:txBody>
      </p:sp>
      <p:sp>
        <p:nvSpPr>
          <p:cNvPr id="6" name="Rectangle 5"/>
          <p:cNvSpPr/>
          <p:nvPr/>
        </p:nvSpPr>
        <p:spPr>
          <a:xfrm>
            <a:off x="1665269" y="1858945"/>
            <a:ext cx="5822448" cy="23714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effectLst>
                  <a:outerShdw blurRad="38100" dist="38100" dir="2700000" algn="tl">
                    <a:srgbClr val="000000">
                      <a:alpha val="43137"/>
                    </a:srgbClr>
                  </a:outerShdw>
                </a:effectLst>
              </a:rPr>
              <a:t>Information Processes</a:t>
            </a:r>
          </a:p>
          <a:p>
            <a:pPr algn="ctr"/>
            <a:endParaRPr lang="en-US" sz="2000" b="1" dirty="0" smtClean="0">
              <a:effectLst>
                <a:outerShdw blurRad="38100" dist="38100" dir="2700000" algn="tl">
                  <a:srgbClr val="000000">
                    <a:alpha val="43137"/>
                  </a:srgbClr>
                </a:outerShdw>
              </a:effectLst>
            </a:endParaRPr>
          </a:p>
          <a:p>
            <a:pPr algn="ctr"/>
            <a:endParaRPr lang="en-US" sz="2000" b="1" dirty="0" smtClean="0">
              <a:effectLst>
                <a:outerShdw blurRad="38100" dist="38100" dir="2700000" algn="tl">
                  <a:srgbClr val="000000">
                    <a:alpha val="43137"/>
                  </a:srgbClr>
                </a:outerShdw>
              </a:effectLst>
            </a:endParaRPr>
          </a:p>
          <a:p>
            <a:pPr algn="ctr"/>
            <a:endParaRPr lang="en-US" sz="2000" b="1" dirty="0" smtClean="0">
              <a:effectLst>
                <a:outerShdw blurRad="38100" dist="38100" dir="2700000" algn="tl">
                  <a:srgbClr val="000000">
                    <a:alpha val="43137"/>
                  </a:srgbClr>
                </a:outerShdw>
              </a:effectLst>
            </a:endParaRPr>
          </a:p>
          <a:p>
            <a:pPr algn="ctr"/>
            <a:endParaRPr lang="en-US" sz="2000" b="1" dirty="0" smtClean="0">
              <a:effectLst>
                <a:outerShdw blurRad="38100" dist="38100" dir="2700000" algn="tl">
                  <a:srgbClr val="000000">
                    <a:alpha val="43137"/>
                  </a:srgbClr>
                </a:outerShdw>
              </a:effectLst>
            </a:endParaRPr>
          </a:p>
          <a:p>
            <a:pPr algn="ctr"/>
            <a:endParaRPr lang="en-US" sz="2000" b="1" dirty="0" smtClean="0">
              <a:effectLst>
                <a:outerShdw blurRad="38100" dist="38100" dir="2700000" algn="tl">
                  <a:srgbClr val="000000">
                    <a:alpha val="43137"/>
                  </a:srgbClr>
                </a:outerShdw>
              </a:effectLst>
            </a:endParaRPr>
          </a:p>
          <a:p>
            <a:pPr algn="ctr"/>
            <a:endParaRPr lang="en-US" sz="2000" b="1" dirty="0" smtClean="0">
              <a:effectLst>
                <a:outerShdw blurRad="38100" dist="38100" dir="2700000" algn="tl">
                  <a:srgbClr val="000000">
                    <a:alpha val="43137"/>
                  </a:srgbClr>
                </a:outerShdw>
              </a:effectLst>
            </a:endParaRPr>
          </a:p>
          <a:p>
            <a:pPr algn="ctr"/>
            <a:endParaRPr lang="en-US" sz="2000" b="1" dirty="0">
              <a:effectLst>
                <a:outerShdw blurRad="38100" dist="38100" dir="2700000" algn="tl">
                  <a:srgbClr val="000000">
                    <a:alpha val="43137"/>
                  </a:srgbClr>
                </a:outerShdw>
              </a:effectLst>
            </a:endParaRPr>
          </a:p>
        </p:txBody>
      </p:sp>
      <p:sp>
        <p:nvSpPr>
          <p:cNvPr id="7" name="Rectangle 6"/>
          <p:cNvSpPr/>
          <p:nvPr/>
        </p:nvSpPr>
        <p:spPr>
          <a:xfrm>
            <a:off x="1230632" y="4363967"/>
            <a:ext cx="1752474" cy="563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Participants</a:t>
            </a:r>
            <a:endParaRPr lang="en-US" b="1" dirty="0">
              <a:effectLst>
                <a:outerShdw blurRad="38100" dist="38100" dir="2700000" algn="tl">
                  <a:srgbClr val="000000">
                    <a:alpha val="43137"/>
                  </a:srgbClr>
                </a:outerShdw>
              </a:effectLst>
            </a:endParaRPr>
          </a:p>
        </p:txBody>
      </p:sp>
      <p:sp>
        <p:nvSpPr>
          <p:cNvPr id="8" name="Rectangle 7"/>
          <p:cNvSpPr/>
          <p:nvPr/>
        </p:nvSpPr>
        <p:spPr>
          <a:xfrm>
            <a:off x="3707219" y="4363967"/>
            <a:ext cx="1752474" cy="563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Data/Info</a:t>
            </a:r>
            <a:endParaRPr lang="en-US" b="1" dirty="0">
              <a:effectLst>
                <a:outerShdw blurRad="38100" dist="38100" dir="2700000" algn="tl">
                  <a:srgbClr val="000000">
                    <a:alpha val="43137"/>
                  </a:srgbClr>
                </a:outerShdw>
              </a:effectLst>
            </a:endParaRPr>
          </a:p>
        </p:txBody>
      </p:sp>
      <p:sp>
        <p:nvSpPr>
          <p:cNvPr id="9" name="Rectangle 8"/>
          <p:cNvSpPr/>
          <p:nvPr/>
        </p:nvSpPr>
        <p:spPr>
          <a:xfrm>
            <a:off x="6181859" y="4363967"/>
            <a:ext cx="1752474" cy="563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Information Tech</a:t>
            </a:r>
            <a:endParaRPr lang="en-US" b="1" dirty="0">
              <a:effectLst>
                <a:outerShdw blurRad="38100" dist="38100" dir="2700000" algn="tl">
                  <a:srgbClr val="000000">
                    <a:alpha val="43137"/>
                  </a:srgbClr>
                </a:outerShdw>
              </a:effectLst>
            </a:endParaRPr>
          </a:p>
        </p:txBody>
      </p:sp>
      <p:sp>
        <p:nvSpPr>
          <p:cNvPr id="11" name="TextBox 10"/>
          <p:cNvSpPr txBox="1"/>
          <p:nvPr/>
        </p:nvSpPr>
        <p:spPr>
          <a:xfrm>
            <a:off x="1230632" y="162802"/>
            <a:ext cx="620683" cy="369332"/>
          </a:xfrm>
          <a:prstGeom prst="rect">
            <a:avLst/>
          </a:prstGeom>
          <a:noFill/>
        </p:spPr>
        <p:txBody>
          <a:bodyPr wrap="none" rtlCol="0">
            <a:spAutoFit/>
          </a:bodyPr>
          <a:lstStyle/>
          <a:p>
            <a:r>
              <a:rPr lang="en-US" dirty="0" smtClean="0"/>
              <a:t>User</a:t>
            </a:r>
            <a:endParaRPr lang="en-US" dirty="0"/>
          </a:p>
        </p:txBody>
      </p:sp>
      <p:cxnSp>
        <p:nvCxnSpPr>
          <p:cNvPr id="13" name="Straight Arrow Connector 12"/>
          <p:cNvCxnSpPr>
            <a:stCxn id="11" idx="2"/>
          </p:cNvCxnSpPr>
          <p:nvPr/>
        </p:nvCxnSpPr>
        <p:spPr>
          <a:xfrm flipH="1">
            <a:off x="1521504" y="532134"/>
            <a:ext cx="19470" cy="3065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1" idx="3"/>
          </p:cNvCxnSpPr>
          <p:nvPr/>
        </p:nvCxnSpPr>
        <p:spPr>
          <a:xfrm>
            <a:off x="1851315" y="347468"/>
            <a:ext cx="62861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1" idx="3"/>
            <a:endCxn id="33" idx="1"/>
          </p:cNvCxnSpPr>
          <p:nvPr/>
        </p:nvCxnSpPr>
        <p:spPr>
          <a:xfrm>
            <a:off x="1851315" y="347468"/>
            <a:ext cx="580088" cy="238384"/>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479932" y="162802"/>
            <a:ext cx="1046117" cy="369332"/>
          </a:xfrm>
          <a:prstGeom prst="rect">
            <a:avLst/>
          </a:prstGeom>
          <a:noFill/>
        </p:spPr>
        <p:txBody>
          <a:bodyPr wrap="none" rtlCol="0">
            <a:spAutoFit/>
          </a:bodyPr>
          <a:lstStyle/>
          <a:p>
            <a:r>
              <a:rPr lang="en-US" dirty="0" smtClean="0"/>
              <a:t>Suppliers</a:t>
            </a:r>
            <a:endParaRPr lang="en-US" dirty="0"/>
          </a:p>
        </p:txBody>
      </p:sp>
      <p:sp>
        <p:nvSpPr>
          <p:cNvPr id="33" name="TextBox 32"/>
          <p:cNvSpPr txBox="1"/>
          <p:nvPr/>
        </p:nvSpPr>
        <p:spPr>
          <a:xfrm>
            <a:off x="2431403" y="401186"/>
            <a:ext cx="1188359" cy="369332"/>
          </a:xfrm>
          <a:prstGeom prst="rect">
            <a:avLst/>
          </a:prstGeom>
          <a:noFill/>
        </p:spPr>
        <p:txBody>
          <a:bodyPr wrap="none" rtlCol="0">
            <a:spAutoFit/>
          </a:bodyPr>
          <a:lstStyle/>
          <a:p>
            <a:r>
              <a:rPr lang="en-US" dirty="0" smtClean="0"/>
              <a:t>Customers</a:t>
            </a:r>
            <a:endParaRPr lang="en-US" dirty="0"/>
          </a:p>
        </p:txBody>
      </p:sp>
      <p:cxnSp>
        <p:nvCxnSpPr>
          <p:cNvPr id="36" name="Straight Connector 35"/>
          <p:cNvCxnSpPr/>
          <p:nvPr/>
        </p:nvCxnSpPr>
        <p:spPr>
          <a:xfrm flipH="1">
            <a:off x="4702629" y="532134"/>
            <a:ext cx="952096" cy="616871"/>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654381" y="20779"/>
            <a:ext cx="3214079" cy="830997"/>
          </a:xfrm>
          <a:prstGeom prst="rect">
            <a:avLst/>
          </a:prstGeom>
          <a:noFill/>
        </p:spPr>
        <p:txBody>
          <a:bodyPr wrap="square" rtlCol="0">
            <a:spAutoFit/>
          </a:bodyPr>
          <a:lstStyle/>
          <a:p>
            <a:r>
              <a:rPr lang="en-US" sz="1200" dirty="0" smtClean="0"/>
              <a:t>The purpose of the Broken Hill Surf Shop information system is to is to collect data and turn it into information, so that the business can be managed and so customers can buy products</a:t>
            </a:r>
            <a:endParaRPr lang="en-US" sz="1200" dirty="0"/>
          </a:p>
        </p:txBody>
      </p:sp>
      <p:cxnSp>
        <p:nvCxnSpPr>
          <p:cNvPr id="40" name="Straight Connector 39"/>
          <p:cNvCxnSpPr>
            <a:stCxn id="44" idx="3"/>
          </p:cNvCxnSpPr>
          <p:nvPr/>
        </p:nvCxnSpPr>
        <p:spPr>
          <a:xfrm flipV="1">
            <a:off x="840920" y="4704181"/>
            <a:ext cx="389712" cy="69036"/>
          </a:xfrm>
          <a:prstGeom prst="line">
            <a:avLst/>
          </a:prstGeom>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0" y="4619328"/>
            <a:ext cx="840920" cy="307777"/>
          </a:xfrm>
          <a:prstGeom prst="rect">
            <a:avLst/>
          </a:prstGeom>
          <a:noFill/>
        </p:spPr>
        <p:txBody>
          <a:bodyPr wrap="none" rtlCol="0">
            <a:spAutoFit/>
          </a:bodyPr>
          <a:lstStyle/>
          <a:p>
            <a:r>
              <a:rPr lang="en-US" sz="1400" dirty="0" smtClean="0"/>
              <a:t>Manager</a:t>
            </a:r>
            <a:endParaRPr lang="en-US" sz="1400" dirty="0"/>
          </a:p>
        </p:txBody>
      </p:sp>
      <p:sp>
        <p:nvSpPr>
          <p:cNvPr id="48" name="TextBox 47"/>
          <p:cNvSpPr txBox="1"/>
          <p:nvPr/>
        </p:nvSpPr>
        <p:spPr>
          <a:xfrm>
            <a:off x="0" y="4890443"/>
            <a:ext cx="1090212" cy="523220"/>
          </a:xfrm>
          <a:prstGeom prst="rect">
            <a:avLst/>
          </a:prstGeom>
          <a:noFill/>
        </p:spPr>
        <p:txBody>
          <a:bodyPr wrap="square" rtlCol="0">
            <a:spAutoFit/>
          </a:bodyPr>
          <a:lstStyle/>
          <a:p>
            <a:r>
              <a:rPr lang="en-US" sz="1400" dirty="0" smtClean="0"/>
              <a:t>Accounting Staff</a:t>
            </a:r>
            <a:endParaRPr lang="en-US" sz="1400" dirty="0"/>
          </a:p>
        </p:txBody>
      </p:sp>
      <p:cxnSp>
        <p:nvCxnSpPr>
          <p:cNvPr id="49" name="Straight Connector 48"/>
          <p:cNvCxnSpPr/>
          <p:nvPr/>
        </p:nvCxnSpPr>
        <p:spPr>
          <a:xfrm flipV="1">
            <a:off x="949792" y="4951069"/>
            <a:ext cx="280840" cy="212586"/>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0" y="5305825"/>
            <a:ext cx="1090212" cy="523220"/>
          </a:xfrm>
          <a:prstGeom prst="rect">
            <a:avLst/>
          </a:prstGeom>
          <a:noFill/>
        </p:spPr>
        <p:txBody>
          <a:bodyPr wrap="square" rtlCol="0">
            <a:spAutoFit/>
          </a:bodyPr>
          <a:lstStyle/>
          <a:p>
            <a:r>
              <a:rPr lang="en-US" sz="1400" dirty="0" smtClean="0"/>
              <a:t>Warehouse staff</a:t>
            </a:r>
            <a:endParaRPr lang="en-US" sz="1400" dirty="0"/>
          </a:p>
        </p:txBody>
      </p:sp>
      <p:cxnSp>
        <p:nvCxnSpPr>
          <p:cNvPr id="54" name="Straight Connector 53"/>
          <p:cNvCxnSpPr/>
          <p:nvPr/>
        </p:nvCxnSpPr>
        <p:spPr>
          <a:xfrm flipV="1">
            <a:off x="949792" y="4951069"/>
            <a:ext cx="433240" cy="620401"/>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1230632" y="4951069"/>
            <a:ext cx="290872" cy="620401"/>
          </a:xfrm>
          <a:prstGeom prst="line">
            <a:avLst/>
          </a:prstGeom>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481510" y="5675156"/>
            <a:ext cx="1090212" cy="307777"/>
          </a:xfrm>
          <a:prstGeom prst="rect">
            <a:avLst/>
          </a:prstGeom>
          <a:noFill/>
        </p:spPr>
        <p:txBody>
          <a:bodyPr wrap="square" rtlCol="0">
            <a:spAutoFit/>
          </a:bodyPr>
          <a:lstStyle/>
          <a:p>
            <a:r>
              <a:rPr lang="en-US" sz="1400" dirty="0" smtClean="0"/>
              <a:t>Salespeople</a:t>
            </a:r>
            <a:endParaRPr lang="en-US" sz="1400" dirty="0"/>
          </a:p>
        </p:txBody>
      </p:sp>
      <p:cxnSp>
        <p:nvCxnSpPr>
          <p:cNvPr id="65" name="Straight Connector 64"/>
          <p:cNvCxnSpPr/>
          <p:nvPr/>
        </p:nvCxnSpPr>
        <p:spPr>
          <a:xfrm>
            <a:off x="4548581" y="4951069"/>
            <a:ext cx="0" cy="620401"/>
          </a:xfrm>
          <a:prstGeom prst="line">
            <a:avLst/>
          </a:prstGeom>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3917575" y="5594348"/>
            <a:ext cx="1353856" cy="1200329"/>
          </a:xfrm>
          <a:prstGeom prst="rect">
            <a:avLst/>
          </a:prstGeom>
          <a:noFill/>
        </p:spPr>
        <p:txBody>
          <a:bodyPr wrap="none" rtlCol="0">
            <a:spAutoFit/>
          </a:bodyPr>
          <a:lstStyle/>
          <a:p>
            <a:r>
              <a:rPr lang="en-US" sz="1200" dirty="0" smtClean="0"/>
              <a:t>Product info</a:t>
            </a:r>
          </a:p>
          <a:p>
            <a:r>
              <a:rPr lang="en-US" sz="1200" dirty="0" smtClean="0"/>
              <a:t>Inventory</a:t>
            </a:r>
          </a:p>
          <a:p>
            <a:r>
              <a:rPr lang="en-US" sz="1200" dirty="0" smtClean="0"/>
              <a:t>Customer details</a:t>
            </a:r>
          </a:p>
          <a:p>
            <a:r>
              <a:rPr lang="en-US" sz="1200" dirty="0" smtClean="0"/>
              <a:t>Payment details</a:t>
            </a:r>
          </a:p>
          <a:p>
            <a:r>
              <a:rPr lang="en-US" sz="1200" dirty="0" smtClean="0"/>
              <a:t>Supplier details</a:t>
            </a:r>
          </a:p>
          <a:p>
            <a:r>
              <a:rPr lang="en-US" sz="1200" dirty="0" smtClean="0"/>
              <a:t>Financial data/info</a:t>
            </a:r>
            <a:endParaRPr lang="en-US" sz="1200" dirty="0"/>
          </a:p>
        </p:txBody>
      </p:sp>
      <p:cxnSp>
        <p:nvCxnSpPr>
          <p:cNvPr id="69" name="Straight Connector 68"/>
          <p:cNvCxnSpPr/>
          <p:nvPr/>
        </p:nvCxnSpPr>
        <p:spPr>
          <a:xfrm>
            <a:off x="6449332" y="4960140"/>
            <a:ext cx="0" cy="439716"/>
          </a:xfrm>
          <a:prstGeom prst="line">
            <a:avLst/>
          </a:prstGeom>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5546526" y="5448562"/>
            <a:ext cx="1756761" cy="1384995"/>
          </a:xfrm>
          <a:prstGeom prst="rect">
            <a:avLst/>
          </a:prstGeom>
          <a:noFill/>
        </p:spPr>
        <p:txBody>
          <a:bodyPr wrap="none" rtlCol="0">
            <a:spAutoFit/>
          </a:bodyPr>
          <a:lstStyle/>
          <a:p>
            <a:r>
              <a:rPr lang="en-US" sz="1200" dirty="0" smtClean="0"/>
              <a:t>LAN (Local area network)</a:t>
            </a:r>
          </a:p>
          <a:p>
            <a:r>
              <a:rPr lang="en-US" sz="1200" dirty="0" smtClean="0"/>
              <a:t>Application Server</a:t>
            </a:r>
          </a:p>
          <a:p>
            <a:r>
              <a:rPr lang="en-US" sz="1200" dirty="0" smtClean="0"/>
              <a:t>Printers</a:t>
            </a:r>
          </a:p>
          <a:p>
            <a:r>
              <a:rPr lang="en-US" sz="1200" dirty="0" smtClean="0"/>
              <a:t>Display monitors</a:t>
            </a:r>
          </a:p>
          <a:p>
            <a:r>
              <a:rPr lang="en-US" sz="1200" dirty="0" smtClean="0"/>
              <a:t>Database</a:t>
            </a:r>
          </a:p>
          <a:p>
            <a:r>
              <a:rPr lang="en-US" sz="1200" dirty="0" smtClean="0"/>
              <a:t>Hard drive backups</a:t>
            </a:r>
          </a:p>
          <a:p>
            <a:r>
              <a:rPr lang="en-US" sz="1200" dirty="0" smtClean="0"/>
              <a:t>Telephone</a:t>
            </a:r>
            <a:endParaRPr lang="en-US" sz="1200" dirty="0"/>
          </a:p>
        </p:txBody>
      </p:sp>
      <p:cxnSp>
        <p:nvCxnSpPr>
          <p:cNvPr id="75" name="Elbow Connector 74"/>
          <p:cNvCxnSpPr/>
          <p:nvPr/>
        </p:nvCxnSpPr>
        <p:spPr>
          <a:xfrm rot="16200000" flipH="1">
            <a:off x="7957090" y="4746482"/>
            <a:ext cx="459474" cy="37487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7487717" y="5305825"/>
            <a:ext cx="1976857" cy="1384995"/>
          </a:xfrm>
          <a:prstGeom prst="rect">
            <a:avLst/>
          </a:prstGeom>
          <a:noFill/>
        </p:spPr>
        <p:txBody>
          <a:bodyPr wrap="square" rtlCol="0">
            <a:spAutoFit/>
          </a:bodyPr>
          <a:lstStyle/>
          <a:p>
            <a:pPr algn="ctr"/>
            <a:r>
              <a:rPr lang="en-US" sz="1200" dirty="0" smtClean="0"/>
              <a:t>Software</a:t>
            </a:r>
          </a:p>
          <a:p>
            <a:r>
              <a:rPr lang="en-US" sz="1200" dirty="0" smtClean="0"/>
              <a:t>Business software</a:t>
            </a:r>
          </a:p>
          <a:p>
            <a:r>
              <a:rPr lang="en-US" sz="1200" dirty="0" smtClean="0"/>
              <a:t>Office software </a:t>
            </a:r>
          </a:p>
          <a:p>
            <a:r>
              <a:rPr lang="en-US" sz="1200" dirty="0" smtClean="0"/>
              <a:t>Email</a:t>
            </a:r>
          </a:p>
          <a:p>
            <a:r>
              <a:rPr lang="en-US" sz="1200" dirty="0" smtClean="0"/>
              <a:t>System software eg. Windows 8, OS X</a:t>
            </a:r>
          </a:p>
          <a:p>
            <a:endParaRPr lang="en-US" sz="1200" dirty="0"/>
          </a:p>
        </p:txBody>
      </p:sp>
      <p:sp>
        <p:nvSpPr>
          <p:cNvPr id="30" name="TextBox 29"/>
          <p:cNvSpPr txBox="1"/>
          <p:nvPr/>
        </p:nvSpPr>
        <p:spPr>
          <a:xfrm>
            <a:off x="1934012" y="2199031"/>
            <a:ext cx="3184073" cy="1815882"/>
          </a:xfrm>
          <a:prstGeom prst="rect">
            <a:avLst/>
          </a:prstGeom>
          <a:noFill/>
        </p:spPr>
        <p:txBody>
          <a:bodyPr wrap="square" rtlCol="0">
            <a:spAutoFit/>
          </a:bodyPr>
          <a:lstStyle/>
          <a:p>
            <a:pPr>
              <a:buFont typeface="Wingdings" pitchFamily="2" charset="2"/>
              <a:buChar char="ü"/>
            </a:pPr>
            <a:r>
              <a:rPr lang="en-AU" sz="1600" dirty="0" smtClean="0">
                <a:solidFill>
                  <a:schemeClr val="bg1"/>
                </a:solidFill>
              </a:rPr>
              <a:t>Collecting</a:t>
            </a:r>
          </a:p>
          <a:p>
            <a:pPr>
              <a:buFont typeface="Wingdings" pitchFamily="2" charset="2"/>
              <a:buChar char="ü"/>
            </a:pPr>
            <a:r>
              <a:rPr lang="en-AU" sz="1600" dirty="0" smtClean="0">
                <a:solidFill>
                  <a:schemeClr val="bg1"/>
                </a:solidFill>
              </a:rPr>
              <a:t>Organising</a:t>
            </a:r>
          </a:p>
          <a:p>
            <a:pPr>
              <a:buFont typeface="Wingdings" pitchFamily="2" charset="2"/>
              <a:buChar char="ü"/>
            </a:pPr>
            <a:r>
              <a:rPr lang="en-AU" sz="1600" dirty="0" smtClean="0">
                <a:solidFill>
                  <a:schemeClr val="bg1"/>
                </a:solidFill>
              </a:rPr>
              <a:t>Analysing</a:t>
            </a:r>
          </a:p>
          <a:p>
            <a:pPr>
              <a:buFont typeface="Wingdings" pitchFamily="2" charset="2"/>
              <a:buChar char="ü"/>
            </a:pPr>
            <a:r>
              <a:rPr lang="en-AU" sz="1600" dirty="0" smtClean="0">
                <a:solidFill>
                  <a:schemeClr val="bg1"/>
                </a:solidFill>
              </a:rPr>
              <a:t>Storing and retrieving</a:t>
            </a:r>
          </a:p>
          <a:p>
            <a:pPr>
              <a:buFont typeface="Wingdings" pitchFamily="2" charset="2"/>
              <a:buChar char="ü"/>
            </a:pPr>
            <a:r>
              <a:rPr lang="en-AU" sz="1600" dirty="0" smtClean="0">
                <a:solidFill>
                  <a:schemeClr val="bg1"/>
                </a:solidFill>
              </a:rPr>
              <a:t>Processing</a:t>
            </a:r>
          </a:p>
          <a:p>
            <a:pPr>
              <a:buFont typeface="Wingdings" pitchFamily="2" charset="2"/>
              <a:buChar char="ü"/>
            </a:pPr>
            <a:r>
              <a:rPr lang="en-AU" sz="1600" dirty="0" smtClean="0">
                <a:solidFill>
                  <a:schemeClr val="bg1"/>
                </a:solidFill>
              </a:rPr>
              <a:t>Transmitting and receiving</a:t>
            </a:r>
          </a:p>
          <a:p>
            <a:pPr>
              <a:buFont typeface="Wingdings" pitchFamily="2" charset="2"/>
              <a:buChar char="ü"/>
            </a:pPr>
            <a:r>
              <a:rPr lang="en-AU" sz="1600" dirty="0" smtClean="0">
                <a:solidFill>
                  <a:schemeClr val="bg1"/>
                </a:solidFill>
              </a:rPr>
              <a:t>Displaying</a:t>
            </a:r>
            <a:endParaRPr lang="en-AU" sz="1600" dirty="0">
              <a:solidFill>
                <a:schemeClr val="bg1"/>
              </a:solidFill>
            </a:endParaRPr>
          </a:p>
        </p:txBody>
      </p:sp>
    </p:spTree>
    <p:extLst>
      <p:ext uri="{BB962C8B-B14F-4D97-AF65-F5344CB8AC3E}">
        <p14:creationId xmlns:p14="http://schemas.microsoft.com/office/powerpoint/2010/main" xmlns="" val="381700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29230"/>
          </a:xfrm>
        </p:spPr>
        <p:txBody>
          <a:bodyPr>
            <a:normAutofit fontScale="90000"/>
          </a:bodyPr>
          <a:lstStyle/>
          <a:p>
            <a:r>
              <a:rPr lang="en-AU" dirty="0" smtClean="0"/>
              <a:t>Our tasks for discussion</a:t>
            </a:r>
            <a:endParaRPr lang="en-AU" dirty="0"/>
          </a:p>
        </p:txBody>
      </p:sp>
      <p:graphicFrame>
        <p:nvGraphicFramePr>
          <p:cNvPr id="1026" name="Object 2"/>
          <p:cNvGraphicFramePr>
            <a:graphicFrameLocks noChangeAspect="1"/>
          </p:cNvGraphicFramePr>
          <p:nvPr/>
        </p:nvGraphicFramePr>
        <p:xfrm>
          <a:off x="457200" y="529231"/>
          <a:ext cx="8049965" cy="6194342"/>
        </p:xfrm>
        <a:graphic>
          <a:graphicData uri="http://schemas.openxmlformats.org/presentationml/2006/ole">
            <p:oleObj spid="_x0000_s1026" name="Document" r:id="rId3" imgW="5872902" imgH="4404129" progId="Word.Document.12">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1709738" y="0"/>
            <a:ext cx="5722937" cy="676119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TotalTime>
  <Words>108</Words>
  <Application>Microsoft Office PowerPoint</Application>
  <PresentationFormat>On-screen Show (4:3)</PresentationFormat>
  <Paragraphs>44</Paragraphs>
  <Slides>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5" baseType="lpstr">
      <vt:lpstr>Office Theme</vt:lpstr>
      <vt:lpstr>Document</vt:lpstr>
      <vt:lpstr>Slide 1</vt:lpstr>
      <vt:lpstr>Our tasks for discussion</vt:lpstr>
      <vt:lpstr>Slide 3</vt:lpstr>
    </vt:vector>
  </TitlesOfParts>
  <Company>Ryan Oo Billionaire's Club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Broken Hill Surf Shop - Context Diagram &amp; Role "Assignment"</dc:title>
  <dc:creator>Ryan Oo; Andrew Wong</dc:creator>
  <cp:lastModifiedBy>Roland Oo</cp:lastModifiedBy>
  <cp:revision>5</cp:revision>
  <dcterms:created xsi:type="dcterms:W3CDTF">2014-06-09T05:00:36Z</dcterms:created>
  <dcterms:modified xsi:type="dcterms:W3CDTF">2014-06-09T06:44:37Z</dcterms:modified>
</cp:coreProperties>
</file>