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tmp" ContentType="image/png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1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4" r:id="rId9"/>
    <p:sldId id="265" r:id="rId10"/>
    <p:sldId id="271" r:id="rId11"/>
    <p:sldId id="269" r:id="rId12"/>
    <p:sldId id="270" r:id="rId13"/>
    <p:sldId id="272" r:id="rId14"/>
    <p:sldId id="287" r:id="rId15"/>
    <p:sldId id="288" r:id="rId16"/>
    <p:sldId id="289" r:id="rId17"/>
    <p:sldId id="290" r:id="rId18"/>
    <p:sldId id="276" r:id="rId19"/>
    <p:sldId id="274" r:id="rId20"/>
    <p:sldId id="275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 autoAdjust="0"/>
    <p:restoredTop sz="82873"/>
  </p:normalViewPr>
  <p:slideViewPr>
    <p:cSldViewPr snapToGrid="0">
      <p:cViewPr>
        <p:scale>
          <a:sx n="100" d="100"/>
          <a:sy n="100" d="100"/>
        </p:scale>
        <p:origin x="680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5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13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4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200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272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1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199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61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66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67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95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Content CUSTOM - Andr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6" y="5250425"/>
            <a:ext cx="1017639" cy="10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0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04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809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835217-712E-4E0C-8AB8-08D78B924176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90852D8-9644-43AB-A602-94D9982078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6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89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  <p:sldLayoutId id="214748418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hyperlink" Target="http://execed.isri.cmu.edu/faculty/dannenberg-roger.html" TargetMode="External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nny7206.blogspot.com/p/audacity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Sound </a:t>
            </a:r>
            <a:r>
              <a:rPr lang="en-AU" sz="2400" dirty="0"/>
              <a:t>(and </a:t>
            </a:r>
            <a:r>
              <a:rPr lang="en-AU" sz="2400" dirty="0" err="1"/>
              <a:t>Lua</a:t>
            </a:r>
            <a:r>
              <a:rPr lang="en-AU" sz="2400" dirty="0"/>
              <a:t>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By: Ryan, Jai and Andrew</a:t>
            </a:r>
          </a:p>
        </p:txBody>
      </p:sp>
    </p:spTree>
    <p:extLst>
      <p:ext uri="{BB962C8B-B14F-4D97-AF65-F5344CB8AC3E}">
        <p14:creationId xmlns:p14="http://schemas.microsoft.com/office/powerpoint/2010/main" val="401659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Reproducing Sound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13568"/>
            <a:ext cx="5145788" cy="3416300"/>
          </a:xfrm>
        </p:spPr>
        <p:txBody>
          <a:bodyPr>
            <a:noAutofit/>
          </a:bodyPr>
          <a:lstStyle/>
          <a:p>
            <a:r>
              <a:rPr lang="en-AU" sz="1600" dirty="0"/>
              <a:t>Amplitude captured by sound sampling converted back into electrical current</a:t>
            </a:r>
          </a:p>
          <a:p>
            <a:r>
              <a:rPr lang="en-AU" sz="1600" dirty="0"/>
              <a:t>High amplitude = High current</a:t>
            </a:r>
          </a:p>
          <a:p>
            <a:r>
              <a:rPr lang="en-AU" sz="1600" dirty="0"/>
              <a:t>Low amplitude = Low current</a:t>
            </a:r>
          </a:p>
          <a:p>
            <a:r>
              <a:rPr lang="en-AU" sz="1600" dirty="0"/>
              <a:t>Speaker contains diaphragm connected to a copper coil of wire, which is surrounded by a magnet</a:t>
            </a:r>
          </a:p>
          <a:p>
            <a:r>
              <a:rPr lang="en-AU" sz="1600" dirty="0"/>
              <a:t>Electrical current applied to copper coil of wire causing magnetic field to fluctuate, vibrating copper coil in response to changing magnetic field</a:t>
            </a:r>
          </a:p>
          <a:p>
            <a:r>
              <a:rPr lang="en-AU" sz="1600" dirty="0"/>
              <a:t>Vibration of copper coil causes diaphragm to vibrate causing compressions and rarefactions in air that we hear as sound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203950" y="3016095"/>
            <a:ext cx="5440389" cy="2616432"/>
            <a:chOff x="6036682" y="4082469"/>
            <a:chExt cx="5440389" cy="2616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86" b="100000" l="4747" r="96203">
                          <a14:foregroundMark x1="40823" y1="38929" x2="40823" y2="38929"/>
                          <a14:foregroundMark x1="44304" y1="42500" x2="44304" y2="4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84097" y="4082469"/>
              <a:ext cx="2686537" cy="2380476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9598751" y="5228103"/>
              <a:ext cx="537072" cy="3096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839307" y="5051502"/>
              <a:ext cx="579865" cy="3828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372387" y="5448641"/>
              <a:ext cx="359036" cy="45272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36682" y="4981655"/>
              <a:ext cx="14126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Electrical current to copper coil of wire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7324488" y="4683511"/>
              <a:ext cx="579865" cy="3828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791982" y="5448641"/>
              <a:ext cx="170463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Coil vibrates in response to changing magnetic field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58338" y="5929460"/>
              <a:ext cx="13957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Magnet induces magnetic field around copper coil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081306" y="5508769"/>
              <a:ext cx="1395765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Diaphragm vibrates as it is attacked </a:t>
              </a:r>
              <a:r>
                <a:rPr lang="en-AU" sz="1100"/>
                <a:t>to vibrating copper coil</a:t>
              </a:r>
              <a:endParaRPr lang="en-AU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Historical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/>
              <a:t>Phonograph initially used to capture sound, used in acoustic </a:t>
            </a:r>
            <a:r>
              <a:rPr lang="en-AU" sz="1600" dirty="0" smtClean="0"/>
              <a:t>era (1877 to 1925)</a:t>
            </a:r>
            <a:endParaRPr lang="en-AU" sz="1600" dirty="0"/>
          </a:p>
          <a:p>
            <a:r>
              <a:rPr lang="en-AU" sz="1600" dirty="0"/>
              <a:t>Captured sounds between frequencies of 250Hz and 2,500Hz and only recorded sound at a low quality</a:t>
            </a:r>
          </a:p>
          <a:p>
            <a:endParaRPr lang="en-AU" sz="1600" dirty="0"/>
          </a:p>
          <a:p>
            <a:r>
              <a:rPr lang="en-AU" sz="1600" dirty="0"/>
              <a:t>Electrical era </a:t>
            </a:r>
            <a:r>
              <a:rPr lang="en-AU" sz="1600" dirty="0" smtClean="0"/>
              <a:t>(1925 to 1945) used </a:t>
            </a:r>
            <a:r>
              <a:rPr lang="en-AU" sz="1600" dirty="0"/>
              <a:t>electronic microphones, electronic amplifiers and electronic disc cutters</a:t>
            </a:r>
          </a:p>
          <a:p>
            <a:r>
              <a:rPr lang="en-AU" sz="1600" dirty="0"/>
              <a:t>Microphones captured sound more accurately</a:t>
            </a:r>
          </a:p>
          <a:p>
            <a:r>
              <a:rPr lang="en-AU" sz="1600" dirty="0"/>
              <a:t>Captured frequencies between 60Hz and 6,000Hz and also improved sound fidelity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70253" y="3730316"/>
            <a:ext cx="848717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4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Historical Development (</a:t>
            </a:r>
            <a:r>
              <a:rPr lang="en-AU" err="1"/>
              <a:t>Cont</a:t>
            </a:r>
            <a:r>
              <a:rPr lang="is-IS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1600" dirty="0"/>
              <a:t>Magnetic era used magnetic tape </a:t>
            </a:r>
            <a:r>
              <a:rPr lang="en-AU" sz="1600" dirty="0" smtClean="0"/>
              <a:t>recorder (1945 to 1975)</a:t>
            </a:r>
            <a:endParaRPr lang="en-AU" sz="1600" dirty="0"/>
          </a:p>
          <a:p>
            <a:r>
              <a:rPr lang="en-AU" sz="1600" dirty="0"/>
              <a:t>Used magnetic strip to record media, read write head induced magnetic fields in the strip to represent sound wave</a:t>
            </a:r>
          </a:p>
          <a:p>
            <a:r>
              <a:rPr lang="en-AU" sz="1600" dirty="0"/>
              <a:t>Greatly improved sound fidelity</a:t>
            </a:r>
          </a:p>
          <a:p>
            <a:endParaRPr lang="en-AU" sz="1600" dirty="0"/>
          </a:p>
          <a:p>
            <a:r>
              <a:rPr lang="en-AU" sz="1600" dirty="0"/>
              <a:t>Digital era used binary, sound sampled </a:t>
            </a:r>
            <a:r>
              <a:rPr lang="en-AU" sz="1600"/>
              <a:t>at </a:t>
            </a:r>
            <a:r>
              <a:rPr lang="en-AU" sz="1600" smtClean="0"/>
              <a:t>44,100Hz (1975 to now)</a:t>
            </a:r>
            <a:endParaRPr lang="en-AU" sz="1600" dirty="0"/>
          </a:p>
          <a:p>
            <a:r>
              <a:rPr lang="en-AU" sz="1600" dirty="0"/>
              <a:t>USBs, CDs and Hard Drives used for storage</a:t>
            </a:r>
          </a:p>
          <a:p>
            <a:r>
              <a:rPr lang="en-AU" sz="1600" dirty="0"/>
              <a:t>Capture sound of high fidelity, captured all frequencies humans can hear 20Hz to 20,000Hz</a:t>
            </a:r>
          </a:p>
          <a:p>
            <a:r>
              <a:rPr lang="en-AU" sz="1600" dirty="0"/>
              <a:t>Extremely portable eg USBs, CDs and iPods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70253" y="4116682"/>
            <a:ext cx="848717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2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82" y="3034288"/>
            <a:ext cx="10294364" cy="1331650"/>
          </a:xfrm>
        </p:spPr>
        <p:txBody>
          <a:bodyPr/>
          <a:lstStyle/>
          <a:p>
            <a:pPr algn="ctr"/>
            <a:r>
              <a:rPr lang="en-AU" sz="4800" dirty="0">
                <a:solidFill>
                  <a:schemeClr val="tx1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85728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Brief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Sound editing has been present in all of society for decades</a:t>
            </a:r>
          </a:p>
          <a:p>
            <a:pPr lvl="0"/>
            <a:r>
              <a:rPr lang="en-AU" dirty="0"/>
              <a:t>Movies, television, games and music require sound editing</a:t>
            </a:r>
          </a:p>
          <a:p>
            <a:pPr lvl="0"/>
            <a:r>
              <a:rPr lang="en-AU" dirty="0"/>
              <a:t>Achieved through 2 key ways: analogue editing and digital editing</a:t>
            </a:r>
          </a:p>
          <a:p>
            <a:pPr lvl="0"/>
            <a:r>
              <a:rPr lang="en-AU" dirty="0"/>
              <a:t>Examples of digital sound editing software include: Audacity, </a:t>
            </a:r>
            <a:r>
              <a:rPr lang="en-AU" dirty="0" err="1"/>
              <a:t>Wavepad</a:t>
            </a:r>
            <a:r>
              <a:rPr lang="en-AU" dirty="0"/>
              <a:t>, FL Studio, Adobe Audition </a:t>
            </a:r>
          </a:p>
          <a:p>
            <a:pPr lvl="0"/>
            <a:r>
              <a:rPr lang="en-AU" dirty="0"/>
              <a:t>Presentation will be focused on Audacity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 descr="http://manual.audacityteam.org/o/m/images/4/48/audacity_logo_r_450wide_whiteb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880" y="4514128"/>
            <a:ext cx="4050749" cy="2059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69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Audacity Works?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56" y="2302559"/>
            <a:ext cx="7041664" cy="44454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632030" y="2476982"/>
            <a:ext cx="643926" cy="4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64871" y="2893671"/>
            <a:ext cx="1211085" cy="13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68101" y="3191508"/>
            <a:ext cx="1407855" cy="39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116646" y="3429013"/>
            <a:ext cx="1159385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17620" y="3561898"/>
            <a:ext cx="952560" cy="84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317620" y="2523281"/>
            <a:ext cx="643926" cy="225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19673" y="2907174"/>
            <a:ext cx="785026" cy="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766613" y="3268669"/>
            <a:ext cx="682906" cy="1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317620" y="3149880"/>
            <a:ext cx="1211085" cy="39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1981" y="2302559"/>
            <a:ext cx="102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Menu Bar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6686" y="2655223"/>
            <a:ext cx="1022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Transport Toolbar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1230" y="3062120"/>
            <a:ext cx="1022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Mixer Toolbar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1410" y="3465307"/>
            <a:ext cx="1022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Device Toolbar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62334" y="3277563"/>
            <a:ext cx="102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Edit Toolbar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46311" y="2374323"/>
            <a:ext cx="1975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Recording Meter Toolbar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04699" y="2746103"/>
            <a:ext cx="1975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Playback Meter Toolbar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528705" y="3038954"/>
            <a:ext cx="1614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Transcription Toolbar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10026" y="3549944"/>
            <a:ext cx="855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Timeline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9152139" y="4570083"/>
            <a:ext cx="10271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210026" y="4394495"/>
            <a:ext cx="98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Audio Track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488877" y="4550500"/>
            <a:ext cx="885463" cy="59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146" y="4449239"/>
            <a:ext cx="1550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Track Control Panel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696338" y="5419528"/>
            <a:ext cx="678001" cy="59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1981" y="5334051"/>
            <a:ext cx="98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Label Track 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01415" y="6188044"/>
            <a:ext cx="721113" cy="2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3181" y="6058513"/>
            <a:ext cx="1424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Selection Toolbar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9245167" y="6574432"/>
            <a:ext cx="10271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70180" y="6443627"/>
            <a:ext cx="98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Status Bar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351018" y="2071868"/>
            <a:ext cx="0" cy="66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72700" y="1824136"/>
            <a:ext cx="1156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Tools Toolbar</a:t>
            </a:r>
          </a:p>
        </p:txBody>
      </p:sp>
    </p:spTree>
    <p:extLst>
      <p:ext uri="{BB962C8B-B14F-4D97-AF65-F5344CB8AC3E}">
        <p14:creationId xmlns:p14="http://schemas.microsoft.com/office/powerpoint/2010/main" val="47179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Editing Features of Audacity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85326"/>
            <a:ext cx="5465765" cy="3334473"/>
          </a:xfrm>
        </p:spPr>
        <p:txBody>
          <a:bodyPr/>
          <a:lstStyle/>
          <a:p>
            <a:pPr lvl="0"/>
            <a:r>
              <a:rPr lang="en-AU" dirty="0"/>
              <a:t>Simple editing using the cut, copy and paste buttons</a:t>
            </a:r>
          </a:p>
          <a:p>
            <a:pPr lvl="0"/>
            <a:r>
              <a:rPr lang="en-AU" dirty="0"/>
              <a:t>Unlimited sequential undo and redo</a:t>
            </a:r>
          </a:p>
          <a:p>
            <a:pPr lvl="0"/>
            <a:r>
              <a:rPr lang="en-AU" dirty="0"/>
              <a:t>Mixing and compiling as many tracks as users need</a:t>
            </a:r>
          </a:p>
          <a:p>
            <a:pPr lvl="0"/>
            <a:r>
              <a:rPr lang="en-AU" dirty="0"/>
              <a:t>Use of sound effects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 descr="https://a.fsdn.com/con/app/proj/audacity/screenshots/7317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50" y="2685326"/>
            <a:ext cx="5374511" cy="3739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24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Historical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990" y="2603500"/>
            <a:ext cx="6952428" cy="4254500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Audacity was first worked on by Dominic </a:t>
            </a:r>
            <a:r>
              <a:rPr lang="en-AU" dirty="0" err="1"/>
              <a:t>Mazzoni</a:t>
            </a:r>
            <a:r>
              <a:rPr lang="en-AU" dirty="0"/>
              <a:t> and Roger Dannenberg in 1999, as a research project for university</a:t>
            </a:r>
          </a:p>
          <a:p>
            <a:pPr lvl="0"/>
            <a:r>
              <a:rPr lang="en-AU" dirty="0"/>
              <a:t>First released on the 28th of May, 2000 as version 0.8</a:t>
            </a:r>
          </a:p>
          <a:p>
            <a:pPr lvl="0"/>
            <a:r>
              <a:rPr lang="en-AU" dirty="0"/>
              <a:t>Near the end of 2003, Audacity released the 1.2 series, which introduced hundreds of new features</a:t>
            </a:r>
          </a:p>
          <a:p>
            <a:pPr lvl="0"/>
            <a:r>
              <a:rPr lang="en-AU" dirty="0"/>
              <a:t>After the run of the 1.2 series a Beta 1.3 series was released which served as a foundation for the currently running 2.0 series</a:t>
            </a:r>
          </a:p>
          <a:p>
            <a:pPr lvl="0"/>
            <a:r>
              <a:rPr lang="en-AU" dirty="0"/>
              <a:t>By version 2.0, Audacity was highly enhanced and improved from its predecessors as it is now smoother, more effective and has more variety for users to work with</a:t>
            </a:r>
          </a:p>
          <a:p>
            <a:endParaRPr lang="en-AU" dirty="0"/>
          </a:p>
        </p:txBody>
      </p:sp>
      <p:pic>
        <p:nvPicPr>
          <p:cNvPr id="1026" name="Picture 2" descr="http://3.bp.blogspot.com/_ClZOJk1fCxY/TI9kpN7tLLI/AAAAAAAAABI/0NAEGVsODps/s1600/MAZZONI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418" y="3821756"/>
            <a:ext cx="1890007" cy="238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xeced.isri.cmu.edu/images/people/dannenberg-roger-150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824" y="3821757"/>
            <a:ext cx="1991387" cy="238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25418" y="2997843"/>
            <a:ext cx="1890007" cy="33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Dominic </a:t>
            </a:r>
            <a:r>
              <a:rPr lang="en-AU" sz="1600" dirty="0" err="1"/>
              <a:t>Mazzoni</a:t>
            </a:r>
            <a:r>
              <a:rPr lang="en-AU" sz="1600" dirty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22197" y="3414532"/>
            <a:ext cx="0" cy="407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868136" y="3414532"/>
            <a:ext cx="0" cy="407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8140" y="2997843"/>
            <a:ext cx="2190753" cy="33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Roger Dannenberg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500167" y="3377005"/>
            <a:ext cx="0" cy="407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321969" y="3414532"/>
            <a:ext cx="0" cy="407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8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82" y="3034288"/>
            <a:ext cx="10294364" cy="1331650"/>
          </a:xfrm>
        </p:spPr>
        <p:txBody>
          <a:bodyPr/>
          <a:lstStyle/>
          <a:p>
            <a:pPr algn="ctr"/>
            <a:r>
              <a:rPr lang="en-AU" sz="4800" dirty="0">
                <a:solidFill>
                  <a:schemeClr val="tx1"/>
                </a:solidFill>
              </a:rPr>
              <a:t>Programming Language - </a:t>
            </a:r>
            <a:r>
              <a:rPr lang="en-AU" sz="4800" dirty="0" err="1">
                <a:solidFill>
                  <a:schemeClr val="tx1"/>
                </a:solidFill>
              </a:rPr>
              <a:t>Lua</a:t>
            </a:r>
            <a:endParaRPr lang="en-AU" sz="4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325512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/>
              <a:t>Note - unrelated to the field of sound</a:t>
            </a:r>
          </a:p>
        </p:txBody>
      </p:sp>
    </p:spTree>
    <p:extLst>
      <p:ext uri="{BB962C8B-B14F-4D97-AF65-F5344CB8AC3E}">
        <p14:creationId xmlns:p14="http://schemas.microsoft.com/office/powerpoint/2010/main" val="257508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3332" cy="3416300"/>
          </a:xfrm>
        </p:spPr>
        <p:txBody>
          <a:bodyPr>
            <a:normAutofit/>
          </a:bodyPr>
          <a:lstStyle/>
          <a:p>
            <a:r>
              <a:rPr lang="en-AU" sz="1600" dirty="0"/>
              <a:t>Cross platform programming language – made to extend software functionality – </a:t>
            </a:r>
            <a:r>
              <a:rPr lang="en-AU" sz="1600" dirty="0" err="1"/>
              <a:t>ie</a:t>
            </a:r>
            <a:r>
              <a:rPr lang="en-AU" sz="1600" dirty="0"/>
              <a:t> modules</a:t>
            </a:r>
          </a:p>
          <a:p>
            <a:r>
              <a:rPr lang="en-AU" sz="1600" dirty="0"/>
              <a:t>Written by </a:t>
            </a:r>
            <a:r>
              <a:rPr lang="pt-BR" sz="1600" dirty="0"/>
              <a:t>Roberto Ierusalimschy, Luiz Henrique de Figueiredo, and Waldemar Celes</a:t>
            </a:r>
          </a:p>
          <a:p>
            <a:r>
              <a:rPr lang="pt-BR" sz="1600" dirty="0"/>
              <a:t>Easy to learn language that is similar to other programming languages</a:t>
            </a:r>
          </a:p>
          <a:p>
            <a:r>
              <a:rPr lang="pt-BR" sz="1600" dirty="0"/>
              <a:t>Origins of the programming language name</a:t>
            </a:r>
          </a:p>
          <a:p>
            <a:r>
              <a:rPr lang="pt-BR" sz="1600" dirty="0"/>
              <a:t>Winner of the 2011 Game Developer Magazine Front Line Award</a:t>
            </a:r>
            <a:endParaRPr lang="en-AU" sz="1600" dirty="0"/>
          </a:p>
          <a:p>
            <a:endParaRPr lang="en-A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07" y="5170938"/>
            <a:ext cx="2387016" cy="129794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6" y="4953133"/>
            <a:ext cx="1733550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6" y="5250425"/>
            <a:ext cx="1017639" cy="10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6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/>
              <a:t>Ryan: Hardware, sound capturing and storing</a:t>
            </a:r>
          </a:p>
          <a:p>
            <a:r>
              <a:rPr lang="en-AU" sz="1600" dirty="0"/>
              <a:t>Jai: Software, sound editing</a:t>
            </a:r>
          </a:p>
          <a:p>
            <a:r>
              <a:rPr lang="en-AU" sz="1600" dirty="0"/>
              <a:t>Andrew: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65512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Lua</a:t>
            </a:r>
            <a:r>
              <a:rPr lang="en-AU" dirty="0"/>
              <a:t> Scripts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802" y="2393950"/>
            <a:ext cx="7402518" cy="4111625"/>
          </a:xfrm>
        </p:spPr>
      </p:pic>
      <p:grpSp>
        <p:nvGrpSpPr>
          <p:cNvPr id="12" name="Group 11"/>
          <p:cNvGrpSpPr/>
          <p:nvPr/>
        </p:nvGrpSpPr>
        <p:grpSpPr>
          <a:xfrm>
            <a:off x="499853" y="2403474"/>
            <a:ext cx="3000794" cy="1028700"/>
            <a:chOff x="8977103" y="3409950"/>
            <a:chExt cx="3000794" cy="10287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7103" y="3501912"/>
              <a:ext cx="3000794" cy="8097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977103" y="3409950"/>
              <a:ext cx="2586247" cy="10287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1744980" y="3200400"/>
            <a:ext cx="1143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221" y="3749040"/>
            <a:ext cx="24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Lua</a:t>
            </a:r>
            <a:r>
              <a:rPr lang="en-AU" sz="1200" dirty="0"/>
              <a:t> scripts can be identified by their file extension (*.</a:t>
            </a:r>
            <a:r>
              <a:rPr lang="en-AU" sz="1200" dirty="0" err="1"/>
              <a:t>lua</a:t>
            </a:r>
            <a:r>
              <a:rPr lang="en-A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036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Lua</a:t>
            </a:r>
            <a:r>
              <a:rPr lang="en-AU" dirty="0"/>
              <a:t> Scripts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92" y="2287202"/>
            <a:ext cx="3219980" cy="2570548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softEdge rad="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60" y="4179046"/>
            <a:ext cx="3219980" cy="2570547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softEdge rad="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2377809"/>
            <a:ext cx="5019676" cy="4007264"/>
          </a:xfrm>
          <a:prstGeom prst="rect">
            <a:avLst/>
          </a:prstGeom>
          <a:ln w="12700">
            <a:noFill/>
          </a:ln>
        </p:spPr>
      </p:pic>
      <p:cxnSp>
        <p:nvCxnSpPr>
          <p:cNvPr id="24" name="Straight Connector 23"/>
          <p:cNvCxnSpPr/>
          <p:nvPr/>
        </p:nvCxnSpPr>
        <p:spPr>
          <a:xfrm>
            <a:off x="5505450" y="2259806"/>
            <a:ext cx="0" cy="459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304884" y="3871269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Python Version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32391" y="4857750"/>
            <a:ext cx="177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JavaScript Version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5773" y="638507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Lua</a:t>
            </a:r>
            <a:r>
              <a:rPr lang="en-AU" sz="1400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61898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Lua</a:t>
            </a:r>
            <a:r>
              <a:rPr lang="en-AU" dirty="0"/>
              <a:t> (Basic) Syntax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0417" y="2400300"/>
            <a:ext cx="4821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+	add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	subtract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*	multiply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 	divide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% 	modulo (remainder)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^ 	power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== 	is equal to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~= 	is not equal to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&lt; 	is less than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	is greater than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&lt;= 	is less than or equal to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&gt;= 	is greater than or equal to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68367" y="267729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	length of				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	comment (until end of line)	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--[[	open comment block			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--]]	close comment block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0.5 		number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1 		number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“string” 	string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‘string’ 	string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\	 	escape character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nil		undefined / null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90083" y="5889957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and break do else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end false for function if in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local nil not or repeat return then true until while</a:t>
            </a:r>
          </a:p>
        </p:txBody>
      </p:sp>
    </p:spTree>
    <p:extLst>
      <p:ext uri="{BB962C8B-B14F-4D97-AF65-F5344CB8AC3E}">
        <p14:creationId xmlns:p14="http://schemas.microsoft.com/office/powerpoint/2010/main" val="377037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Lua</a:t>
            </a:r>
            <a:r>
              <a:rPr lang="en-AU" dirty="0"/>
              <a:t> Conventions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564" y="3347005"/>
            <a:ext cx="4439270" cy="2762636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126400" y="2427823"/>
            <a:ext cx="3680994" cy="1211570"/>
            <a:chOff x="3983801" y="2823949"/>
            <a:chExt cx="3680994" cy="12115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3801" y="3254609"/>
              <a:ext cx="3172268" cy="638264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4420898" y="2823949"/>
              <a:ext cx="2393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u="sng" dirty="0"/>
                <a:t>Optional Semicolon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29605" y="3008615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200" dirty="0">
                  <a:solidFill>
                    <a:srgbClr val="00B050"/>
                  </a:solidFill>
                </a:rPr>
                <a:t>✓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72352" y="3450744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200" dirty="0">
                  <a:solidFill>
                    <a:srgbClr val="00B050"/>
                  </a:solidFill>
                </a:rPr>
                <a:t>✓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58595" y="2480751"/>
            <a:ext cx="3152252" cy="2515563"/>
            <a:chOff x="170241" y="3230319"/>
            <a:chExt cx="3152252" cy="251556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241" y="3478616"/>
              <a:ext cx="2819794" cy="2267266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992914" y="3909081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200" dirty="0">
                  <a:solidFill>
                    <a:srgbClr val="00B050"/>
                  </a:solidFill>
                </a:rPr>
                <a:t>✓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1141" y="4836031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200" dirty="0">
                  <a:solidFill>
                    <a:srgbClr val="00B050"/>
                  </a:solidFill>
                </a:rPr>
                <a:t>✓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074" y="3230319"/>
              <a:ext cx="2935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 dirty="0"/>
                <a:t>Whitespace Significance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79536" y="2427823"/>
            <a:ext cx="3343742" cy="1642269"/>
            <a:chOff x="8095002" y="2412346"/>
            <a:chExt cx="3343742" cy="164226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5002" y="2859903"/>
              <a:ext cx="3343742" cy="1181265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0221558" y="3084693"/>
              <a:ext cx="78418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200" dirty="0">
                  <a:solidFill>
                    <a:srgbClr val="C00000"/>
                  </a:solidFill>
                </a:rPr>
                <a:t>✗</a:t>
              </a:r>
              <a:r>
                <a:rPr lang="en-AU" sz="1600" dirty="0">
                  <a:solidFill>
                    <a:srgbClr val="C00000"/>
                  </a:solidFill>
                </a:rPr>
                <a:t> nil</a:t>
              </a:r>
              <a:endParaRPr lang="en-AU" sz="3200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35183" y="3469840"/>
              <a:ext cx="7008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200" dirty="0">
                  <a:solidFill>
                    <a:srgbClr val="00B050"/>
                  </a:solidFill>
                </a:rPr>
                <a:t>✓</a:t>
              </a:r>
              <a:r>
                <a:rPr lang="en-AU" sz="1600" dirty="0">
                  <a:solidFill>
                    <a:srgbClr val="00B050"/>
                  </a:solidFill>
                </a:rPr>
                <a:t> A</a:t>
              </a:r>
              <a:endParaRPr lang="en-AU" sz="3200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55405" y="2412346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 dirty="0"/>
                <a:t>1-Based Arrays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8595" y="5363007"/>
            <a:ext cx="3779027" cy="778006"/>
            <a:chOff x="258595" y="5363007"/>
            <a:chExt cx="3779027" cy="77800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595" y="5674223"/>
              <a:ext cx="2981741" cy="46679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475428" y="5363007"/>
              <a:ext cx="3562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 dirty="0" err="1"/>
                <a:t>Intergers</a:t>
              </a:r>
              <a:r>
                <a:rPr lang="en-AU" u="sng" dirty="0"/>
                <a:t> and Floats - Numbers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07323" y="5722952"/>
              <a:ext cx="7972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50000"/>
                    </a:schemeClr>
                  </a:solidFill>
                </a:rPr>
                <a:t>→ 2.5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69241" y="5363007"/>
            <a:ext cx="4888736" cy="746396"/>
            <a:chOff x="3769241" y="5363007"/>
            <a:chExt cx="4888736" cy="74639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9241" y="5566402"/>
              <a:ext cx="4363059" cy="543001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665682" y="5363007"/>
              <a:ext cx="3267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 dirty="0"/>
                <a:t>Undefined values – aka ‘nil’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60691" y="5722952"/>
              <a:ext cx="7972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50000"/>
                    </a:schemeClr>
                  </a:solidFill>
                </a:rPr>
                <a:t>→ nil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69688" y="2151798"/>
            <a:ext cx="2959302" cy="2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(Identifiers)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349500"/>
            <a:ext cx="10427446" cy="4254500"/>
          </a:xfrm>
        </p:spPr>
        <p:txBody>
          <a:bodyPr>
            <a:normAutofit/>
          </a:bodyPr>
          <a:lstStyle/>
          <a:p>
            <a:r>
              <a:rPr lang="en-AU" dirty="0"/>
              <a:t>Variables are objects which can hold data values.</a:t>
            </a:r>
          </a:p>
          <a:p>
            <a:r>
              <a:rPr lang="en-AU" dirty="0"/>
              <a:t>In </a:t>
            </a:r>
            <a:r>
              <a:rPr lang="en-AU" dirty="0" err="1"/>
              <a:t>Lua</a:t>
            </a:r>
            <a:r>
              <a:rPr lang="en-AU" dirty="0"/>
              <a:t>, there are </a:t>
            </a:r>
            <a:r>
              <a:rPr lang="en-AU" i="1" dirty="0"/>
              <a:t>global</a:t>
            </a:r>
            <a:r>
              <a:rPr lang="en-AU" dirty="0"/>
              <a:t> and </a:t>
            </a:r>
            <a:r>
              <a:rPr lang="en-AU" i="1" dirty="0"/>
              <a:t>local</a:t>
            </a:r>
            <a:r>
              <a:rPr lang="en-AU" dirty="0"/>
              <a:t> variables.</a:t>
            </a:r>
          </a:p>
          <a:p>
            <a:pPr lvl="1"/>
            <a:r>
              <a:rPr lang="en-AU" sz="1800" dirty="0"/>
              <a:t>Global variables – accessible everywhere</a:t>
            </a:r>
          </a:p>
          <a:p>
            <a:pPr lvl="1"/>
            <a:r>
              <a:rPr lang="en-AU" sz="1800" dirty="0"/>
              <a:t>Local variables – accessible only in its code block</a:t>
            </a:r>
          </a:p>
          <a:p>
            <a:r>
              <a:rPr lang="en-AU" dirty="0"/>
              <a:t>Naming Conventions</a:t>
            </a:r>
          </a:p>
          <a:p>
            <a:pPr lvl="1"/>
            <a:r>
              <a:rPr lang="en-AU" sz="1800" dirty="0"/>
              <a:t>Alphanumeric + underscores only (A-Z,a-z,0-9,_)</a:t>
            </a:r>
          </a:p>
          <a:p>
            <a:pPr lvl="1"/>
            <a:r>
              <a:rPr lang="en-AU" sz="1800" dirty="0"/>
              <a:t>Does not begin with a digit</a:t>
            </a:r>
          </a:p>
          <a:p>
            <a:pPr lvl="1"/>
            <a:r>
              <a:rPr lang="en-AU" sz="1800" dirty="0"/>
              <a:t>Not a </a:t>
            </a:r>
            <a:r>
              <a:rPr lang="en-AU" sz="1800" dirty="0" err="1"/>
              <a:t>Lua</a:t>
            </a:r>
            <a:r>
              <a:rPr lang="en-AU" sz="1800" dirty="0"/>
              <a:t> keyword (and break do else </a:t>
            </a:r>
            <a:r>
              <a:rPr lang="en-AU" sz="1800" dirty="0" err="1"/>
              <a:t>elseif</a:t>
            </a:r>
            <a:r>
              <a:rPr lang="en-AU" sz="1800" dirty="0"/>
              <a:t> end repeat return then true … </a:t>
            </a:r>
            <a:r>
              <a:rPr lang="en-AU" sz="1800" dirty="0" err="1"/>
              <a:t>etc</a:t>
            </a:r>
            <a:r>
              <a:rPr lang="en-AU" sz="1800" dirty="0"/>
              <a:t>)</a:t>
            </a:r>
          </a:p>
          <a:p>
            <a:pPr lvl="1"/>
            <a:endParaRPr lang="en-AU" sz="1800" dirty="0"/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24" y="2603500"/>
            <a:ext cx="3270932" cy="24257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77587" y="4537387"/>
            <a:ext cx="635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✗</a:t>
            </a:r>
            <a:r>
              <a:rPr lang="en-AU" sz="1200" dirty="0">
                <a:solidFill>
                  <a:srgbClr val="C00000"/>
                </a:solidFill>
              </a:rPr>
              <a:t> nil</a:t>
            </a:r>
            <a:endParaRPr lang="en-AU" sz="24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17370" y="4226237"/>
            <a:ext cx="572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✓</a:t>
            </a:r>
            <a:r>
              <a:rPr lang="en-AU" sz="1200" dirty="0">
                <a:solidFill>
                  <a:srgbClr val="00B050"/>
                </a:solidFill>
              </a:rPr>
              <a:t> A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780" y="5674442"/>
            <a:ext cx="2147969" cy="204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552" y="6020782"/>
            <a:ext cx="2313197" cy="259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457" y="5682311"/>
            <a:ext cx="2147969" cy="19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326" y="6052253"/>
            <a:ext cx="2132232" cy="196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159638" y="5545893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63854" y="591977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62426" y="5545893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62426" y="5937648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06886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Management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54954" y="2603500"/>
            <a:ext cx="10008346" cy="3416300"/>
          </a:xfrm>
        </p:spPr>
        <p:txBody>
          <a:bodyPr/>
          <a:lstStyle/>
          <a:p>
            <a:r>
              <a:rPr lang="en-AU" dirty="0"/>
              <a:t>What is memory management?</a:t>
            </a:r>
            <a:br>
              <a:rPr lang="en-AU" dirty="0"/>
            </a:br>
            <a:r>
              <a:rPr lang="en-AU" i="1" dirty="0"/>
              <a:t>Consideration of the computer’s available resources</a:t>
            </a:r>
          </a:p>
          <a:p>
            <a:r>
              <a:rPr lang="en-AU" dirty="0"/>
              <a:t>Garbage Collection (GC)</a:t>
            </a:r>
          </a:p>
          <a:p>
            <a:pPr lvl="1"/>
            <a:r>
              <a:rPr lang="en-AU" sz="1800" dirty="0"/>
              <a:t>Automated memory management process to free up memory by releasing/unregistering variables that are no longer needed</a:t>
            </a:r>
          </a:p>
          <a:p>
            <a:pPr lvl="1"/>
            <a:r>
              <a:rPr lang="en-AU" sz="1800" dirty="0"/>
              <a:t>Does not affect global variables, or properties of a table (array/dictionary)</a:t>
            </a:r>
          </a:p>
          <a:p>
            <a:pPr marL="457200" lvl="1" indent="0">
              <a:buNone/>
            </a:pPr>
            <a:endParaRPr lang="en-AU" sz="1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b="29029"/>
          <a:stretch/>
        </p:blipFill>
        <p:spPr>
          <a:xfrm>
            <a:off x="1923550" y="4797425"/>
            <a:ext cx="2974022" cy="156527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55850" y="5375275"/>
            <a:ext cx="2541722" cy="40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4897572" y="5376962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830946"/>
                </a:solidFill>
              </a:rPr>
              <a:t>Variable will be unregistered after the script</a:t>
            </a:r>
            <a:br>
              <a:rPr lang="en-AU" sz="1400" dirty="0">
                <a:solidFill>
                  <a:srgbClr val="830946"/>
                </a:solidFill>
              </a:rPr>
            </a:br>
            <a:r>
              <a:rPr lang="en-AU" sz="1400" dirty="0">
                <a:solidFill>
                  <a:srgbClr val="830946"/>
                </a:solidFill>
              </a:rPr>
              <a:t>reaches the end of the code block</a:t>
            </a:r>
          </a:p>
        </p:txBody>
      </p:sp>
      <p:cxnSp>
        <p:nvCxnSpPr>
          <p:cNvPr id="26" name="Elbow Connector 25"/>
          <p:cNvCxnSpPr>
            <a:endCxn id="12" idx="2"/>
          </p:cNvCxnSpPr>
          <p:nvPr/>
        </p:nvCxnSpPr>
        <p:spPr>
          <a:xfrm flipV="1">
            <a:off x="2499360" y="5900182"/>
            <a:ext cx="4376478" cy="270114"/>
          </a:xfrm>
          <a:prstGeom prst="bentConnector2">
            <a:avLst/>
          </a:prstGeom>
          <a:ln w="9525">
            <a:solidFill>
              <a:srgbClr val="830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067425" y="5899487"/>
            <a:ext cx="1964532" cy="0"/>
          </a:xfrm>
          <a:prstGeom prst="line">
            <a:avLst/>
          </a:prstGeom>
          <a:ln>
            <a:solidFill>
              <a:srgbClr val="830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38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</a:t>
            </a:r>
            <a:r>
              <a:rPr lang="en-AU" dirty="0" err="1"/>
              <a:t>Lua</a:t>
            </a: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54954" y="2603500"/>
            <a:ext cx="10008346" cy="3416300"/>
          </a:xfrm>
        </p:spPr>
        <p:txBody>
          <a:bodyPr/>
          <a:lstStyle/>
          <a:p>
            <a:r>
              <a:rPr lang="en-AU" dirty="0"/>
              <a:t>As an extension programming language…</a:t>
            </a:r>
          </a:p>
          <a:p>
            <a:pPr lvl="1"/>
            <a:r>
              <a:rPr lang="en-AU" sz="1800" dirty="0"/>
              <a:t>Works on many platforms</a:t>
            </a:r>
          </a:p>
          <a:p>
            <a:pPr lvl="1"/>
            <a:r>
              <a:rPr lang="en-AU" sz="1800" dirty="0"/>
              <a:t>Short development time</a:t>
            </a:r>
          </a:p>
          <a:p>
            <a:r>
              <a:rPr lang="en-AU" dirty="0"/>
              <a:t>Dynamic compilation (JIT)</a:t>
            </a:r>
          </a:p>
          <a:p>
            <a:r>
              <a:rPr lang="en-AU" dirty="0"/>
              <a:t>Lightweight (small execution overhead)</a:t>
            </a:r>
          </a:p>
          <a:p>
            <a:r>
              <a:rPr lang="en-AU" dirty="0"/>
              <a:t>Simple syntax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28596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of </a:t>
            </a:r>
            <a:r>
              <a:rPr lang="en-AU" dirty="0" err="1"/>
              <a:t>Lua</a:t>
            </a:r>
            <a:endParaRPr lang="en-A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54954" y="2850243"/>
            <a:ext cx="10008346" cy="3416300"/>
          </a:xfrm>
        </p:spPr>
        <p:txBody>
          <a:bodyPr/>
          <a:lstStyle/>
          <a:p>
            <a:r>
              <a:rPr lang="en-AU" dirty="0"/>
              <a:t>Current Version: 5.3.2 (30</a:t>
            </a:r>
            <a:r>
              <a:rPr lang="en-AU" baseline="30000" dirty="0"/>
              <a:t>th</a:t>
            </a:r>
            <a:r>
              <a:rPr lang="en-AU" dirty="0"/>
              <a:t> Nov 2015)</a:t>
            </a:r>
          </a:p>
          <a:p>
            <a:r>
              <a:rPr lang="en-AU" dirty="0"/>
              <a:t>First Public Version: 1.1 (8</a:t>
            </a:r>
            <a:r>
              <a:rPr lang="en-AU" baseline="30000" dirty="0"/>
              <a:t>th</a:t>
            </a:r>
            <a:r>
              <a:rPr lang="en-AU" dirty="0"/>
              <a:t> July 1994)</a:t>
            </a:r>
          </a:p>
          <a:p>
            <a:endParaRPr lang="en-AU" dirty="0"/>
          </a:p>
          <a:p>
            <a:r>
              <a:rPr lang="en-AU" dirty="0"/>
              <a:t>Bug fixes</a:t>
            </a:r>
          </a:p>
          <a:p>
            <a:r>
              <a:rPr lang="en-AU" dirty="0"/>
              <a:t>Device support</a:t>
            </a:r>
          </a:p>
          <a:p>
            <a:r>
              <a:rPr lang="en-AU" dirty="0"/>
              <a:t>Code Execution Improvements</a:t>
            </a:r>
          </a:p>
          <a:p>
            <a:endParaRPr lang="en-AU" dirty="0"/>
          </a:p>
          <a:p>
            <a:endParaRPr lang="en-AU" dirty="0"/>
          </a:p>
          <a:p>
            <a:endParaRPr lang="en-AU" sz="1800" dirty="0"/>
          </a:p>
        </p:txBody>
      </p:sp>
      <p:pic>
        <p:nvPicPr>
          <p:cNvPr id="5122" name="Picture 2" descr="http://www.lua.org/images/tim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7" y="2323460"/>
            <a:ext cx="11157800" cy="4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7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Lua</a:t>
            </a:r>
            <a:r>
              <a:rPr lang="en-AU" dirty="0"/>
              <a:t> Today – Uses of </a:t>
            </a:r>
            <a:r>
              <a:rPr lang="en-AU" dirty="0" err="1"/>
              <a:t>Lua</a:t>
            </a:r>
            <a:endParaRPr lang="en-A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414816"/>
            <a:ext cx="8825659" cy="3416300"/>
          </a:xfrm>
        </p:spPr>
        <p:txBody>
          <a:bodyPr/>
          <a:lstStyle/>
          <a:p>
            <a:r>
              <a:rPr lang="en-AU" dirty="0"/>
              <a:t>VLC Player</a:t>
            </a:r>
          </a:p>
          <a:p>
            <a:r>
              <a:rPr lang="en-AU" dirty="0"/>
              <a:t>TeamSpeak 3</a:t>
            </a:r>
          </a:p>
          <a:p>
            <a:r>
              <a:rPr lang="en-AU" dirty="0"/>
              <a:t>Garry’s Mod</a:t>
            </a:r>
          </a:p>
          <a:p>
            <a:r>
              <a:rPr lang="en-AU" dirty="0" err="1"/>
              <a:t>CryEngine</a:t>
            </a:r>
            <a:endParaRPr lang="en-AU" dirty="0"/>
          </a:p>
          <a:p>
            <a:r>
              <a:rPr lang="en-AU" dirty="0"/>
              <a:t>Adobe </a:t>
            </a:r>
            <a:r>
              <a:rPr lang="en-AU" dirty="0" err="1"/>
              <a:t>Lightroom</a:t>
            </a:r>
            <a:endParaRPr lang="en-AU" dirty="0"/>
          </a:p>
          <a:p>
            <a:r>
              <a:rPr lang="en-AU" dirty="0" err="1"/>
              <a:t>WoW</a:t>
            </a:r>
            <a:endParaRPr lang="en-AU" dirty="0"/>
          </a:p>
          <a:p>
            <a:r>
              <a:rPr lang="en-AU" dirty="0"/>
              <a:t>LEGO Mindstorms NXT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802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82" y="3034288"/>
            <a:ext cx="10294364" cy="1331650"/>
          </a:xfrm>
        </p:spPr>
        <p:txBody>
          <a:bodyPr/>
          <a:lstStyle/>
          <a:p>
            <a:pPr algn="ctr"/>
            <a:r>
              <a:rPr lang="en-AU" sz="4800" dirty="0">
                <a:solidFill>
                  <a:schemeClr val="tx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51581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94948"/>
            <a:ext cx="4571442" cy="3777622"/>
          </a:xfrm>
        </p:spPr>
        <p:txBody>
          <a:bodyPr>
            <a:normAutofit/>
          </a:bodyPr>
          <a:lstStyle/>
          <a:p>
            <a:r>
              <a:rPr lang="en-AU" sz="1600" dirty="0"/>
              <a:t>Sound we hear is analogue wave</a:t>
            </a:r>
          </a:p>
          <a:p>
            <a:r>
              <a:rPr lang="en-AU" sz="1600" dirty="0"/>
              <a:t>Series of compression and rarefactions in air</a:t>
            </a:r>
          </a:p>
          <a:p>
            <a:r>
              <a:rPr lang="en-AU" sz="1600" dirty="0"/>
              <a:t>Ear receives compressions and rarefactions and our brains, which interprets it as sound</a:t>
            </a:r>
          </a:p>
          <a:p>
            <a:r>
              <a:rPr lang="en-AU" sz="1600" dirty="0"/>
              <a:t>Method of capturing sound needs to be made for computers as they use </a:t>
            </a:r>
            <a:r>
              <a:rPr lang="en-AU" sz="1600" b="1" dirty="0"/>
              <a:t>binary</a:t>
            </a:r>
          </a:p>
          <a:p>
            <a:r>
              <a:rPr lang="en-AU" sz="1600" dirty="0"/>
              <a:t>Transfer analogue waves to digital waves. Microphone does this</a:t>
            </a:r>
          </a:p>
          <a:p>
            <a:r>
              <a:rPr lang="en-AU" sz="1600" dirty="0"/>
              <a:t>Dynamic and condenser microphones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648" y="2806489"/>
            <a:ext cx="4612336" cy="28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Condenser Microphones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701159" cy="3416300"/>
          </a:xfrm>
        </p:spPr>
        <p:txBody>
          <a:bodyPr>
            <a:noAutofit/>
          </a:bodyPr>
          <a:lstStyle/>
          <a:p>
            <a:r>
              <a:rPr lang="en-AU" sz="1600" dirty="0"/>
              <a:t>Have diaphragm (A.K.A front plate) and back plate</a:t>
            </a:r>
          </a:p>
          <a:p>
            <a:r>
              <a:rPr lang="en-AU" sz="1600" dirty="0"/>
              <a:t>Diaphragm moves in response to the sound wave</a:t>
            </a:r>
          </a:p>
          <a:p>
            <a:r>
              <a:rPr lang="en-AU" sz="1600" dirty="0"/>
              <a:t>Current flows between the diaphragm and the back plate</a:t>
            </a:r>
          </a:p>
          <a:p>
            <a:r>
              <a:rPr lang="en-AU" sz="1600" dirty="0"/>
              <a:t>Movement of diaphragm alters flow of the electric current</a:t>
            </a:r>
          </a:p>
          <a:p>
            <a:r>
              <a:rPr lang="en-AU" sz="1600" b="1" dirty="0"/>
              <a:t>Alternating flow of electric current reflects soundwave</a:t>
            </a:r>
          </a:p>
          <a:p>
            <a:r>
              <a:rPr lang="en-AU" sz="1600" dirty="0"/>
              <a:t>Electric current is the analogue signal of the soundwave</a:t>
            </a:r>
          </a:p>
          <a:p>
            <a:r>
              <a:rPr lang="en-AU" sz="1600" dirty="0"/>
              <a:t>Sent to ADC (analogue to digital converter) which transforms analogue signal into digital data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7" t="11101" r="17060" b="8313"/>
          <a:stretch/>
        </p:blipFill>
        <p:spPr bwMode="auto">
          <a:xfrm rot="5400000">
            <a:off x="8159254" y="2795123"/>
            <a:ext cx="3153356" cy="3295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6456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Microphone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61832"/>
            <a:ext cx="8825659" cy="3416300"/>
          </a:xfrm>
        </p:spPr>
        <p:txBody>
          <a:bodyPr>
            <a:normAutofit/>
          </a:bodyPr>
          <a:lstStyle/>
          <a:p>
            <a:r>
              <a:rPr lang="en-AU" sz="1600" dirty="0"/>
              <a:t>Three main components; </a:t>
            </a:r>
            <a:r>
              <a:rPr lang="en-AU" sz="1600" b="1" dirty="0"/>
              <a:t>diaphragm, copper coil of wire and magnet</a:t>
            </a:r>
          </a:p>
          <a:p>
            <a:r>
              <a:rPr lang="en-AU" sz="1600" dirty="0"/>
              <a:t>Diaphragm attached to copper coil of wire, which is surrounded by a magnet</a:t>
            </a:r>
          </a:p>
          <a:p>
            <a:r>
              <a:rPr lang="en-AU" sz="1600" dirty="0"/>
              <a:t>Diaphragm and coil move in response to the soundwave</a:t>
            </a:r>
          </a:p>
          <a:p>
            <a:r>
              <a:rPr lang="en-AU" sz="1600" dirty="0"/>
              <a:t>Creates an electric current with the magnetic field from the magnet</a:t>
            </a:r>
          </a:p>
          <a:p>
            <a:r>
              <a:rPr lang="en-AU" sz="1600" dirty="0"/>
              <a:t>Electric current is an analogue signal which is sent to an ADC to transform into digital data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7" t="7574" r="15490" b="3783"/>
          <a:stretch/>
        </p:blipFill>
        <p:spPr bwMode="auto">
          <a:xfrm rot="5400000">
            <a:off x="4863720" y="4137801"/>
            <a:ext cx="2181225" cy="2503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84958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Sound Sampling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/>
              <a:t>There are 5 devices that allow sound sampling to work</a:t>
            </a:r>
          </a:p>
          <a:p>
            <a:r>
              <a:rPr lang="en-AU" sz="1600" dirty="0"/>
              <a:t>ADC: (analogue to digital converter)</a:t>
            </a:r>
          </a:p>
          <a:p>
            <a:r>
              <a:rPr lang="en-AU" sz="1600" dirty="0"/>
              <a:t>DAC: (digital to analogue converter)</a:t>
            </a:r>
          </a:p>
          <a:p>
            <a:r>
              <a:rPr lang="en-AU" sz="1600" dirty="0"/>
              <a:t>SAR: (successive approximation register)</a:t>
            </a:r>
          </a:p>
          <a:p>
            <a:r>
              <a:rPr lang="en-AU" sz="1600" dirty="0"/>
              <a:t>DSP: (digital signal processor)</a:t>
            </a:r>
          </a:p>
          <a:p>
            <a:r>
              <a:rPr lang="en-AU" sz="1600" dirty="0"/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212253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Sound Sampling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97" y="2393293"/>
            <a:ext cx="7156855" cy="43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Sound Sampling (</a:t>
            </a:r>
            <a:r>
              <a:rPr lang="en-AU" dirty="0" err="1"/>
              <a:t>Cont</a:t>
            </a:r>
            <a:r>
              <a:rPr lang="is-IS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865469"/>
          </a:xfrm>
        </p:spPr>
        <p:txBody>
          <a:bodyPr/>
          <a:lstStyle/>
          <a:p>
            <a:r>
              <a:rPr lang="en-AU" sz="1600" dirty="0"/>
              <a:t>The number stored by the SAR represents the amplitude of the analogue wave</a:t>
            </a:r>
          </a:p>
          <a:p>
            <a:r>
              <a:rPr lang="en-AU" sz="1600" dirty="0"/>
              <a:t>It is converted into binary data (“1s” and “0s”)</a:t>
            </a:r>
          </a:p>
          <a:p>
            <a:r>
              <a:rPr lang="en-AU" sz="1600" dirty="0"/>
              <a:t>Sampled at thousands of time a second eg at 22,000Hz or 44,100Hz, </a:t>
            </a:r>
          </a:p>
          <a:p>
            <a:r>
              <a:rPr lang="en-AU" sz="1600" dirty="0"/>
              <a:t>Samples sent to DSP</a:t>
            </a:r>
          </a:p>
          <a:p>
            <a:endParaRPr lang="en-AU" sz="16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1" y="4114265"/>
            <a:ext cx="4929350" cy="19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1&quot;&gt;&lt;object type=&quot;1&quot; unique_id=&quot;10001&quot;&gt;&lt;object type=&quot;8&quot; unique_id=&quot;10009&quot;&gt;&lt;/object&gt;&lt;object type=&quot;2&quot; unique_id=&quot;10010&quot;&gt;&lt;object type=&quot;3&quot; unique_id=&quot;10011&quot;&gt;&lt;property id=&quot;20148&quot; value=&quot;5&quot;/&gt;&lt;property id=&quot;20300&quot; value=&quot;Slide 1 - &amp;quot;Sound&amp;quot;&quot;/&gt;&lt;property id=&quot;20307&quot; value=&quot;256&quot;/&gt;&lt;/object&gt;&lt;object type=&quot;3&quot; unique_id=&quot;10012&quot;&gt;&lt;property id=&quot;20148&quot; value=&quot;5&quot;/&gt;&lt;property id=&quot;20300&quot; value=&quot;Slide 2 - &amp;quot;Introduction&amp;quot;&quot;/&gt;&lt;property id=&quot;20307&quot; value=&quot;257&quot;/&gt;&lt;/object&gt;&lt;object type=&quot;3&quot; unique_id=&quot;10013&quot;&gt;&lt;property id=&quot;20148&quot; value=&quot;5&quot;/&gt;&lt;property id=&quot;20300&quot; value=&quot;Slide 3 - &amp;quot;Hardware&amp;quot;&quot;/&gt;&lt;property id=&quot;20307&quot; value=&quot;263&quot;/&gt;&lt;/object&gt;&lt;object type=&quot;3&quot; unique_id=&quot;10014&quot;&gt;&lt;property id=&quot;20148&quot; value=&quot;5&quot;/&gt;&lt;property id=&quot;20300&quot; value=&quot;Slide 4 - &amp;quot;Overview&amp;quot;&quot;/&gt;&lt;property id=&quot;20307&quot; value=&quot;258&quot;/&gt;&lt;/object&gt;&lt;object type=&quot;3&quot; unique_id=&quot;10015&quot;&gt;&lt;property id=&quot;20148&quot; value=&quot;5&quot;/&gt;&lt;property id=&quot;20300&quot; value=&quot;Slide 5 - &amp;quot;Explanation of Binary&amp;quot;&quot;/&gt;&lt;property id=&quot;20307&quot; value=&quot;259&quot;/&gt;&lt;/object&gt;&lt;object type=&quot;3&quot; unique_id=&quot;10016&quot;&gt;&lt;property id=&quot;20148&quot; value=&quot;5&quot;/&gt;&lt;property id=&quot;20300&quot; value=&quot;Slide 6 - &amp;quot;Condenser Microphones&amp;quot;&quot;/&gt;&lt;property id=&quot;20307&quot; value=&quot;260&quot;/&gt;&lt;/object&gt;&lt;object type=&quot;3&quot; unique_id=&quot;10017&quot;&gt;&lt;property id=&quot;20148&quot; value=&quot;5&quot;/&gt;&lt;property id=&quot;20300&quot; value=&quot;Slide 7 - &amp;quot;Dynamic Microphone&amp;quot;&quot;/&gt;&lt;property id=&quot;20307&quot; value=&quot;261&quot;/&gt;&lt;/object&gt;&lt;object type=&quot;3&quot; unique_id=&quot;10018&quot;&gt;&lt;property id=&quot;20148&quot; value=&quot;5&quot;/&gt;&lt;property id=&quot;20300&quot; value=&quot;Slide 8 - &amp;quot;Sound Sampling Devices&amp;quot;&quot;/&gt;&lt;property id=&quot;20307&quot; value=&quot;262&quot;/&gt;&lt;/object&gt;&lt;object type=&quot;3&quot; unique_id=&quot;10019&quot;&gt;&lt;property id=&quot;20148&quot; value=&quot;5&quot;/&gt;&lt;property id=&quot;20300&quot; value=&quot;Slide 9 - &amp;quot;Sound Sampling&amp;quot;&quot;/&gt;&lt;property id=&quot;20307&quot; value=&quot;264&quot;/&gt;&lt;/object&gt;&lt;object type=&quot;3&quot; unique_id=&quot;10020&quot;&gt;&lt;property id=&quot;20148&quot; value=&quot;5&quot;/&gt;&lt;property id=&quot;20300&quot; value=&quot;Slide 10 - &amp;quot;Sound Sampling (Cont…)&amp;quot;&quot;/&gt;&lt;property id=&quot;20307&quot; value=&quot;265&quot;/&gt;&lt;/object&gt;&lt;object type=&quot;3&quot; unique_id=&quot;10021&quot;&gt;&lt;property id=&quot;20148&quot; value=&quot;5&quot;/&gt;&lt;property id=&quot;20300&quot; value=&quot;Slide 11 - &amp;quot;Historical Development&amp;quot;&quot;/&gt;&lt;property id=&quot;20307&quot; value=&quot;269&quot;/&gt;&lt;/object&gt;&lt;object type=&quot;3&quot; unique_id=&quot;10022&quot;&gt;&lt;property id=&quot;20148&quot; value=&quot;5&quot;/&gt;&lt;property id=&quot;20300&quot; value=&quot;Slide 12 - &amp;quot;Historical Development (Cont…)&amp;quot;&quot;/&gt;&lt;property id=&quot;20307&quot; value=&quot;270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689</TotalTime>
  <Words>1126</Words>
  <Application>Microsoft Macintosh PowerPoint</Application>
  <PresentationFormat>Widescreen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Times New Roman</vt:lpstr>
      <vt:lpstr>Wingdings 3</vt:lpstr>
      <vt:lpstr>Ion Boardroom</vt:lpstr>
      <vt:lpstr>Sound (and Lua)</vt:lpstr>
      <vt:lpstr>Introduction</vt:lpstr>
      <vt:lpstr>Hardware</vt:lpstr>
      <vt:lpstr>Overview</vt:lpstr>
      <vt:lpstr>Condenser Microphones</vt:lpstr>
      <vt:lpstr>Dynamic Microphone</vt:lpstr>
      <vt:lpstr>Sound Sampling Devices</vt:lpstr>
      <vt:lpstr>Sound Sampling</vt:lpstr>
      <vt:lpstr>Sound Sampling (Cont…)</vt:lpstr>
      <vt:lpstr>Reproducing Sound </vt:lpstr>
      <vt:lpstr>Historical Development</vt:lpstr>
      <vt:lpstr>Historical Development (Cont…)</vt:lpstr>
      <vt:lpstr>Software</vt:lpstr>
      <vt:lpstr>Brief Overview </vt:lpstr>
      <vt:lpstr>How Audacity Works? </vt:lpstr>
      <vt:lpstr>Editing Features of Audacity </vt:lpstr>
      <vt:lpstr>Historical Development </vt:lpstr>
      <vt:lpstr>Programming Language - Lua</vt:lpstr>
      <vt:lpstr>Overview</vt:lpstr>
      <vt:lpstr>Lua Scripts</vt:lpstr>
      <vt:lpstr>Lua Scripts</vt:lpstr>
      <vt:lpstr>Lua (Basic) Syntax</vt:lpstr>
      <vt:lpstr>Lua Conventions</vt:lpstr>
      <vt:lpstr>Variables (Identifiers)</vt:lpstr>
      <vt:lpstr>Memory Management</vt:lpstr>
      <vt:lpstr>Why Lua?</vt:lpstr>
      <vt:lpstr>History of Lua</vt:lpstr>
      <vt:lpstr>Lua Today – Uses of Lua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(and Lua)</dc:title>
  <dc:creator>Ryan Oo</dc:creator>
  <cp:lastModifiedBy>Ethan Oo</cp:lastModifiedBy>
  <cp:revision>59</cp:revision>
  <dcterms:created xsi:type="dcterms:W3CDTF">2016-02-29T22:50:00Z</dcterms:created>
  <dcterms:modified xsi:type="dcterms:W3CDTF">2016-03-20T20:22:52Z</dcterms:modified>
</cp:coreProperties>
</file>