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1" r:id="rId8"/>
    <p:sldId id="259" r:id="rId9"/>
    <p:sldId id="260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29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57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423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09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4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63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21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11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9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5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5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2A16-1996-475F-92BD-400957787709}" type="datetimeFigureOut">
              <a:rPr lang="en-IE" smtClean="0"/>
              <a:t>11/03/2014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F0C3-40A4-4891-8F21-5D95C6E52B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28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2.photobucket.com/albums/y17/Sentinelrv/Other-Images/Peercoin-LightBackground.png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9"/>
            <a:ext cx="9161012" cy="683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2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What are </a:t>
            </a:r>
            <a:r>
              <a:rPr lang="en-IE" b="1" dirty="0" err="1" smtClean="0"/>
              <a:t>Peershares</a:t>
            </a:r>
            <a:r>
              <a:rPr lang="en-IE" b="1" dirty="0" smtClean="0"/>
              <a:t>?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Decentralized Distribution of Shares and Dividends</a:t>
            </a:r>
          </a:p>
          <a:p>
            <a:endParaRPr lang="en-IE" dirty="0" smtClean="0"/>
          </a:p>
          <a:p>
            <a:r>
              <a:rPr lang="en-IE" dirty="0" smtClean="0"/>
              <a:t>Inexpensive IPO for Businesses Without the Need for a Third-Party</a:t>
            </a:r>
          </a:p>
          <a:p>
            <a:endParaRPr lang="en-IE" dirty="0" smtClean="0"/>
          </a:p>
          <a:p>
            <a:r>
              <a:rPr lang="en-IE" dirty="0" smtClean="0"/>
              <a:t>$500,000 Raised in Funding</a:t>
            </a:r>
          </a:p>
          <a:p>
            <a:endParaRPr lang="en-IE" dirty="0" smtClean="0"/>
          </a:p>
          <a:p>
            <a:r>
              <a:rPr lang="en-IE" dirty="0" smtClean="0"/>
              <a:t>Utilizes </a:t>
            </a:r>
            <a:r>
              <a:rPr lang="en-IE" dirty="0" err="1" smtClean="0"/>
              <a:t>Peercoin</a:t>
            </a:r>
            <a:r>
              <a:rPr lang="en-IE" dirty="0" smtClean="0"/>
              <a:t> Network as a Backbone</a:t>
            </a:r>
          </a:p>
          <a:p>
            <a:endParaRPr lang="en-IE" dirty="0" smtClean="0"/>
          </a:p>
          <a:p>
            <a:r>
              <a:rPr lang="en-IE" dirty="0" smtClean="0"/>
              <a:t>Future Indirect Funding of </a:t>
            </a:r>
            <a:r>
              <a:rPr lang="en-IE" dirty="0" err="1" smtClean="0"/>
              <a:t>Peercoin</a:t>
            </a:r>
            <a:r>
              <a:rPr lang="en-IE" dirty="0" smtClean="0"/>
              <a:t> Development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29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Ongoing Progress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Version 0.4 Release</a:t>
            </a:r>
          </a:p>
          <a:p>
            <a:endParaRPr lang="en-IE" dirty="0" smtClean="0"/>
          </a:p>
          <a:p>
            <a:r>
              <a:rPr lang="en-IE" dirty="0" smtClean="0"/>
              <a:t>peer4commit.com</a:t>
            </a:r>
          </a:p>
          <a:p>
            <a:endParaRPr lang="en-IE" dirty="0" smtClean="0"/>
          </a:p>
          <a:p>
            <a:r>
              <a:rPr lang="en-IE" dirty="0" smtClean="0"/>
              <a:t>Easy-to-Understand Video User Guides</a:t>
            </a:r>
          </a:p>
          <a:p>
            <a:endParaRPr lang="en-IE" dirty="0" smtClean="0"/>
          </a:p>
          <a:p>
            <a:r>
              <a:rPr lang="en-IE" dirty="0" smtClean="0"/>
              <a:t>Active Enthusiastic Community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70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IE" b="1" dirty="0" smtClean="0">
                <a:latin typeface="Ubuntu" panose="020B0504030602030204" pitchFamily="34" charset="0"/>
                <a:cs typeface="Helvetica" panose="020B0604020202020204" pitchFamily="34" charset="0"/>
              </a:rPr>
              <a:t>Want to Learn More?</a:t>
            </a:r>
            <a:endParaRPr lang="en-IE" b="1" dirty="0">
              <a:latin typeface="Ubuntu" panose="020B0504030602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b="1" smtClean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E" b="1" smtClean="0">
                <a:latin typeface="Ubuntu" panose="020B0504030602030204" pitchFamily="34" charset="0"/>
                <a:cs typeface="Helvetica" panose="020B0604020202020204" pitchFamily="34" charset="0"/>
              </a:rPr>
              <a:t>Official Website                     Forum</a:t>
            </a:r>
          </a:p>
          <a:p>
            <a:pPr marL="0" indent="0">
              <a:buNone/>
            </a:pPr>
            <a:r>
              <a:rPr lang="en-IE" smtClean="0">
                <a:latin typeface="Ubuntu" panose="020B0504030602030204" pitchFamily="34" charset="0"/>
                <a:cs typeface="Helvetica" panose="020B0604020202020204" pitchFamily="34" charset="0"/>
              </a:rPr>
              <a:t>   Peercoin.net                   Peercointalk.org</a:t>
            </a:r>
          </a:p>
          <a:p>
            <a:pPr marL="0" indent="0" algn="ctr">
              <a:buNone/>
            </a:pPr>
            <a:endParaRPr lang="en-IE" smtClean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IE" smtClean="0">
                <a:latin typeface="Ubuntu" panose="020B050403060203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IE" smtClean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IE" smtClean="0">
                <a:latin typeface="Ubuntu" panose="020B0504030602030204" pitchFamily="34" charset="0"/>
                <a:cs typeface="Helvetica" panose="020B0604020202020204" pitchFamily="34" charset="0"/>
              </a:rPr>
              <a:t>@PeercoinPPC        facebook.com/Peercoin</a:t>
            </a:r>
            <a:endParaRPr lang="en-IE" dirty="0">
              <a:latin typeface="Ubuntu" panose="020B050403060203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1080120" cy="8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\AppData\Local\Temp\Temp1_logos-and-badges_f-logo_online.zip\logos-and-badges_f-logo_online\png\FB-f-Logo__blue_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29" y="39330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7992888" cy="5976664"/>
          </a:xfrm>
        </p:spPr>
        <p:txBody>
          <a:bodyPr>
            <a:normAutofit lnSpcReduction="10000"/>
          </a:bodyPr>
          <a:lstStyle/>
          <a:p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“The Secure &amp; Sustainable </a:t>
            </a:r>
            <a:r>
              <a:rPr lang="en-IE" dirty="0" err="1" smtClean="0">
                <a:latin typeface="Ubuntu" panose="020B0504030602030204" pitchFamily="34" charset="0"/>
                <a:cs typeface="Helvetica" panose="020B0604020202020204" pitchFamily="34" charset="0"/>
              </a:rPr>
              <a:t>Cryptocoin</a:t>
            </a:r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”</a:t>
            </a:r>
          </a:p>
          <a:p>
            <a:endParaRPr lang="en-IE" dirty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Created in 2012 and Inspired by </a:t>
            </a:r>
            <a:r>
              <a:rPr lang="en-IE" dirty="0" err="1" smtClean="0">
                <a:latin typeface="Ubuntu" panose="020B0504030602030204" pitchFamily="34" charset="0"/>
                <a:cs typeface="Helvetica" panose="020B0604020202020204" pitchFamily="34" charset="0"/>
              </a:rPr>
              <a:t>Bitcoin</a:t>
            </a:r>
            <a:endParaRPr lang="en-IE" dirty="0" smtClean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endParaRPr lang="en-IE" dirty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First Proof-of-Stake/Proof-of-Work Hybrid</a:t>
            </a:r>
          </a:p>
          <a:p>
            <a:endParaRPr lang="en-IE" dirty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Increased Protection from “51% Attack”</a:t>
            </a:r>
          </a:p>
          <a:p>
            <a:endParaRPr lang="en-IE" dirty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An Energy-Efficient Approach to Decentralized Currency</a:t>
            </a:r>
          </a:p>
          <a:p>
            <a:pPr marL="0" indent="0" algn="ctr">
              <a:buNone/>
            </a:pPr>
            <a:endParaRPr lang="en-IE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IE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IE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en-IE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Ubuntu" panose="020B0504030602030204" pitchFamily="34" charset="0"/>
              </a:rPr>
              <a:t>What is Proof-of-Stake?</a:t>
            </a:r>
            <a:endParaRPr lang="en-IE" b="1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>
                <a:latin typeface="Ubuntu" panose="020B0504030602030204" pitchFamily="34" charset="0"/>
              </a:rPr>
              <a:t>“Minting” instead of Mining Used to Secure the Network. Coin Age Helps Validate Transactions</a:t>
            </a:r>
          </a:p>
          <a:p>
            <a:endParaRPr lang="en-IE" dirty="0" smtClean="0">
              <a:latin typeface="Ubuntu" panose="020B050403060203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</a:rPr>
              <a:t>1% Block Reward Per Annum. Equal for Everyone who Mints</a:t>
            </a:r>
          </a:p>
          <a:p>
            <a:endParaRPr lang="en-IE" dirty="0" smtClean="0">
              <a:latin typeface="Ubuntu" panose="020B050403060203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</a:rPr>
              <a:t>Hybrid = “Best of Both Worlds”</a:t>
            </a:r>
          </a:p>
          <a:p>
            <a:pPr marL="0" indent="0">
              <a:buNone/>
            </a:pPr>
            <a:r>
              <a:rPr lang="en-IE" dirty="0" smtClean="0">
                <a:latin typeface="Ubuntu" panose="020B0504030602030204" pitchFamily="34" charset="0"/>
              </a:rPr>
              <a:t>    </a:t>
            </a:r>
            <a:r>
              <a:rPr lang="en-IE" b="1" dirty="0" err="1" smtClean="0">
                <a:latin typeface="Ubuntu" panose="020B0504030602030204" pitchFamily="34" charset="0"/>
              </a:rPr>
              <a:t>PoW</a:t>
            </a:r>
            <a:r>
              <a:rPr lang="en-IE" b="1" dirty="0" smtClean="0">
                <a:latin typeface="Ubuntu" panose="020B0504030602030204" pitchFamily="34" charset="0"/>
              </a:rPr>
              <a:t>: </a:t>
            </a:r>
            <a:r>
              <a:rPr lang="en-IE" dirty="0" smtClean="0">
                <a:latin typeface="Ubuntu" panose="020B0504030602030204" pitchFamily="34" charset="0"/>
              </a:rPr>
              <a:t>Fair Initial Distribution</a:t>
            </a:r>
          </a:p>
          <a:p>
            <a:pPr marL="0" indent="0">
              <a:buNone/>
            </a:pPr>
            <a:r>
              <a:rPr lang="en-IE" dirty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 </a:t>
            </a:r>
            <a:r>
              <a:rPr lang="en-IE" b="1" dirty="0" err="1" smtClean="0">
                <a:latin typeface="Ubuntu" panose="020B0504030602030204" pitchFamily="34" charset="0"/>
              </a:rPr>
              <a:t>PoS</a:t>
            </a:r>
            <a:r>
              <a:rPr lang="en-IE" b="1" dirty="0" smtClean="0">
                <a:latin typeface="Ubuntu" panose="020B0504030602030204" pitchFamily="34" charset="0"/>
              </a:rPr>
              <a:t>: </a:t>
            </a:r>
            <a:r>
              <a:rPr lang="en-IE" dirty="0" smtClean="0">
                <a:latin typeface="Ubuntu" panose="020B0504030602030204" pitchFamily="34" charset="0"/>
              </a:rPr>
              <a:t>Long-term Security</a:t>
            </a:r>
            <a:endParaRPr lang="en-IE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latin typeface="Ubuntu" panose="020B0504030602030204" pitchFamily="34" charset="0"/>
              </a:rPr>
              <a:t>Significance of Proof-of-Stake</a:t>
            </a:r>
            <a:endParaRPr lang="en-IE" b="1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err="1" smtClean="0">
                <a:latin typeface="Ubuntu" panose="020B0504030602030204" pitchFamily="34" charset="0"/>
              </a:rPr>
              <a:t>PoS</a:t>
            </a:r>
            <a:r>
              <a:rPr lang="en-IE" dirty="0" smtClean="0">
                <a:latin typeface="Ubuntu" panose="020B0504030602030204" pitchFamily="34" charset="0"/>
              </a:rPr>
              <a:t> Solves the “Tragedy of the Commons”</a:t>
            </a:r>
          </a:p>
          <a:p>
            <a:endParaRPr lang="en-IE" dirty="0" smtClean="0">
              <a:latin typeface="Ubuntu" panose="020B0504030602030204" pitchFamily="34" charset="0"/>
            </a:endParaRPr>
          </a:p>
          <a:p>
            <a:r>
              <a:rPr lang="en-IE" dirty="0" smtClean="0">
                <a:latin typeface="Ubuntu" panose="020B0504030602030204" pitchFamily="34" charset="0"/>
              </a:rPr>
              <a:t>Minting Helps Keep Block Generation More Decentralized and Fair</a:t>
            </a:r>
          </a:p>
          <a:p>
            <a:endParaRPr lang="en-IE" dirty="0" smtClean="0">
              <a:latin typeface="Ubuntu" panose="020B0504030602030204" pitchFamily="34" charset="0"/>
            </a:endParaRPr>
          </a:p>
          <a:p>
            <a:r>
              <a:rPr lang="en-IE" b="1" dirty="0" smtClean="0">
                <a:latin typeface="Ubuntu" panose="020B0504030602030204" pitchFamily="34" charset="0"/>
              </a:rPr>
              <a:t>Backbone Currency:</a:t>
            </a:r>
          </a:p>
          <a:p>
            <a:pPr marL="0" indent="0">
              <a:buNone/>
            </a:pPr>
            <a:r>
              <a:rPr lang="en-IE" dirty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  </a:t>
            </a:r>
            <a:r>
              <a:rPr lang="en-IE" dirty="0" smtClean="0">
                <a:latin typeface="Ubuntu" panose="020B0504030602030204" pitchFamily="34" charset="0"/>
              </a:rPr>
              <a:t> Small </a:t>
            </a:r>
            <a:r>
              <a:rPr lang="en-IE" dirty="0" err="1" smtClean="0">
                <a:latin typeface="Ubuntu" panose="020B0504030602030204" pitchFamily="34" charset="0"/>
              </a:rPr>
              <a:t>Blockchain</a:t>
            </a:r>
            <a:endParaRPr lang="en-IE" dirty="0" smtClean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IE" dirty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  </a:t>
            </a:r>
            <a:r>
              <a:rPr lang="en-IE" dirty="0" smtClean="0">
                <a:latin typeface="Ubuntu" panose="020B0504030602030204" pitchFamily="34" charset="0"/>
              </a:rPr>
              <a:t> Fixed 0.01 PPC Transaction Fee</a:t>
            </a:r>
          </a:p>
          <a:p>
            <a:pPr marL="0" indent="0">
              <a:buNone/>
            </a:pPr>
            <a:r>
              <a:rPr lang="en-IE" dirty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  </a:t>
            </a:r>
            <a:r>
              <a:rPr lang="en-IE" dirty="0" smtClean="0">
                <a:latin typeface="Ubuntu" panose="020B0504030602030204" pitchFamily="34" charset="0"/>
              </a:rPr>
              <a:t> Transaction Fee is Destroyed</a:t>
            </a:r>
          </a:p>
          <a:p>
            <a:pPr marL="0" indent="0">
              <a:buNone/>
            </a:pPr>
            <a:r>
              <a:rPr lang="en-IE" dirty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   </a:t>
            </a:r>
            <a:r>
              <a:rPr lang="en-IE" dirty="0" smtClean="0">
                <a:latin typeface="Ubuntu" panose="020B0504030602030204" pitchFamily="34" charset="0"/>
              </a:rPr>
              <a:t>Inflation vs Deflation Leads to Equilibrium</a:t>
            </a:r>
          </a:p>
          <a:p>
            <a:pPr marL="0" indent="0">
              <a:buNone/>
            </a:pPr>
            <a:r>
              <a:rPr lang="en-IE" dirty="0">
                <a:latin typeface="Ubuntu" panose="020B0504030602030204" pitchFamily="34" charset="0"/>
              </a:rPr>
              <a:t> </a:t>
            </a:r>
            <a:r>
              <a:rPr lang="en-IE" dirty="0" smtClean="0">
                <a:latin typeface="Ubuntu" panose="020B0504030602030204" pitchFamily="34" charset="0"/>
              </a:rPr>
              <a:t>   </a:t>
            </a:r>
            <a:r>
              <a:rPr lang="en-IE" dirty="0" smtClean="0">
                <a:latin typeface="Ubuntu" panose="020B0504030602030204" pitchFamily="34" charset="0"/>
              </a:rPr>
              <a:t> Long-term Stable Store of Value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30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 smtClean="0">
                <a:latin typeface="Ubuntu" panose="020B0504030602030204" pitchFamily="34" charset="0"/>
              </a:rPr>
              <a:t>Blockchain</a:t>
            </a:r>
            <a:r>
              <a:rPr lang="en-IE" b="1" dirty="0" smtClean="0">
                <a:latin typeface="Ubuntu" panose="020B0504030602030204" pitchFamily="34" charset="0"/>
              </a:rPr>
              <a:t> Size Comparison</a:t>
            </a:r>
            <a:endParaRPr lang="en-IE" b="1" dirty="0">
              <a:latin typeface="Ubuntu" panose="020B05040306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01" y="1700808"/>
            <a:ext cx="7056784" cy="441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1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868958"/>
          </a:xfrm>
        </p:spPr>
        <p:txBody>
          <a:bodyPr>
            <a:normAutofit/>
          </a:bodyPr>
          <a:lstStyle/>
          <a:p>
            <a:r>
              <a:rPr lang="en-IE" sz="4000" b="1" smtClean="0">
                <a:latin typeface="Ubuntu" panose="020B0504030602030204" pitchFamily="34" charset="0"/>
                <a:cs typeface="Helvetica" panose="020B0604020202020204" pitchFamily="34" charset="0"/>
              </a:rPr>
              <a:t>Money Supply Comparison</a:t>
            </a:r>
            <a:endParaRPr lang="en-IE" sz="4000" b="1" dirty="0">
              <a:latin typeface="Ubuntu" panose="020B0504030602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037" y="1988840"/>
            <a:ext cx="2003963" cy="33843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mtClean="0">
                <a:latin typeface="Ubuntu" panose="020B0504030602030204" pitchFamily="34" charset="0"/>
                <a:cs typeface="Helvetica" panose="020B0604020202020204" pitchFamily="34" charset="0"/>
              </a:rPr>
              <a:t>Market Cap: </a:t>
            </a:r>
          </a:p>
          <a:p>
            <a:pPr marL="0" indent="0">
              <a:buNone/>
            </a:pPr>
            <a:r>
              <a:rPr lang="en-IE" b="1" smtClean="0">
                <a:latin typeface="Ubuntu" panose="020B0504030602030204" pitchFamily="34" charset="0"/>
                <a:cs typeface="Helvetica" panose="020B0604020202020204" pitchFamily="34" charset="0"/>
              </a:rPr>
              <a:t>~ $70 Million</a:t>
            </a:r>
          </a:p>
          <a:p>
            <a:pPr marL="0" indent="0">
              <a:buNone/>
            </a:pPr>
            <a:r>
              <a:rPr lang="en-IE" b="1" smtClean="0">
                <a:latin typeface="Ubuntu" panose="020B0504030602030204" pitchFamily="34" charset="0"/>
                <a:cs typeface="Helvetica" panose="020B0604020202020204" pitchFamily="34" charset="0"/>
              </a:rPr>
              <a:t>                                       </a:t>
            </a:r>
          </a:p>
          <a:p>
            <a:pPr marL="0" indent="0">
              <a:buNone/>
            </a:pPr>
            <a:r>
              <a:rPr lang="en-IE" smtClean="0">
                <a:latin typeface="Ubuntu" panose="020B0504030602030204" pitchFamily="34" charset="0"/>
                <a:cs typeface="Helvetica" panose="020B0604020202020204" pitchFamily="34" charset="0"/>
              </a:rPr>
              <a:t>Price Per          Coin:</a:t>
            </a:r>
          </a:p>
          <a:p>
            <a:pPr marL="0" indent="0">
              <a:buNone/>
            </a:pPr>
            <a:r>
              <a:rPr lang="en-IE" b="1" smtClean="0">
                <a:latin typeface="Ubuntu" panose="020B0504030602030204" pitchFamily="34" charset="0"/>
                <a:cs typeface="Helvetica" panose="020B0604020202020204" pitchFamily="34" charset="0"/>
              </a:rPr>
              <a:t>~ $3.30</a:t>
            </a:r>
          </a:p>
          <a:p>
            <a:pPr marL="0" indent="0">
              <a:buNone/>
            </a:pPr>
            <a:endParaRPr lang="en-IE" b="1" smtClean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E" smtClean="0">
                <a:latin typeface="Ubuntu" panose="020B0504030602030204" pitchFamily="34" charset="0"/>
                <a:cs typeface="Helvetica" panose="020B0604020202020204" pitchFamily="34" charset="0"/>
              </a:rPr>
              <a:t>Total Supply: </a:t>
            </a:r>
          </a:p>
          <a:p>
            <a:pPr marL="0" indent="0">
              <a:buNone/>
            </a:pPr>
            <a:r>
              <a:rPr lang="en-IE" b="1" smtClean="0">
                <a:latin typeface="Ubuntu" panose="020B0504030602030204" pitchFamily="34" charset="0"/>
                <a:cs typeface="Helvetica" panose="020B0604020202020204" pitchFamily="34" charset="0"/>
              </a:rPr>
              <a:t>~ 21,200,000</a:t>
            </a:r>
            <a:endParaRPr lang="en-IE" smtClean="0">
              <a:latin typeface="Ubuntu" panose="020B050403060203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E" b="1" i="1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http://cointrader.org/wp-content/uploads/2014/01/ppcbtcinf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5314"/>
            <a:ext cx="7032533" cy="45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594273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latin typeface="Ubuntu" panose="020B0504030602030204" pitchFamily="34" charset="0"/>
              </a:rPr>
              <a:t>Source: cointrader.org</a:t>
            </a:r>
            <a:endParaRPr lang="en-IE" sz="1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1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latin typeface="Ubuntu" panose="020B0504030602030204" pitchFamily="34" charset="0"/>
              </a:rPr>
              <a:t>How is </a:t>
            </a:r>
            <a:r>
              <a:rPr lang="en-IE" b="1" dirty="0" err="1" smtClean="0">
                <a:latin typeface="Ubuntu" panose="020B0504030602030204" pitchFamily="34" charset="0"/>
              </a:rPr>
              <a:t>Peercoin</a:t>
            </a:r>
            <a:r>
              <a:rPr lang="en-IE" b="1" dirty="0" smtClean="0">
                <a:latin typeface="Ubuntu" panose="020B0504030602030204" pitchFamily="34" charset="0"/>
              </a:rPr>
              <a:t> More Secure?</a:t>
            </a:r>
            <a:endParaRPr lang="en-IE" b="1" dirty="0">
              <a:latin typeface="Ubuntu" panose="020B05040306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048" y="154269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err="1" smtClean="0">
                <a:latin typeface="Ubuntu" panose="020B0504030602030204" pitchFamily="34" charset="0"/>
                <a:cs typeface="Helvetica" panose="020B0604020202020204" pitchFamily="34" charset="0"/>
              </a:rPr>
              <a:t>Peercoin</a:t>
            </a:r>
            <a:r>
              <a:rPr lang="en-IE" sz="3200" dirty="0" smtClean="0">
                <a:latin typeface="Ubuntu" panose="020B0504030602030204" pitchFamily="34" charset="0"/>
                <a:cs typeface="Helvetica" panose="020B0604020202020204" pitchFamily="34" charset="0"/>
              </a:rPr>
              <a:t> is More Resistant to 51% Attack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err="1" smtClean="0">
                <a:latin typeface="Ubuntu" panose="020B0504030602030204" pitchFamily="34" charset="0"/>
                <a:cs typeface="Helvetica" panose="020B0604020202020204" pitchFamily="34" charset="0"/>
              </a:rPr>
              <a:t>Bitcoin</a:t>
            </a:r>
            <a:r>
              <a:rPr lang="en-IE" sz="3200" dirty="0" smtClean="0">
                <a:latin typeface="Ubuntu" panose="020B0504030602030204" pitchFamily="34" charset="0"/>
                <a:cs typeface="Helvetica" panose="020B0604020202020204" pitchFamily="34" charset="0"/>
              </a:rPr>
              <a:t> Mining Leads to Centralization</a:t>
            </a:r>
            <a:endParaRPr lang="en-IE" sz="3200" dirty="0">
              <a:latin typeface="Ubuntu" panose="020B050403060203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http://i.imgur.com/kwPfHw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1" y="2780928"/>
            <a:ext cx="7144935" cy="34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08" y="332656"/>
            <a:ext cx="8229600" cy="998984"/>
          </a:xfrm>
        </p:spPr>
        <p:txBody>
          <a:bodyPr>
            <a:normAutofit/>
          </a:bodyPr>
          <a:lstStyle/>
          <a:p>
            <a:r>
              <a:rPr lang="en-IE" sz="3800" b="1" dirty="0" smtClean="0">
                <a:latin typeface="Ubuntu" panose="020B0504030602030204" pitchFamily="34" charset="0"/>
                <a:cs typeface="Helvetica" panose="020B0604020202020204" pitchFamily="34" charset="0"/>
              </a:rPr>
              <a:t>Does Energy-Efficiency Matter?</a:t>
            </a:r>
            <a:endParaRPr lang="en-IE" sz="3800" b="1" dirty="0">
              <a:latin typeface="Ubuntu" panose="020B0504030602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1584176"/>
          </a:xfrm>
        </p:spPr>
        <p:txBody>
          <a:bodyPr>
            <a:normAutofit/>
          </a:bodyPr>
          <a:lstStyle/>
          <a:p>
            <a:r>
              <a:rPr lang="en-IE" dirty="0" err="1" smtClean="0">
                <a:latin typeface="Ubuntu" panose="020B0504030602030204" pitchFamily="34" charset="0"/>
                <a:cs typeface="Helvetica" panose="020B0604020202020204" pitchFamily="34" charset="0"/>
              </a:rPr>
              <a:t>Bitcoin</a:t>
            </a:r>
            <a:r>
              <a:rPr lang="en-IE" dirty="0" smtClean="0">
                <a:latin typeface="Ubuntu" panose="020B0504030602030204" pitchFamily="34" charset="0"/>
                <a:cs typeface="Helvetica" panose="020B0604020202020204" pitchFamily="34" charset="0"/>
              </a:rPr>
              <a:t> Network Costs Over $15 Million    Per Day – Forbes </a:t>
            </a:r>
            <a:r>
              <a:rPr lang="en-IE" sz="1600" dirty="0" smtClean="0">
                <a:latin typeface="Ubuntu" panose="020B0504030602030204" pitchFamily="34" charset="0"/>
                <a:cs typeface="Helvetica" panose="020B0604020202020204" pitchFamily="34" charset="0"/>
              </a:rPr>
              <a:t>(http://www.forbes.com/sites/timworstall/2013/12/03/fascinating-number-bitcoin-mining-uses-15-millions-worth-of-electricity-every-day/)</a:t>
            </a:r>
            <a:endParaRPr lang="en-IE" dirty="0" smtClean="0">
              <a:latin typeface="Ubuntu" panose="020B050403060203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1"/>
            <a:ext cx="7366665" cy="315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on\AppData\Local\Temp\Temp1_Peershares Logo Files (1).zip\Peershares Logo Files\Vertical - With Background\Light Background\Peershares-Light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73"/>
            <a:ext cx="9144000" cy="6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267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What is Proof-of-Stake?</vt:lpstr>
      <vt:lpstr>Significance of Proof-of-Stake</vt:lpstr>
      <vt:lpstr>Blockchain Size Comparison</vt:lpstr>
      <vt:lpstr>Money Supply Comparison</vt:lpstr>
      <vt:lpstr>How is Peercoin More Secure?</vt:lpstr>
      <vt:lpstr>Does Energy-Efficiency Matter?</vt:lpstr>
      <vt:lpstr>PowerPoint Presentation</vt:lpstr>
      <vt:lpstr>What are Peershares?</vt:lpstr>
      <vt:lpstr>Ongoing Progress</vt:lpstr>
      <vt:lpstr>Want to Learn More?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</cp:lastModifiedBy>
  <cp:revision>45</cp:revision>
  <dcterms:created xsi:type="dcterms:W3CDTF">2014-03-06T21:00:36Z</dcterms:created>
  <dcterms:modified xsi:type="dcterms:W3CDTF">2014-03-11T16:39:11Z</dcterms:modified>
</cp:coreProperties>
</file>