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63"/>
  </p:notesMasterIdLst>
  <p:sldIdLst>
    <p:sldId id="256" r:id="rId6"/>
    <p:sldId id="257" r:id="rId7"/>
    <p:sldId id="328" r:id="rId8"/>
    <p:sldId id="277" r:id="rId9"/>
    <p:sldId id="303" r:id="rId10"/>
    <p:sldId id="327" r:id="rId11"/>
    <p:sldId id="281" r:id="rId12"/>
    <p:sldId id="1238" r:id="rId13"/>
    <p:sldId id="1239" r:id="rId14"/>
    <p:sldId id="332" r:id="rId15"/>
    <p:sldId id="333" r:id="rId16"/>
    <p:sldId id="1234" r:id="rId17"/>
    <p:sldId id="1237" r:id="rId18"/>
    <p:sldId id="1240" r:id="rId19"/>
    <p:sldId id="1241" r:id="rId20"/>
    <p:sldId id="1235" r:id="rId21"/>
    <p:sldId id="1236" r:id="rId22"/>
    <p:sldId id="329" r:id="rId23"/>
    <p:sldId id="348" r:id="rId24"/>
    <p:sldId id="1242" r:id="rId25"/>
    <p:sldId id="334" r:id="rId26"/>
    <p:sldId id="335" r:id="rId27"/>
    <p:sldId id="336" r:id="rId28"/>
    <p:sldId id="1243" r:id="rId29"/>
    <p:sldId id="1248" r:id="rId30"/>
    <p:sldId id="1244" r:id="rId31"/>
    <p:sldId id="1245" r:id="rId32"/>
    <p:sldId id="1246" r:id="rId33"/>
    <p:sldId id="337" r:id="rId34"/>
    <p:sldId id="338" r:id="rId35"/>
    <p:sldId id="339" r:id="rId36"/>
    <p:sldId id="279" r:id="rId37"/>
    <p:sldId id="341" r:id="rId38"/>
    <p:sldId id="342" r:id="rId39"/>
    <p:sldId id="343" r:id="rId40"/>
    <p:sldId id="347" r:id="rId41"/>
    <p:sldId id="295" r:id="rId42"/>
    <p:sldId id="296" r:id="rId43"/>
    <p:sldId id="345" r:id="rId44"/>
    <p:sldId id="346" r:id="rId45"/>
    <p:sldId id="1253" r:id="rId46"/>
    <p:sldId id="1249" r:id="rId47"/>
    <p:sldId id="1252" r:id="rId48"/>
    <p:sldId id="1250" r:id="rId49"/>
    <p:sldId id="1251" r:id="rId50"/>
    <p:sldId id="1263" r:id="rId51"/>
    <p:sldId id="1254" r:id="rId52"/>
    <p:sldId id="1255" r:id="rId53"/>
    <p:sldId id="1256" r:id="rId54"/>
    <p:sldId id="1257" r:id="rId55"/>
    <p:sldId id="1258" r:id="rId56"/>
    <p:sldId id="1259" r:id="rId57"/>
    <p:sldId id="1265" r:id="rId58"/>
    <p:sldId id="1264" r:id="rId59"/>
    <p:sldId id="1262" r:id="rId60"/>
    <p:sldId id="1260" r:id="rId61"/>
    <p:sldId id="1261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176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datetime.html" TargetMode="External"/><Relationship Id="rId5" Type="http://schemas.openxmlformats.org/officeDocument/2006/relationships/hyperlink" Target="https://wikidocs.net/4308" TargetMode="Externa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F9FE7-1989-411C-80C7-9CF080E9AC1D}"/>
              </a:ext>
            </a:extLst>
          </p:cNvPr>
          <p:cNvSpPr/>
          <p:nvPr/>
        </p:nvSpPr>
        <p:spPr>
          <a:xfrm>
            <a:off x="0" y="1864311"/>
            <a:ext cx="12192000" cy="20684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789EF-DF0C-45D5-9516-0C60435338F3}"/>
              </a:ext>
            </a:extLst>
          </p:cNvPr>
          <p:cNvSpPr txBox="1"/>
          <p:nvPr/>
        </p:nvSpPr>
        <p:spPr>
          <a:xfrm>
            <a:off x="0" y="1864312"/>
            <a:ext cx="12192000" cy="20684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</a:rPr>
              <a:t>프로젝트 </a:t>
            </a:r>
            <a:r>
              <a:rPr lang="ko-KR" altLang="en-US" sz="4800" dirty="0">
                <a:solidFill>
                  <a:schemeClr val="bg1"/>
                </a:solidFill>
              </a:rPr>
              <a:t>실습</a:t>
            </a:r>
            <a:endParaRPr lang="en-US" altLang="ko-KR" sz="4800" dirty="0">
              <a:solidFill>
                <a:schemeClr val="bg1"/>
              </a:solidFill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[</a:t>
            </a:r>
            <a:r>
              <a:rPr lang="ko-KR" altLang="en-US" sz="3600" dirty="0">
                <a:solidFill>
                  <a:schemeClr val="bg1"/>
                </a:solidFill>
              </a:rPr>
              <a:t>계절성지수 산출을 </a:t>
            </a:r>
            <a:r>
              <a:rPr lang="ko-KR" altLang="en-US" sz="3600">
                <a:solidFill>
                  <a:schemeClr val="bg1"/>
                </a:solidFill>
              </a:rPr>
              <a:t>통한 수요예측 모델</a:t>
            </a:r>
            <a:r>
              <a:rPr lang="en-US" altLang="ko-KR" sz="3600">
                <a:solidFill>
                  <a:schemeClr val="bg1"/>
                </a:solidFill>
              </a:rPr>
              <a:t>]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B768D-68C6-4066-9CD8-303A039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6661319" y="424857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조원</a:t>
            </a:r>
            <a:r>
              <a:rPr lang="en-US" altLang="ko-KR" sz="2000"/>
              <a:t>: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2451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HW </a:t>
            </a:r>
            <a:r>
              <a:rPr lang="ko-KR" altLang="en-US"/>
              <a:t>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EA3A3D-982A-4020-9CAB-0FFE2B69626C}"/>
              </a:ext>
            </a:extLst>
          </p:cNvPr>
          <p:cNvSpPr/>
          <p:nvPr/>
        </p:nvSpPr>
        <p:spPr>
          <a:xfrm>
            <a:off x="391160" y="1537437"/>
            <a:ext cx="4848352" cy="3747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2BABB94-C334-487A-8DD8-D3EA15719039}"/>
              </a:ext>
            </a:extLst>
          </p:cNvPr>
          <p:cNvSpPr/>
          <p:nvPr/>
        </p:nvSpPr>
        <p:spPr>
          <a:xfrm>
            <a:off x="5684575" y="1537437"/>
            <a:ext cx="6099749" cy="3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7EFA87-A520-41ED-BB15-3F2F00472DAA}"/>
              </a:ext>
            </a:extLst>
          </p:cNvPr>
          <p:cNvSpPr/>
          <p:nvPr/>
        </p:nvSpPr>
        <p:spPr>
          <a:xfrm>
            <a:off x="391160" y="4007532"/>
            <a:ext cx="4848352" cy="16367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xxx.xxx.xxx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C4D731D-CCA5-41D7-BABF-6BB7B0AE6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15" y="2065207"/>
            <a:ext cx="1773936" cy="1797786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ED247FD2-00B9-4685-A32F-E31FCDBD9165}"/>
              </a:ext>
            </a:extLst>
          </p:cNvPr>
          <p:cNvSpPr/>
          <p:nvPr/>
        </p:nvSpPr>
        <p:spPr>
          <a:xfrm>
            <a:off x="5839610" y="4012727"/>
            <a:ext cx="5964061" cy="1636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출력 </a:t>
            </a:r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xxx.xxx.xxx (postgresql)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개발 </a:t>
            </a:r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맑은 고딕" panose="020B0503020000020004" pitchFamily="50" charset="-127"/>
              </a:rPr>
              <a:t>xxx.xxx.xxx (Python)</a:t>
            </a:r>
          </a:p>
          <a:p>
            <a:endParaRPr lang="en-US" altLang="ko-KR" sz="1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맑은 고딕" panose="020B0503020000020004" pitchFamily="50" charset="-127"/>
              </a:rPr>
              <a:t>xxx.xxx.xxx (postgresql))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323B64F-E74C-4B72-8310-6A376458C0F1}"/>
              </a:ext>
            </a:extLst>
          </p:cNvPr>
          <p:cNvSpPr/>
          <p:nvPr/>
        </p:nvSpPr>
        <p:spPr>
          <a:xfrm>
            <a:off x="5933169" y="4262666"/>
            <a:ext cx="288082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09F8F0-95C2-49AD-9456-27B94D90E3A8}"/>
              </a:ext>
            </a:extLst>
          </p:cNvPr>
          <p:cNvSpPr/>
          <p:nvPr/>
        </p:nvSpPr>
        <p:spPr>
          <a:xfrm>
            <a:off x="508052" y="4689382"/>
            <a:ext cx="262103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53105B-A052-45AB-875E-76986786FFD5}"/>
              </a:ext>
            </a:extLst>
          </p:cNvPr>
          <p:cNvSpPr/>
          <p:nvPr/>
        </p:nvSpPr>
        <p:spPr>
          <a:xfrm>
            <a:off x="5933169" y="4689382"/>
            <a:ext cx="262103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4A3C0E0-1964-4B97-AD75-489AA3A70125}"/>
              </a:ext>
            </a:extLst>
          </p:cNvPr>
          <p:cNvSpPr/>
          <p:nvPr/>
        </p:nvSpPr>
        <p:spPr>
          <a:xfrm>
            <a:off x="5933168" y="5112192"/>
            <a:ext cx="262103" cy="2730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1646443-C459-47A9-8AB6-CB13020D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93" y="2092787"/>
            <a:ext cx="1076325" cy="1781175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287C7C76-C7F0-400B-9E0C-15ACE898F6BC}"/>
              </a:ext>
            </a:extLst>
          </p:cNvPr>
          <p:cNvSpPr/>
          <p:nvPr/>
        </p:nvSpPr>
        <p:spPr>
          <a:xfrm>
            <a:off x="2757345" y="2983374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C7C9FB4-2599-4D86-9F77-7442084ED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071" y="2089086"/>
            <a:ext cx="1773936" cy="17977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331D37-3037-48C9-B233-B325D8539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93" y="2140074"/>
            <a:ext cx="1773936" cy="1797786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6497637F-A0DA-4FF8-98FF-34095029077E}"/>
              </a:ext>
            </a:extLst>
          </p:cNvPr>
          <p:cNvSpPr/>
          <p:nvPr/>
        </p:nvSpPr>
        <p:spPr>
          <a:xfrm>
            <a:off x="8740536" y="3072984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B691F8-4002-4A66-A1AE-A54161E4B0F9}"/>
              </a:ext>
            </a:extLst>
          </p:cNvPr>
          <p:cNvSpPr/>
          <p:nvPr/>
        </p:nvSpPr>
        <p:spPr>
          <a:xfrm>
            <a:off x="6925248" y="3058344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09BE72-4AC5-4935-8F51-8D0FB911E93B}"/>
              </a:ext>
            </a:extLst>
          </p:cNvPr>
          <p:cNvSpPr/>
          <p:nvPr/>
        </p:nvSpPr>
        <p:spPr>
          <a:xfrm>
            <a:off x="10574690" y="3053264"/>
            <a:ext cx="349420" cy="316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77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상세 구현방안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332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상세 구현방안</a:t>
            </a:r>
            <a:endParaRPr lang="en-US" altLang="ko-KR" sz="2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정의서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</a:rPr>
              <a:t>상세모형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분석모형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운영이관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67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상세 구현방안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332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상세 구현방안</a:t>
            </a:r>
            <a:endParaRPr lang="en-US" altLang="ko-KR" sz="2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정의서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</a:rPr>
              <a:t>상세모형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분석모형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설계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운영이관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04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B5331-5528-41AC-BC40-FBC4A851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" y="494292"/>
            <a:ext cx="9172575" cy="828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99FBC-3656-4AFF-B697-89D70108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21" y="1671337"/>
            <a:ext cx="98774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5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34F608-8FCC-46F2-8658-E453C2B6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94" y="1515557"/>
            <a:ext cx="9211211" cy="51637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0F4B93-B095-4591-8215-EC3F724C4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257"/>
            <a:ext cx="94297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0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2BAD8C-4988-4604-AF29-9B73D989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45782"/>
            <a:ext cx="6591300" cy="828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6CEB2E-B096-46CC-AF1F-D33E619C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016827"/>
            <a:ext cx="9886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4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574638"/>
            <a:ext cx="11826240" cy="816928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테이블 정의서</a:t>
            </a:r>
            <a:r>
              <a:rPr lang="en-US" altLang="ko-KR" dirty="0"/>
              <a:t>(</a:t>
            </a:r>
            <a:r>
              <a:rPr lang="ko-KR" altLang="en-US" dirty="0"/>
              <a:t>계절성지수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EAF5A9-380F-45C8-BA1B-E68AE631A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1" y="1391566"/>
            <a:ext cx="11577036" cy="51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7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574638"/>
            <a:ext cx="11826240" cy="816928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테이블 정의서</a:t>
            </a:r>
            <a:r>
              <a:rPr lang="en-US" altLang="ko-KR" dirty="0"/>
              <a:t>(</a:t>
            </a:r>
            <a:r>
              <a:rPr lang="ko-KR" altLang="en-US" dirty="0"/>
              <a:t>수요예측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BCE6769-2B3A-4712-A4B4-AA9299ADD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4" y="1238840"/>
            <a:ext cx="10599576" cy="54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3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상세 모형 설계 </a:t>
            </a:r>
            <a:r>
              <a:rPr lang="en-US" altLang="ko-KR" dirty="0"/>
              <a:t>(</a:t>
            </a:r>
            <a:r>
              <a:rPr lang="ko-KR" altLang="en-US" dirty="0"/>
              <a:t>계절성 지수 산출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1" name="모서리가 둥근 직사각형 25">
            <a:extLst>
              <a:ext uri="{FF2B5EF4-FFF2-40B4-BE49-F238E27FC236}">
                <a16:creationId xmlns:a16="http://schemas.microsoft.com/office/drawing/2014/main" id="{354BA83E-0D70-467B-9D2D-8C0FD18318A2}"/>
              </a:ext>
            </a:extLst>
          </p:cNvPr>
          <p:cNvSpPr/>
          <p:nvPr/>
        </p:nvSpPr>
        <p:spPr>
          <a:xfrm>
            <a:off x="1609446" y="1450161"/>
            <a:ext cx="10128706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C005A6A-65F4-4586-95A9-0DB05958F093}"/>
              </a:ext>
            </a:extLst>
          </p:cNvPr>
          <p:cNvSpPr/>
          <p:nvPr/>
        </p:nvSpPr>
        <p:spPr>
          <a:xfrm>
            <a:off x="1882140" y="2321560"/>
            <a:ext cx="3381114" cy="3971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3BFFCD8-8D92-4675-909E-8A804F4C5582}"/>
              </a:ext>
            </a:extLst>
          </p:cNvPr>
          <p:cNvSpPr/>
          <p:nvPr/>
        </p:nvSpPr>
        <p:spPr>
          <a:xfrm>
            <a:off x="5256856" y="2333605"/>
            <a:ext cx="3124200" cy="3971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7659615-1A9D-4B84-A20E-B475AE434800}"/>
              </a:ext>
            </a:extLst>
          </p:cNvPr>
          <p:cNvSpPr/>
          <p:nvPr/>
        </p:nvSpPr>
        <p:spPr>
          <a:xfrm>
            <a:off x="8364647" y="2345650"/>
            <a:ext cx="3239989" cy="397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8">
            <a:extLst>
              <a:ext uri="{FF2B5EF4-FFF2-40B4-BE49-F238E27FC236}">
                <a16:creationId xmlns:a16="http://schemas.microsoft.com/office/drawing/2014/main" id="{646A1901-91A9-47B4-92B4-FBFE214B3043}"/>
              </a:ext>
            </a:extLst>
          </p:cNvPr>
          <p:cNvSpPr/>
          <p:nvPr/>
        </p:nvSpPr>
        <p:spPr>
          <a:xfrm>
            <a:off x="199390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CF2541F-872E-450E-BF2A-B94965B56642}"/>
              </a:ext>
            </a:extLst>
          </p:cNvPr>
          <p:cNvSpPr/>
          <p:nvPr/>
        </p:nvSpPr>
        <p:spPr>
          <a:xfrm>
            <a:off x="190743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10">
            <a:extLst>
              <a:ext uri="{FF2B5EF4-FFF2-40B4-BE49-F238E27FC236}">
                <a16:creationId xmlns:a16="http://schemas.microsoft.com/office/drawing/2014/main" id="{CE61108D-FF4B-479A-8FBB-C28EF8643222}"/>
              </a:ext>
            </a:extLst>
          </p:cNvPr>
          <p:cNvSpPr/>
          <p:nvPr/>
        </p:nvSpPr>
        <p:spPr>
          <a:xfrm>
            <a:off x="528320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평균 산출</a:t>
            </a:r>
          </a:p>
        </p:txBody>
      </p:sp>
      <p:sp>
        <p:nvSpPr>
          <p:cNvPr id="79" name="모서리가 둥근 직사각형 12">
            <a:extLst>
              <a:ext uri="{FF2B5EF4-FFF2-40B4-BE49-F238E27FC236}">
                <a16:creationId xmlns:a16="http://schemas.microsoft.com/office/drawing/2014/main" id="{FFBCC0A0-326F-4698-8142-2BC04CE29060}"/>
              </a:ext>
            </a:extLst>
          </p:cNvPr>
          <p:cNvSpPr/>
          <p:nvPr/>
        </p:nvSpPr>
        <p:spPr>
          <a:xfrm>
            <a:off x="8425179" y="1877060"/>
            <a:ext cx="1945199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누적된 데이터의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주차별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 산출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C8A7E86-3232-47B4-B9F7-D7E863E6054A}"/>
              </a:ext>
            </a:extLst>
          </p:cNvPr>
          <p:cNvSpPr/>
          <p:nvPr/>
        </p:nvSpPr>
        <p:spPr>
          <a:xfrm>
            <a:off x="102966" y="1926775"/>
            <a:ext cx="8963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CSV Data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en-US" altLang="ko-KR" sz="1200" dirty="0"/>
              <a:t>Load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34283A-EA28-4858-B975-45664A4A0D48}"/>
              </a:ext>
            </a:extLst>
          </p:cNvPr>
          <p:cNvCxnSpPr>
            <a:cxnSpLocks/>
          </p:cNvCxnSpPr>
          <p:nvPr/>
        </p:nvCxnSpPr>
        <p:spPr>
          <a:xfrm>
            <a:off x="1028700" y="2195830"/>
            <a:ext cx="526411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1245E44-5BA8-456D-92FD-FCA7C6F980D7}"/>
              </a:ext>
            </a:extLst>
          </p:cNvPr>
          <p:cNvCxnSpPr>
            <a:cxnSpLocks/>
          </p:cNvCxnSpPr>
          <p:nvPr/>
        </p:nvCxnSpPr>
        <p:spPr>
          <a:xfrm>
            <a:off x="3572697" y="2120458"/>
            <a:ext cx="1497143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060C9AA-10DB-4D48-A544-903D5044C00A}"/>
              </a:ext>
            </a:extLst>
          </p:cNvPr>
          <p:cNvCxnSpPr>
            <a:cxnSpLocks/>
          </p:cNvCxnSpPr>
          <p:nvPr/>
        </p:nvCxnSpPr>
        <p:spPr>
          <a:xfrm>
            <a:off x="6847839" y="2124710"/>
            <a:ext cx="1516808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FDE1423-FDBA-48ED-B4EA-85FCB25ED2D7}"/>
              </a:ext>
            </a:extLst>
          </p:cNvPr>
          <p:cNvCxnSpPr>
            <a:cxnSpLocks/>
          </p:cNvCxnSpPr>
          <p:nvPr/>
        </p:nvCxnSpPr>
        <p:spPr>
          <a:xfrm>
            <a:off x="10485120" y="2120458"/>
            <a:ext cx="149352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66788DF-90BD-431C-B930-C1F06537802C}"/>
              </a:ext>
            </a:extLst>
          </p:cNvPr>
          <p:cNvSpPr/>
          <p:nvPr/>
        </p:nvSpPr>
        <p:spPr>
          <a:xfrm>
            <a:off x="3863754" y="16306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742B10C-B629-4133-BFA9-20E848B55B5E}"/>
              </a:ext>
            </a:extLst>
          </p:cNvPr>
          <p:cNvSpPr/>
          <p:nvPr/>
        </p:nvSpPr>
        <p:spPr>
          <a:xfrm>
            <a:off x="7231566" y="181157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추세선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23289B-C00D-41B9-89A7-E065D258CF22}"/>
              </a:ext>
            </a:extLst>
          </p:cNvPr>
          <p:cNvSpPr/>
          <p:nvPr/>
        </p:nvSpPr>
        <p:spPr>
          <a:xfrm>
            <a:off x="10657994" y="1831414"/>
            <a:ext cx="1008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4B3814-981F-4F82-8727-A002B19858D6}"/>
              </a:ext>
            </a:extLst>
          </p:cNvPr>
          <p:cNvSpPr/>
          <p:nvPr/>
        </p:nvSpPr>
        <p:spPr>
          <a:xfrm>
            <a:off x="5259897" y="6453167"/>
            <a:ext cx="173316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 산출 모형</a:t>
            </a:r>
            <a:endParaRPr lang="ko-KR" altLang="en-US" sz="1200" dirty="0"/>
          </a:p>
        </p:txBody>
      </p:sp>
      <p:sp>
        <p:nvSpPr>
          <p:cNvPr id="92" name="모서리가 둥근 직사각형 27">
            <a:extLst>
              <a:ext uri="{FF2B5EF4-FFF2-40B4-BE49-F238E27FC236}">
                <a16:creationId xmlns:a16="http://schemas.microsoft.com/office/drawing/2014/main" id="{339915ED-6310-4CC4-A08A-5D0002D08ED5}"/>
              </a:ext>
            </a:extLst>
          </p:cNvPr>
          <p:cNvSpPr/>
          <p:nvPr/>
        </p:nvSpPr>
        <p:spPr>
          <a:xfrm>
            <a:off x="2101181" y="2581087"/>
            <a:ext cx="1089727" cy="288945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주차 생성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4CECDE5-F77E-474D-94B8-55B8FB287DA1}"/>
              </a:ext>
            </a:extLst>
          </p:cNvPr>
          <p:cNvSpPr/>
          <p:nvPr/>
        </p:nvSpPr>
        <p:spPr>
          <a:xfrm>
            <a:off x="1963289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32">
            <a:extLst>
              <a:ext uri="{FF2B5EF4-FFF2-40B4-BE49-F238E27FC236}">
                <a16:creationId xmlns:a16="http://schemas.microsoft.com/office/drawing/2014/main" id="{5E90C365-49F4-4B67-86C8-214C16CA8D56}"/>
              </a:ext>
            </a:extLst>
          </p:cNvPr>
          <p:cNvSpPr/>
          <p:nvPr/>
        </p:nvSpPr>
        <p:spPr>
          <a:xfrm>
            <a:off x="2101182" y="4554577"/>
            <a:ext cx="1119986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통합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DAA37BD-115E-42AE-8F04-EC8E73249111}"/>
              </a:ext>
            </a:extLst>
          </p:cNvPr>
          <p:cNvSpPr/>
          <p:nvPr/>
        </p:nvSpPr>
        <p:spPr>
          <a:xfrm>
            <a:off x="1963289" y="436206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86CAD6-54DE-4AD9-927B-544189E600A5}"/>
              </a:ext>
            </a:extLst>
          </p:cNvPr>
          <p:cNvSpPr/>
          <p:nvPr/>
        </p:nvSpPr>
        <p:spPr>
          <a:xfrm>
            <a:off x="1991713" y="2889628"/>
            <a:ext cx="2951449" cy="1497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minYearWeek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maxYearWeek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비어있는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주차가 발견됨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단종된 상품에 대한 주차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미생성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 왜곡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그룹별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minYearWeek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전체 데이터의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maxYearWeek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 모든 주차 생성 </a:t>
            </a:r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01F970-953F-4C9B-BC0D-CC0D8A65DD98}"/>
              </a:ext>
            </a:extLst>
          </p:cNvPr>
          <p:cNvSpPr/>
          <p:nvPr/>
        </p:nvSpPr>
        <p:spPr>
          <a:xfrm>
            <a:off x="1979123" y="4845205"/>
            <a:ext cx="3433953" cy="1497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주차수가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다른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관찰됨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365(366)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필연적으로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주차가 때때로 발생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주차별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평균 계절성지수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산출시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주차수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통일되지 않음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데이터를 제거함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53</a:t>
            </a:r>
            <a:r>
              <a:rPr lang="ko-KR" altLang="en-US" sz="10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주차의 값이 커서 </a:t>
            </a:r>
            <a:r>
              <a:rPr lang="ko-KR" altLang="en-US" sz="1000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중요도상</a:t>
            </a:r>
            <a:r>
              <a:rPr lang="ko-KR" altLang="en-US" sz="10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이슈 존재</a:t>
            </a:r>
            <a:endParaRPr lang="en-US" altLang="ko-KR" sz="10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36">
            <a:extLst>
              <a:ext uri="{FF2B5EF4-FFF2-40B4-BE49-F238E27FC236}">
                <a16:creationId xmlns:a16="http://schemas.microsoft.com/office/drawing/2014/main" id="{7D8C487A-B739-4F51-BAC8-739E0867D0F9}"/>
              </a:ext>
            </a:extLst>
          </p:cNvPr>
          <p:cNvSpPr/>
          <p:nvPr/>
        </p:nvSpPr>
        <p:spPr>
          <a:xfrm>
            <a:off x="5475369" y="2581086"/>
            <a:ext cx="2350117" cy="366883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그룹단위 이동 평균 산출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PYTHON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C485563-B737-4EDA-8E42-E1208615644A}"/>
              </a:ext>
            </a:extLst>
          </p:cNvPr>
          <p:cNvSpPr/>
          <p:nvPr/>
        </p:nvSpPr>
        <p:spPr>
          <a:xfrm>
            <a:off x="5337477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38">
            <a:extLst>
              <a:ext uri="{FF2B5EF4-FFF2-40B4-BE49-F238E27FC236}">
                <a16:creationId xmlns:a16="http://schemas.microsoft.com/office/drawing/2014/main" id="{02E4A67A-23B4-4409-B52D-47CCBD0D6BEB}"/>
              </a:ext>
            </a:extLst>
          </p:cNvPr>
          <p:cNvSpPr/>
          <p:nvPr/>
        </p:nvSpPr>
        <p:spPr>
          <a:xfrm>
            <a:off x="5466260" y="4577140"/>
            <a:ext cx="1738827" cy="371589"/>
          </a:xfrm>
          <a:prstGeom prst="roundRect">
            <a:avLst>
              <a:gd name="adj" fmla="val 5742"/>
            </a:avLst>
          </a:prstGeom>
          <a:solidFill>
            <a:schemeClr val="bg2">
              <a:lumMod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QTY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총합의 평균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SPARK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8EF93BE-A8D5-4537-B30A-4C71BAAA57B1}"/>
              </a:ext>
            </a:extLst>
          </p:cNvPr>
          <p:cNvSpPr/>
          <p:nvPr/>
        </p:nvSpPr>
        <p:spPr>
          <a:xfrm>
            <a:off x="5328367" y="4384626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D7A5E0-17A8-4BBC-BCAD-86D6103013CF}"/>
              </a:ext>
            </a:extLst>
          </p:cNvPr>
          <p:cNvSpPr/>
          <p:nvPr/>
        </p:nvSpPr>
        <p:spPr>
          <a:xfrm>
            <a:off x="5337477" y="2962890"/>
            <a:ext cx="2921367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국가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상품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판매처별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주씩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 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산출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FAEEFC-E10E-4CC2-A566-4432D71BA74A}"/>
              </a:ext>
            </a:extLst>
          </p:cNvPr>
          <p:cNvSpPr/>
          <p:nvPr/>
        </p:nvSpPr>
        <p:spPr>
          <a:xfrm>
            <a:off x="5298377" y="4993390"/>
            <a:ext cx="3098925" cy="481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국가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상품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상품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판매처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QTY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총합의 평균 산출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모서리가 둥근 직사각형 42">
            <a:extLst>
              <a:ext uri="{FF2B5EF4-FFF2-40B4-BE49-F238E27FC236}">
                <a16:creationId xmlns:a16="http://schemas.microsoft.com/office/drawing/2014/main" id="{52A2919C-D42D-4EC8-B9E2-916CD1F01F7B}"/>
              </a:ext>
            </a:extLst>
          </p:cNvPr>
          <p:cNvSpPr/>
          <p:nvPr/>
        </p:nvSpPr>
        <p:spPr>
          <a:xfrm>
            <a:off x="8557304" y="2562036"/>
            <a:ext cx="141428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 계산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8F7F93C-9871-4B77-8F90-F925CFAA496E}"/>
              </a:ext>
            </a:extLst>
          </p:cNvPr>
          <p:cNvSpPr/>
          <p:nvPr/>
        </p:nvSpPr>
        <p:spPr>
          <a:xfrm>
            <a:off x="8419411" y="242928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6B7CCD0F-A34F-400D-84DF-D523D6741C76}"/>
              </a:ext>
            </a:extLst>
          </p:cNvPr>
          <p:cNvSpPr/>
          <p:nvPr/>
        </p:nvSpPr>
        <p:spPr>
          <a:xfrm>
            <a:off x="8557304" y="3847187"/>
            <a:ext cx="1774146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안정성 고려 필요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0E5164A-D563-4337-A236-4ABD52B0CF05}"/>
              </a:ext>
            </a:extLst>
          </p:cNvPr>
          <p:cNvSpPr/>
          <p:nvPr/>
        </p:nvSpPr>
        <p:spPr>
          <a:xfrm>
            <a:off x="8419411" y="365467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8A5E669-10C7-491D-AF8C-5703A467405D}"/>
              </a:ext>
            </a:extLst>
          </p:cNvPr>
          <p:cNvSpPr/>
          <p:nvPr/>
        </p:nvSpPr>
        <p:spPr>
          <a:xfrm>
            <a:off x="8579915" y="2901058"/>
            <a:ext cx="3124200" cy="278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(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QTY) /(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이동평균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2C170F5-512C-441B-898B-ABD42BCD53CF}"/>
              </a:ext>
            </a:extLst>
          </p:cNvPr>
          <p:cNvSpPr/>
          <p:nvPr/>
        </p:nvSpPr>
        <p:spPr>
          <a:xfrm>
            <a:off x="8579915" y="4188470"/>
            <a:ext cx="3158237" cy="1497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안정성에 따라 서로 다른 계절성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공식 적용 필요성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단종된 상품이 존재하는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불안정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</a:p>
          <a:p>
            <a:pPr>
              <a:lnSpc>
                <a:spcPct val="11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시장의 경우 계절성지수가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산출되어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지수가 크게 흔들릴 수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누적된 데이터의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주차별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 계절성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지수를 산출함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8CBA40-D714-4187-8C93-E631BED7F5A4}"/>
              </a:ext>
            </a:extLst>
          </p:cNvPr>
          <p:cNvSpPr/>
          <p:nvPr/>
        </p:nvSpPr>
        <p:spPr>
          <a:xfrm>
            <a:off x="521541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34A17E0F-EE53-4617-93A8-7A40C30882BF}"/>
              </a:ext>
            </a:extLst>
          </p:cNvPr>
          <p:cNvSpPr/>
          <p:nvPr/>
        </p:nvSpPr>
        <p:spPr>
          <a:xfrm>
            <a:off x="8300720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68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상세 모형 설계 </a:t>
            </a:r>
            <a:r>
              <a:rPr lang="en-US" altLang="ko-KR" dirty="0"/>
              <a:t>(</a:t>
            </a:r>
            <a:r>
              <a:rPr lang="ko-KR" altLang="en-US" dirty="0"/>
              <a:t>수요예측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1" name="모서리가 둥근 직사각형 25">
            <a:extLst>
              <a:ext uri="{FF2B5EF4-FFF2-40B4-BE49-F238E27FC236}">
                <a16:creationId xmlns:a16="http://schemas.microsoft.com/office/drawing/2014/main" id="{354BA83E-0D70-467B-9D2D-8C0FD18318A2}"/>
              </a:ext>
            </a:extLst>
          </p:cNvPr>
          <p:cNvSpPr/>
          <p:nvPr/>
        </p:nvSpPr>
        <p:spPr>
          <a:xfrm>
            <a:off x="568960" y="1427480"/>
            <a:ext cx="7559040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C005A6A-65F4-4586-95A9-0DB05958F093}"/>
              </a:ext>
            </a:extLst>
          </p:cNvPr>
          <p:cNvSpPr/>
          <p:nvPr/>
        </p:nvSpPr>
        <p:spPr>
          <a:xfrm>
            <a:off x="1546860" y="2321560"/>
            <a:ext cx="6235700" cy="3108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8">
            <a:extLst>
              <a:ext uri="{FF2B5EF4-FFF2-40B4-BE49-F238E27FC236}">
                <a16:creationId xmlns:a16="http://schemas.microsoft.com/office/drawing/2014/main" id="{646A1901-91A9-47B4-92B4-FBFE214B3043}"/>
              </a:ext>
            </a:extLst>
          </p:cNvPr>
          <p:cNvSpPr/>
          <p:nvPr/>
        </p:nvSpPr>
        <p:spPr>
          <a:xfrm>
            <a:off x="155702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 예측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CF2541F-872E-450E-BF2A-B94965B56642}"/>
              </a:ext>
            </a:extLst>
          </p:cNvPr>
          <p:cNvSpPr/>
          <p:nvPr/>
        </p:nvSpPr>
        <p:spPr>
          <a:xfrm>
            <a:off x="147055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 descr="s2.png">
            <a:extLst>
              <a:ext uri="{FF2B5EF4-FFF2-40B4-BE49-F238E27FC236}">
                <a16:creationId xmlns:a16="http://schemas.microsoft.com/office/drawing/2014/main" id="{5EFD1AE8-C67D-4FE9-BBBB-F968E116C0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59900" y="1751107"/>
            <a:ext cx="876300" cy="780267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82EB3CA1-A373-4C4F-9590-717A3314DEE0}"/>
              </a:ext>
            </a:extLst>
          </p:cNvPr>
          <p:cNvSpPr/>
          <p:nvPr/>
        </p:nvSpPr>
        <p:spPr>
          <a:xfrm>
            <a:off x="9422313" y="2559581"/>
            <a:ext cx="76174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34283A-EA28-4858-B975-45664A4A0D48}"/>
              </a:ext>
            </a:extLst>
          </p:cNvPr>
          <p:cNvCxnSpPr/>
          <p:nvPr/>
        </p:nvCxnSpPr>
        <p:spPr>
          <a:xfrm>
            <a:off x="360342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4B3814-981F-4F82-8727-A002B19858D6}"/>
              </a:ext>
            </a:extLst>
          </p:cNvPr>
          <p:cNvSpPr/>
          <p:nvPr/>
        </p:nvSpPr>
        <p:spPr>
          <a:xfrm>
            <a:off x="3935317" y="6487036"/>
            <a:ext cx="116249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수요예측 모형</a:t>
            </a:r>
            <a:endParaRPr lang="ko-KR" altLang="en-US" sz="1200" dirty="0"/>
          </a:p>
        </p:txBody>
      </p:sp>
      <p:sp>
        <p:nvSpPr>
          <p:cNvPr id="92" name="모서리가 둥근 직사각형 27">
            <a:extLst>
              <a:ext uri="{FF2B5EF4-FFF2-40B4-BE49-F238E27FC236}">
                <a16:creationId xmlns:a16="http://schemas.microsoft.com/office/drawing/2014/main" id="{339915ED-6310-4CC4-A08A-5D0002D08ED5}"/>
              </a:ext>
            </a:extLst>
          </p:cNvPr>
          <p:cNvSpPr/>
          <p:nvPr/>
        </p:nvSpPr>
        <p:spPr>
          <a:xfrm>
            <a:off x="1765900" y="2581087"/>
            <a:ext cx="2531779" cy="255493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최근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계절성지수 산출 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4CECDE5-F77E-474D-94B8-55B8FB287DA1}"/>
              </a:ext>
            </a:extLst>
          </p:cNvPr>
          <p:cNvSpPr/>
          <p:nvPr/>
        </p:nvSpPr>
        <p:spPr>
          <a:xfrm>
            <a:off x="1628009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86CAD6-54DE-4AD9-927B-544189E600A5}"/>
              </a:ext>
            </a:extLst>
          </p:cNvPr>
          <p:cNvSpPr/>
          <p:nvPr/>
        </p:nvSpPr>
        <p:spPr>
          <a:xfrm>
            <a:off x="1656433" y="2889628"/>
            <a:ext cx="5922927" cy="68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국가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상위 상품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하위 상품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판매처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지역별 과거 최근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주의 계절성지수 평균 산출 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FCST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산출 시 최근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데이터로 산출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수요예측 값의 정확도 상승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1BA5400-2CFF-4ED1-BE05-0794FB32B7E3}"/>
              </a:ext>
            </a:extLst>
          </p:cNvPr>
          <p:cNvCxnSpPr/>
          <p:nvPr/>
        </p:nvCxnSpPr>
        <p:spPr>
          <a:xfrm>
            <a:off x="8206632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27">
            <a:extLst>
              <a:ext uri="{FF2B5EF4-FFF2-40B4-BE49-F238E27FC236}">
                <a16:creationId xmlns:a16="http://schemas.microsoft.com/office/drawing/2014/main" id="{EC55BA2D-B879-43DA-AFAC-A8B4A952B8F1}"/>
              </a:ext>
            </a:extLst>
          </p:cNvPr>
          <p:cNvSpPr/>
          <p:nvPr/>
        </p:nvSpPr>
        <p:spPr>
          <a:xfrm>
            <a:off x="1765900" y="3869802"/>
            <a:ext cx="1658019" cy="27237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 예측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(Final FCST)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9B17012-2347-4DF1-977B-DBDC40E5E006}"/>
              </a:ext>
            </a:extLst>
          </p:cNvPr>
          <p:cNvSpPr/>
          <p:nvPr/>
        </p:nvSpPr>
        <p:spPr>
          <a:xfrm>
            <a:off x="1628009" y="3737050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AF2D53-1E67-449A-A8DF-AD5D39015699}"/>
              </a:ext>
            </a:extLst>
          </p:cNvPr>
          <p:cNvSpPr/>
          <p:nvPr/>
        </p:nvSpPr>
        <p:spPr>
          <a:xfrm>
            <a:off x="1656433" y="4178343"/>
            <a:ext cx="5922927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평균판매지수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(FCST)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 * 예측주차의 계절성지수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new_seasonality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)/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최근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rPr>
              <a:t>주의 계절성지수 평균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559512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184525" y="3115655"/>
            <a:ext cx="6050915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프로젝트 개요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서비스 구성도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프로젝트 상세 구현방안</a:t>
            </a:r>
            <a:endParaRPr lang="en-US" altLang="ko-KR" sz="2400" b="1" dirty="0"/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b="1" dirty="0"/>
              <a:t>프로젝트 추진내역</a:t>
            </a:r>
            <a:endParaRPr lang="en-US" altLang="ko-KR" sz="2400" b="1" dirty="0"/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b="1" dirty="0"/>
              <a:t>사업 관리</a:t>
            </a:r>
            <a:endParaRPr lang="en-US" altLang="ko-KR" sz="2400" b="1" dirty="0"/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400" b="1" dirty="0"/>
              <a:t>Lessons Learned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0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상세 모형 설계 </a:t>
            </a:r>
            <a:r>
              <a:rPr lang="en-US" altLang="ko-KR" dirty="0"/>
              <a:t>(</a:t>
            </a:r>
            <a:r>
              <a:rPr lang="ko-KR" altLang="en-US" dirty="0"/>
              <a:t>수요예측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7C46D-659F-4A1D-8B7E-5AC90250E78B}"/>
              </a:ext>
            </a:extLst>
          </p:cNvPr>
          <p:cNvSpPr txBox="1"/>
          <p:nvPr/>
        </p:nvSpPr>
        <p:spPr>
          <a:xfrm>
            <a:off x="914400" y="203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91BD2-6994-42BA-95A6-D2959899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161" y="1154081"/>
            <a:ext cx="3043139" cy="18409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1268C8-9A58-4FAA-B24A-4C54F0F5EB01}"/>
              </a:ext>
            </a:extLst>
          </p:cNvPr>
          <p:cNvSpPr/>
          <p:nvPr/>
        </p:nvSpPr>
        <p:spPr>
          <a:xfrm>
            <a:off x="391160" y="22770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productid = testdf.loc[0,"productSeg3"]</a:t>
            </a:r>
          </a:p>
          <a:p>
            <a:r>
              <a:rPr lang="ko-KR" altLang="en-US"/>
              <a:t>productid = testdf.tail(1).productSeg3.values[0]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5E7FF8-BEE3-46EF-BD97-0381BA9F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161" y="3133152"/>
            <a:ext cx="4735671" cy="11155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6F5D10-45BA-4311-A6A3-290AD7C5076E}"/>
              </a:ext>
            </a:extLst>
          </p:cNvPr>
          <p:cNvSpPr/>
          <p:nvPr/>
        </p:nvSpPr>
        <p:spPr>
          <a:xfrm>
            <a:off x="391160" y="3435077"/>
            <a:ext cx="11587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orgColumns = testdf.columns</a:t>
            </a:r>
          </a:p>
          <a:p>
            <a:endParaRPr lang="ko-KR" altLang="en-US"/>
          </a:p>
          <a:p>
            <a:r>
              <a:rPr lang="ko-KR" altLang="en-US"/>
              <a:t>appendedRow = \</a:t>
            </a:r>
          </a:p>
          <a:p>
            <a:r>
              <a:rPr lang="ko-KR" altLang="en-US"/>
              <a:t>    pd.DataFrame([["ITEM0002","201628","2016","28",10]], columns = orgColumns)</a:t>
            </a:r>
          </a:p>
          <a:p>
            <a:endParaRPr lang="ko-KR" altLang="en-US"/>
          </a:p>
          <a:p>
            <a:r>
              <a:rPr lang="ko-KR" altLang="en-US"/>
              <a:t>testdf.append(appendedRow, ignore_index=True,)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D437CD-A8EB-44CF-9A3D-C0B5B5888388}"/>
              </a:ext>
            </a:extLst>
          </p:cNvPr>
          <p:cNvSpPr/>
          <p:nvPr/>
        </p:nvSpPr>
        <p:spPr>
          <a:xfrm>
            <a:off x="391160" y="16685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testdf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182E9A-EE14-49F5-B5FE-97B8ABDC3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037" y="4739388"/>
            <a:ext cx="3484563" cy="192347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1A2501F-7E2E-4AC4-9905-0984B7B232FA}"/>
              </a:ext>
            </a:extLst>
          </p:cNvPr>
          <p:cNvSpPr/>
          <p:nvPr/>
        </p:nvSpPr>
        <p:spPr>
          <a:xfrm>
            <a:off x="152400" y="3962400"/>
            <a:ext cx="9385300" cy="72642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45C97-98A1-403F-99D8-CF33FB1F3A9B}"/>
              </a:ext>
            </a:extLst>
          </p:cNvPr>
          <p:cNvSpPr txBox="1"/>
          <p:nvPr/>
        </p:nvSpPr>
        <p:spPr>
          <a:xfrm>
            <a:off x="9629631" y="4176369"/>
            <a:ext cx="226215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반복하여 채워야 함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99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분석모형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96433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과거</a:t>
            </a:r>
            <a:r>
              <a:rPr lang="en-US" altLang="ko-KR" dirty="0"/>
              <a:t> </a:t>
            </a:r>
            <a:r>
              <a:rPr lang="ko-KR" altLang="en-US" dirty="0"/>
              <a:t>데이터를 탐색하여 </a:t>
            </a:r>
            <a:r>
              <a:rPr lang="ko-KR" altLang="en-US" dirty="0" err="1"/>
              <a:t>주차별</a:t>
            </a:r>
            <a:r>
              <a:rPr lang="ko-KR" altLang="en-US" dirty="0"/>
              <a:t> 계절성 특성을 반영한 수요예측 모형 구현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457200" y="2107828"/>
            <a:ext cx="1094740" cy="56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 </a:t>
            </a:r>
            <a:endParaRPr lang="en-US" altLang="ko-KR" dirty="0"/>
          </a:p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AF8300-7F5B-48DB-A266-4F90CD8C8D84}"/>
              </a:ext>
            </a:extLst>
          </p:cNvPr>
          <p:cNvSpPr/>
          <p:nvPr/>
        </p:nvSpPr>
        <p:spPr>
          <a:xfrm>
            <a:off x="457200" y="2754061"/>
            <a:ext cx="1094740" cy="4053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예측</a:t>
            </a:r>
            <a:endParaRPr lang="en-US" altLang="ko-KR"/>
          </a:p>
          <a:p>
            <a:pPr algn="ctr"/>
            <a:r>
              <a:rPr lang="ko-KR" altLang="en-US"/>
              <a:t>알고리즘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B26C6-8F89-4982-984B-DD980ED25E77}"/>
              </a:ext>
            </a:extLst>
          </p:cNvPr>
          <p:cNvSpPr/>
          <p:nvPr/>
        </p:nvSpPr>
        <p:spPr>
          <a:xfrm>
            <a:off x="457200" y="1723173"/>
            <a:ext cx="1094740" cy="2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FABB78-6D54-42A0-8F6D-9B9C96CE7705}"/>
              </a:ext>
            </a:extLst>
          </p:cNvPr>
          <p:cNvSpPr/>
          <p:nvPr/>
        </p:nvSpPr>
        <p:spPr>
          <a:xfrm>
            <a:off x="1892300" y="1722602"/>
            <a:ext cx="9669780" cy="2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다이어그램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39A21-3BEB-4CC7-B2F0-F5EDF008E59E}"/>
              </a:ext>
            </a:extLst>
          </p:cNvPr>
          <p:cNvSpPr txBox="1"/>
          <p:nvPr/>
        </p:nvSpPr>
        <p:spPr>
          <a:xfrm>
            <a:off x="1892300" y="2235200"/>
            <a:ext cx="579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Pro_actual_sales</a:t>
            </a:r>
            <a:r>
              <a:rPr lang="en-US" altLang="ko-KR" dirty="0"/>
              <a:t>(</a:t>
            </a:r>
            <a:r>
              <a:rPr lang="ko-KR" altLang="en-US" dirty="0"/>
              <a:t>과거 지역</a:t>
            </a:r>
            <a:r>
              <a:rPr lang="en-US" altLang="ko-KR" dirty="0"/>
              <a:t>/</a:t>
            </a:r>
            <a:r>
              <a:rPr lang="ko-KR" altLang="en-US" dirty="0"/>
              <a:t>제품단위 실적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9C54C80-BB6F-4701-ABDB-74E17DAB462A}"/>
              </a:ext>
            </a:extLst>
          </p:cNvPr>
          <p:cNvSpPr/>
          <p:nvPr/>
        </p:nvSpPr>
        <p:spPr>
          <a:xfrm>
            <a:off x="2423773" y="3157723"/>
            <a:ext cx="1257300" cy="732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 Load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5CD421F-8891-4C40-8AB1-6463AF4B3BE8}"/>
              </a:ext>
            </a:extLst>
          </p:cNvPr>
          <p:cNvSpPr/>
          <p:nvPr/>
        </p:nvSpPr>
        <p:spPr>
          <a:xfrm>
            <a:off x="2276918" y="4257020"/>
            <a:ext cx="1551013" cy="732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 Refining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9E9EA50-6AF6-4C24-A506-6CAC2E29796D}"/>
              </a:ext>
            </a:extLst>
          </p:cNvPr>
          <p:cNvSpPr/>
          <p:nvPr/>
        </p:nvSpPr>
        <p:spPr>
          <a:xfrm>
            <a:off x="4492214" y="4248409"/>
            <a:ext cx="1346551" cy="732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Moving Average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C006FD-D63D-4627-8C7D-BA2FE111E632}"/>
              </a:ext>
            </a:extLst>
          </p:cNvPr>
          <p:cNvSpPr/>
          <p:nvPr/>
        </p:nvSpPr>
        <p:spPr>
          <a:xfrm>
            <a:off x="6489806" y="4232691"/>
            <a:ext cx="1346551" cy="7328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Seasonality calculation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42A5DCB-B344-4FD4-A3ED-9E6338ECB54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3052424" y="3890587"/>
            <a:ext cx="1" cy="366433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60312B-CA6D-4C47-BFF3-A4E56415FCA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827931" y="4623452"/>
            <a:ext cx="651041" cy="1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A4FAF7-A8DA-48A1-84B2-004E7494518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38765" y="4614842"/>
            <a:ext cx="653176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5F668FC-FF1D-4B79-A32F-655AB42C13C7}"/>
              </a:ext>
            </a:extLst>
          </p:cNvPr>
          <p:cNvSpPr/>
          <p:nvPr/>
        </p:nvSpPr>
        <p:spPr>
          <a:xfrm>
            <a:off x="4512533" y="5415200"/>
            <a:ext cx="1366398" cy="570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Make function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groupRolling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A490047-0C8B-4E7D-B55D-8731E18697BB}"/>
              </a:ext>
            </a:extLst>
          </p:cNvPr>
          <p:cNvCxnSpPr>
            <a:cxnSpLocks/>
          </p:cNvCxnSpPr>
          <p:nvPr/>
        </p:nvCxnSpPr>
        <p:spPr>
          <a:xfrm rot="5400000">
            <a:off x="4936065" y="5202582"/>
            <a:ext cx="425395" cy="1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92C7FEE-0961-46AA-A1ED-1BC3579B06A2}"/>
              </a:ext>
            </a:extLst>
          </p:cNvPr>
          <p:cNvCxnSpPr>
            <a:cxnSpLocks/>
          </p:cNvCxnSpPr>
          <p:nvPr/>
        </p:nvCxnSpPr>
        <p:spPr>
          <a:xfrm>
            <a:off x="7834383" y="4623452"/>
            <a:ext cx="476497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D84D184-E30E-4171-BFE5-313D27DF57A4}"/>
              </a:ext>
            </a:extLst>
          </p:cNvPr>
          <p:cNvSpPr/>
          <p:nvPr/>
        </p:nvSpPr>
        <p:spPr>
          <a:xfrm>
            <a:off x="8307300" y="4216225"/>
            <a:ext cx="1346551" cy="7242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Demand forecast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53256FB-1865-41C3-AA82-C5C43E5DD588}"/>
              </a:ext>
            </a:extLst>
          </p:cNvPr>
          <p:cNvSpPr/>
          <p:nvPr/>
        </p:nvSpPr>
        <p:spPr>
          <a:xfrm>
            <a:off x="1604356" y="5415200"/>
            <a:ext cx="1304539" cy="570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Make function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minmaxweek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8F25E1F5-2348-4668-BB69-26C3939C3D80}"/>
              </a:ext>
            </a:extLst>
          </p:cNvPr>
          <p:cNvCxnSpPr>
            <a:cxnSpLocks/>
          </p:cNvCxnSpPr>
          <p:nvPr/>
        </p:nvCxnSpPr>
        <p:spPr>
          <a:xfrm rot="5400000">
            <a:off x="2343788" y="5061259"/>
            <a:ext cx="433926" cy="273956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54D0DB51-DE7C-492D-887A-F82CF7F209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68185" y="5066534"/>
            <a:ext cx="425316" cy="272019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9DA68488-C23C-462C-9F14-2EC1A3F8EEF0}"/>
              </a:ext>
            </a:extLst>
          </p:cNvPr>
          <p:cNvSpPr/>
          <p:nvPr/>
        </p:nvSpPr>
        <p:spPr>
          <a:xfrm>
            <a:off x="2939722" y="5415200"/>
            <a:ext cx="1304539" cy="570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Make function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postWeek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E3A02A5-63AF-4D0C-AD39-F0B66593059B}"/>
              </a:ext>
            </a:extLst>
          </p:cNvPr>
          <p:cNvSpPr/>
          <p:nvPr/>
        </p:nvSpPr>
        <p:spPr>
          <a:xfrm>
            <a:off x="7644447" y="5364400"/>
            <a:ext cx="1304539" cy="570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Make function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(recent4FCST)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B0843944-58EB-40AF-8228-942DBEFE0C51}"/>
              </a:ext>
            </a:extLst>
          </p:cNvPr>
          <p:cNvCxnSpPr>
            <a:cxnSpLocks/>
          </p:cNvCxnSpPr>
          <p:nvPr/>
        </p:nvCxnSpPr>
        <p:spPr>
          <a:xfrm rot="5400000">
            <a:off x="8383879" y="5010459"/>
            <a:ext cx="433926" cy="273956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7381430-61A1-4512-A2B1-F807F20836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08277" y="5015735"/>
            <a:ext cx="425316" cy="272019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B329507-ADCC-4478-A66B-B65F89463D9D}"/>
              </a:ext>
            </a:extLst>
          </p:cNvPr>
          <p:cNvSpPr/>
          <p:nvPr/>
        </p:nvSpPr>
        <p:spPr>
          <a:xfrm>
            <a:off x="8979813" y="5364400"/>
            <a:ext cx="1304539" cy="570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Make function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finalFCST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4373BAA-C7DB-4E7D-9B56-AB7F0A4BE1F8}"/>
              </a:ext>
            </a:extLst>
          </p:cNvPr>
          <p:cNvCxnSpPr>
            <a:cxnSpLocks/>
          </p:cNvCxnSpPr>
          <p:nvPr/>
        </p:nvCxnSpPr>
        <p:spPr>
          <a:xfrm>
            <a:off x="10653996" y="3588537"/>
            <a:ext cx="698494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112" descr="s2.png">
            <a:extLst>
              <a:ext uri="{FF2B5EF4-FFF2-40B4-BE49-F238E27FC236}">
                <a16:creationId xmlns:a16="http://schemas.microsoft.com/office/drawing/2014/main" id="{D681D15D-1A09-49D5-BB7C-9642EDE4F2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7696" y="3017444"/>
            <a:ext cx="876300" cy="780267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E960DAF-8262-472A-A660-FE6942FFD658}"/>
              </a:ext>
            </a:extLst>
          </p:cNvPr>
          <p:cNvSpPr/>
          <p:nvPr/>
        </p:nvSpPr>
        <p:spPr>
          <a:xfrm>
            <a:off x="9725495" y="3825918"/>
            <a:ext cx="99097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DB  Output</a:t>
            </a:r>
            <a:endParaRPr lang="ko-KR" altLang="en-US" sz="12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63718FE4-115A-4EB7-AA2C-05B0C926BB03}"/>
              </a:ext>
            </a:extLst>
          </p:cNvPr>
          <p:cNvCxnSpPr>
            <a:cxnSpLocks/>
            <a:stCxn id="73" idx="0"/>
          </p:cNvCxnSpPr>
          <p:nvPr/>
        </p:nvCxnSpPr>
        <p:spPr>
          <a:xfrm rot="5400000" flipH="1" flipV="1">
            <a:off x="9060557" y="3508556"/>
            <a:ext cx="627688" cy="787651"/>
          </a:xfrm>
          <a:prstGeom prst="bentConnector2">
            <a:avLst/>
          </a:prstGeom>
          <a:ln w="571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0" descr="ê´ë ¨ ì´ë¯¸ì§">
            <a:extLst>
              <a:ext uri="{FF2B5EF4-FFF2-40B4-BE49-F238E27FC236}">
                <a16:creationId xmlns:a16="http://schemas.microsoft.com/office/drawing/2014/main" id="{8A9856BC-3E14-424C-B0D3-0D1C8D04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96" y="2989237"/>
            <a:ext cx="600659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7127CF7F-54FB-4D70-9FB4-F092DDA3F926}"/>
              </a:ext>
            </a:extLst>
          </p:cNvPr>
          <p:cNvSpPr/>
          <p:nvPr/>
        </p:nvSpPr>
        <p:spPr>
          <a:xfrm>
            <a:off x="11369207" y="2989237"/>
            <a:ext cx="761748" cy="10847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Web screen integration</a:t>
            </a:r>
          </a:p>
        </p:txBody>
      </p:sp>
    </p:spTree>
    <p:extLst>
      <p:ext uri="{BB962C8B-B14F-4D97-AF65-F5344CB8AC3E}">
        <p14:creationId xmlns:p14="http://schemas.microsoft.com/office/powerpoint/2010/main" val="88936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웹설계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2400" dirty="0"/>
              <a:t>WEB </a:t>
            </a:r>
            <a:r>
              <a:rPr lang="ko-KR" altLang="en-US" sz="2400" dirty="0"/>
              <a:t>화면 정의서</a:t>
            </a:r>
            <a:r>
              <a:rPr lang="en-US" altLang="ko-KR" sz="2400" dirty="0"/>
              <a:t>(1/1)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3950C-249A-45DA-8C7A-89EC3469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TBD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80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패키징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55DF37F-3A14-4504-8BE3-F1584E61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83947"/>
            <a:ext cx="10076815" cy="440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Maven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개발도구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제작코드 컴파일과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패키징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호환 가능한 외부모듈 관리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3E9EA0B0-A441-4DA1-AD73-33071D7A5F5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CF4CC4-2B3E-4E1B-94CB-8D7F69C16FA1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9" name="모서리가 둥근 직사각형 25">
            <a:extLst>
              <a:ext uri="{FF2B5EF4-FFF2-40B4-BE49-F238E27FC236}">
                <a16:creationId xmlns:a16="http://schemas.microsoft.com/office/drawing/2014/main" id="{5F0E52D5-1C4E-4CB9-8C22-60D977EB887F}"/>
              </a:ext>
            </a:extLst>
          </p:cNvPr>
          <p:cNvSpPr/>
          <p:nvPr/>
        </p:nvSpPr>
        <p:spPr>
          <a:xfrm>
            <a:off x="4090987" y="4426889"/>
            <a:ext cx="1266825" cy="231195"/>
          </a:xfrm>
          <a:prstGeom prst="roundRect">
            <a:avLst/>
          </a:prstGeom>
          <a:noFill/>
          <a:ln w="28575">
            <a:solidFill>
              <a:srgbClr val="05B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40081-BB92-4AA3-9A30-3650CC4E7F4E}"/>
              </a:ext>
            </a:extLst>
          </p:cNvPr>
          <p:cNvSpPr txBox="1"/>
          <p:nvPr/>
        </p:nvSpPr>
        <p:spPr>
          <a:xfrm>
            <a:off x="474043" y="2209743"/>
            <a:ext cx="298132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Maven dependency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E0465-EC4A-480D-B462-500666F29169}"/>
              </a:ext>
            </a:extLst>
          </p:cNvPr>
          <p:cNvSpPr txBox="1"/>
          <p:nvPr/>
        </p:nvSpPr>
        <p:spPr>
          <a:xfrm>
            <a:off x="8404782" y="2212431"/>
            <a:ext cx="188539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23D1421-AFBF-412C-AAA4-A5CA1534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631" y="2600787"/>
            <a:ext cx="4463655" cy="2324100"/>
          </a:xfrm>
          <a:prstGeom prst="rect">
            <a:avLst/>
          </a:prstGeom>
          <a:ln>
            <a:solidFill>
              <a:srgbClr val="BDD7EE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BEBA86B-B75F-48AA-9F15-84781DDB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782" y="2600787"/>
            <a:ext cx="3310890" cy="1578763"/>
          </a:xfrm>
          <a:prstGeom prst="rect">
            <a:avLst/>
          </a:prstGeom>
          <a:ln>
            <a:solidFill>
              <a:srgbClr val="BDD7EE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D1DC68C-C68E-41B9-9822-EAF3C1697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43" y="2600787"/>
            <a:ext cx="2981325" cy="4120688"/>
          </a:xfrm>
          <a:prstGeom prst="rect">
            <a:avLst/>
          </a:prstGeom>
          <a:ln>
            <a:solidFill>
              <a:srgbClr val="BDD7EE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BB7843-1806-45A4-B429-EF0C76881DD3}"/>
              </a:ext>
            </a:extLst>
          </p:cNvPr>
          <p:cNvSpPr txBox="1"/>
          <p:nvPr/>
        </p:nvSpPr>
        <p:spPr>
          <a:xfrm>
            <a:off x="3747631" y="2212229"/>
            <a:ext cx="264076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Repositoriy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306208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운영 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139AE0-2F1E-4777-9A79-05D6E378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0" y="1462088"/>
            <a:ext cx="11343640" cy="59309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6C0B9-5C84-491A-9CCF-D9D732B5527F}"/>
              </a:ext>
            </a:extLst>
          </p:cNvPr>
          <p:cNvSpPr txBox="1"/>
          <p:nvPr/>
        </p:nvSpPr>
        <p:spPr>
          <a:xfrm flipH="1">
            <a:off x="6451600" y="316490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seasonality.py </a:t>
            </a:r>
            <a:r>
              <a:rPr lang="ko-KR" altLang="en-US"/>
              <a:t>실행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5A8E292A-9E00-4DCC-B99A-481DCA147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64198"/>
              </p:ext>
            </p:extLst>
          </p:nvPr>
        </p:nvGraphicFramePr>
        <p:xfrm>
          <a:off x="5316220" y="4787476"/>
          <a:ext cx="6451600" cy="156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394855307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42311489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0471813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1852800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1533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measureid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planweek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yearweek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qty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52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d408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201945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581048"/>
                  </a:ext>
                </a:extLst>
              </a:tr>
              <a:tr h="4563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22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40994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FD8441BB-9461-4887-9A93-7931576E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3" y="2034524"/>
            <a:ext cx="5549900" cy="2609442"/>
          </a:xfrm>
          <a:prstGeom prst="rect">
            <a:avLst/>
          </a:prstGeom>
        </p:spPr>
      </p:pic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C3C99214-11A8-4577-A94A-5102FD3EEF0B}"/>
              </a:ext>
            </a:extLst>
          </p:cNvPr>
          <p:cNvSpPr/>
          <p:nvPr/>
        </p:nvSpPr>
        <p:spPr>
          <a:xfrm rot="18873351">
            <a:off x="6446734" y="2097046"/>
            <a:ext cx="609600" cy="8269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왼쪽으로 구부러짐 23">
            <a:extLst>
              <a:ext uri="{FF2B5EF4-FFF2-40B4-BE49-F238E27FC236}">
                <a16:creationId xmlns:a16="http://schemas.microsoft.com/office/drawing/2014/main" id="{8479763F-82EA-46BB-9CDB-A40D3E7B0372}"/>
              </a:ext>
            </a:extLst>
          </p:cNvPr>
          <p:cNvSpPr/>
          <p:nvPr/>
        </p:nvSpPr>
        <p:spPr>
          <a:xfrm rot="18873351">
            <a:off x="8237220" y="3628041"/>
            <a:ext cx="609600" cy="8269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6A973A-6AE9-4F2C-ADA5-FE45224C2480}"/>
              </a:ext>
            </a:extLst>
          </p:cNvPr>
          <p:cNvSpPr/>
          <p:nvPr/>
        </p:nvSpPr>
        <p:spPr>
          <a:xfrm>
            <a:off x="9245600" y="14620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REM This is a comment</a:t>
            </a:r>
          </a:p>
          <a:p>
            <a:r>
              <a:rPr lang="ko-KR" altLang="en-US"/>
              <a:t>d:</a:t>
            </a:r>
          </a:p>
          <a:p>
            <a:r>
              <a:rPr lang="ko-KR" altLang="en-US"/>
              <a:t>cd d:/predict_emotion</a:t>
            </a:r>
          </a:p>
          <a:p>
            <a:r>
              <a:rPr lang="ko-KR" altLang="en-US"/>
              <a:t>python predict_emotion.py</a:t>
            </a:r>
          </a:p>
          <a:p>
            <a:r>
              <a:rPr lang="ko-KR" altLang="en-US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034417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운영 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139AE0-2F1E-4777-9A79-05D6E378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0" y="1462088"/>
            <a:ext cx="11343640" cy="59309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6C0B9-5C84-491A-9CCF-D9D732B5527F}"/>
              </a:ext>
            </a:extLst>
          </p:cNvPr>
          <p:cNvSpPr txBox="1"/>
          <p:nvPr/>
        </p:nvSpPr>
        <p:spPr>
          <a:xfrm flipH="1">
            <a:off x="6451600" y="3164906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파이썬 파일 실행 </a:t>
            </a:r>
            <a:r>
              <a:rPr lang="en-US" altLang="ko-KR"/>
              <a:t>xxx.py</a:t>
            </a:r>
            <a:endParaRPr lang="ko-KR" altLang="en-US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5A8E292A-9E00-4DCC-B99A-481DCA1476EB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4787476"/>
          <a:ext cx="6451600" cy="156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394855307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42311489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0471813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1852800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1533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measureid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planweek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yearweek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qty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52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d408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201945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581048"/>
                  </a:ext>
                </a:extLst>
              </a:tr>
              <a:tr h="4563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22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409942"/>
                  </a:ext>
                </a:extLst>
              </a:tr>
            </a:tbl>
          </a:graphicData>
        </a:graphic>
      </p:graphicFrame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C3C99214-11A8-4577-A94A-5102FD3EEF0B}"/>
              </a:ext>
            </a:extLst>
          </p:cNvPr>
          <p:cNvSpPr/>
          <p:nvPr/>
        </p:nvSpPr>
        <p:spPr>
          <a:xfrm rot="18873351">
            <a:off x="6446734" y="2097046"/>
            <a:ext cx="609600" cy="8269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왼쪽으로 구부러짐 23">
            <a:extLst>
              <a:ext uri="{FF2B5EF4-FFF2-40B4-BE49-F238E27FC236}">
                <a16:creationId xmlns:a16="http://schemas.microsoft.com/office/drawing/2014/main" id="{8479763F-82EA-46BB-9CDB-A40D3E7B0372}"/>
              </a:ext>
            </a:extLst>
          </p:cNvPr>
          <p:cNvSpPr/>
          <p:nvPr/>
        </p:nvSpPr>
        <p:spPr>
          <a:xfrm rot="18873351">
            <a:off x="8237220" y="3628041"/>
            <a:ext cx="609600" cy="8269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6A973A-6AE9-4F2C-ADA5-FE45224C2480}"/>
              </a:ext>
            </a:extLst>
          </p:cNvPr>
          <p:cNvSpPr/>
          <p:nvPr/>
        </p:nvSpPr>
        <p:spPr>
          <a:xfrm>
            <a:off x="8709805" y="1614050"/>
            <a:ext cx="3115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REM This is a comment</a:t>
            </a:r>
          </a:p>
          <a:p>
            <a:r>
              <a:rPr lang="ko-KR" altLang="en-US"/>
              <a:t>d:</a:t>
            </a:r>
          </a:p>
          <a:p>
            <a:r>
              <a:rPr lang="ko-KR" altLang="en-US"/>
              <a:t>cd d:/predict_emotion</a:t>
            </a:r>
          </a:p>
          <a:p>
            <a:r>
              <a:rPr lang="ko-KR" altLang="en-US"/>
              <a:t>python predict_emotion.py</a:t>
            </a:r>
          </a:p>
          <a:p>
            <a:r>
              <a:rPr lang="ko-KR" altLang="en-US"/>
              <a:t>PAUSE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F882EF-EB53-47FD-8CD1-8074D582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2044722"/>
            <a:ext cx="5676900" cy="27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2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운영 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139AE0-2F1E-4777-9A79-05D6E378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0" y="1462088"/>
            <a:ext cx="11343640" cy="59309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ssh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터미널 명령어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Direct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7E44D1-ED8E-45DF-BEFB-EC134845A9BE}"/>
              </a:ext>
            </a:extLst>
          </p:cNvPr>
          <p:cNvSpPr/>
          <p:nvPr/>
        </p:nvSpPr>
        <p:spPr>
          <a:xfrm>
            <a:off x="424180" y="2885122"/>
            <a:ext cx="5570220" cy="255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CFB1E-ADD6-4C85-842B-4F352075EF2F}"/>
              </a:ext>
            </a:extLst>
          </p:cNvPr>
          <p:cNvSpPr txBox="1"/>
          <p:nvPr/>
        </p:nvSpPr>
        <p:spPr>
          <a:xfrm>
            <a:off x="424180" y="2426295"/>
            <a:ext cx="557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화면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CA6F42C0-9B19-4C48-A5CE-4416D0945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15416"/>
              </p:ext>
            </p:extLst>
          </p:nvPr>
        </p:nvGraphicFramePr>
        <p:xfrm>
          <a:off x="566422" y="3738244"/>
          <a:ext cx="5300979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094">
                  <a:extLst>
                    <a:ext uri="{9D8B030D-6E8A-4147-A177-3AD203B41FA5}">
                      <a16:colId xmlns:a16="http://schemas.microsoft.com/office/drawing/2014/main" val="2072092312"/>
                    </a:ext>
                  </a:extLst>
                </a:gridCol>
                <a:gridCol w="1225851">
                  <a:extLst>
                    <a:ext uri="{9D8B030D-6E8A-4147-A177-3AD203B41FA5}">
                      <a16:colId xmlns:a16="http://schemas.microsoft.com/office/drawing/2014/main" val="566177767"/>
                    </a:ext>
                  </a:extLst>
                </a:gridCol>
                <a:gridCol w="763258">
                  <a:extLst>
                    <a:ext uri="{9D8B030D-6E8A-4147-A177-3AD203B41FA5}">
                      <a16:colId xmlns:a16="http://schemas.microsoft.com/office/drawing/2014/main" val="17198316"/>
                    </a:ext>
                  </a:extLst>
                </a:gridCol>
                <a:gridCol w="763259">
                  <a:extLst>
                    <a:ext uri="{9D8B030D-6E8A-4147-A177-3AD203B41FA5}">
                      <a16:colId xmlns:a16="http://schemas.microsoft.com/office/drawing/2014/main" val="35797278"/>
                    </a:ext>
                  </a:extLst>
                </a:gridCol>
                <a:gridCol w="763259">
                  <a:extLst>
                    <a:ext uri="{9D8B030D-6E8A-4147-A177-3AD203B41FA5}">
                      <a16:colId xmlns:a16="http://schemas.microsoft.com/office/drawing/2014/main" val="2179691769"/>
                    </a:ext>
                  </a:extLst>
                </a:gridCol>
                <a:gridCol w="763258">
                  <a:extLst>
                    <a:ext uri="{9D8B030D-6E8A-4147-A177-3AD203B41FA5}">
                      <a16:colId xmlns:a16="http://schemas.microsoft.com/office/drawing/2014/main" val="64189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고객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서브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시작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종료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삼성전자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전사수요예측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계절성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69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87169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69B604A-9B2B-4B68-B072-A4CC255D9BD4}"/>
              </a:ext>
            </a:extLst>
          </p:cNvPr>
          <p:cNvSpPr/>
          <p:nvPr/>
        </p:nvSpPr>
        <p:spPr>
          <a:xfrm>
            <a:off x="4978400" y="3187700"/>
            <a:ext cx="7874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구동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80EAD-31C6-46B5-8436-EC4BB65467DD}"/>
              </a:ext>
            </a:extLst>
          </p:cNvPr>
          <p:cNvSpPr txBox="1"/>
          <p:nvPr/>
        </p:nvSpPr>
        <p:spPr>
          <a:xfrm flipH="1">
            <a:off x="5372100" y="5790246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파이썬 파일 실행 </a:t>
            </a:r>
            <a:r>
              <a:rPr lang="en-US" altLang="ko-KR"/>
              <a:t>xxx.py</a:t>
            </a:r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9945FF-6C72-46AA-A218-791A80F0DE94}"/>
              </a:ext>
            </a:extLst>
          </p:cNvPr>
          <p:cNvSpPr/>
          <p:nvPr/>
        </p:nvSpPr>
        <p:spPr>
          <a:xfrm>
            <a:off x="6299620" y="3770788"/>
            <a:ext cx="685800" cy="59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7B669-4715-42A9-B47D-EBF6A8256189}"/>
              </a:ext>
            </a:extLst>
          </p:cNvPr>
          <p:cNvSpPr txBox="1"/>
          <p:nvPr/>
        </p:nvSpPr>
        <p:spPr>
          <a:xfrm>
            <a:off x="7531100" y="1561862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java(spring) -&gt; jcraft (google)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247434-6390-441A-BA29-DACC6C73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740" y="4742005"/>
            <a:ext cx="2981325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770637-CD11-4AD6-8019-67919951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740" y="5308980"/>
            <a:ext cx="3771900" cy="13083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DFDC1D-9302-4A7C-9890-6FF119BE8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076" y="3476209"/>
            <a:ext cx="4282440" cy="6980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7D669C-432E-4582-8D1B-7821D5150077}"/>
              </a:ext>
            </a:extLst>
          </p:cNvPr>
          <p:cNvSpPr txBox="1"/>
          <p:nvPr/>
        </p:nvSpPr>
        <p:spPr>
          <a:xfrm>
            <a:off x="7514358" y="432731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nodejs -&gt; node-ssh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EDF68-A43B-44A6-A127-6AB962C8939E}"/>
              </a:ext>
            </a:extLst>
          </p:cNvPr>
          <p:cNvSpPr txBox="1"/>
          <p:nvPr/>
        </p:nvSpPr>
        <p:spPr>
          <a:xfrm>
            <a:off x="7514358" y="3034268"/>
            <a:ext cx="23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python -&gt; paramiko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9CCB59-6401-4DEF-8273-650BC018E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241" y="1990944"/>
            <a:ext cx="2385060" cy="7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99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운영 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139AE0-2F1E-4777-9A79-05D6E378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0" y="1462088"/>
            <a:ext cx="11343640" cy="59309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데이터베이스로 모델 및 모델 오류로그등 관리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170F76-53FE-4024-9466-C2CEC20C086E}"/>
              </a:ext>
            </a:extLst>
          </p:cNvPr>
          <p:cNvSpPr/>
          <p:nvPr/>
        </p:nvSpPr>
        <p:spPr>
          <a:xfrm>
            <a:off x="424180" y="2885122"/>
            <a:ext cx="5570220" cy="255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A7DD2-2902-4E6D-BC07-EFD491C66F8B}"/>
              </a:ext>
            </a:extLst>
          </p:cNvPr>
          <p:cNvSpPr txBox="1"/>
          <p:nvPr/>
        </p:nvSpPr>
        <p:spPr>
          <a:xfrm>
            <a:off x="424180" y="2426295"/>
            <a:ext cx="557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212C7BD-F3E8-4414-ACD2-8B99B50BA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05296"/>
              </p:ext>
            </p:extLst>
          </p:nvPr>
        </p:nvGraphicFramePr>
        <p:xfrm>
          <a:off x="566422" y="3738244"/>
          <a:ext cx="5300979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094">
                  <a:extLst>
                    <a:ext uri="{9D8B030D-6E8A-4147-A177-3AD203B41FA5}">
                      <a16:colId xmlns:a16="http://schemas.microsoft.com/office/drawing/2014/main" val="2072092312"/>
                    </a:ext>
                  </a:extLst>
                </a:gridCol>
                <a:gridCol w="1225851">
                  <a:extLst>
                    <a:ext uri="{9D8B030D-6E8A-4147-A177-3AD203B41FA5}">
                      <a16:colId xmlns:a16="http://schemas.microsoft.com/office/drawing/2014/main" val="566177767"/>
                    </a:ext>
                  </a:extLst>
                </a:gridCol>
                <a:gridCol w="763258">
                  <a:extLst>
                    <a:ext uri="{9D8B030D-6E8A-4147-A177-3AD203B41FA5}">
                      <a16:colId xmlns:a16="http://schemas.microsoft.com/office/drawing/2014/main" val="17198316"/>
                    </a:ext>
                  </a:extLst>
                </a:gridCol>
                <a:gridCol w="763259">
                  <a:extLst>
                    <a:ext uri="{9D8B030D-6E8A-4147-A177-3AD203B41FA5}">
                      <a16:colId xmlns:a16="http://schemas.microsoft.com/office/drawing/2014/main" val="35797278"/>
                    </a:ext>
                  </a:extLst>
                </a:gridCol>
                <a:gridCol w="763259">
                  <a:extLst>
                    <a:ext uri="{9D8B030D-6E8A-4147-A177-3AD203B41FA5}">
                      <a16:colId xmlns:a16="http://schemas.microsoft.com/office/drawing/2014/main" val="2179691769"/>
                    </a:ext>
                  </a:extLst>
                </a:gridCol>
                <a:gridCol w="763258">
                  <a:extLst>
                    <a:ext uri="{9D8B030D-6E8A-4147-A177-3AD203B41FA5}">
                      <a16:colId xmlns:a16="http://schemas.microsoft.com/office/drawing/2014/main" val="64189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고객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서브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시작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종료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삼성전자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전사수요예측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계절성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69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87169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3DBE8F6-59F3-47CC-8B11-0286C1B8012F}"/>
              </a:ext>
            </a:extLst>
          </p:cNvPr>
          <p:cNvSpPr/>
          <p:nvPr/>
        </p:nvSpPr>
        <p:spPr>
          <a:xfrm>
            <a:off x="4978400" y="3187700"/>
            <a:ext cx="7874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구동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0234FC9-0684-4C58-BA7B-A70021070F32}"/>
              </a:ext>
            </a:extLst>
          </p:cNvPr>
          <p:cNvSpPr/>
          <p:nvPr/>
        </p:nvSpPr>
        <p:spPr>
          <a:xfrm>
            <a:off x="6299620" y="3770788"/>
            <a:ext cx="685800" cy="59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F90A3E54-4427-49F5-936E-9C7C52183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55069"/>
              </p:ext>
            </p:extLst>
          </p:nvPr>
        </p:nvGraphicFramePr>
        <p:xfrm>
          <a:off x="7118349" y="3656964"/>
          <a:ext cx="486029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390">
                  <a:extLst>
                    <a:ext uri="{9D8B030D-6E8A-4147-A177-3AD203B41FA5}">
                      <a16:colId xmlns:a16="http://schemas.microsoft.com/office/drawing/2014/main" val="56617776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79727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79691769"/>
                    </a:ext>
                  </a:extLst>
                </a:gridCol>
                <a:gridCol w="1892301">
                  <a:extLst>
                    <a:ext uri="{9D8B030D-6E8A-4147-A177-3AD203B41FA5}">
                      <a16:colId xmlns:a16="http://schemas.microsoft.com/office/drawing/2014/main" val="64189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시작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종료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LOAD /  </a:t>
                      </a:r>
                    </a:p>
                    <a:p>
                      <a:pPr algn="ctr" latinLnBrk="1"/>
                      <a:r>
                        <a:rPr lang="en-US" altLang="ko-KR" sz="1200"/>
                        <a:t>RUNNING</a:t>
                      </a:r>
                    </a:p>
                    <a:p>
                      <a:pPr algn="ctr" latinLnBrk="1"/>
                      <a:r>
                        <a:rPr lang="en-US" altLang="ko-KR" sz="1200"/>
                        <a:t>COMPLETE/</a:t>
                      </a:r>
                    </a:p>
                    <a:p>
                      <a:pPr algn="ctr" latinLnBrk="1"/>
                      <a:r>
                        <a:rPr lang="en-US" altLang="ko-KR" sz="1200"/>
                        <a:t>ERROR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69716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5003DC1-D1B8-4298-9454-CA7604DDC50A}"/>
              </a:ext>
            </a:extLst>
          </p:cNvPr>
          <p:cNvSpPr txBox="1"/>
          <p:nvPr/>
        </p:nvSpPr>
        <p:spPr>
          <a:xfrm>
            <a:off x="7289800" y="2568417"/>
            <a:ext cx="41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DB </a:t>
            </a:r>
            <a:r>
              <a:rPr lang="ko-KR" altLang="en-US"/>
              <a:t>상태 변경 후 모델 구동</a:t>
            </a:r>
          </a:p>
        </p:txBody>
      </p:sp>
    </p:spTree>
    <p:extLst>
      <p:ext uri="{BB962C8B-B14F-4D97-AF65-F5344CB8AC3E}">
        <p14:creationId xmlns:p14="http://schemas.microsoft.com/office/powerpoint/2010/main" val="4164457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운영 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139AE0-2F1E-4777-9A79-05D6E378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0" y="1462088"/>
            <a:ext cx="11343640" cy="59309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Rest API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활용하여 모델 구동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170F76-53FE-4024-9466-C2CEC20C086E}"/>
              </a:ext>
            </a:extLst>
          </p:cNvPr>
          <p:cNvSpPr/>
          <p:nvPr/>
        </p:nvSpPr>
        <p:spPr>
          <a:xfrm>
            <a:off x="424180" y="2885122"/>
            <a:ext cx="5570220" cy="255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A7DD2-2902-4E6D-BC07-EFD491C66F8B}"/>
              </a:ext>
            </a:extLst>
          </p:cNvPr>
          <p:cNvSpPr txBox="1"/>
          <p:nvPr/>
        </p:nvSpPr>
        <p:spPr>
          <a:xfrm>
            <a:off x="424180" y="2426295"/>
            <a:ext cx="557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212C7BD-F3E8-4414-ACD2-8B99B50BA151}"/>
              </a:ext>
            </a:extLst>
          </p:cNvPr>
          <p:cNvGraphicFramePr>
            <a:graphicFrameLocks noGrp="1"/>
          </p:cNvGraphicFramePr>
          <p:nvPr/>
        </p:nvGraphicFramePr>
        <p:xfrm>
          <a:off x="566422" y="3738244"/>
          <a:ext cx="5300979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094">
                  <a:extLst>
                    <a:ext uri="{9D8B030D-6E8A-4147-A177-3AD203B41FA5}">
                      <a16:colId xmlns:a16="http://schemas.microsoft.com/office/drawing/2014/main" val="2072092312"/>
                    </a:ext>
                  </a:extLst>
                </a:gridCol>
                <a:gridCol w="1225851">
                  <a:extLst>
                    <a:ext uri="{9D8B030D-6E8A-4147-A177-3AD203B41FA5}">
                      <a16:colId xmlns:a16="http://schemas.microsoft.com/office/drawing/2014/main" val="566177767"/>
                    </a:ext>
                  </a:extLst>
                </a:gridCol>
                <a:gridCol w="763258">
                  <a:extLst>
                    <a:ext uri="{9D8B030D-6E8A-4147-A177-3AD203B41FA5}">
                      <a16:colId xmlns:a16="http://schemas.microsoft.com/office/drawing/2014/main" val="17198316"/>
                    </a:ext>
                  </a:extLst>
                </a:gridCol>
                <a:gridCol w="763259">
                  <a:extLst>
                    <a:ext uri="{9D8B030D-6E8A-4147-A177-3AD203B41FA5}">
                      <a16:colId xmlns:a16="http://schemas.microsoft.com/office/drawing/2014/main" val="35797278"/>
                    </a:ext>
                  </a:extLst>
                </a:gridCol>
                <a:gridCol w="763259">
                  <a:extLst>
                    <a:ext uri="{9D8B030D-6E8A-4147-A177-3AD203B41FA5}">
                      <a16:colId xmlns:a16="http://schemas.microsoft.com/office/drawing/2014/main" val="2179691769"/>
                    </a:ext>
                  </a:extLst>
                </a:gridCol>
                <a:gridCol w="763258">
                  <a:extLst>
                    <a:ext uri="{9D8B030D-6E8A-4147-A177-3AD203B41FA5}">
                      <a16:colId xmlns:a16="http://schemas.microsoft.com/office/drawing/2014/main" val="64189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고객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서브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시작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종료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삼성전자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전사수요예측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계절성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69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87169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3DBE8F6-59F3-47CC-8B11-0286C1B8012F}"/>
              </a:ext>
            </a:extLst>
          </p:cNvPr>
          <p:cNvSpPr/>
          <p:nvPr/>
        </p:nvSpPr>
        <p:spPr>
          <a:xfrm>
            <a:off x="4978400" y="3187700"/>
            <a:ext cx="7874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구동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0234FC9-0684-4C58-BA7B-A70021070F32}"/>
              </a:ext>
            </a:extLst>
          </p:cNvPr>
          <p:cNvSpPr/>
          <p:nvPr/>
        </p:nvSpPr>
        <p:spPr>
          <a:xfrm>
            <a:off x="6299620" y="3770788"/>
            <a:ext cx="685800" cy="59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03DC1-D1B8-4298-9454-CA7604DDC50A}"/>
              </a:ext>
            </a:extLst>
          </p:cNvPr>
          <p:cNvSpPr txBox="1"/>
          <p:nvPr/>
        </p:nvSpPr>
        <p:spPr>
          <a:xfrm>
            <a:off x="7289800" y="2568417"/>
            <a:ext cx="41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모델 구동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B23E-1EC4-49D8-8777-453228E9FA66}"/>
              </a:ext>
            </a:extLst>
          </p:cNvPr>
          <p:cNvSpPr txBox="1"/>
          <p:nvPr/>
        </p:nvSpPr>
        <p:spPr>
          <a:xfrm>
            <a:off x="6460564" y="3003034"/>
            <a:ext cx="104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Rest API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F5150E-CC5B-443F-ACC3-B19813EC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820" y="3372366"/>
            <a:ext cx="1638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5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운영 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139AE0-2F1E-4777-9A79-05D6E378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0" y="1462088"/>
            <a:ext cx="11343640" cy="59309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패키징한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파일들을 개발서버 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이관하여 아래와 같이 운영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운영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이관시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호환 여부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경로 설정 등에서 문제가 발생할 수 있으므로 확인 필요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78E4BB-4264-44D3-87A9-A8459CEB5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17" y="2331276"/>
            <a:ext cx="2575783" cy="31244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3DE0436-F59E-45E0-920F-6249B2283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26164"/>
            <a:ext cx="4625788" cy="16142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08F17D-20F8-4C3E-BF3B-07F02E525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04" y="2571817"/>
            <a:ext cx="4508220" cy="1614262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B3F027B9-7AB4-40B3-93F0-7A5573AEE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" y="4456150"/>
            <a:ext cx="5044291" cy="2363147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0331B18D-4124-4AFC-9471-096E32C91AF2}"/>
              </a:ext>
            </a:extLst>
          </p:cNvPr>
          <p:cNvSpPr/>
          <p:nvPr/>
        </p:nvSpPr>
        <p:spPr>
          <a:xfrm>
            <a:off x="5733530" y="2293775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865324C-B600-47B9-B48F-0E2481D91D44}"/>
              </a:ext>
            </a:extLst>
          </p:cNvPr>
          <p:cNvSpPr/>
          <p:nvPr/>
        </p:nvSpPr>
        <p:spPr>
          <a:xfrm>
            <a:off x="91631" y="4468667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A948913-B657-4133-9A6A-3844A241488B}"/>
              </a:ext>
            </a:extLst>
          </p:cNvPr>
          <p:cNvSpPr/>
          <p:nvPr/>
        </p:nvSpPr>
        <p:spPr>
          <a:xfrm>
            <a:off x="91631" y="2285820"/>
            <a:ext cx="332549" cy="28599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3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725D11-2AB1-471B-BDC2-873AE7B2A13F}"/>
              </a:ext>
            </a:extLst>
          </p:cNvPr>
          <p:cNvSpPr txBox="1"/>
          <p:nvPr/>
        </p:nvSpPr>
        <p:spPr>
          <a:xfrm>
            <a:off x="381919" y="2210440"/>
            <a:ext cx="29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Python -&gt; Oracle DB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DF6FE-C471-4232-889F-A805AB512FEF}"/>
              </a:ext>
            </a:extLst>
          </p:cNvPr>
          <p:cNvSpPr txBox="1"/>
          <p:nvPr/>
        </p:nvSpPr>
        <p:spPr>
          <a:xfrm>
            <a:off x="5982941" y="2051250"/>
            <a:ext cx="29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Oracle DB</a:t>
            </a:r>
            <a:r>
              <a:rPr lang="ko-KR" altLang="en-US" b="1" dirty="0"/>
              <a:t>에서 확인 가능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5BFE00-3CD5-476F-8BEF-EB40FBC808BC}"/>
              </a:ext>
            </a:extLst>
          </p:cNvPr>
          <p:cNvCxnSpPr>
            <a:cxnSpLocks/>
          </p:cNvCxnSpPr>
          <p:nvPr/>
        </p:nvCxnSpPr>
        <p:spPr>
          <a:xfrm>
            <a:off x="4837428" y="3576822"/>
            <a:ext cx="980666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9E76EB3-64D8-4972-9133-1720C603D2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72088" y="4849303"/>
            <a:ext cx="2484245" cy="1426080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28719DE-C9E9-412A-B878-DA57CD281B97}"/>
              </a:ext>
            </a:extLst>
          </p:cNvPr>
          <p:cNvCxnSpPr>
            <a:cxnSpLocks/>
          </p:cNvCxnSpPr>
          <p:nvPr/>
        </p:nvCxnSpPr>
        <p:spPr>
          <a:xfrm>
            <a:off x="8056333" y="4186079"/>
            <a:ext cx="3968" cy="6720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8510B2-F3C8-4DA4-AA98-40979FE9E507}"/>
              </a:ext>
            </a:extLst>
          </p:cNvPr>
          <p:cNvSpPr txBox="1"/>
          <p:nvPr/>
        </p:nvSpPr>
        <p:spPr>
          <a:xfrm>
            <a:off x="363989" y="4380770"/>
            <a:ext cx="29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Screen display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6429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 및 범위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특징 및 강점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887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시각화</a:t>
            </a:r>
            <a:r>
              <a:rPr lang="en-US" altLang="ko-KR" dirty="0"/>
              <a:t>(Python-matplotlib)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 descr="하늘, 텍스트, 지도이(가) 표시된 사진&#10;&#10;자동 생성된 설명">
            <a:extLst>
              <a:ext uri="{FF2B5EF4-FFF2-40B4-BE49-F238E27FC236}">
                <a16:creationId xmlns:a16="http://schemas.microsoft.com/office/drawing/2014/main" id="{4E18F57E-11F6-4D0F-9102-E5A1B44B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75472"/>
            <a:ext cx="5532599" cy="3093988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25819E8-DD98-4569-9E8A-E6843FB23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7622"/>
            <a:ext cx="5532599" cy="2994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7A5110-64D3-4990-BD94-4872966A1AE2}"/>
              </a:ext>
            </a:extLst>
          </p:cNvPr>
          <p:cNvSpPr txBox="1"/>
          <p:nvPr/>
        </p:nvSpPr>
        <p:spPr>
          <a:xfrm>
            <a:off x="362408" y="4896613"/>
            <a:ext cx="5419826" cy="707886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ko-KR" altLang="en-US" sz="2000" b="1" dirty="0"/>
              <a:t>주 단위 이동평균으로 구한 평균값과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판매량으로 계절성 지수 산출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D6615-0D61-4B76-B307-0D8E81FBF5B8}"/>
              </a:ext>
            </a:extLst>
          </p:cNvPr>
          <p:cNvSpPr txBox="1"/>
          <p:nvPr/>
        </p:nvSpPr>
        <p:spPr>
          <a:xfrm>
            <a:off x="6409767" y="4896613"/>
            <a:ext cx="5419825" cy="707886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ko-KR" altLang="en-US" sz="2000" b="1" dirty="0"/>
              <a:t>주치 </a:t>
            </a:r>
            <a:r>
              <a:rPr lang="ko-KR" altLang="en-US" sz="2000" b="1" dirty="0" err="1"/>
              <a:t>수요예측값을</a:t>
            </a:r>
            <a:r>
              <a:rPr lang="ko-KR" altLang="en-US" sz="2000" b="1" dirty="0"/>
              <a:t> 최근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년간 계절성지수의 평균을 고려하여 산출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A0A65-EDCD-439F-AD1C-B8819A68A91D}"/>
              </a:ext>
            </a:extLst>
          </p:cNvPr>
          <p:cNvSpPr txBox="1"/>
          <p:nvPr/>
        </p:nvSpPr>
        <p:spPr>
          <a:xfrm>
            <a:off x="464790" y="1611149"/>
            <a:ext cx="19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ITEM0001 </a:t>
            </a:r>
            <a:r>
              <a:rPr lang="ko-KR" altLang="en-US" b="1" dirty="0"/>
              <a:t>샘플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26A16-66FF-4880-90B6-27CD4EBC2242}"/>
              </a:ext>
            </a:extLst>
          </p:cNvPr>
          <p:cNvSpPr txBox="1"/>
          <p:nvPr/>
        </p:nvSpPr>
        <p:spPr>
          <a:xfrm>
            <a:off x="6423213" y="1611149"/>
            <a:ext cx="19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ITEM0109 </a:t>
            </a:r>
            <a:r>
              <a:rPr lang="ko-KR" altLang="en-US" b="1" dirty="0"/>
              <a:t>샘플</a:t>
            </a:r>
          </a:p>
        </p:txBody>
      </p:sp>
    </p:spTree>
    <p:extLst>
      <p:ext uri="{BB962C8B-B14F-4D97-AF65-F5344CB8AC3E}">
        <p14:creationId xmlns:p14="http://schemas.microsoft.com/office/powerpoint/2010/main" val="2779520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프로젝트 추진내역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17FD9-79CE-4E7E-9A83-4E96971C3E72}"/>
              </a:ext>
            </a:extLst>
          </p:cNvPr>
          <p:cNvSpPr txBox="1"/>
          <p:nvPr/>
        </p:nvSpPr>
        <p:spPr>
          <a:xfrm>
            <a:off x="4348219" y="2872749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+mj-lt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프로젝트 구축 방법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팀 구성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일정표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산출물 목록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655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구축방법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637689DD-7804-423A-BC91-919C85D949F0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아래의 각 단계에 따라 </a:t>
            </a:r>
            <a:r>
              <a:rPr lang="ko-KR" altLang="en-US" dirty="0" err="1">
                <a:ea typeface="맑은 고딕" panose="020B0503020000020004" pitchFamily="50" charset="-127"/>
              </a:rPr>
              <a:t>일정별로</a:t>
            </a:r>
            <a:r>
              <a:rPr lang="ko-KR" altLang="en-US" dirty="0">
                <a:ea typeface="맑은 고딕" panose="020B0503020000020004" pitchFamily="50" charset="-127"/>
              </a:rPr>
              <a:t> 프로젝트를 진행함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E454C0-AEC4-4DD8-A84B-A10DDEA2FBA6}"/>
              </a:ext>
            </a:extLst>
          </p:cNvPr>
          <p:cNvSpPr txBox="1"/>
          <p:nvPr/>
        </p:nvSpPr>
        <p:spPr>
          <a:xfrm>
            <a:off x="331731" y="21742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착수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57337E-B064-4B59-B5EA-D3446B828797}"/>
              </a:ext>
            </a:extLst>
          </p:cNvPr>
          <p:cNvSpPr txBox="1"/>
          <p:nvPr/>
        </p:nvSpPr>
        <p:spPr>
          <a:xfrm>
            <a:off x="2895639" y="217423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석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 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E57F4E-9FE7-4442-B53B-6DB11B9971A0}"/>
              </a:ext>
            </a:extLst>
          </p:cNvPr>
          <p:cNvSpPr txBox="1"/>
          <p:nvPr/>
        </p:nvSpPr>
        <p:spPr>
          <a:xfrm>
            <a:off x="5680424" y="21742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 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E59A4D-4D98-4647-B1CA-63597D13345C}"/>
              </a:ext>
            </a:extLst>
          </p:cNvPr>
          <p:cNvSpPr txBox="1"/>
          <p:nvPr/>
        </p:nvSpPr>
        <p:spPr>
          <a:xfrm>
            <a:off x="8093548" y="21742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이관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3FD98-AB4F-4105-B456-59F385B90042}"/>
              </a:ext>
            </a:extLst>
          </p:cNvPr>
          <p:cNvSpPr txBox="1"/>
          <p:nvPr/>
        </p:nvSpPr>
        <p:spPr>
          <a:xfrm>
            <a:off x="10232466" y="21742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종료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0F7EE2-E103-4BD4-B645-4E771E97D85F}"/>
              </a:ext>
            </a:extLst>
          </p:cNvPr>
          <p:cNvSpPr/>
          <p:nvPr/>
        </p:nvSpPr>
        <p:spPr>
          <a:xfrm>
            <a:off x="394874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착수 준비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AA26D1-855E-45FA-9631-40A01DF9289F}"/>
              </a:ext>
            </a:extLst>
          </p:cNvPr>
          <p:cNvSpPr/>
          <p:nvPr/>
        </p:nvSpPr>
        <p:spPr>
          <a:xfrm>
            <a:off x="399461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6750F6-397C-4471-9ABA-ACC2C1DF4624}"/>
              </a:ext>
            </a:extLst>
          </p:cNvPr>
          <p:cNvSpPr/>
          <p:nvPr/>
        </p:nvSpPr>
        <p:spPr>
          <a:xfrm>
            <a:off x="2666975" y="2683654"/>
            <a:ext cx="179645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탐색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2357F9D-D1DD-48F1-9474-94C81B742B07}"/>
              </a:ext>
            </a:extLst>
          </p:cNvPr>
          <p:cNvSpPr/>
          <p:nvPr/>
        </p:nvSpPr>
        <p:spPr>
          <a:xfrm>
            <a:off x="2666975" y="3356472"/>
            <a:ext cx="180317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설계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B71780-373C-4C92-B3D2-07F5A71E14F7}"/>
              </a:ext>
            </a:extLst>
          </p:cNvPr>
          <p:cNvSpPr/>
          <p:nvPr/>
        </p:nvSpPr>
        <p:spPr>
          <a:xfrm>
            <a:off x="2671317" y="4073177"/>
            <a:ext cx="180317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9A8A78-7ECA-4B4F-90E2-129A8D44B2E9}"/>
              </a:ext>
            </a:extLst>
          </p:cNvPr>
          <p:cNvSpPr/>
          <p:nvPr/>
        </p:nvSpPr>
        <p:spPr>
          <a:xfrm>
            <a:off x="2671317" y="4779606"/>
            <a:ext cx="180317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217A98-55CE-451C-B76A-A3B7DA93AC72}"/>
              </a:ext>
            </a:extLst>
          </p:cNvPr>
          <p:cNvSpPr/>
          <p:nvPr/>
        </p:nvSpPr>
        <p:spPr>
          <a:xfrm>
            <a:off x="2671317" y="5546035"/>
            <a:ext cx="180317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설계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28D383-C5F2-40CE-BADD-2F5C20805674}"/>
              </a:ext>
            </a:extLst>
          </p:cNvPr>
          <p:cNvSpPr/>
          <p:nvPr/>
        </p:nvSpPr>
        <p:spPr>
          <a:xfrm>
            <a:off x="5286225" y="2711093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89A16B-3534-4273-9EE9-8E83435CF64C}"/>
              </a:ext>
            </a:extLst>
          </p:cNvPr>
          <p:cNvSpPr/>
          <p:nvPr/>
        </p:nvSpPr>
        <p:spPr>
          <a:xfrm>
            <a:off x="5286225" y="3440283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테스트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AF49012-3C42-42CF-9FD4-297B2ACEE34D}"/>
              </a:ext>
            </a:extLst>
          </p:cNvPr>
          <p:cNvSpPr/>
          <p:nvPr/>
        </p:nvSpPr>
        <p:spPr>
          <a:xfrm>
            <a:off x="5286225" y="4156988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테스트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1050D08-5F77-4FB4-921C-022E5807ADDA}"/>
              </a:ext>
            </a:extLst>
          </p:cNvPr>
          <p:cNvSpPr/>
          <p:nvPr/>
        </p:nvSpPr>
        <p:spPr>
          <a:xfrm>
            <a:off x="7827415" y="2714236"/>
            <a:ext cx="172478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이관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ADE644-21D4-4B25-BF89-941F4702E9F7}"/>
              </a:ext>
            </a:extLst>
          </p:cNvPr>
          <p:cNvSpPr/>
          <p:nvPr/>
        </p:nvSpPr>
        <p:spPr>
          <a:xfrm>
            <a:off x="7836351" y="3441841"/>
            <a:ext cx="172478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운영방안 수립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E461CF-78A2-4DD5-89DF-B70760648A69}"/>
              </a:ext>
            </a:extLst>
          </p:cNvPr>
          <p:cNvSpPr/>
          <p:nvPr/>
        </p:nvSpPr>
        <p:spPr>
          <a:xfrm>
            <a:off x="10293837" y="2714236"/>
            <a:ext cx="131666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 보고</a:t>
            </a:r>
          </a:p>
        </p:txBody>
      </p:sp>
    </p:spTree>
    <p:extLst>
      <p:ext uri="{BB962C8B-B14F-4D97-AF65-F5344CB8AC3E}">
        <p14:creationId xmlns:p14="http://schemas.microsoft.com/office/powerpoint/2010/main" val="2292066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637689DD-7804-423A-BC91-919C85D949F0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구성은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명으로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이루어짐</a:t>
            </a:r>
          </a:p>
        </p:txBody>
      </p:sp>
      <p:grpSp>
        <p:nvGrpSpPr>
          <p:cNvPr id="44" name="그룹 11">
            <a:extLst>
              <a:ext uri="{FF2B5EF4-FFF2-40B4-BE49-F238E27FC236}">
                <a16:creationId xmlns:a16="http://schemas.microsoft.com/office/drawing/2014/main" id="{A9CC78B7-E313-4A24-8884-E39B988A4997}"/>
              </a:ext>
            </a:extLst>
          </p:cNvPr>
          <p:cNvGrpSpPr/>
          <p:nvPr/>
        </p:nvGrpSpPr>
        <p:grpSpPr>
          <a:xfrm>
            <a:off x="4812767" y="3494082"/>
            <a:ext cx="2553243" cy="1087043"/>
            <a:chOff x="4786399" y="2674491"/>
            <a:chExt cx="2164816" cy="1111336"/>
          </a:xfrm>
        </p:grpSpPr>
        <p:grpSp>
          <p:nvGrpSpPr>
            <p:cNvPr id="45" name="그룹 9">
              <a:extLst>
                <a:ext uri="{FF2B5EF4-FFF2-40B4-BE49-F238E27FC236}">
                  <a16:creationId xmlns:a16="http://schemas.microsoft.com/office/drawing/2014/main" id="{6FB49298-8FE1-4EED-9693-0E69F6B1393A}"/>
                </a:ext>
              </a:extLst>
            </p:cNvPr>
            <p:cNvGrpSpPr/>
            <p:nvPr/>
          </p:nvGrpSpPr>
          <p:grpSpPr>
            <a:xfrm>
              <a:off x="4797612" y="2674491"/>
              <a:ext cx="2153603" cy="1111336"/>
              <a:chOff x="4291584" y="2475243"/>
              <a:chExt cx="2153603" cy="1111336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C4D3BD5-4922-486E-829A-EF1FEED905C2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A269DD4-8097-4AF0-867D-61B65E0DBB14}"/>
                  </a:ext>
                </a:extLst>
              </p:cNvPr>
              <p:cNvSpPr/>
              <p:nvPr/>
            </p:nvSpPr>
            <p:spPr>
              <a:xfrm>
                <a:off x="4296791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r>
                  <a:rPr lang="en-US" altLang="ko-KR" sz="1867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Project Manager</a:t>
                </a:r>
                <a:endParaRPr lang="ko-KR" altLang="en-US" sz="1867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2010F0-D9B2-4D91-BD78-92661A7F536D}"/>
                </a:ext>
              </a:extLst>
            </p:cNvPr>
            <p:cNvSpPr txBox="1"/>
            <p:nvPr/>
          </p:nvSpPr>
          <p:spPr>
            <a:xfrm>
              <a:off x="4786399" y="3184532"/>
              <a:ext cx="2148397" cy="4719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en-US" altLang="ko-KR" sz="2400" ker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XXX</a:t>
              </a:r>
              <a:endParaRPr lang="ko-KR" altLang="en-US" sz="2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12">
            <a:extLst>
              <a:ext uri="{FF2B5EF4-FFF2-40B4-BE49-F238E27FC236}">
                <a16:creationId xmlns:a16="http://schemas.microsoft.com/office/drawing/2014/main" id="{EB4FE227-90E3-4432-837A-2500D9A7BE9B}"/>
              </a:ext>
            </a:extLst>
          </p:cNvPr>
          <p:cNvGrpSpPr/>
          <p:nvPr/>
        </p:nvGrpSpPr>
        <p:grpSpPr>
          <a:xfrm>
            <a:off x="815413" y="2156593"/>
            <a:ext cx="2036446" cy="839305"/>
            <a:chOff x="4797612" y="2674491"/>
            <a:chExt cx="2160708" cy="1111336"/>
          </a:xfrm>
        </p:grpSpPr>
        <p:grpSp>
          <p:nvGrpSpPr>
            <p:cNvPr id="50" name="그룹 13">
              <a:extLst>
                <a:ext uri="{FF2B5EF4-FFF2-40B4-BE49-F238E27FC236}">
                  <a16:creationId xmlns:a16="http://schemas.microsoft.com/office/drawing/2014/main" id="{5E309FDD-AFA3-4447-886F-63688F6118AB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2F22EA1-C646-4157-970A-B85E3284FED2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65BB93C-17A7-434F-9098-28E388992EFF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r>
                  <a:rPr lang="en-US" altLang="ko-KR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BD4A0D-578A-41A9-AF4F-B67D99F22C47}"/>
                </a:ext>
              </a:extLst>
            </p:cNvPr>
            <p:cNvSpPr txBox="1"/>
            <p:nvPr/>
          </p:nvSpPr>
          <p:spPr>
            <a:xfrm>
              <a:off x="4809923" y="3121160"/>
              <a:ext cx="2148397" cy="6112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en-US" altLang="ko-KR" sz="2400" ker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XXX</a:t>
              </a:r>
              <a:endParaRPr lang="ko-KR" altLang="en-US" sz="2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12">
            <a:extLst>
              <a:ext uri="{FF2B5EF4-FFF2-40B4-BE49-F238E27FC236}">
                <a16:creationId xmlns:a16="http://schemas.microsoft.com/office/drawing/2014/main" id="{76239D79-FB29-4CD9-92E2-F8CB69698673}"/>
              </a:ext>
            </a:extLst>
          </p:cNvPr>
          <p:cNvGrpSpPr/>
          <p:nvPr/>
        </p:nvGrpSpPr>
        <p:grpSpPr>
          <a:xfrm>
            <a:off x="847151" y="5121582"/>
            <a:ext cx="2029751" cy="839306"/>
            <a:chOff x="4797612" y="2674491"/>
            <a:chExt cx="2153604" cy="1111336"/>
          </a:xfrm>
        </p:grpSpPr>
        <p:grpSp>
          <p:nvGrpSpPr>
            <p:cNvPr id="55" name="그룹 13">
              <a:extLst>
                <a:ext uri="{FF2B5EF4-FFF2-40B4-BE49-F238E27FC236}">
                  <a16:creationId xmlns:a16="http://schemas.microsoft.com/office/drawing/2014/main" id="{929AFFBF-32F2-49E8-93F1-BE60DC7DEB70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79AA3CB-7433-4B57-B323-1BAFB186DE41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28E0B59-7AC2-4AEF-9D37-53D1D641753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r>
                  <a:rPr lang="en-US" altLang="ko-KR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E9636A-0D37-4F8C-8F1A-6A71BD20BBA0}"/>
                </a:ext>
              </a:extLst>
            </p:cNvPr>
            <p:cNvSpPr txBox="1"/>
            <p:nvPr/>
          </p:nvSpPr>
          <p:spPr>
            <a:xfrm>
              <a:off x="4797612" y="3119242"/>
              <a:ext cx="2148397" cy="6112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en-US" altLang="ko-KR" sz="2400" ker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XXX</a:t>
              </a:r>
              <a:endParaRPr lang="ko-KR" altLang="en-US" sz="2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12">
            <a:extLst>
              <a:ext uri="{FF2B5EF4-FFF2-40B4-BE49-F238E27FC236}">
                <a16:creationId xmlns:a16="http://schemas.microsoft.com/office/drawing/2014/main" id="{1E903533-1767-4FFC-A81B-E0279B7E22DC}"/>
              </a:ext>
            </a:extLst>
          </p:cNvPr>
          <p:cNvGrpSpPr/>
          <p:nvPr/>
        </p:nvGrpSpPr>
        <p:grpSpPr>
          <a:xfrm>
            <a:off x="840250" y="3652701"/>
            <a:ext cx="2044982" cy="921451"/>
            <a:chOff x="4788822" y="2674491"/>
            <a:chExt cx="2162394" cy="1111336"/>
          </a:xfrm>
        </p:grpSpPr>
        <p:grpSp>
          <p:nvGrpSpPr>
            <p:cNvPr id="60" name="그룹 13">
              <a:extLst>
                <a:ext uri="{FF2B5EF4-FFF2-40B4-BE49-F238E27FC236}">
                  <a16:creationId xmlns:a16="http://schemas.microsoft.com/office/drawing/2014/main" id="{6307446D-87CD-4339-B9ED-432DE6039BE7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613E065-0F86-4263-BF04-365E857C894F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70F04BB-0A1E-4DB3-861A-1DF4F15EA91D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r>
                  <a:rPr lang="en-US" altLang="ko-KR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30ED746-508E-4684-A23D-02D4F66467D3}"/>
                </a:ext>
              </a:extLst>
            </p:cNvPr>
            <p:cNvSpPr txBox="1"/>
            <p:nvPr/>
          </p:nvSpPr>
          <p:spPr>
            <a:xfrm>
              <a:off x="4788822" y="3165394"/>
              <a:ext cx="2148397" cy="556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en-US" altLang="ko-KR" sz="2400" ker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XXX</a:t>
              </a:r>
              <a:endParaRPr lang="ko-KR" altLang="en-US" sz="2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12">
            <a:extLst>
              <a:ext uri="{FF2B5EF4-FFF2-40B4-BE49-F238E27FC236}">
                <a16:creationId xmlns:a16="http://schemas.microsoft.com/office/drawing/2014/main" id="{E99219AC-21CA-4F68-B367-CD458EEE20AA}"/>
              </a:ext>
            </a:extLst>
          </p:cNvPr>
          <p:cNvGrpSpPr/>
          <p:nvPr/>
        </p:nvGrpSpPr>
        <p:grpSpPr>
          <a:xfrm>
            <a:off x="9265351" y="4567115"/>
            <a:ext cx="2035671" cy="974124"/>
            <a:chOff x="4797612" y="2674491"/>
            <a:chExt cx="2159885" cy="1111336"/>
          </a:xfrm>
        </p:grpSpPr>
        <p:grpSp>
          <p:nvGrpSpPr>
            <p:cNvPr id="65" name="그룹 13">
              <a:extLst>
                <a:ext uri="{FF2B5EF4-FFF2-40B4-BE49-F238E27FC236}">
                  <a16:creationId xmlns:a16="http://schemas.microsoft.com/office/drawing/2014/main" id="{1EB743E5-C9E9-41B5-9FF5-8A7D7B9C42FB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0E8189B-50D7-44D7-9F2B-32AD936DBEF7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5FE1402-7263-44F4-8FA2-E7BEB7E59C5E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r>
                  <a:rPr lang="en-US" altLang="ko-KR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F9FCE6-F128-4447-A8B6-F4100171E758}"/>
                </a:ext>
              </a:extLst>
            </p:cNvPr>
            <p:cNvSpPr txBox="1"/>
            <p:nvPr/>
          </p:nvSpPr>
          <p:spPr>
            <a:xfrm>
              <a:off x="4809100" y="3183838"/>
              <a:ext cx="2148397" cy="5266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en-US" altLang="ko-KR" sz="2400" ker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XXX</a:t>
              </a:r>
              <a:endParaRPr lang="ko-KR" altLang="en-US" sz="2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12">
            <a:extLst>
              <a:ext uri="{FF2B5EF4-FFF2-40B4-BE49-F238E27FC236}">
                <a16:creationId xmlns:a16="http://schemas.microsoft.com/office/drawing/2014/main" id="{9853F952-4AB3-4DE1-8F03-CCEA0F0A3DD1}"/>
              </a:ext>
            </a:extLst>
          </p:cNvPr>
          <p:cNvGrpSpPr/>
          <p:nvPr/>
        </p:nvGrpSpPr>
        <p:grpSpPr>
          <a:xfrm>
            <a:off x="9264352" y="2360975"/>
            <a:ext cx="2042540" cy="921451"/>
            <a:chOff x="4797612" y="2674491"/>
            <a:chExt cx="2159812" cy="1111336"/>
          </a:xfrm>
        </p:grpSpPr>
        <p:grpSp>
          <p:nvGrpSpPr>
            <p:cNvPr id="70" name="그룹 13">
              <a:extLst>
                <a:ext uri="{FF2B5EF4-FFF2-40B4-BE49-F238E27FC236}">
                  <a16:creationId xmlns:a16="http://schemas.microsoft.com/office/drawing/2014/main" id="{3CDD2C0D-EB11-40AC-A605-3615A958EB0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22DD2EF-7A73-4068-B0AA-1AF9AD287038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 latinLnBrk="0">
                  <a:defRPr/>
                </a:pPr>
                <a:endParaRPr lang="ko-KR" altLang="en-US" sz="2400" kern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38F4322-8FC8-4CA6-9C5F-66CA61451FAE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r>
                  <a:rPr lang="en-US" altLang="ko-KR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2400" kern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A51F03-D72C-400B-A718-BE9C7DCC98AA}"/>
                </a:ext>
              </a:extLst>
            </p:cNvPr>
            <p:cNvSpPr txBox="1"/>
            <p:nvPr/>
          </p:nvSpPr>
          <p:spPr>
            <a:xfrm>
              <a:off x="4809027" y="3135108"/>
              <a:ext cx="2148397" cy="556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en-US" altLang="ko-KR" sz="2400" ker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XXX</a:t>
              </a:r>
              <a:endParaRPr lang="ko-KR" altLang="en-US" sz="2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D7F0514-96C1-4C27-9CF4-1A3B7ABF1857}"/>
              </a:ext>
            </a:extLst>
          </p:cNvPr>
          <p:cNvCxnSpPr>
            <a:endCxn id="61" idx="3"/>
          </p:cNvCxnSpPr>
          <p:nvPr/>
        </p:nvCxnSpPr>
        <p:spPr bwMode="auto">
          <a:xfrm flipH="1">
            <a:off x="2871994" y="4287554"/>
            <a:ext cx="1948732" cy="3006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6F5CD94-E422-4A40-AC47-7D08123442BA}"/>
              </a:ext>
            </a:extLst>
          </p:cNvPr>
          <p:cNvCxnSpPr/>
          <p:nvPr/>
        </p:nvCxnSpPr>
        <p:spPr bwMode="auto">
          <a:xfrm flipV="1">
            <a:off x="7363986" y="4210869"/>
            <a:ext cx="940260" cy="11748"/>
          </a:xfrm>
          <a:prstGeom prst="line">
            <a:avLst/>
          </a:prstGeom>
          <a:noFill/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꺾인 연결선 89">
            <a:extLst>
              <a:ext uri="{FF2B5EF4-FFF2-40B4-BE49-F238E27FC236}">
                <a16:creationId xmlns:a16="http://schemas.microsoft.com/office/drawing/2014/main" id="{21579CD1-443D-46A2-A712-693858857E76}"/>
              </a:ext>
            </a:extLst>
          </p:cNvPr>
          <p:cNvCxnSpPr>
            <a:cxnSpLocks/>
            <a:endCxn id="95" idx="1"/>
          </p:cNvCxnSpPr>
          <p:nvPr/>
        </p:nvCxnSpPr>
        <p:spPr bwMode="auto">
          <a:xfrm rot="5400000" flipH="1" flipV="1">
            <a:off x="8173757" y="3103903"/>
            <a:ext cx="1231570" cy="971210"/>
          </a:xfrm>
          <a:prstGeom prst="bentConnector2">
            <a:avLst/>
          </a:prstGeom>
          <a:noFill/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1" name="꺾인 연결선 91">
            <a:extLst>
              <a:ext uri="{FF2B5EF4-FFF2-40B4-BE49-F238E27FC236}">
                <a16:creationId xmlns:a16="http://schemas.microsoft.com/office/drawing/2014/main" id="{29D02161-FB68-4B70-A9A2-2FE668784E86}"/>
              </a:ext>
            </a:extLst>
          </p:cNvPr>
          <p:cNvCxnSpPr>
            <a:cxnSpLocks/>
            <a:endCxn id="66" idx="1"/>
          </p:cNvCxnSpPr>
          <p:nvPr/>
        </p:nvCxnSpPr>
        <p:spPr bwMode="auto">
          <a:xfrm rot="16200000" flipH="1">
            <a:off x="8237451" y="4205681"/>
            <a:ext cx="1099536" cy="977918"/>
          </a:xfrm>
          <a:prstGeom prst="bentConnector2">
            <a:avLst/>
          </a:prstGeom>
          <a:noFill/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2" name="꺾인 연결선 97">
            <a:extLst>
              <a:ext uri="{FF2B5EF4-FFF2-40B4-BE49-F238E27FC236}">
                <a16:creationId xmlns:a16="http://schemas.microsoft.com/office/drawing/2014/main" id="{AECAB3A3-28DB-464D-A6C0-B2D1ECE9461B}"/>
              </a:ext>
            </a:extLst>
          </p:cNvPr>
          <p:cNvCxnSpPr>
            <a:endCxn id="56" idx="3"/>
          </p:cNvCxnSpPr>
          <p:nvPr/>
        </p:nvCxnSpPr>
        <p:spPr bwMode="auto">
          <a:xfrm rot="5400000">
            <a:off x="2738011" y="4402486"/>
            <a:ext cx="1419798" cy="1151832"/>
          </a:xfrm>
          <a:prstGeom prst="bentConnector2">
            <a:avLst/>
          </a:prstGeom>
          <a:noFill/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3" name="꺾인 연결선 100">
            <a:extLst>
              <a:ext uri="{FF2B5EF4-FFF2-40B4-BE49-F238E27FC236}">
                <a16:creationId xmlns:a16="http://schemas.microsoft.com/office/drawing/2014/main" id="{BBC97CD0-D821-45FB-AB9E-8948EF3BD849}"/>
              </a:ext>
            </a:extLst>
          </p:cNvPr>
          <p:cNvCxnSpPr>
            <a:cxnSpLocks/>
            <a:endCxn id="51" idx="3"/>
          </p:cNvCxnSpPr>
          <p:nvPr/>
        </p:nvCxnSpPr>
        <p:spPr bwMode="auto">
          <a:xfrm rot="16200000" flipV="1">
            <a:off x="2667286" y="2909333"/>
            <a:ext cx="1542440" cy="1173294"/>
          </a:xfrm>
          <a:prstGeom prst="bentConnector2">
            <a:avLst/>
          </a:prstGeom>
          <a:noFill/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F87B10DC-3708-4826-8715-DFBFB84617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55" y="3751058"/>
            <a:ext cx="818146" cy="43863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BF73918-BE5B-4B20-A815-D7FEEC901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06" y="3706138"/>
            <a:ext cx="1102798" cy="5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13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WBS + R&amp;R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9106EA9-422E-412A-B818-6BB1FF8D3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46718"/>
              </p:ext>
            </p:extLst>
          </p:nvPr>
        </p:nvGraphicFramePr>
        <p:xfrm>
          <a:off x="497305" y="1333646"/>
          <a:ext cx="11149262" cy="500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4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5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분석과제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기존내용 리뷰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소스코드 리뷰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정의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시나리오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HW,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SW, 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정의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 정의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지수 산출 모델 개발</a:t>
                      </a:r>
                      <a:endParaRPr lang="en-US" altLang="ko-KR" sz="16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 지수 산출 모델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014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 예측 모델 개발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 모델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연동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 서버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시각화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Matplotlib 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테스트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단위별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0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관리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산출물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68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4" y="346869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일정표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BFAE9-11E1-4D26-9F1A-39760285498B}"/>
              </a:ext>
            </a:extLst>
          </p:cNvPr>
          <p:cNvSpPr txBox="1"/>
          <p:nvPr/>
        </p:nvSpPr>
        <p:spPr>
          <a:xfrm>
            <a:off x="10063025" y="3681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프로젝트 상세구현방안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A84262F-E052-4289-91BC-DE1E3E855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8" y="1855311"/>
            <a:ext cx="11680283" cy="41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7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 관리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0E1A9-FB9A-4D0A-9F3E-428F6C13FCE0}"/>
              </a:ext>
            </a:extLst>
          </p:cNvPr>
          <p:cNvSpPr txBox="1"/>
          <p:nvPr/>
        </p:nvSpPr>
        <p:spPr>
          <a:xfrm>
            <a:off x="4366148" y="3249466"/>
            <a:ext cx="4879975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사업 관리</a:t>
            </a:r>
            <a:endParaRPr lang="en-US" altLang="ko-KR" sz="2400" b="1" dirty="0">
              <a:solidFill>
                <a:srgbClr val="0070C0"/>
              </a:solidFill>
              <a:latin typeface="+mj-lt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투입 인력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의사소통 관리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94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투입인력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93A58B-E687-4AB5-9455-E4074230E626}"/>
              </a:ext>
            </a:extLst>
          </p:cNvPr>
          <p:cNvSpPr txBox="1"/>
          <p:nvPr/>
        </p:nvSpPr>
        <p:spPr>
          <a:xfrm>
            <a:off x="10063025" y="3681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955BFF-F35B-4A4E-8EF5-6C80461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42005"/>
              </p:ext>
            </p:extLst>
          </p:nvPr>
        </p:nvGraphicFramePr>
        <p:xfrm>
          <a:off x="243756" y="1822181"/>
          <a:ext cx="11724072" cy="309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024">
                  <a:extLst>
                    <a:ext uri="{9D8B030D-6E8A-4147-A177-3AD203B41FA5}">
                      <a16:colId xmlns:a16="http://schemas.microsoft.com/office/drawing/2014/main" val="3043295918"/>
                    </a:ext>
                  </a:extLst>
                </a:gridCol>
                <a:gridCol w="3908024">
                  <a:extLst>
                    <a:ext uri="{9D8B030D-6E8A-4147-A177-3AD203B41FA5}">
                      <a16:colId xmlns:a16="http://schemas.microsoft.com/office/drawing/2014/main" val="2354042664"/>
                    </a:ext>
                  </a:extLst>
                </a:gridCol>
                <a:gridCol w="3908024">
                  <a:extLst>
                    <a:ext uri="{9D8B030D-6E8A-4147-A177-3AD203B41FA5}">
                      <a16:colId xmlns:a16="http://schemas.microsoft.com/office/drawing/2014/main" val="2066073558"/>
                    </a:ext>
                  </a:extLst>
                </a:gridCol>
              </a:tblGrid>
              <a:tr h="717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581766"/>
                  </a:ext>
                </a:extLst>
              </a:tr>
              <a:tr h="58121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PM/Spark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중급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89143"/>
                  </a:ext>
                </a:extLst>
              </a:tr>
              <a:tr h="59820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초급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811136"/>
                  </a:ext>
                </a:extLst>
              </a:tr>
              <a:tr h="59820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초급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665627"/>
                  </a:ext>
                </a:extLst>
              </a:tr>
              <a:tr h="59820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초급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6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85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" y="314074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의사소통 관리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93A58B-E687-4AB5-9455-E4074230E626}"/>
              </a:ext>
            </a:extLst>
          </p:cNvPr>
          <p:cNvSpPr txBox="1"/>
          <p:nvPr/>
        </p:nvSpPr>
        <p:spPr>
          <a:xfrm>
            <a:off x="10063025" y="36816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</a:t>
            </a:r>
            <a:r>
              <a:rPr lang="ko-KR" altLang="en-US" sz="1200"/>
              <a:t> 프로젝트 추진 방안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46F918-1750-49A0-A5E5-8A4CEC508CE2}"/>
              </a:ext>
            </a:extLst>
          </p:cNvPr>
          <p:cNvSpPr/>
          <p:nvPr/>
        </p:nvSpPr>
        <p:spPr>
          <a:xfrm>
            <a:off x="377371" y="3373149"/>
            <a:ext cx="1785258" cy="157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의사소통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체계구축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798227-11DA-4B31-9762-E09D3F0C23D4}"/>
              </a:ext>
            </a:extLst>
          </p:cNvPr>
          <p:cNvSpPr/>
          <p:nvPr/>
        </p:nvSpPr>
        <p:spPr>
          <a:xfrm>
            <a:off x="2196988" y="3373149"/>
            <a:ext cx="1785258" cy="157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정보공유</a:t>
            </a:r>
            <a:endParaRPr lang="en-US" altLang="ko-KR" dirty="0"/>
          </a:p>
          <a:p>
            <a:pPr algn="ctr"/>
            <a:r>
              <a:rPr lang="ko-KR" altLang="en-US" dirty="0"/>
              <a:t>체계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DA22E3-4BBC-4334-B637-3AE2B9979DAB}"/>
              </a:ext>
            </a:extLst>
          </p:cNvPr>
          <p:cNvSpPr/>
          <p:nvPr/>
        </p:nvSpPr>
        <p:spPr>
          <a:xfrm>
            <a:off x="3982246" y="3415788"/>
            <a:ext cx="1785258" cy="157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검토체계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23BFDF-E9CF-40B2-85D3-618B4CEAF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29651"/>
              </p:ext>
            </p:extLst>
          </p:nvPr>
        </p:nvGraphicFramePr>
        <p:xfrm>
          <a:off x="6122894" y="2092008"/>
          <a:ext cx="5691735" cy="37081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8621">
                  <a:extLst>
                    <a:ext uri="{9D8B030D-6E8A-4147-A177-3AD203B41FA5}">
                      <a16:colId xmlns:a16="http://schemas.microsoft.com/office/drawing/2014/main" val="2649720065"/>
                    </a:ext>
                  </a:extLst>
                </a:gridCol>
                <a:gridCol w="3653114">
                  <a:extLst>
                    <a:ext uri="{9D8B030D-6E8A-4147-A177-3AD203B41FA5}">
                      <a16:colId xmlns:a16="http://schemas.microsoft.com/office/drawing/2014/main" val="407082041"/>
                    </a:ext>
                  </a:extLst>
                </a:gridCol>
              </a:tblGrid>
              <a:tr h="4883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커뮤니케이션 계획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57424"/>
                  </a:ext>
                </a:extLst>
              </a:tr>
              <a:tr h="37475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일간보고</a:t>
                      </a:r>
                      <a:endParaRPr lang="en-US" altLang="ko-KR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주간단위 내용 공유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559011"/>
                  </a:ext>
                </a:extLst>
              </a:tr>
              <a:tr h="374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475147"/>
                  </a:ext>
                </a:extLst>
              </a:tr>
              <a:tr h="374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이슈내용 공유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934156"/>
                  </a:ext>
                </a:extLst>
              </a:tr>
              <a:tr h="3747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  <a:endParaRPr lang="en-US" altLang="ko-KR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범위 일정 역할 공유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929880"/>
                  </a:ext>
                </a:extLst>
              </a:tr>
              <a:tr h="374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시기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첫 주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36518"/>
                  </a:ext>
                </a:extLst>
              </a:tr>
              <a:tr h="3747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 구축방향 공유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218220"/>
                  </a:ext>
                </a:extLst>
              </a:tr>
              <a:tr h="374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시기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완료 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074558"/>
                  </a:ext>
                </a:extLst>
              </a:tr>
              <a:tr h="596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 내용 및 시연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0168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72EEA59-7792-4EDB-B868-97DE437E9C83}"/>
              </a:ext>
            </a:extLst>
          </p:cNvPr>
          <p:cNvSpPr/>
          <p:nvPr/>
        </p:nvSpPr>
        <p:spPr>
          <a:xfrm>
            <a:off x="838200" y="1759065"/>
            <a:ext cx="4401671" cy="66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원활한 정보 공유로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성공적인 프로젝트 완성</a:t>
            </a:r>
          </a:p>
        </p:txBody>
      </p:sp>
    </p:spTree>
    <p:extLst>
      <p:ext uri="{BB962C8B-B14F-4D97-AF65-F5344CB8AC3E}">
        <p14:creationId xmlns:p14="http://schemas.microsoft.com/office/powerpoint/2010/main" val="3595630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Lessons Learned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56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프로젝트 목표 및 범위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F3A8C1-6FE5-44C5-A0C2-D7A0A41FD9FB}"/>
              </a:ext>
            </a:extLst>
          </p:cNvPr>
          <p:cNvSpPr/>
          <p:nvPr/>
        </p:nvSpPr>
        <p:spPr>
          <a:xfrm>
            <a:off x="514985" y="1565473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적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876016-5D9F-4462-BEEC-A0B54868AA46}"/>
              </a:ext>
            </a:extLst>
          </p:cNvPr>
          <p:cNvSpPr/>
          <p:nvPr/>
        </p:nvSpPr>
        <p:spPr>
          <a:xfrm>
            <a:off x="514985" y="2860336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전제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12C217-36AC-40EA-880F-4B798A317E3B}"/>
              </a:ext>
            </a:extLst>
          </p:cNvPr>
          <p:cNvSpPr/>
          <p:nvPr/>
        </p:nvSpPr>
        <p:spPr>
          <a:xfrm>
            <a:off x="514985" y="3941579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A862679-9C4E-437A-A5A3-D7D4B90DCE55}"/>
              </a:ext>
            </a:extLst>
          </p:cNvPr>
          <p:cNvSpPr/>
          <p:nvPr/>
        </p:nvSpPr>
        <p:spPr>
          <a:xfrm>
            <a:off x="514985" y="4957938"/>
            <a:ext cx="1437640" cy="71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2E6183-E9C4-4616-95B7-57D61DC26A4D}"/>
              </a:ext>
            </a:extLst>
          </p:cNvPr>
          <p:cNvSpPr txBox="1"/>
          <p:nvPr/>
        </p:nvSpPr>
        <p:spPr>
          <a:xfrm>
            <a:off x="2468823" y="4881462"/>
            <a:ext cx="4550541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dirty="0">
                <a:latin typeface="+mn-ea"/>
              </a:rPr>
              <a:t>계절성 지수 산출 모형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dirty="0">
                <a:latin typeface="+mn-ea"/>
              </a:rPr>
              <a:t>미래 수요 예측 모형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>
                <a:latin typeface="+mn-ea"/>
              </a:rPr>
              <a:t>머신러닝 예측 모형</a:t>
            </a:r>
            <a:endParaRPr lang="ko-KR" altLang="en-US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9DD3B0D-AA40-4FB3-8942-6173ABB1E25A}"/>
              </a:ext>
            </a:extLst>
          </p:cNvPr>
          <p:cNvSpPr txBox="1"/>
          <p:nvPr/>
        </p:nvSpPr>
        <p:spPr>
          <a:xfrm>
            <a:off x="2468824" y="2735757"/>
            <a:ext cx="8523027" cy="98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과거의 판매실적 데이터 존재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미래 수요가 과거의 유형을 따르는 </a:t>
            </a:r>
            <a:r>
              <a:rPr lang="ko-KR" altLang="en-US" dirty="0">
                <a:latin typeface="+mn-ea"/>
              </a:rPr>
              <a:t>데이터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매년 수요가 비슷한 계절성 패턴</a:t>
            </a:r>
            <a:r>
              <a:rPr lang="ko-KR" altLang="en-US" dirty="0">
                <a:latin typeface="+mn-ea"/>
              </a:rPr>
              <a:t>을 보이는 데이터</a:t>
            </a:r>
            <a:endParaRPr lang="en-US" altLang="ko-KR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D56CD9-877D-4696-94D9-47486D034ACA}"/>
              </a:ext>
            </a:extLst>
          </p:cNvPr>
          <p:cNvSpPr txBox="1"/>
          <p:nvPr/>
        </p:nvSpPr>
        <p:spPr>
          <a:xfrm>
            <a:off x="2468824" y="4065983"/>
            <a:ext cx="7865616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2019</a:t>
            </a:r>
            <a:r>
              <a:rPr lang="ko-KR" altLang="en-US">
                <a:latin typeface="+mn-ea"/>
              </a:rPr>
              <a:t>년</a:t>
            </a:r>
            <a:r>
              <a:rPr lang="en-US" altLang="ko-KR">
                <a:latin typeface="+mn-ea"/>
              </a:rPr>
              <a:t>....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4C52907-EAFA-4DEE-AF0F-80268DDBECB8}"/>
              </a:ext>
            </a:extLst>
          </p:cNvPr>
          <p:cNvSpPr txBox="1"/>
          <p:nvPr/>
        </p:nvSpPr>
        <p:spPr>
          <a:xfrm>
            <a:off x="2468824" y="1510287"/>
            <a:ext cx="9265976" cy="67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수요예측 모델 개발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미래 수요 예측을 통해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상품 생산의 효율성 증대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D2973E-2B80-4F9B-8C72-A3F5F06E8C86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5771F-2B96-420B-96D8-5405FE3257A2}"/>
              </a:ext>
            </a:extLst>
          </p:cNvPr>
          <p:cNvSpPr txBox="1"/>
          <p:nvPr/>
        </p:nvSpPr>
        <p:spPr>
          <a:xfrm>
            <a:off x="5307496" y="537707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or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84630-4F1F-43BC-87F4-D7F511C40F5F}"/>
              </a:ext>
            </a:extLst>
          </p:cNvPr>
          <p:cNvSpPr txBox="1"/>
          <p:nvPr/>
        </p:nvSpPr>
        <p:spPr>
          <a:xfrm>
            <a:off x="5783899" y="4932041"/>
            <a:ext cx="4550541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>
                <a:latin typeface="+mn-ea"/>
              </a:rPr>
              <a:t>나이</a:t>
            </a:r>
            <a:r>
              <a:rPr lang="en-US" altLang="ko-KR">
                <a:latin typeface="+mn-ea"/>
              </a:rPr>
              <a:t>/</a:t>
            </a:r>
            <a:r>
              <a:rPr lang="ko-KR" altLang="en-US">
                <a:latin typeface="+mn-ea"/>
              </a:rPr>
              <a:t>성별 인식 모형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943E-A6EB-4FCF-807C-BFEEC47CD83A}"/>
              </a:ext>
            </a:extLst>
          </p:cNvPr>
          <p:cNvSpPr txBox="1"/>
          <p:nvPr/>
        </p:nvSpPr>
        <p:spPr>
          <a:xfrm>
            <a:off x="8474763" y="526326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or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1E8D4-FA84-442A-8EB8-67F5EDE76B28}"/>
              </a:ext>
            </a:extLst>
          </p:cNvPr>
          <p:cNvSpPr txBox="1"/>
          <p:nvPr/>
        </p:nvSpPr>
        <p:spPr>
          <a:xfrm>
            <a:off x="8879042" y="4934820"/>
            <a:ext cx="1904916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>
                <a:latin typeface="+mn-ea"/>
              </a:rPr>
              <a:t>자유주제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823F1-002A-4866-AC28-9B83925FE160}"/>
              </a:ext>
            </a:extLst>
          </p:cNvPr>
          <p:cNvSpPr txBox="1"/>
          <p:nvPr/>
        </p:nvSpPr>
        <p:spPr>
          <a:xfrm>
            <a:off x="4009389" y="6324601"/>
            <a:ext cx="43893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수요예측</a:t>
            </a:r>
            <a:r>
              <a:rPr lang="en-US" altLang="ko-KR"/>
              <a:t>, </a:t>
            </a:r>
            <a:r>
              <a:rPr lang="ko-KR" altLang="en-US"/>
              <a:t>요금제 추천</a:t>
            </a:r>
            <a:r>
              <a:rPr lang="en-US" altLang="ko-KR"/>
              <a:t>, </a:t>
            </a:r>
            <a:r>
              <a:rPr lang="ko-KR" altLang="en-US"/>
              <a:t>전력 소요량 예측</a:t>
            </a:r>
          </a:p>
        </p:txBody>
      </p:sp>
    </p:spTree>
    <p:extLst>
      <p:ext uri="{BB962C8B-B14F-4D97-AF65-F5344CB8AC3E}">
        <p14:creationId xmlns:p14="http://schemas.microsoft.com/office/powerpoint/2010/main" val="242620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en-US" altLang="ko-KR" dirty="0"/>
              <a:t>Lessons Learned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573443B-40E1-45BB-A852-9BF71F47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84" y="1848150"/>
            <a:ext cx="3139440" cy="44069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의사소통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51232-655F-4CA1-AF2D-55878933ABDE}"/>
              </a:ext>
            </a:extLst>
          </p:cNvPr>
          <p:cNvSpPr txBox="1"/>
          <p:nvPr/>
        </p:nvSpPr>
        <p:spPr>
          <a:xfrm>
            <a:off x="427402" y="2073522"/>
            <a:ext cx="5243943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의사결정과 방향수립은 회의에서 시작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회의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상세내용 재확인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팀원의 의견 적극 수립 및 반영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3E69945-B433-492F-9031-846369AE9793}"/>
              </a:ext>
            </a:extLst>
          </p:cNvPr>
          <p:cNvSpPr txBox="1">
            <a:spLocks/>
          </p:cNvSpPr>
          <p:nvPr/>
        </p:nvSpPr>
        <p:spPr>
          <a:xfrm>
            <a:off x="361326" y="4193843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팀원의 참여도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BF7C49-DEEC-4B8F-95F9-48B777157919}"/>
              </a:ext>
            </a:extLst>
          </p:cNvPr>
          <p:cNvSpPr txBox="1"/>
          <p:nvPr/>
        </p:nvSpPr>
        <p:spPr>
          <a:xfrm>
            <a:off x="337384" y="4690421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이해도 높이기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코드리뷰 프레젠테이션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기술 공유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E4058FF-BCBE-426B-81DB-86BC941649CD}"/>
              </a:ext>
            </a:extLst>
          </p:cNvPr>
          <p:cNvSpPr txBox="1">
            <a:spLocks/>
          </p:cNvSpPr>
          <p:nvPr/>
        </p:nvSpPr>
        <p:spPr>
          <a:xfrm>
            <a:off x="6507602" y="2145093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설계보다 개발에 치중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06084D28-0A4C-40DD-A005-7E5522CDFF88}"/>
              </a:ext>
            </a:extLst>
          </p:cNvPr>
          <p:cNvSpPr txBox="1">
            <a:spLocks/>
          </p:cNvSpPr>
          <p:nvPr/>
        </p:nvSpPr>
        <p:spPr>
          <a:xfrm>
            <a:off x="6507602" y="247255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1C1A16E7-4880-4D06-BB3A-4E3E35188D05}"/>
              </a:ext>
            </a:extLst>
          </p:cNvPr>
          <p:cNvSpPr txBox="1">
            <a:spLocks/>
          </p:cNvSpPr>
          <p:nvPr/>
        </p:nvSpPr>
        <p:spPr>
          <a:xfrm>
            <a:off x="6507602" y="2585783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활용 미흡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4573443B-40E1-45BB-A852-9BF71F474CB9}"/>
              </a:ext>
            </a:extLst>
          </p:cNvPr>
          <p:cNvSpPr>
            <a:spLocks noGrp="1"/>
          </p:cNvSpPr>
          <p:nvPr/>
        </p:nvSpPr>
        <p:spPr>
          <a:xfrm>
            <a:off x="280012" y="1888918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의사소통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FBB24-663F-4F92-9EB0-01DA0B74D9F0}"/>
              </a:ext>
            </a:extLst>
          </p:cNvPr>
          <p:cNvSpPr/>
          <p:nvPr/>
        </p:nvSpPr>
        <p:spPr>
          <a:xfrm>
            <a:off x="145577" y="1474434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1">
            <a:extLst>
              <a:ext uri="{FF2B5EF4-FFF2-40B4-BE49-F238E27FC236}">
                <a16:creationId xmlns:a16="http://schemas.microsoft.com/office/drawing/2014/main" id="{61BC97E7-62BA-427E-A609-09E7E5B323D9}"/>
              </a:ext>
            </a:extLst>
          </p:cNvPr>
          <p:cNvSpPr/>
          <p:nvPr/>
        </p:nvSpPr>
        <p:spPr>
          <a:xfrm>
            <a:off x="250729" y="3999503"/>
            <a:ext cx="3170962" cy="1883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0">
            <a:extLst>
              <a:ext uri="{FF2B5EF4-FFF2-40B4-BE49-F238E27FC236}">
                <a16:creationId xmlns:a16="http://schemas.microsoft.com/office/drawing/2014/main" id="{554E44B8-86B9-4E7E-AA65-F3D397542EC2}"/>
              </a:ext>
            </a:extLst>
          </p:cNvPr>
          <p:cNvSpPr/>
          <p:nvPr/>
        </p:nvSpPr>
        <p:spPr>
          <a:xfrm>
            <a:off x="280012" y="1848150"/>
            <a:ext cx="5423981" cy="15475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65A861-2F87-4627-BC27-3F06EA6FD344}"/>
              </a:ext>
            </a:extLst>
          </p:cNvPr>
          <p:cNvSpPr/>
          <p:nvPr/>
        </p:nvSpPr>
        <p:spPr>
          <a:xfrm>
            <a:off x="6295741" y="1474434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19">
            <a:extLst>
              <a:ext uri="{FF2B5EF4-FFF2-40B4-BE49-F238E27FC236}">
                <a16:creationId xmlns:a16="http://schemas.microsoft.com/office/drawing/2014/main" id="{0F90E5DB-5E15-4993-9748-446FE54F324D}"/>
              </a:ext>
            </a:extLst>
          </p:cNvPr>
          <p:cNvSpPr/>
          <p:nvPr/>
        </p:nvSpPr>
        <p:spPr>
          <a:xfrm>
            <a:off x="6504275" y="1868505"/>
            <a:ext cx="5194665" cy="19215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F2951232-655F-4CA1-AF2D-55878933ABDE}"/>
              </a:ext>
            </a:extLst>
          </p:cNvPr>
          <p:cNvSpPr txBox="1"/>
          <p:nvPr/>
        </p:nvSpPr>
        <p:spPr>
          <a:xfrm>
            <a:off x="394754" y="1997640"/>
            <a:ext cx="5443674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의사결정과 방향수립은 회의에서 시작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의견공유 및 회의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상세내용 재확인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팀원의 의견 적극 수립 및 반영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A3E69945-B433-492F-9031-846369AE9793}"/>
              </a:ext>
            </a:extLst>
          </p:cNvPr>
          <p:cNvSpPr txBox="1">
            <a:spLocks/>
          </p:cNvSpPr>
          <p:nvPr/>
        </p:nvSpPr>
        <p:spPr>
          <a:xfrm>
            <a:off x="303954" y="4234611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팀원의 높은 참여도</a:t>
            </a:r>
          </a:p>
        </p:txBody>
      </p:sp>
      <p:pic>
        <p:nvPicPr>
          <p:cNvPr id="37" name="Picture 2" descr="íìì ëí ì´ë¯¸ì§ ê²ìê²°ê³¼">
            <a:extLst>
              <a:ext uri="{FF2B5EF4-FFF2-40B4-BE49-F238E27FC236}">
                <a16:creationId xmlns:a16="http://schemas.microsoft.com/office/drawing/2014/main" id="{DFEFF0F4-7309-4D0D-AF9E-CB511DAF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85" y="4020568"/>
            <a:ext cx="2322480" cy="205896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19">
            <a:extLst>
              <a:ext uri="{FF2B5EF4-FFF2-40B4-BE49-F238E27FC236}">
                <a16:creationId xmlns:a16="http://schemas.microsoft.com/office/drawing/2014/main" id="{C5BF7C49-DEEC-4B8F-95F9-48B777157919}"/>
              </a:ext>
            </a:extLst>
          </p:cNvPr>
          <p:cNvSpPr txBox="1"/>
          <p:nvPr/>
        </p:nvSpPr>
        <p:spPr>
          <a:xfrm>
            <a:off x="280012" y="4731189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이해도 향상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코드리뷰 프레젠테이션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기술 공유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대각선 방향의 모서리가 둥근 사각형 12">
            <a:extLst>
              <a:ext uri="{FF2B5EF4-FFF2-40B4-BE49-F238E27FC236}">
                <a16:creationId xmlns:a16="http://schemas.microsoft.com/office/drawing/2014/main" id="{C885C783-4238-40C3-81F8-7371730BE3DE}"/>
              </a:ext>
            </a:extLst>
          </p:cNvPr>
          <p:cNvSpPr/>
          <p:nvPr/>
        </p:nvSpPr>
        <p:spPr>
          <a:xfrm>
            <a:off x="6526056" y="1218197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개선점</a:t>
            </a:r>
          </a:p>
        </p:txBody>
      </p:sp>
      <p:sp>
        <p:nvSpPr>
          <p:cNvPr id="41" name="대각선 방향의 모서리가 둥근 사각형 16">
            <a:extLst>
              <a:ext uri="{FF2B5EF4-FFF2-40B4-BE49-F238E27FC236}">
                <a16:creationId xmlns:a16="http://schemas.microsoft.com/office/drawing/2014/main" id="{292C1737-A5EE-402F-87EF-9C0B22DF66EB}"/>
              </a:ext>
            </a:extLst>
          </p:cNvPr>
          <p:cNvSpPr/>
          <p:nvPr/>
        </p:nvSpPr>
        <p:spPr>
          <a:xfrm>
            <a:off x="414482" y="1218197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06084D28-0A4C-40DD-A005-7E5522CDFF88}"/>
              </a:ext>
            </a:extLst>
          </p:cNvPr>
          <p:cNvSpPr txBox="1">
            <a:spLocks/>
          </p:cNvSpPr>
          <p:nvPr/>
        </p:nvSpPr>
        <p:spPr>
          <a:xfrm>
            <a:off x="6450230" y="2513318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E5E6B17-E025-4C82-8C87-49AC2F04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101" y="4020568"/>
            <a:ext cx="2510449" cy="2122791"/>
          </a:xfrm>
          <a:prstGeom prst="rect">
            <a:avLst/>
          </a:prstGeom>
          <a:ln w="28575">
            <a:noFill/>
          </a:ln>
        </p:spPr>
      </p:pic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1C1A16E7-4880-4D06-BB3A-4E3E35188D05}"/>
              </a:ext>
            </a:extLst>
          </p:cNvPr>
          <p:cNvSpPr txBox="1">
            <a:spLocks/>
          </p:cNvSpPr>
          <p:nvPr/>
        </p:nvSpPr>
        <p:spPr>
          <a:xfrm>
            <a:off x="6526056" y="305652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FA8D6F40-DDEF-49E6-BC89-F8A70B83C032}"/>
              </a:ext>
            </a:extLst>
          </p:cNvPr>
          <p:cNvSpPr txBox="1">
            <a:spLocks/>
          </p:cNvSpPr>
          <p:nvPr/>
        </p:nvSpPr>
        <p:spPr>
          <a:xfrm>
            <a:off x="6450230" y="3118795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EBA66B0-8BE1-4DDB-98B6-EA39EC9A7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99" y="4003132"/>
            <a:ext cx="1467073" cy="2163079"/>
          </a:xfrm>
          <a:prstGeom prst="rect">
            <a:avLst/>
          </a:prstGeom>
        </p:spPr>
      </p:pic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3C6864D0-9F95-4B67-9AFB-DEA263FB6201}"/>
              </a:ext>
            </a:extLst>
          </p:cNvPr>
          <p:cNvSpPr txBox="1">
            <a:spLocks/>
          </p:cNvSpPr>
          <p:nvPr/>
        </p:nvSpPr>
        <p:spPr>
          <a:xfrm>
            <a:off x="6526056" y="2778198"/>
            <a:ext cx="5172884" cy="904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관리 미흡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언급한 초기 설계 미흡에 따른 시간 분배 미흡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DB38F915-B53B-404E-99BE-AB1EF39DCDC8}"/>
              </a:ext>
            </a:extLst>
          </p:cNvPr>
          <p:cNvSpPr txBox="1">
            <a:spLocks/>
          </p:cNvSpPr>
          <p:nvPr/>
        </p:nvSpPr>
        <p:spPr>
          <a:xfrm>
            <a:off x="6526055" y="2016899"/>
            <a:ext cx="4980495" cy="769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설계 미흡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시작 전 정확한 설계도 작성 스킬 필요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79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공통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6"/>
            <a:ext cx="12132534" cy="1221177"/>
          </a:xfrm>
        </p:spPr>
        <p:txBody>
          <a:bodyPr/>
          <a:lstStyle/>
          <a:p>
            <a:r>
              <a:rPr lang="en-US" altLang="ko-KR"/>
              <a:t>emptydf.append ( </a:t>
            </a:r>
            <a:r>
              <a:rPr lang="ko-KR" altLang="en-US"/>
              <a:t>생성데이터프레임</a:t>
            </a:r>
            <a:r>
              <a:rPr lang="en-US" altLang="ko-KR"/>
              <a:t>, columns = {emmptydf</a:t>
            </a:r>
            <a:r>
              <a:rPr lang="ko-KR" altLang="en-US"/>
              <a:t>컬럼과 동일하게</a:t>
            </a:r>
            <a:r>
              <a:rPr lang="en-US" altLang="ko-KR"/>
              <a:t>} , ingnore_index=True)</a:t>
            </a:r>
          </a:p>
          <a:p>
            <a:r>
              <a:rPr lang="en-US" altLang="ko-KR"/>
              <a:t>empty </a:t>
            </a:r>
            <a:r>
              <a:rPr lang="ko-KR" altLang="en-US"/>
              <a:t>데이터프레임 생성 </a:t>
            </a:r>
            <a:r>
              <a:rPr lang="en-US" altLang="ko-KR"/>
              <a:t>pd.DataFrame( columns=[“aa”,’bb”])</a:t>
            </a:r>
          </a:p>
          <a:p>
            <a:r>
              <a:rPr lang="ko-KR" altLang="en-US"/>
              <a:t>데이터베이스 활용 </a:t>
            </a:r>
            <a:r>
              <a:rPr lang="en-US" altLang="ko-KR"/>
              <a:t>(</a:t>
            </a:r>
            <a:r>
              <a:rPr lang="ko-KR" altLang="en-US"/>
              <a:t>마지막 단계 시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- postgresql </a:t>
            </a:r>
            <a:r>
              <a:rPr lang="ko-KR" altLang="en-US"/>
              <a:t>또는 </a:t>
            </a:r>
            <a:r>
              <a:rPr lang="en-US" altLang="ko-KR"/>
              <a:t>mariadb </a:t>
            </a:r>
            <a:r>
              <a:rPr lang="ko-KR" altLang="en-US"/>
              <a:t>설치 후 입</a:t>
            </a:r>
            <a:r>
              <a:rPr lang="en-US" altLang="ko-KR"/>
              <a:t>/</a:t>
            </a:r>
            <a:r>
              <a:rPr lang="ko-KR" altLang="en-US"/>
              <a:t>출력 데이터 활용</a:t>
            </a: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B568354-CA55-436F-9627-D90F163412FD}"/>
              </a:ext>
            </a:extLst>
          </p:cNvPr>
          <p:cNvSpPr/>
          <p:nvPr/>
        </p:nvSpPr>
        <p:spPr>
          <a:xfrm>
            <a:off x="1679891" y="3719376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61BA7FF3-68EF-468C-BFFE-054CC610E7AE}"/>
              </a:ext>
            </a:extLst>
          </p:cNvPr>
          <p:cNvSpPr/>
          <p:nvPr/>
        </p:nvSpPr>
        <p:spPr>
          <a:xfrm>
            <a:off x="5051251" y="3727141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9225C87D-0547-4E75-B178-A8705C7DE7DF}"/>
              </a:ext>
            </a:extLst>
          </p:cNvPr>
          <p:cNvSpPr/>
          <p:nvPr/>
        </p:nvSpPr>
        <p:spPr>
          <a:xfrm>
            <a:off x="8631164" y="3732566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72FC87-CCC0-4A6B-A445-3D4FA6DCC880}"/>
              </a:ext>
            </a:extLst>
          </p:cNvPr>
          <p:cNvCxnSpPr/>
          <p:nvPr/>
        </p:nvCxnSpPr>
        <p:spPr>
          <a:xfrm flipV="1">
            <a:off x="2904808" y="4150686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2B617B0-F94A-49A7-9038-7CEC2C740256}"/>
              </a:ext>
            </a:extLst>
          </p:cNvPr>
          <p:cNvCxnSpPr/>
          <p:nvPr/>
        </p:nvCxnSpPr>
        <p:spPr>
          <a:xfrm flipV="1">
            <a:off x="6368558" y="4150686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2D89B6-D159-4FF1-954E-DAE374E67090}"/>
              </a:ext>
            </a:extLst>
          </p:cNvPr>
          <p:cNvSpPr/>
          <p:nvPr/>
        </p:nvSpPr>
        <p:spPr>
          <a:xfrm>
            <a:off x="1501776" y="4700017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D83272-B6B3-4DFA-A59B-D7D413259F09}"/>
              </a:ext>
            </a:extLst>
          </p:cNvPr>
          <p:cNvSpPr/>
          <p:nvPr/>
        </p:nvSpPr>
        <p:spPr>
          <a:xfrm>
            <a:off x="1225551" y="5061967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5AE6C0-F1E4-42E3-960D-83170D79E699}"/>
              </a:ext>
            </a:extLst>
          </p:cNvPr>
          <p:cNvSpPr/>
          <p:nvPr/>
        </p:nvSpPr>
        <p:spPr>
          <a:xfrm>
            <a:off x="4921251" y="4700017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FF59ED-553A-4150-9ADC-859B79635B86}"/>
              </a:ext>
            </a:extLst>
          </p:cNvPr>
          <p:cNvSpPr/>
          <p:nvPr/>
        </p:nvSpPr>
        <p:spPr>
          <a:xfrm>
            <a:off x="4645026" y="5061967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152AF-262C-4DE9-AEA4-2D2926CD12D8}"/>
              </a:ext>
            </a:extLst>
          </p:cNvPr>
          <p:cNvSpPr/>
          <p:nvPr/>
        </p:nvSpPr>
        <p:spPr>
          <a:xfrm>
            <a:off x="8483601" y="4700017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6F04B2-4141-4F76-9E07-1E7566902C52}"/>
              </a:ext>
            </a:extLst>
          </p:cNvPr>
          <p:cNvSpPr/>
          <p:nvPr/>
        </p:nvSpPr>
        <p:spPr>
          <a:xfrm>
            <a:off x="8207376" y="5061967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84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상품추천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6"/>
            <a:ext cx="11343640" cy="1221177"/>
          </a:xfrm>
        </p:spPr>
        <p:txBody>
          <a:bodyPr/>
          <a:lstStyle/>
          <a:p>
            <a:r>
              <a:rPr lang="en-US" altLang="ko-KR"/>
              <a:t>surprise </a:t>
            </a:r>
            <a:r>
              <a:rPr lang="ko-KR" altLang="en-US"/>
              <a:t>패키지 추가 활용</a:t>
            </a:r>
            <a:endParaRPr lang="en-US" altLang="ko-KR"/>
          </a:p>
          <a:p>
            <a:r>
              <a:rPr lang="en-US" altLang="ko-KR"/>
              <a:t>onehot incoding -&gt; categorical_corosseentropy</a:t>
            </a:r>
          </a:p>
          <a:p>
            <a:pPr marL="0" indent="0">
              <a:buNone/>
            </a:pPr>
            <a:r>
              <a:rPr lang="en-US" altLang="ko-KR"/>
              <a:t>   label -&gt; sparse_categorical_crossentropy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모델 생성  시 파라미터를 작게 잡아 훈련 시 </a:t>
            </a:r>
            <a:r>
              <a:rPr lang="en-US" altLang="ko-KR"/>
              <a:t>sensitive</a:t>
            </a:r>
            <a:r>
              <a:rPr lang="ko-KR" altLang="en-US"/>
              <a:t>한 정확도 산출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56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en-US" altLang="ko-KR"/>
              <a:t>Kaggle Competition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6"/>
            <a:ext cx="11343640" cy="1221177"/>
          </a:xfrm>
        </p:spPr>
        <p:txBody>
          <a:bodyPr/>
          <a:lstStyle/>
          <a:p>
            <a:r>
              <a:rPr lang="en-US" altLang="ko-KR"/>
              <a:t>key map (groupby .to_dict()) </a:t>
            </a:r>
            <a:r>
              <a:rPr lang="ko-KR" altLang="en-US"/>
              <a:t>후 </a:t>
            </a:r>
            <a:r>
              <a:rPr lang="en-US" altLang="ko-KR"/>
              <a:t>key_value</a:t>
            </a:r>
            <a:r>
              <a:rPr lang="ko-KR" altLang="en-US"/>
              <a:t>로 활용 가능</a:t>
            </a:r>
            <a:endParaRPr lang="en-US" altLang="ko-KR"/>
          </a:p>
          <a:p>
            <a:r>
              <a:rPr lang="en-US" altLang="ko-KR"/>
              <a:t>null </a:t>
            </a:r>
            <a:r>
              <a:rPr lang="ko-KR" altLang="en-US"/>
              <a:t>처리 시 </a:t>
            </a:r>
            <a:r>
              <a:rPr lang="en-US" altLang="ko-KR"/>
              <a:t>isnull()</a:t>
            </a:r>
            <a:r>
              <a:rPr lang="ko-KR" altLang="en-US"/>
              <a:t>로 검색 후 </a:t>
            </a:r>
            <a:r>
              <a:rPr lang="en-US" altLang="ko-KR"/>
              <a:t>null</a:t>
            </a:r>
            <a:r>
              <a:rPr lang="ko-KR" altLang="en-US"/>
              <a:t>에대해서 만 검색후 수행 </a:t>
            </a:r>
            <a:r>
              <a:rPr lang="en-US" altLang="ko-KR"/>
              <a:t>(</a:t>
            </a:r>
            <a:r>
              <a:rPr lang="ko-KR" altLang="en-US"/>
              <a:t>속도처리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61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예측모델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6"/>
            <a:ext cx="11343640" cy="1221177"/>
          </a:xfrm>
        </p:spPr>
        <p:txBody>
          <a:bodyPr/>
          <a:lstStyle/>
          <a:p>
            <a:r>
              <a:rPr lang="ko-KR" altLang="en-US"/>
              <a:t>데이터 </a:t>
            </a:r>
            <a:r>
              <a:rPr lang="en-US" altLang="ko-KR"/>
              <a:t>min, max </a:t>
            </a:r>
            <a:r>
              <a:rPr lang="ko-KR" altLang="en-US"/>
              <a:t>채우기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4FA75F-48C8-41F4-B5DA-CFD233C05BC5}"/>
              </a:ext>
            </a:extLst>
          </p:cNvPr>
          <p:cNvSpPr/>
          <p:nvPr/>
        </p:nvSpPr>
        <p:spPr>
          <a:xfrm>
            <a:off x="1389529" y="2312894"/>
            <a:ext cx="8955742" cy="17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E536B-F06F-4DBC-BABF-31AB3FF7345F}"/>
              </a:ext>
            </a:extLst>
          </p:cNvPr>
          <p:cNvSpPr txBox="1"/>
          <p:nvPr/>
        </p:nvSpPr>
        <p:spPr>
          <a:xfrm>
            <a:off x="1656643" y="24832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201301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89A33-F973-483E-8F18-2591AD3EC7A2}"/>
              </a:ext>
            </a:extLst>
          </p:cNvPr>
          <p:cNvSpPr txBox="1"/>
          <p:nvPr/>
        </p:nvSpPr>
        <p:spPr>
          <a:xfrm>
            <a:off x="10496017" y="25441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201627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BD636-C089-4E35-9592-6A7E98DA95DD}"/>
              </a:ext>
            </a:extLst>
          </p:cNvPr>
          <p:cNvSpPr txBox="1"/>
          <p:nvPr/>
        </p:nvSpPr>
        <p:spPr>
          <a:xfrm>
            <a:off x="681794" y="22133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all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2CEA04-8F62-4DB6-95E0-B3DC023F1DA0}"/>
              </a:ext>
            </a:extLst>
          </p:cNvPr>
          <p:cNvSpPr/>
          <p:nvPr/>
        </p:nvSpPr>
        <p:spPr>
          <a:xfrm>
            <a:off x="1530277" y="3258670"/>
            <a:ext cx="1992852" cy="170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CCB72D-AB76-4FE4-AC28-BBAB9F6BF270}"/>
              </a:ext>
            </a:extLst>
          </p:cNvPr>
          <p:cNvSpPr/>
          <p:nvPr/>
        </p:nvSpPr>
        <p:spPr>
          <a:xfrm>
            <a:off x="3081171" y="3767153"/>
            <a:ext cx="1992852" cy="170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FD98D6-8BF6-4B57-BCC4-2E42EE3B8C61}"/>
              </a:ext>
            </a:extLst>
          </p:cNvPr>
          <p:cNvSpPr/>
          <p:nvPr/>
        </p:nvSpPr>
        <p:spPr>
          <a:xfrm>
            <a:off x="1987477" y="4275636"/>
            <a:ext cx="4502970" cy="150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6E5123-D7AB-4AAA-AD8E-40BA464D162C}"/>
              </a:ext>
            </a:extLst>
          </p:cNvPr>
          <p:cNvSpPr/>
          <p:nvPr/>
        </p:nvSpPr>
        <p:spPr>
          <a:xfrm>
            <a:off x="7527665" y="5006788"/>
            <a:ext cx="1992852" cy="17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42A40C-EFFD-489A-A9C4-87AA0C777169}"/>
              </a:ext>
            </a:extLst>
          </p:cNvPr>
          <p:cNvSpPr/>
          <p:nvPr/>
        </p:nvSpPr>
        <p:spPr>
          <a:xfrm>
            <a:off x="8083477" y="4415842"/>
            <a:ext cx="1992852" cy="17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FB1409-4D15-4F2C-BBD2-ED81B1BFC0BE}"/>
              </a:ext>
            </a:extLst>
          </p:cNvPr>
          <p:cNvCxnSpPr>
            <a:cxnSpLocks/>
          </p:cNvCxnSpPr>
          <p:nvPr/>
        </p:nvCxnSpPr>
        <p:spPr>
          <a:xfrm>
            <a:off x="6723529" y="2052918"/>
            <a:ext cx="0" cy="4679576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F1B446-6947-4FDA-ACBA-B8D11B1A66CA}"/>
              </a:ext>
            </a:extLst>
          </p:cNvPr>
          <p:cNvSpPr txBox="1"/>
          <p:nvPr/>
        </p:nvSpPr>
        <p:spPr>
          <a:xfrm>
            <a:off x="6723529" y="2520072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201620 (</a:t>
            </a:r>
            <a:r>
              <a:rPr lang="ko-KR" altLang="en-US"/>
              <a:t>단종기준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4749F4-30E0-4ADB-9B45-89FA04F9CA17}"/>
              </a:ext>
            </a:extLst>
          </p:cNvPr>
          <p:cNvSpPr/>
          <p:nvPr/>
        </p:nvSpPr>
        <p:spPr>
          <a:xfrm>
            <a:off x="2931112" y="6050186"/>
            <a:ext cx="1992852" cy="170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5DE147-91FC-413B-8323-A904197473C3}"/>
              </a:ext>
            </a:extLst>
          </p:cNvPr>
          <p:cNvSpPr/>
          <p:nvPr/>
        </p:nvSpPr>
        <p:spPr>
          <a:xfrm>
            <a:off x="4482006" y="6558669"/>
            <a:ext cx="1992852" cy="170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AB1DC2-0BAE-4FC8-B333-7B0A45A01E5D}"/>
              </a:ext>
            </a:extLst>
          </p:cNvPr>
          <p:cNvCxnSpPr>
            <a:cxnSpLocks/>
          </p:cNvCxnSpPr>
          <p:nvPr/>
        </p:nvCxnSpPr>
        <p:spPr>
          <a:xfrm>
            <a:off x="10345271" y="2052918"/>
            <a:ext cx="0" cy="4669608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EF5639-A37C-42B3-A34B-11923A55D7B6}"/>
              </a:ext>
            </a:extLst>
          </p:cNvPr>
          <p:cNvCxnSpPr>
            <a:cxnSpLocks/>
          </p:cNvCxnSpPr>
          <p:nvPr/>
        </p:nvCxnSpPr>
        <p:spPr>
          <a:xfrm>
            <a:off x="1631576" y="2052918"/>
            <a:ext cx="0" cy="4669608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18106C-DD90-4214-9020-32DBC5B320D1}"/>
              </a:ext>
            </a:extLst>
          </p:cNvPr>
          <p:cNvSpPr/>
          <p:nvPr/>
        </p:nvSpPr>
        <p:spPr>
          <a:xfrm flipV="1">
            <a:off x="2236634" y="5541703"/>
            <a:ext cx="6961146" cy="17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3E3A5F-6627-4123-BCDF-966643B71F5F}"/>
              </a:ext>
            </a:extLst>
          </p:cNvPr>
          <p:cNvSpPr/>
          <p:nvPr/>
        </p:nvSpPr>
        <p:spPr>
          <a:xfrm>
            <a:off x="10076329" y="4415842"/>
            <a:ext cx="268940" cy="170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216DDE-6496-4595-A929-7FEF73FC2575}"/>
              </a:ext>
            </a:extLst>
          </p:cNvPr>
          <p:cNvSpPr/>
          <p:nvPr/>
        </p:nvSpPr>
        <p:spPr>
          <a:xfrm>
            <a:off x="9529483" y="5006788"/>
            <a:ext cx="815781" cy="170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67F90F-DAAA-46AB-AE92-17DEE6786BDF}"/>
              </a:ext>
            </a:extLst>
          </p:cNvPr>
          <p:cNvSpPr/>
          <p:nvPr/>
        </p:nvSpPr>
        <p:spPr>
          <a:xfrm>
            <a:off x="9196973" y="5531485"/>
            <a:ext cx="1148288" cy="170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62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예측모델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6"/>
            <a:ext cx="11343640" cy="1221177"/>
          </a:xfrm>
        </p:spPr>
        <p:txBody>
          <a:bodyPr/>
          <a:lstStyle/>
          <a:p>
            <a:r>
              <a:rPr lang="ko-KR" altLang="en-US"/>
              <a:t>홀리데이 클롤링 후 전처리 </a:t>
            </a:r>
            <a:r>
              <a:rPr lang="en-US" altLang="ko-KR"/>
              <a:t>(</a:t>
            </a:r>
            <a:r>
              <a:rPr lang="ko-KR" altLang="en-US"/>
              <a:t>연도</a:t>
            </a:r>
            <a:r>
              <a:rPr lang="en-US" altLang="ko-KR"/>
              <a:t>, </a:t>
            </a:r>
            <a:r>
              <a:rPr lang="ko-KR" altLang="en-US"/>
              <a:t>월</a:t>
            </a:r>
            <a:r>
              <a:rPr lang="en-US" altLang="ko-KR"/>
              <a:t>, </a:t>
            </a:r>
            <a:r>
              <a:rPr lang="ko-KR" altLang="en-US"/>
              <a:t>일 추출</a:t>
            </a:r>
            <a:r>
              <a:rPr lang="en-US" altLang="ko-KR"/>
              <a:t>) </a:t>
            </a:r>
            <a:r>
              <a:rPr lang="ko-KR" altLang="en-US"/>
              <a:t>및 변환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17C829-CB66-443E-9F74-1ABC5C82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23" y="4189508"/>
            <a:ext cx="5765620" cy="25921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BDB8A4-8553-4064-B14F-8D17A997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423" y="2339354"/>
            <a:ext cx="5106035" cy="16896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43986B-EE78-427E-A383-6B115CEB5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60" y="2380998"/>
            <a:ext cx="4897217" cy="168960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F1806A-D37F-4A62-9AFE-D6EAFA201344}"/>
              </a:ext>
            </a:extLst>
          </p:cNvPr>
          <p:cNvSpPr/>
          <p:nvPr/>
        </p:nvSpPr>
        <p:spPr>
          <a:xfrm>
            <a:off x="436928" y="1970022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5"/>
              </a:rPr>
              <a:t>https://wikidocs.net/4308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CD2DB1-6FC7-4FDF-BC49-1341A132D070}"/>
              </a:ext>
            </a:extLst>
          </p:cNvPr>
          <p:cNvSpPr/>
          <p:nvPr/>
        </p:nvSpPr>
        <p:spPr>
          <a:xfrm>
            <a:off x="5541916" y="1974824"/>
            <a:ext cx="5137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6"/>
              </a:rPr>
              <a:t>https://docs.python.org/3/library/datetime.html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84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2660186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커멘트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848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공통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6"/>
            <a:ext cx="11343640" cy="1221177"/>
          </a:xfrm>
        </p:spPr>
        <p:txBody>
          <a:bodyPr/>
          <a:lstStyle/>
          <a:p>
            <a:r>
              <a:rPr lang="ko-KR" altLang="en-US"/>
              <a:t>함수는 직접 생성 </a:t>
            </a:r>
            <a:r>
              <a:rPr lang="en-US" altLang="ko-KR"/>
              <a:t>(</a:t>
            </a:r>
            <a:r>
              <a:rPr lang="ko-KR" altLang="en-US"/>
              <a:t>한개컬럼 활용 함수 적용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242C-2D81-45CE-9FEE-EA1C7B5F56EC}"/>
              </a:ext>
            </a:extLst>
          </p:cNvPr>
          <p:cNvSpPr txBox="1"/>
          <p:nvPr/>
        </p:nvSpPr>
        <p:spPr>
          <a:xfrm>
            <a:off x="537882" y="2554941"/>
            <a:ext cx="82150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import pandas as pd</a:t>
            </a:r>
          </a:p>
          <a:p>
            <a:r>
              <a:rPr lang="en-US" altLang="ko-KR"/>
              <a:t>missingDf = pd.read_excel("../dataset/missingValue.xlsx", encoding="ms949")</a:t>
            </a:r>
          </a:p>
          <a:p>
            <a:r>
              <a:rPr lang="en-US" altLang="ko-KR"/>
              <a:t>missingDf.columns = missingDf.columns.str.upper()</a:t>
            </a:r>
          </a:p>
          <a:p>
            <a:r>
              <a:rPr lang="en-US" altLang="ko-KR"/>
              <a:t>missingDf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def changeNull(incols):</a:t>
            </a:r>
          </a:p>
          <a:p>
            <a:r>
              <a:rPr lang="en-US" altLang="ko-KR"/>
              <a:t>    default = "DEFAULT"</a:t>
            </a:r>
          </a:p>
          <a:p>
            <a:r>
              <a:rPr lang="en-US" altLang="ko-KR"/>
              <a:t>    if pd.isnull(incols):</a:t>
            </a:r>
          </a:p>
          <a:p>
            <a:r>
              <a:rPr lang="en-US" altLang="ko-KR"/>
              <a:t>        incols = default</a:t>
            </a:r>
          </a:p>
          <a:p>
            <a:r>
              <a:rPr lang="en-US" altLang="ko-KR"/>
              <a:t>    return incols</a:t>
            </a:r>
          </a:p>
          <a:p>
            <a:r>
              <a:rPr lang="en-US" altLang="ko-KR"/>
              <a:t>missingDf["PRODUCT_NEW"] = missingDf["PRODUCT"].apply(changeNull)</a:t>
            </a:r>
          </a:p>
          <a:p>
            <a:r>
              <a:rPr lang="en-US" altLang="ko-KR"/>
              <a:t>missingDf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D82DD-2E05-44E3-BCFA-21279F2F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05" y="809733"/>
            <a:ext cx="4352925" cy="1781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FD869D-AB30-4D6D-A29F-6208A603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805" y="3936307"/>
            <a:ext cx="5107212" cy="15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5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공통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6"/>
            <a:ext cx="11343640" cy="1221177"/>
          </a:xfrm>
        </p:spPr>
        <p:txBody>
          <a:bodyPr/>
          <a:lstStyle/>
          <a:p>
            <a:r>
              <a:rPr lang="ko-KR" altLang="en-US"/>
              <a:t>함수는 직접 생성 </a:t>
            </a:r>
            <a:r>
              <a:rPr lang="en-US" altLang="ko-KR"/>
              <a:t>(</a:t>
            </a:r>
            <a:r>
              <a:rPr lang="ko-KR" altLang="en-US"/>
              <a:t>다중컬럼 활용 함수 적용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242C-2D81-45CE-9FEE-EA1C7B5F56EC}"/>
              </a:ext>
            </a:extLst>
          </p:cNvPr>
          <p:cNvSpPr txBox="1"/>
          <p:nvPr/>
        </p:nvSpPr>
        <p:spPr>
          <a:xfrm>
            <a:off x="537882" y="1990165"/>
            <a:ext cx="821506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import pandas as pd</a:t>
            </a:r>
          </a:p>
          <a:p>
            <a:r>
              <a:rPr lang="en-US" altLang="ko-KR"/>
              <a:t>missingDf = pd.read_excel("../dataset/missingValue.xlsx", encoding="ms949")</a:t>
            </a:r>
          </a:p>
          <a:p>
            <a:r>
              <a:rPr lang="en-US" altLang="ko-KR"/>
              <a:t>missingDf.columns = missingDf.columns.str.upper()</a:t>
            </a:r>
          </a:p>
          <a:p>
            <a:r>
              <a:rPr lang="en-US" altLang="ko-KR"/>
              <a:t>missingDf</a:t>
            </a:r>
          </a:p>
          <a:p>
            <a:endParaRPr lang="en-US" altLang="ko-KR"/>
          </a:p>
          <a:p>
            <a:r>
              <a:rPr lang="en-US" altLang="ko-KR"/>
              <a:t>def changeNull2(indf):</a:t>
            </a:r>
          </a:p>
          <a:p>
            <a:r>
              <a:rPr lang="en-US" altLang="ko-KR"/>
              <a:t>    prdVar = indf.PRODUCT</a:t>
            </a:r>
          </a:p>
          <a:p>
            <a:r>
              <a:rPr lang="en-US" altLang="ko-KR"/>
              <a:t>    qtyVar = indf.QTY</a:t>
            </a:r>
          </a:p>
          <a:p>
            <a:r>
              <a:rPr lang="en-US" altLang="ko-KR"/>
              <a:t>    targetVar = indf.TARGET</a:t>
            </a:r>
          </a:p>
          <a:p>
            <a:r>
              <a:rPr lang="en-US" altLang="ko-KR"/>
              <a:t>    if pd.isnull(prdVar):</a:t>
            </a:r>
          </a:p>
          <a:p>
            <a:r>
              <a:rPr lang="en-US" altLang="ko-KR"/>
              <a:t>        indf.PRODUCT="DEFAULT"</a:t>
            </a:r>
          </a:p>
          <a:p>
            <a:r>
              <a:rPr lang="en-US" altLang="ko-KR"/>
              <a:t>    if pd.isnull(qtyVar):</a:t>
            </a:r>
          </a:p>
          <a:p>
            <a:r>
              <a:rPr lang="en-US" altLang="ko-KR"/>
              <a:t>        indf.QTY = 0</a:t>
            </a:r>
          </a:p>
          <a:p>
            <a:r>
              <a:rPr lang="en-US" altLang="ko-KR"/>
              <a:t>    if pd.isnull(targetVar):</a:t>
            </a:r>
          </a:p>
          <a:p>
            <a:r>
              <a:rPr lang="en-US" altLang="ko-KR"/>
              <a:t>        indf.TARGET = indf.QTY</a:t>
            </a:r>
          </a:p>
          <a:p>
            <a:r>
              <a:rPr lang="en-US" altLang="ko-KR"/>
              <a:t>    return indf</a:t>
            </a:r>
          </a:p>
          <a:p>
            <a:r>
              <a:rPr lang="en-US" altLang="ko-KR"/>
              <a:t>missingDf2 = missingDf.apply(changeNull2, </a:t>
            </a:r>
            <a:r>
              <a:rPr lang="en-US" altLang="ko-KR">
                <a:solidFill>
                  <a:schemeClr val="accent1"/>
                </a:solidFill>
              </a:rPr>
              <a:t>axis=1)</a:t>
            </a:r>
            <a:endParaRPr lang="ko-KR" altLang="en-US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D22BE4-EC2D-416C-80F7-7B63D34A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81" y="401269"/>
            <a:ext cx="4352925" cy="1781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E9A006-6CB3-401A-9FF1-AF8398358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781" y="4087908"/>
            <a:ext cx="43434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3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공통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6"/>
            <a:ext cx="11343640" cy="1221177"/>
          </a:xfrm>
        </p:spPr>
        <p:txBody>
          <a:bodyPr/>
          <a:lstStyle/>
          <a:p>
            <a:r>
              <a:rPr lang="ko-KR" altLang="en-US"/>
              <a:t>함수는 직접 생성 </a:t>
            </a:r>
            <a:r>
              <a:rPr lang="en-US" altLang="ko-KR"/>
              <a:t>(</a:t>
            </a:r>
            <a:r>
              <a:rPr lang="ko-KR" altLang="en-US"/>
              <a:t>다중컬럼 활용 함수 적용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242C-2D81-45CE-9FEE-EA1C7B5F56EC}"/>
              </a:ext>
            </a:extLst>
          </p:cNvPr>
          <p:cNvSpPr txBox="1"/>
          <p:nvPr/>
        </p:nvSpPr>
        <p:spPr>
          <a:xfrm>
            <a:off x="537882" y="1990165"/>
            <a:ext cx="821506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import pandas as pd</a:t>
            </a:r>
          </a:p>
          <a:p>
            <a:r>
              <a:rPr lang="en-US" altLang="ko-KR"/>
              <a:t>missingDf = pd.read_excel("../dataset/missingValue.xlsx", encoding="ms949")</a:t>
            </a:r>
          </a:p>
          <a:p>
            <a:r>
              <a:rPr lang="en-US" altLang="ko-KR"/>
              <a:t>missingDf.columns = missingDf.columns.str.upper()</a:t>
            </a:r>
          </a:p>
          <a:p>
            <a:r>
              <a:rPr lang="en-US" altLang="ko-KR"/>
              <a:t>missingDf</a:t>
            </a:r>
          </a:p>
          <a:p>
            <a:endParaRPr lang="en-US" altLang="ko-KR"/>
          </a:p>
          <a:p>
            <a:r>
              <a:rPr lang="en-US" altLang="ko-KR"/>
              <a:t>def changeNull2(indf):</a:t>
            </a:r>
          </a:p>
          <a:p>
            <a:r>
              <a:rPr lang="en-US" altLang="ko-KR"/>
              <a:t>    prdVar = indf.PRODUCT</a:t>
            </a:r>
          </a:p>
          <a:p>
            <a:r>
              <a:rPr lang="en-US" altLang="ko-KR"/>
              <a:t>    qtyVar = indf.QTY</a:t>
            </a:r>
          </a:p>
          <a:p>
            <a:r>
              <a:rPr lang="en-US" altLang="ko-KR"/>
              <a:t>    targetVar = indf.TARGET</a:t>
            </a:r>
          </a:p>
          <a:p>
            <a:r>
              <a:rPr lang="en-US" altLang="ko-KR"/>
              <a:t>    if pd.isnull(prdVar):</a:t>
            </a:r>
          </a:p>
          <a:p>
            <a:r>
              <a:rPr lang="en-US" altLang="ko-KR"/>
              <a:t>        indf.PRODUCT="DEFAULT"</a:t>
            </a:r>
          </a:p>
          <a:p>
            <a:r>
              <a:rPr lang="en-US" altLang="ko-KR"/>
              <a:t>    if pd.isnull(qtyVar):</a:t>
            </a:r>
          </a:p>
          <a:p>
            <a:r>
              <a:rPr lang="en-US" altLang="ko-KR"/>
              <a:t>        indf.QTY = 0</a:t>
            </a:r>
          </a:p>
          <a:p>
            <a:r>
              <a:rPr lang="en-US" altLang="ko-KR"/>
              <a:t>    if pd.isnull(targetVar):</a:t>
            </a:r>
          </a:p>
          <a:p>
            <a:r>
              <a:rPr lang="en-US" altLang="ko-KR"/>
              <a:t>        indf.TARGET = indf.QTY</a:t>
            </a:r>
          </a:p>
          <a:p>
            <a:r>
              <a:rPr lang="en-US" altLang="ko-KR"/>
              <a:t>    return indf</a:t>
            </a:r>
          </a:p>
          <a:p>
            <a:r>
              <a:rPr lang="en-US" altLang="ko-KR"/>
              <a:t>missingDf2 = missingDf.apply(changeNull2, </a:t>
            </a:r>
            <a:r>
              <a:rPr lang="en-US" altLang="ko-KR">
                <a:solidFill>
                  <a:schemeClr val="accent1"/>
                </a:solidFill>
              </a:rPr>
              <a:t>axis=1)</a:t>
            </a:r>
            <a:endParaRPr lang="ko-KR" altLang="en-US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D22BE4-EC2D-416C-80F7-7B63D34A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81" y="401269"/>
            <a:ext cx="4352925" cy="1781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E9A006-6CB3-401A-9FF1-AF8398358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781" y="4087908"/>
            <a:ext cx="4343400" cy="1809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B0A651-DB3D-4486-8FB2-55EBBC47E8B4}"/>
              </a:ext>
            </a:extLst>
          </p:cNvPr>
          <p:cNvSpPr/>
          <p:nvPr/>
        </p:nvSpPr>
        <p:spPr>
          <a:xfrm>
            <a:off x="6323428" y="6338907"/>
            <a:ext cx="533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missingDf.apply(lambda x: changeNull2(x),axis=1)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CA27E4-4756-4353-84BB-BDCEB7F495FE}"/>
              </a:ext>
            </a:extLst>
          </p:cNvPr>
          <p:cNvSpPr/>
          <p:nvPr/>
        </p:nvSpPr>
        <p:spPr>
          <a:xfrm>
            <a:off x="6475828" y="6491307"/>
            <a:ext cx="533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missingDf.apply(lambda x: changeNull2(x),axis=1)</a:t>
            </a:r>
          </a:p>
        </p:txBody>
      </p:sp>
    </p:spTree>
    <p:extLst>
      <p:ext uri="{BB962C8B-B14F-4D97-AF65-F5344CB8AC3E}">
        <p14:creationId xmlns:p14="http://schemas.microsoft.com/office/powerpoint/2010/main" val="405137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특징 및 강점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02956-B396-4A3A-903B-EF279184022D}"/>
              </a:ext>
            </a:extLst>
          </p:cNvPr>
          <p:cNvSpPr txBox="1"/>
          <p:nvPr/>
        </p:nvSpPr>
        <p:spPr>
          <a:xfrm>
            <a:off x="5848839" y="1992435"/>
            <a:ext cx="5835727" cy="12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단종된 상품 또는 판매실적이 없는 상품으로 인한 빈주차가 존재함을 인지함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+mn-ea"/>
              </a:rPr>
              <a:t>     =&gt; </a:t>
            </a:r>
            <a:r>
              <a:rPr lang="ko-KR" altLang="en-US" sz="1400" dirty="0">
                <a:latin typeface="+mn-ea"/>
              </a:rPr>
              <a:t>수요예측에 필요한 계절성지수를 왜곡할 수 있음</a:t>
            </a:r>
            <a:endParaRPr lang="en-US" altLang="ko-KR" sz="500" dirty="0">
              <a:latin typeface="+mn-ea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연도별 주차수가 다른 </a:t>
            </a:r>
            <a:r>
              <a:rPr lang="en-US" altLang="ko-KR" sz="1400" dirty="0">
                <a:latin typeface="+mn-ea"/>
              </a:rPr>
              <a:t>Year</a:t>
            </a:r>
            <a:r>
              <a:rPr lang="ko-KR" altLang="en-US" sz="1400" dirty="0">
                <a:latin typeface="+mn-ea"/>
              </a:rPr>
              <a:t>이 발견됨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+mn-ea"/>
              </a:rPr>
              <a:t>     =&gt; </a:t>
            </a:r>
            <a:r>
              <a:rPr lang="ko-KR" altLang="en-US" sz="1400" dirty="0" err="1">
                <a:latin typeface="+mn-ea"/>
              </a:rPr>
              <a:t>주차별</a:t>
            </a:r>
            <a:r>
              <a:rPr lang="ko-KR" altLang="en-US" sz="1400" dirty="0">
                <a:latin typeface="+mn-ea"/>
              </a:rPr>
              <a:t> 계절성지수를 산출할 때 주차수가 통일되지 않음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6BDFDA-4902-42B1-BEE8-61A89F8B51CE}"/>
              </a:ext>
            </a:extLst>
          </p:cNvPr>
          <p:cNvGrpSpPr/>
          <p:nvPr/>
        </p:nvGrpSpPr>
        <p:grpSpPr>
          <a:xfrm>
            <a:off x="444500" y="2018394"/>
            <a:ext cx="1232780" cy="342900"/>
            <a:chOff x="304800" y="1771650"/>
            <a:chExt cx="1146810" cy="342900"/>
          </a:xfrm>
          <a:solidFill>
            <a:srgbClr val="BDD7EE"/>
          </a:solidFill>
        </p:grpSpPr>
        <p:sp>
          <p:nvSpPr>
            <p:cNvPr id="32" name="모서리가 둥근 직사각형 18">
              <a:extLst>
                <a:ext uri="{FF2B5EF4-FFF2-40B4-BE49-F238E27FC236}">
                  <a16:creationId xmlns:a16="http://schemas.microsoft.com/office/drawing/2014/main" id="{96A9F8E0-1C57-48D8-BAC6-AACBF1845217}"/>
                </a:ext>
              </a:extLst>
            </p:cNvPr>
            <p:cNvSpPr/>
            <p:nvPr/>
          </p:nvSpPr>
          <p:spPr>
            <a:xfrm>
              <a:off x="323850" y="179070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3" name="모서리가 둥근 직사각형 19">
              <a:extLst>
                <a:ext uri="{FF2B5EF4-FFF2-40B4-BE49-F238E27FC236}">
                  <a16:creationId xmlns:a16="http://schemas.microsoft.com/office/drawing/2014/main" id="{2DAB89CB-EC01-4893-A65B-345B3DF96CC4}"/>
                </a:ext>
              </a:extLst>
            </p:cNvPr>
            <p:cNvSpPr/>
            <p:nvPr/>
          </p:nvSpPr>
          <p:spPr>
            <a:xfrm>
              <a:off x="304800" y="177165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계획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분석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01985-2BDC-4A64-A8B0-AAAB20E095F7}"/>
              </a:ext>
            </a:extLst>
          </p:cNvPr>
          <p:cNvGrpSpPr/>
          <p:nvPr/>
        </p:nvGrpSpPr>
        <p:grpSpPr>
          <a:xfrm>
            <a:off x="444500" y="3443512"/>
            <a:ext cx="1232780" cy="342900"/>
            <a:chOff x="304800" y="2901950"/>
            <a:chExt cx="1146810" cy="342900"/>
          </a:xfrm>
          <a:solidFill>
            <a:srgbClr val="BDD7EE"/>
          </a:solidFill>
        </p:grpSpPr>
        <p:sp>
          <p:nvSpPr>
            <p:cNvPr id="35" name="모서리가 둥근 직사각형 25">
              <a:extLst>
                <a:ext uri="{FF2B5EF4-FFF2-40B4-BE49-F238E27FC236}">
                  <a16:creationId xmlns:a16="http://schemas.microsoft.com/office/drawing/2014/main" id="{3F5A1F39-17AA-4FE6-B1FE-6AFA03A8F0CA}"/>
                </a:ext>
              </a:extLst>
            </p:cNvPr>
            <p:cNvSpPr/>
            <p:nvPr/>
          </p:nvSpPr>
          <p:spPr>
            <a:xfrm>
              <a:off x="323850" y="292100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6" name="모서리가 둥근 직사각형 21">
              <a:extLst>
                <a:ext uri="{FF2B5EF4-FFF2-40B4-BE49-F238E27FC236}">
                  <a16:creationId xmlns:a16="http://schemas.microsoft.com/office/drawing/2014/main" id="{0D8554D3-5F20-4CBB-8CCF-6D8282839521}"/>
                </a:ext>
              </a:extLst>
            </p:cNvPr>
            <p:cNvSpPr/>
            <p:nvPr/>
          </p:nvSpPr>
          <p:spPr>
            <a:xfrm>
              <a:off x="304800" y="290195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설계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개발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23C666-68F9-487E-BCA2-2921AE701540}"/>
              </a:ext>
            </a:extLst>
          </p:cNvPr>
          <p:cNvGrpSpPr/>
          <p:nvPr/>
        </p:nvGrpSpPr>
        <p:grpSpPr>
          <a:xfrm>
            <a:off x="434261" y="5341275"/>
            <a:ext cx="1232780" cy="358140"/>
            <a:chOff x="304800" y="5568950"/>
            <a:chExt cx="1146810" cy="358140"/>
          </a:xfrm>
          <a:solidFill>
            <a:srgbClr val="BDD7EE"/>
          </a:solidFill>
        </p:grpSpPr>
        <p:sp>
          <p:nvSpPr>
            <p:cNvPr id="38" name="모서리가 둥근 직사각형 28">
              <a:extLst>
                <a:ext uri="{FF2B5EF4-FFF2-40B4-BE49-F238E27FC236}">
                  <a16:creationId xmlns:a16="http://schemas.microsoft.com/office/drawing/2014/main" id="{1FAA7DCF-08F6-4174-B8A3-E98578C12404}"/>
                </a:ext>
              </a:extLst>
            </p:cNvPr>
            <p:cNvSpPr/>
            <p:nvPr/>
          </p:nvSpPr>
          <p:spPr>
            <a:xfrm>
              <a:off x="323850" y="560324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9" name="모서리가 둥근 직사각형 24">
              <a:extLst>
                <a:ext uri="{FF2B5EF4-FFF2-40B4-BE49-F238E27FC236}">
                  <a16:creationId xmlns:a16="http://schemas.microsoft.com/office/drawing/2014/main" id="{7E096248-DFDC-48DB-8A4E-2DCE16C649D5}"/>
                </a:ext>
              </a:extLst>
            </p:cNvPr>
            <p:cNvSpPr/>
            <p:nvPr/>
          </p:nvSpPr>
          <p:spPr>
            <a:xfrm>
              <a:off x="304800" y="5568950"/>
              <a:ext cx="1127760" cy="32385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운영 이관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0DDD2EA-D7D5-4801-89A6-9F81BF6FDA0B}"/>
              </a:ext>
            </a:extLst>
          </p:cNvPr>
          <p:cNvSpPr txBox="1"/>
          <p:nvPr/>
        </p:nvSpPr>
        <p:spPr>
          <a:xfrm>
            <a:off x="2009809" y="1992435"/>
            <a:ext cx="3719659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과거 데이터에 대한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전처리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EA00AE-497B-4D48-9935-6D20E5B3361F}"/>
              </a:ext>
            </a:extLst>
          </p:cNvPr>
          <p:cNvSpPr txBox="1"/>
          <p:nvPr/>
        </p:nvSpPr>
        <p:spPr>
          <a:xfrm>
            <a:off x="5848839" y="1497135"/>
            <a:ext cx="593129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7800" indent="-177800" algn="ctr"/>
            <a:r>
              <a:rPr lang="ko-KR" altLang="en-US" sz="1400" b="1" dirty="0">
                <a:latin typeface="+mn-ea"/>
              </a:rPr>
              <a:t>세부 내용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27AD5-C194-457A-9D31-ADC8B3D60AA2}"/>
              </a:ext>
            </a:extLst>
          </p:cNvPr>
          <p:cNvSpPr txBox="1"/>
          <p:nvPr/>
        </p:nvSpPr>
        <p:spPr>
          <a:xfrm>
            <a:off x="2009809" y="1497135"/>
            <a:ext cx="371965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7800" indent="-177800" algn="ctr"/>
            <a:r>
              <a:rPr lang="ko-KR" altLang="en-US" sz="1400" b="1" dirty="0">
                <a:latin typeface="+mn-ea"/>
              </a:rPr>
              <a:t>항 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ECCF7-C1A8-47DD-AE23-2BE5347F77D9}"/>
              </a:ext>
            </a:extLst>
          </p:cNvPr>
          <p:cNvSpPr txBox="1"/>
          <p:nvPr/>
        </p:nvSpPr>
        <p:spPr>
          <a:xfrm>
            <a:off x="5848839" y="3436603"/>
            <a:ext cx="5941558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그룹 단위 별 적용되어야 하는 로직을 </a:t>
            </a:r>
            <a:r>
              <a:rPr lang="ko-KR" altLang="en-US" sz="1400" dirty="0" err="1">
                <a:latin typeface="+mn-ea"/>
              </a:rPr>
              <a:t>함수화하여</a:t>
            </a:r>
            <a:r>
              <a:rPr lang="ko-KR" altLang="en-US" sz="1400" dirty="0">
                <a:latin typeface="+mn-ea"/>
              </a:rPr>
              <a:t> 별도 정리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+mn-ea"/>
              </a:rPr>
              <a:t>   (</a:t>
            </a:r>
            <a:r>
              <a:rPr lang="ko-KR" altLang="en-US" sz="1400" dirty="0">
                <a:latin typeface="+mn-ea"/>
              </a:rPr>
              <a:t>유지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보수 용이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7086D9-4709-4C4B-8090-D74B5EFA9AFD}"/>
              </a:ext>
            </a:extLst>
          </p:cNvPr>
          <p:cNvSpPr txBox="1"/>
          <p:nvPr/>
        </p:nvSpPr>
        <p:spPr>
          <a:xfrm>
            <a:off x="2009809" y="3436603"/>
            <a:ext cx="3719659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그룹 단위 별 적용 할 수 있는 함수 마련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15DC53-94B7-4E1C-92ED-831E3438E4F6}"/>
              </a:ext>
            </a:extLst>
          </p:cNvPr>
          <p:cNvSpPr txBox="1"/>
          <p:nvPr/>
        </p:nvSpPr>
        <p:spPr>
          <a:xfrm>
            <a:off x="5844338" y="3998410"/>
            <a:ext cx="5970298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빠르게 변화하는 시장에서 하위 상품</a:t>
            </a:r>
            <a:r>
              <a:rPr lang="en-US" altLang="ko-KR" sz="1400" dirty="0">
                <a:latin typeface="+mn-ea"/>
              </a:rPr>
              <a:t>(ITEM)</a:t>
            </a:r>
            <a:r>
              <a:rPr lang="ko-KR" altLang="en-US" sz="1400" dirty="0">
                <a:latin typeface="+mn-ea"/>
              </a:rPr>
              <a:t>까지 그룹화하여 계절성지수 산출 시  유효한 계절성지수를 도출해내기 어려움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AAC91-C13E-4C12-B085-DC340C502549}"/>
              </a:ext>
            </a:extLst>
          </p:cNvPr>
          <p:cNvSpPr txBox="1"/>
          <p:nvPr/>
        </p:nvSpPr>
        <p:spPr>
          <a:xfrm>
            <a:off x="2009809" y="3997857"/>
            <a:ext cx="3719659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국가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지역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상위 상품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주차 별 계절성지수 산출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4B40BC9-C4A8-445E-A9D0-1E2D61BFAF62}"/>
              </a:ext>
            </a:extLst>
          </p:cNvPr>
          <p:cNvCxnSpPr>
            <a:cxnSpLocks/>
          </p:cNvCxnSpPr>
          <p:nvPr/>
        </p:nvCxnSpPr>
        <p:spPr>
          <a:xfrm flipV="1">
            <a:off x="2041071" y="5939353"/>
            <a:ext cx="9802070" cy="52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6A2549-745A-4EE7-A321-C43CFDAE7389}"/>
              </a:ext>
            </a:extLst>
          </p:cNvPr>
          <p:cNvCxnSpPr>
            <a:cxnSpLocks/>
          </p:cNvCxnSpPr>
          <p:nvPr/>
        </p:nvCxnSpPr>
        <p:spPr>
          <a:xfrm>
            <a:off x="5872843" y="3353764"/>
            <a:ext cx="59132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E3C4481-51FE-44DF-AE71-DD4BA19D3543}"/>
              </a:ext>
            </a:extLst>
          </p:cNvPr>
          <p:cNvCxnSpPr>
            <a:cxnSpLocks/>
          </p:cNvCxnSpPr>
          <p:nvPr/>
        </p:nvCxnSpPr>
        <p:spPr>
          <a:xfrm>
            <a:off x="5872843" y="5246122"/>
            <a:ext cx="59132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C872E4C-42F3-4C20-A0D5-ED6DD9BFCB26}"/>
              </a:ext>
            </a:extLst>
          </p:cNvPr>
          <p:cNvCxnSpPr>
            <a:cxnSpLocks/>
          </p:cNvCxnSpPr>
          <p:nvPr/>
        </p:nvCxnSpPr>
        <p:spPr>
          <a:xfrm>
            <a:off x="2041071" y="5246123"/>
            <a:ext cx="36509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D923F01-FDBE-4341-8D9A-B0FB38BC6F4A}"/>
              </a:ext>
            </a:extLst>
          </p:cNvPr>
          <p:cNvCxnSpPr>
            <a:cxnSpLocks/>
          </p:cNvCxnSpPr>
          <p:nvPr/>
        </p:nvCxnSpPr>
        <p:spPr>
          <a:xfrm>
            <a:off x="2041071" y="3353766"/>
            <a:ext cx="36509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871F7A-251B-4267-ADCD-86ED1888D758}"/>
              </a:ext>
            </a:extLst>
          </p:cNvPr>
          <p:cNvSpPr txBox="1"/>
          <p:nvPr/>
        </p:nvSpPr>
        <p:spPr>
          <a:xfrm>
            <a:off x="5872843" y="5503200"/>
            <a:ext cx="5970298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Web</a:t>
            </a:r>
            <a:r>
              <a:rPr lang="ko-KR" altLang="en-US" sz="1400" dirty="0">
                <a:latin typeface="+mn-ea"/>
              </a:rPr>
              <a:t>화면에서 결과물 확인 가능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461865-03B5-46B8-AA49-F986C857538D}"/>
              </a:ext>
            </a:extLst>
          </p:cNvPr>
          <p:cNvSpPr txBox="1"/>
          <p:nvPr/>
        </p:nvSpPr>
        <p:spPr>
          <a:xfrm>
            <a:off x="2006715" y="5484701"/>
            <a:ext cx="3719659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결과물을 </a:t>
            </a: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server</a:t>
            </a:r>
            <a:r>
              <a:rPr lang="ko-KR" altLang="en-US" sz="1400" dirty="0">
                <a:latin typeface="+mn-ea"/>
              </a:rPr>
              <a:t>로 연결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4EA769-545F-47B4-94DC-41B7DBC0F3CC}"/>
              </a:ext>
            </a:extLst>
          </p:cNvPr>
          <p:cNvSpPr txBox="1"/>
          <p:nvPr/>
        </p:nvSpPr>
        <p:spPr>
          <a:xfrm>
            <a:off x="2009809" y="4635136"/>
            <a:ext cx="3719659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국가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지역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판매처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상위 상품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하위 상품별로 계절성지수 적용하여 수요예측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FF67B8-E512-48A3-A170-06A3B76E2BB2}"/>
              </a:ext>
            </a:extLst>
          </p:cNvPr>
          <p:cNvSpPr txBox="1"/>
          <p:nvPr/>
        </p:nvSpPr>
        <p:spPr>
          <a:xfrm>
            <a:off x="5844338" y="4615013"/>
            <a:ext cx="5970298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지역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판매처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하위상품까지 계절성지수를 적용함으로써 특정지역의 특정 판매처에 상품</a:t>
            </a:r>
            <a:r>
              <a:rPr lang="en-US" altLang="ko-KR" sz="1400" dirty="0">
                <a:latin typeface="+mn-ea"/>
              </a:rPr>
              <a:t>(ITEM)</a:t>
            </a:r>
            <a:r>
              <a:rPr lang="ko-KR" altLang="en-US" sz="1400" dirty="0">
                <a:latin typeface="+mn-ea"/>
              </a:rPr>
              <a:t>이 편중되지 않도록 수요예측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3163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공통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6"/>
            <a:ext cx="11343640" cy="1221177"/>
          </a:xfrm>
        </p:spPr>
        <p:txBody>
          <a:bodyPr/>
          <a:lstStyle/>
          <a:p>
            <a:r>
              <a:rPr lang="ko-KR" altLang="en-US"/>
              <a:t>정확도 자료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96C9B5-3FFD-4BBC-842C-81B051EE5A6E}"/>
              </a:ext>
            </a:extLst>
          </p:cNvPr>
          <p:cNvSpPr/>
          <p:nvPr/>
        </p:nvSpPr>
        <p:spPr>
          <a:xfrm>
            <a:off x="2317618" y="1548916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정확도_20190605_폴리텍.xlsx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8DC67F-4A69-4A75-940A-853EE606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8" y="2159504"/>
            <a:ext cx="12192000" cy="38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6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공통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111820"/>
            <a:ext cx="11895868" cy="1221177"/>
          </a:xfrm>
        </p:spPr>
        <p:txBody>
          <a:bodyPr/>
          <a:lstStyle/>
          <a:p>
            <a:r>
              <a:rPr lang="ko-KR" altLang="en-US"/>
              <a:t>에러지표 </a:t>
            </a:r>
            <a:r>
              <a:rPr lang="en-US" altLang="ko-KR"/>
              <a:t>(Regression) </a:t>
            </a:r>
            <a:r>
              <a:rPr lang="ko-KR" altLang="en-US"/>
              <a:t>기억</a:t>
            </a:r>
            <a:endParaRPr lang="en-US" altLang="ko-KR"/>
          </a:p>
          <a:p>
            <a:r>
              <a:rPr lang="en-US" altLang="ko-KR"/>
              <a:t>MAE(Mean Absolute Error), MSE(Mean Squared Error), MAPE (Mean Absolute Percentage Error)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0C61FD-51CD-494C-A5D9-956EA42F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226620"/>
            <a:ext cx="8601075" cy="44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44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공통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111820"/>
            <a:ext cx="11895868" cy="1221177"/>
          </a:xfrm>
        </p:spPr>
        <p:txBody>
          <a:bodyPr/>
          <a:lstStyle/>
          <a:p>
            <a:r>
              <a:rPr lang="en-US" altLang="ko-KR"/>
              <a:t>loc </a:t>
            </a:r>
            <a:r>
              <a:rPr lang="ko-KR" altLang="en-US"/>
              <a:t>활용법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loc[ </a:t>
            </a:r>
            <a:r>
              <a:rPr lang="ko-KR" altLang="en-US"/>
              <a:t>조건</a:t>
            </a:r>
            <a:r>
              <a:rPr lang="en-US" altLang="ko-KR"/>
              <a:t>, “</a:t>
            </a:r>
            <a:r>
              <a:rPr lang="ko-KR" altLang="en-US"/>
              <a:t>컬럼“</a:t>
            </a:r>
            <a:r>
              <a:rPr lang="en-US" altLang="ko-KR"/>
              <a:t>] = </a:t>
            </a:r>
            <a:r>
              <a:rPr lang="ko-KR" altLang="en-US"/>
              <a:t>변경 값 </a:t>
            </a:r>
            <a:r>
              <a:rPr lang="en-US" altLang="ko-KR"/>
              <a:t>(</a:t>
            </a:r>
            <a:r>
              <a:rPr lang="ko-KR" altLang="en-US"/>
              <a:t>예측 후 예측 미대상 값에 대해 </a:t>
            </a:r>
            <a:r>
              <a:rPr lang="en-US" altLang="ko-KR"/>
              <a:t>0</a:t>
            </a:r>
            <a:r>
              <a:rPr lang="ko-KR" altLang="en-US"/>
              <a:t>처리</a:t>
            </a:r>
            <a:r>
              <a:rPr lang="en-US" altLang="ko-KR"/>
              <a:t> </a:t>
            </a:r>
            <a:r>
              <a:rPr lang="ko-KR" altLang="en-US"/>
              <a:t>시</a:t>
            </a:r>
            <a:r>
              <a:rPr lang="en-US" altLang="ko-KR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9E0963-A3EE-45E0-9142-C92D5B96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2414587"/>
            <a:ext cx="59721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49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공통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111820"/>
            <a:ext cx="11895868" cy="1221177"/>
          </a:xfrm>
        </p:spPr>
        <p:txBody>
          <a:bodyPr/>
          <a:lstStyle/>
          <a:p>
            <a:r>
              <a:rPr lang="en-US" altLang="ko-KR"/>
              <a:t>Emotion </a:t>
            </a:r>
            <a:r>
              <a:rPr lang="ko-KR" altLang="en-US"/>
              <a:t>파일 실행</a:t>
            </a:r>
            <a:br>
              <a:rPr lang="en-US" altLang="ko-KR"/>
            </a:br>
            <a:r>
              <a:rPr lang="en-US" altLang="ko-KR"/>
              <a:t>.py </a:t>
            </a:r>
            <a:r>
              <a:rPr lang="ko-KR" altLang="en-US"/>
              <a:t>파일로 다운로드 </a:t>
            </a:r>
            <a:r>
              <a:rPr lang="en-US" altLang="ko-KR"/>
              <a:t>(Jupyter notebook -&gt;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D8FB9-D384-4DBB-A21B-CBDBA63E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8" y="2474829"/>
            <a:ext cx="5591175" cy="4259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2732C-FCD4-417C-BEA5-DAFCB67E7771}"/>
              </a:ext>
            </a:extLst>
          </p:cNvPr>
          <p:cNvSpPr txBox="1"/>
          <p:nvPr/>
        </p:nvSpPr>
        <p:spPr>
          <a:xfrm>
            <a:off x="95028" y="1794374"/>
            <a:ext cx="489467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주의할 점</a:t>
            </a:r>
            <a:r>
              <a:rPr lang="en-US" altLang="ko-KR"/>
              <a:t>! </a:t>
            </a:r>
          </a:p>
          <a:p>
            <a:r>
              <a:rPr lang="en-US" altLang="ko-KR"/>
              <a:t>(</a:t>
            </a:r>
            <a:r>
              <a:rPr lang="ko-KR" altLang="en-US"/>
              <a:t>매직명령어 </a:t>
            </a:r>
            <a:r>
              <a:rPr lang="en-US" altLang="ko-KR"/>
              <a:t>%matplotlib inline, pwd </a:t>
            </a:r>
            <a:r>
              <a:rPr lang="ko-KR" altLang="en-US"/>
              <a:t>등 삭제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CCDE8-EF61-44E0-821B-B721F3AC41B5}"/>
              </a:ext>
            </a:extLst>
          </p:cNvPr>
          <p:cNvSpPr txBox="1"/>
          <p:nvPr/>
        </p:nvSpPr>
        <p:spPr>
          <a:xfrm>
            <a:off x="6096000" y="1794373"/>
            <a:ext cx="547778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haar cascade model.json,</a:t>
            </a:r>
            <a:r>
              <a:rPr lang="ko-KR" altLang="en-US"/>
              <a:t> </a:t>
            </a:r>
            <a:r>
              <a:rPr lang="en-US" altLang="ko-KR"/>
              <a:t>h5</a:t>
            </a:r>
            <a:r>
              <a:rPr lang="ko-KR" altLang="en-US"/>
              <a:t>등을 특정 폴더에 이동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d:/emotion) </a:t>
            </a:r>
            <a:r>
              <a:rPr lang="ko-KR" altLang="en-US"/>
              <a:t>이후 </a:t>
            </a:r>
            <a:r>
              <a:rPr lang="en-US" altLang="ko-KR"/>
              <a:t>bat </a:t>
            </a:r>
            <a:r>
              <a:rPr lang="ko-KR" altLang="en-US"/>
              <a:t>파일 생성 후 </a:t>
            </a:r>
            <a:endParaRPr lang="en-US" altLang="ko-KR"/>
          </a:p>
          <a:p>
            <a:r>
              <a:rPr lang="ko-KR" altLang="en-US"/>
              <a:t>바탕화면에 옮겨서 실행</a:t>
            </a:r>
            <a:r>
              <a:rPr lang="en-US" altLang="ko-KR"/>
              <a:t>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656D73-A299-44CA-A26F-2012E508F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4751"/>
            <a:ext cx="3533775" cy="1809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C2A65A-5564-4D9E-9A73-5E3FAAEAF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224" y="4823759"/>
            <a:ext cx="2596501" cy="1970740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68ADE624-0251-408E-81C1-AE84DDB0A67F}"/>
              </a:ext>
            </a:extLst>
          </p:cNvPr>
          <p:cNvSpPr/>
          <p:nvPr/>
        </p:nvSpPr>
        <p:spPr>
          <a:xfrm>
            <a:off x="6096001" y="4867835"/>
            <a:ext cx="2214282" cy="941294"/>
          </a:xfrm>
          <a:prstGeom prst="wedgeRectCallout">
            <a:avLst>
              <a:gd name="adj1" fmla="val 59550"/>
              <a:gd name="adj2" fmla="val 134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notepad </a:t>
            </a:r>
            <a:r>
              <a:rPr lang="ko-KR" altLang="en-US"/>
              <a:t>열고</a:t>
            </a:r>
            <a:endParaRPr lang="en-US" altLang="ko-KR"/>
          </a:p>
          <a:p>
            <a:pPr algn="ctr"/>
            <a:r>
              <a:rPr lang="en-US" altLang="ko-KR"/>
              <a:t>prd_emotion.bat</a:t>
            </a:r>
            <a:r>
              <a:rPr lang="ko-KR" altLang="en-US"/>
              <a:t>파일로 저장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100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3CEF9EE-ADAC-45AE-98A9-1452DC8AEF96}"/>
              </a:ext>
            </a:extLst>
          </p:cNvPr>
          <p:cNvSpPr/>
          <p:nvPr/>
        </p:nvSpPr>
        <p:spPr>
          <a:xfrm>
            <a:off x="2805952" y="1991269"/>
            <a:ext cx="76110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/>
              <a:t>REM This is Excutable file</a:t>
            </a:r>
          </a:p>
          <a:p>
            <a:r>
              <a:rPr lang="ko-KR" altLang="en-US" sz="2800"/>
              <a:t>REM Move to folder file exisist</a:t>
            </a:r>
          </a:p>
          <a:p>
            <a:r>
              <a:rPr lang="ko-KR" altLang="en-US" sz="2800"/>
              <a:t>d:</a:t>
            </a:r>
          </a:p>
          <a:p>
            <a:r>
              <a:rPr lang="ko-KR" altLang="en-US" sz="2800"/>
              <a:t>cd d:/predict_emotion</a:t>
            </a:r>
          </a:p>
          <a:p>
            <a:r>
              <a:rPr lang="ko-KR" altLang="en-US" sz="2800"/>
              <a:t>REM Execute file</a:t>
            </a:r>
          </a:p>
          <a:p>
            <a:r>
              <a:rPr lang="ko-KR" altLang="en-US" sz="2800"/>
              <a:t>python predict_emotion.py</a:t>
            </a:r>
          </a:p>
          <a:p>
            <a:r>
              <a:rPr lang="ko-KR" altLang="en-US" sz="280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453643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공통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111820"/>
            <a:ext cx="11895868" cy="1221177"/>
          </a:xfrm>
        </p:spPr>
        <p:txBody>
          <a:bodyPr/>
          <a:lstStyle/>
          <a:p>
            <a:r>
              <a:rPr lang="ko-KR" altLang="en-US"/>
              <a:t>모델 저장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딥러닝 구조</a:t>
            </a:r>
            <a:r>
              <a:rPr lang="en-US" altLang="ko-KR"/>
              <a:t>(json), weight (h5)</a:t>
            </a:r>
            <a:br>
              <a:rPr lang="en-US" altLang="ko-KR"/>
            </a:br>
            <a:r>
              <a:rPr lang="en-US" altLang="ko-KR"/>
              <a:t>-</a:t>
            </a:r>
            <a:r>
              <a:rPr lang="ko-KR" altLang="en-US"/>
              <a:t> 머신러닝 </a:t>
            </a:r>
            <a:r>
              <a:rPr lang="en-US" altLang="ko-KR"/>
              <a:t>(pickle)</a:t>
            </a:r>
            <a:br>
              <a:rPr lang="en-US" altLang="ko-KR"/>
            </a:b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F8D71E-E8C5-4365-BA8A-68D9A10C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72" y="1532242"/>
            <a:ext cx="5520359" cy="49244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AC4988-2D36-429E-B4EE-258A2D88F398}"/>
              </a:ext>
            </a:extLst>
          </p:cNvPr>
          <p:cNvSpPr/>
          <p:nvPr/>
        </p:nvSpPr>
        <p:spPr>
          <a:xfrm>
            <a:off x="541630" y="2666168"/>
            <a:ext cx="780796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import pickle</a:t>
            </a:r>
          </a:p>
          <a:p>
            <a:endParaRPr lang="ko-KR" altLang="en-US" sz="1600"/>
          </a:p>
          <a:p>
            <a:r>
              <a:rPr lang="ko-KR" altLang="en-US" sz="1600"/>
              <a:t># save</a:t>
            </a:r>
          </a:p>
          <a:p>
            <a:r>
              <a:rPr lang="ko-KR" altLang="en-US" sz="1600"/>
              <a:t>with open('model.pickle', 'wb') as f:</a:t>
            </a:r>
          </a:p>
          <a:p>
            <a:r>
              <a:rPr lang="ko-KR" altLang="en-US" sz="1600"/>
              <a:t>    pickle.dump(model, f, pickle.HIGHEST_PROTOCOL)</a:t>
            </a:r>
          </a:p>
          <a:p>
            <a:endParaRPr lang="ko-KR" altLang="en-US" sz="1600"/>
          </a:p>
          <a:p>
            <a:r>
              <a:rPr lang="ko-KR" altLang="en-US" sz="1600"/>
              <a:t># load</a:t>
            </a:r>
          </a:p>
          <a:p>
            <a:r>
              <a:rPr lang="ko-KR" altLang="en-US" sz="1600"/>
              <a:t>with open('model.pickle', 'rb') as f:</a:t>
            </a:r>
          </a:p>
          <a:p>
            <a:r>
              <a:rPr lang="ko-KR" altLang="en-US" sz="1600"/>
              <a:t>    data = pickle.load(f)</a:t>
            </a:r>
          </a:p>
        </p:txBody>
      </p:sp>
    </p:spTree>
    <p:extLst>
      <p:ext uri="{BB962C8B-B14F-4D97-AF65-F5344CB8AC3E}">
        <p14:creationId xmlns:p14="http://schemas.microsoft.com/office/powerpoint/2010/main" val="3020228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8" y="401269"/>
            <a:ext cx="11826240" cy="816928"/>
          </a:xfrm>
        </p:spPr>
        <p:txBody>
          <a:bodyPr/>
          <a:lstStyle/>
          <a:p>
            <a:r>
              <a:rPr lang="ko-KR" altLang="en-US"/>
              <a:t>공통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615E-D69E-4483-81B2-1B5AAA42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111820"/>
            <a:ext cx="11895868" cy="1221177"/>
          </a:xfrm>
        </p:spPr>
        <p:txBody>
          <a:bodyPr/>
          <a:lstStyle/>
          <a:p>
            <a:r>
              <a:rPr lang="ko-KR" altLang="en-US" sz="1600"/>
              <a:t>시각화</a:t>
            </a:r>
            <a:r>
              <a:rPr lang="en-US" altLang="ko-KR" sz="1600"/>
              <a:t> (seaborn)</a:t>
            </a:r>
          </a:p>
          <a:p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import seaborn as sns</a:t>
            </a:r>
          </a:p>
          <a:p>
            <a:pPr marL="0" indent="0">
              <a:buNone/>
            </a:pPr>
            <a:r>
              <a:rPr lang="en-US" altLang="ko-KR" sz="1600"/>
              <a:t>from matplotlib import pyplot</a:t>
            </a:r>
          </a:p>
          <a:p>
            <a:pPr marL="0" indent="0">
              <a:buNone/>
            </a:pPr>
            <a:r>
              <a:rPr lang="en-US" altLang="ko-KR" sz="1600"/>
              <a:t>import matplotlib.pyplot as plt</a:t>
            </a:r>
          </a:p>
          <a:p>
            <a:pPr marL="0" indent="0">
              <a:buNone/>
            </a:pPr>
            <a:r>
              <a:rPr lang="en-US" altLang="ko-KR" sz="1600"/>
              <a:t>sns.set(style='whitegrid', rc={"lines.linewidth": 3.0})</a:t>
            </a:r>
          </a:p>
          <a:p>
            <a:pPr marL="0" indent="0">
              <a:buNone/>
            </a:pPr>
            <a:r>
              <a:rPr lang="en-US" altLang="ko-KR" sz="1600"/>
              <a:t>sns.set_context("paper", font_scale=2.0)   </a:t>
            </a:r>
          </a:p>
          <a:p>
            <a:pPr marL="0" indent="0">
              <a:buNone/>
            </a:pPr>
            <a:r>
              <a:rPr lang="en-US" altLang="ko-KR" sz="1600"/>
              <a:t>import matplotlib.pyplot as plt</a:t>
            </a:r>
          </a:p>
          <a:p>
            <a:pPr marL="0" indent="0">
              <a:buNone/>
            </a:pPr>
            <a:r>
              <a:rPr lang="en-US" altLang="ko-KR" sz="1600"/>
              <a:t># </a:t>
            </a:r>
            <a:r>
              <a:rPr lang="ko-KR" altLang="en-US" sz="1600"/>
              <a:t>커맨드뷰에서 차트 시여</a:t>
            </a:r>
          </a:p>
          <a:p>
            <a:pPr marL="0" indent="0">
              <a:buNone/>
            </a:pPr>
            <a:r>
              <a:rPr lang="en-US" altLang="ko-KR" sz="1600"/>
              <a:t>%matplotlib inline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salesidList=["SALESID0003"]</a:t>
            </a:r>
          </a:p>
          <a:p>
            <a:pPr marL="0" indent="0">
              <a:buNone/>
            </a:pPr>
            <a:r>
              <a:rPr lang="en-US" altLang="ko-KR" sz="1600"/>
              <a:t>itemList = ["ITEM00025"]</a:t>
            </a:r>
          </a:p>
          <a:p>
            <a:pPr marL="0" indent="0">
              <a:buNone/>
            </a:pPr>
            <a:r>
              <a:rPr lang="en-US" altLang="ko-KR" sz="1600"/>
              <a:t>visualData2 = visualData[ (visualData.salesid.isin(salesidList))&amp;</a:t>
            </a:r>
          </a:p>
          <a:p>
            <a:pPr marL="0" indent="0">
              <a:buNone/>
            </a:pPr>
            <a:r>
              <a:rPr lang="en-US" altLang="ko-KR" sz="1600"/>
              <a:t>             (visualData.item.isin(itemList))]</a:t>
            </a:r>
          </a:p>
          <a:p>
            <a:pPr marL="0" indent="0">
              <a:buNone/>
            </a:pPr>
            <a:r>
              <a:rPr lang="en-US" altLang="ko-KR" sz="1600"/>
              <a:t>visualData2.head()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AF187-8D4A-4E8D-933C-82D56FC8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05" y="945022"/>
            <a:ext cx="4534535" cy="27759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6A159C-812B-4F88-B1AF-B5917414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40" y="3887769"/>
            <a:ext cx="5523490" cy="27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070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E8C1204-6E46-4CDA-8FBF-82C14AD4E464}"/>
              </a:ext>
            </a:extLst>
          </p:cNvPr>
          <p:cNvSpPr/>
          <p:nvPr/>
        </p:nvSpPr>
        <p:spPr>
          <a:xfrm>
            <a:off x="371933" y="578525"/>
            <a:ext cx="15232283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import matplotlib.pyplot as plt</a:t>
            </a:r>
          </a:p>
          <a:p>
            <a:r>
              <a:rPr lang="ko-KR" altLang="en-US" sz="1200"/>
              <a:t>import matplotlib</a:t>
            </a:r>
          </a:p>
          <a:p>
            <a:endParaRPr lang="ko-KR" altLang="en-US" sz="1200"/>
          </a:p>
          <a:p>
            <a:r>
              <a:rPr lang="ko-KR" altLang="en-US" sz="1200"/>
              <a:t>font_name = matplotlib.font_manager.FontProperties(fname='C:/Windows/Fonts/malgun.ttf').get_name()</a:t>
            </a:r>
          </a:p>
          <a:p>
            <a:r>
              <a:rPr lang="ko-KR" altLang="en-US" sz="1200"/>
              <a:t>matplotlib.rc('font', family=font_name)</a:t>
            </a:r>
          </a:p>
          <a:p>
            <a:r>
              <a:rPr lang="ko-KR" altLang="en-US" sz="1200"/>
              <a:t>print(font_name)</a:t>
            </a:r>
          </a:p>
          <a:p>
            <a:endParaRPr lang="ko-KR" altLang="en-US" sz="1200"/>
          </a:p>
          <a:p>
            <a:r>
              <a:rPr lang="ko-KR" altLang="en-US" sz="1200"/>
              <a:t>sns.set(font_scale=2)</a:t>
            </a:r>
          </a:p>
          <a:p>
            <a:r>
              <a:rPr lang="ko-KR" altLang="en-US" sz="1200"/>
              <a:t>sns.set(rc={'axes.axisbelow': True,</a:t>
            </a:r>
          </a:p>
          <a:p>
            <a:r>
              <a:rPr lang="ko-KR" altLang="en-US" sz="1200"/>
              <a:t> 'axes.edgecolor': '.8',</a:t>
            </a:r>
          </a:p>
          <a:p>
            <a:r>
              <a:rPr lang="ko-KR" altLang="en-US" sz="1200"/>
              <a:t> 'axes.facecolor': 'white',</a:t>
            </a:r>
          </a:p>
          <a:p>
            <a:r>
              <a:rPr lang="ko-KR" altLang="en-US" sz="1200"/>
              <a:t> 'axes.grid': True,</a:t>
            </a:r>
          </a:p>
          <a:p>
            <a:r>
              <a:rPr lang="ko-KR" altLang="en-US" sz="1200"/>
              <a:t> 'axes.labelcolor': '.15',</a:t>
            </a:r>
          </a:p>
          <a:p>
            <a:r>
              <a:rPr lang="ko-KR" altLang="en-US" sz="1200"/>
              <a:t> 'axes.spines.bottom': True,</a:t>
            </a:r>
          </a:p>
          <a:p>
            <a:r>
              <a:rPr lang="ko-KR" altLang="en-US" sz="1200"/>
              <a:t> 'axes.spines.left': True,</a:t>
            </a:r>
          </a:p>
          <a:p>
            <a:r>
              <a:rPr lang="ko-KR" altLang="en-US" sz="1200"/>
              <a:t> 'axes.spines.right': True,</a:t>
            </a:r>
          </a:p>
          <a:p>
            <a:r>
              <a:rPr lang="ko-KR" altLang="en-US" sz="1200"/>
              <a:t> 'axes.spines.top': True,</a:t>
            </a:r>
          </a:p>
          <a:p>
            <a:r>
              <a:rPr lang="ko-KR" altLang="en-US" sz="1200"/>
              <a:t> 'figure.facecolor': 'white',</a:t>
            </a:r>
          </a:p>
          <a:p>
            <a:r>
              <a:rPr lang="ko-KR" altLang="en-US" sz="1200"/>
              <a:t> 'font.family': ['sans-serif'],</a:t>
            </a:r>
          </a:p>
          <a:p>
            <a:r>
              <a:rPr lang="ko-KR" altLang="en-US" sz="1200"/>
              <a:t> 'font.sans-serif': ['Arial',</a:t>
            </a:r>
          </a:p>
          <a:p>
            <a:r>
              <a:rPr lang="ko-KR" altLang="en-US" sz="1200"/>
              <a:t>  'DejaVu Sans',</a:t>
            </a:r>
          </a:p>
          <a:p>
            <a:r>
              <a:rPr lang="ko-KR" altLang="en-US" sz="1200"/>
              <a:t>  'Liberation Sans',</a:t>
            </a:r>
          </a:p>
          <a:p>
            <a:r>
              <a:rPr lang="ko-KR" altLang="en-US" sz="1200"/>
              <a:t>  'Bitstream Vera Sans',</a:t>
            </a:r>
          </a:p>
          <a:p>
            <a:r>
              <a:rPr lang="ko-KR" altLang="en-US" sz="1200"/>
              <a:t>  'sans-serif'],</a:t>
            </a:r>
          </a:p>
          <a:p>
            <a:r>
              <a:rPr lang="ko-KR" altLang="en-US" sz="1200"/>
              <a:t> 'grid.color': '.8',</a:t>
            </a:r>
          </a:p>
          <a:p>
            <a:r>
              <a:rPr lang="ko-KR" altLang="en-US" sz="1200"/>
              <a:t> 'grid.linestyle': '-',</a:t>
            </a:r>
          </a:p>
          <a:p>
            <a:r>
              <a:rPr lang="ko-KR" altLang="en-US" sz="1200"/>
              <a:t> 'image.cmap': 'rocket',</a:t>
            </a:r>
          </a:p>
          <a:p>
            <a:r>
              <a:rPr lang="ko-KR" altLang="en-US" sz="1200"/>
              <a:t> 'lines.solid_capstyle': 'round',</a:t>
            </a:r>
          </a:p>
          <a:p>
            <a:r>
              <a:rPr lang="ko-KR" altLang="en-US" sz="1200"/>
              <a:t> 'patch.edgecolor': 'w',</a:t>
            </a:r>
          </a:p>
          <a:p>
            <a:r>
              <a:rPr lang="ko-KR" altLang="en-US" sz="1200"/>
              <a:t> 'patch.force_edgecolor': True,</a:t>
            </a:r>
          </a:p>
          <a:p>
            <a:r>
              <a:rPr lang="ko-KR" altLang="en-US" sz="1200"/>
              <a:t> 'text.color': '.15',</a:t>
            </a:r>
          </a:p>
          <a:p>
            <a:r>
              <a:rPr lang="ko-KR" altLang="en-US" sz="1200"/>
              <a:t> 'xtick.bottom': False,</a:t>
            </a:r>
          </a:p>
          <a:p>
            <a:r>
              <a:rPr lang="ko-KR" altLang="en-US" sz="1200"/>
              <a:t> 'xtick.color': '.15',</a:t>
            </a:r>
          </a:p>
          <a:p>
            <a:r>
              <a:rPr lang="ko-KR" altLang="en-US" sz="1200"/>
              <a:t> 'xtick.direction': 'out',</a:t>
            </a:r>
          </a:p>
          <a:p>
            <a:r>
              <a:rPr lang="ko-KR" altLang="en-US" sz="1200"/>
              <a:t> 'xtick.top': False,</a:t>
            </a:r>
          </a:p>
          <a:p>
            <a:r>
              <a:rPr lang="ko-KR" altLang="en-US" sz="1200"/>
              <a:t> 'ytick.color': '.15',</a:t>
            </a:r>
          </a:p>
          <a:p>
            <a:r>
              <a:rPr lang="ko-KR" altLang="en-US" sz="1200"/>
              <a:t> 'ytick.direction': 'out',</a:t>
            </a:r>
          </a:p>
          <a:p>
            <a:r>
              <a:rPr lang="ko-KR" altLang="en-US" sz="1200"/>
              <a:t> 'ytick.left': False,</a:t>
            </a:r>
          </a:p>
          <a:p>
            <a:r>
              <a:rPr lang="ko-KR" altLang="en-US" sz="1200"/>
              <a:t> 'ytick.right': False})</a:t>
            </a:r>
          </a:p>
          <a:p>
            <a:endParaRPr lang="ko-KR" altLang="en-US" sz="1200"/>
          </a:p>
          <a:p>
            <a:r>
              <a:rPr lang="ko-KR" altLang="en-US" sz="1200"/>
              <a:t>sns.set_context("poster")</a:t>
            </a:r>
          </a:p>
          <a:p>
            <a:r>
              <a:rPr lang="ko-KR" altLang="en-US" sz="1200"/>
              <a:t>plt.figure(figsize=(25,12))</a:t>
            </a:r>
          </a:p>
          <a:p>
            <a:endParaRPr lang="ko-KR" altLang="en-US" sz="1200"/>
          </a:p>
          <a:p>
            <a:r>
              <a:rPr lang="ko-KR" altLang="en-US" sz="1200"/>
              <a:t>plt.subplot(211)</a:t>
            </a:r>
          </a:p>
          <a:p>
            <a:r>
              <a:rPr lang="ko-KR" altLang="en-US" sz="1200"/>
              <a:t>plt.title("Result Of Forecast")</a:t>
            </a:r>
          </a:p>
          <a:p>
            <a:r>
              <a:rPr lang="ko-KR" altLang="en-US" sz="1200"/>
              <a:t>#plt.annotate('prediction',xy=(201742,-10), </a:t>
            </a:r>
          </a:p>
          <a:p>
            <a:r>
              <a:rPr lang="ko-KR" altLang="en-US" sz="1200"/>
              <a:t>#             xytext=(201742,0),arrowprops=dict(color="blue", width=2))</a:t>
            </a:r>
          </a:p>
          <a:p>
            <a:r>
              <a:rPr lang="ko-KR" altLang="en-US" sz="1200"/>
              <a:t>sns.lineplot( data=[visualData2.sellout,visualData2.predict,visualData2.indicator], markers=True, lw=4)</a:t>
            </a:r>
          </a:p>
          <a:p>
            <a:r>
              <a:rPr lang="ko-KR" altLang="en-US" sz="1200"/>
              <a:t>plt.subplot(212)</a:t>
            </a:r>
          </a:p>
          <a:p>
            <a:r>
              <a:rPr lang="ko-KR" altLang="en-US" sz="1200"/>
              <a:t>plt.title("Result Of Seasonality")</a:t>
            </a:r>
          </a:p>
          <a:p>
            <a:endParaRPr lang="ko-KR" altLang="en-US" sz="1200"/>
          </a:p>
          <a:p>
            <a:r>
              <a:rPr lang="ko-KR" altLang="en-US" sz="1200"/>
              <a:t>sns.lineplot(data=[visualData2.seasonality], lw=4)</a:t>
            </a:r>
          </a:p>
        </p:txBody>
      </p:sp>
    </p:spTree>
    <p:extLst>
      <p:ext uri="{BB962C8B-B14F-4D97-AF65-F5344CB8AC3E}">
        <p14:creationId xmlns:p14="http://schemas.microsoft.com/office/powerpoint/2010/main" val="56825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구성도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213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구성도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구성도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8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전체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B375132-CFE9-41CC-AFA6-80CCDEB1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91500"/>
            <a:ext cx="11343640" cy="696292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구성에 따라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판매량 정보로부터 분석 모형이 수요를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예측하여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8AFC3AD3-2BEE-435D-B0EB-6D2DF848B2F5}"/>
              </a:ext>
            </a:extLst>
          </p:cNvPr>
          <p:cNvSpPr/>
          <p:nvPr/>
        </p:nvSpPr>
        <p:spPr>
          <a:xfrm>
            <a:off x="7874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4678046F-8B9B-4B85-B4A7-83949C7032D6}"/>
              </a:ext>
            </a:extLst>
          </p:cNvPr>
          <p:cNvSpPr/>
          <p:nvPr/>
        </p:nvSpPr>
        <p:spPr>
          <a:xfrm>
            <a:off x="2514600" y="2476668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E422A36F-CAB5-40BE-B5DB-FE89C4F2A8AC}"/>
              </a:ext>
            </a:extLst>
          </p:cNvPr>
          <p:cNvSpPr/>
          <p:nvPr/>
        </p:nvSpPr>
        <p:spPr>
          <a:xfrm>
            <a:off x="44958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2DA097B8-8D89-4572-83D9-43330D4EAE0E}"/>
              </a:ext>
            </a:extLst>
          </p:cNvPr>
          <p:cNvSpPr/>
          <p:nvPr/>
        </p:nvSpPr>
        <p:spPr>
          <a:xfrm>
            <a:off x="6492875" y="246238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4807ABB8-9E01-45DF-8E7B-3F864EA75F61}"/>
              </a:ext>
            </a:extLst>
          </p:cNvPr>
          <p:cNvSpPr/>
          <p:nvPr/>
        </p:nvSpPr>
        <p:spPr>
          <a:xfrm>
            <a:off x="8493125" y="245730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4662F-8F92-419C-A851-45D4B74A0FA4}"/>
              </a:ext>
            </a:extLst>
          </p:cNvPr>
          <p:cNvSpPr/>
          <p:nvPr/>
        </p:nvSpPr>
        <p:spPr>
          <a:xfrm>
            <a:off x="7874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데이터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4A44EC-0A84-4880-B3C3-FC8F53C748E0}"/>
              </a:ext>
            </a:extLst>
          </p:cNvPr>
          <p:cNvSpPr/>
          <p:nvPr/>
        </p:nvSpPr>
        <p:spPr>
          <a:xfrm>
            <a:off x="41148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플랫폼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D0CC32-E425-42B8-9405-BE1583C4C659}"/>
              </a:ext>
            </a:extLst>
          </p:cNvPr>
          <p:cNvSpPr/>
          <p:nvPr/>
        </p:nvSpPr>
        <p:spPr>
          <a:xfrm>
            <a:off x="76835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서비스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9156B-5CEE-4DA8-9538-527DE6AA8079}"/>
              </a:ext>
            </a:extLst>
          </p:cNvPr>
          <p:cNvSpPr txBox="1"/>
          <p:nvPr/>
        </p:nvSpPr>
        <p:spPr>
          <a:xfrm>
            <a:off x="1436080" y="3862510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 데이터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118D60-A161-430C-8450-0B8929BEC9DC}"/>
              </a:ext>
            </a:extLst>
          </p:cNvPr>
          <p:cNvSpPr txBox="1"/>
          <p:nvPr/>
        </p:nvSpPr>
        <p:spPr>
          <a:xfrm>
            <a:off x="4969547" y="384333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계절성 지수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산출모형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657293-E195-404D-AB82-068974A13691}"/>
              </a:ext>
            </a:extLst>
          </p:cNvPr>
          <p:cNvSpPr txBox="1"/>
          <p:nvPr/>
        </p:nvSpPr>
        <p:spPr>
          <a:xfrm>
            <a:off x="8604789" y="39429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 저장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CE0AA528-EE70-41CF-B605-B3EEC9FCDEB0}"/>
              </a:ext>
            </a:extLst>
          </p:cNvPr>
          <p:cNvSpPr/>
          <p:nvPr/>
        </p:nvSpPr>
        <p:spPr>
          <a:xfrm>
            <a:off x="1679891" y="459149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자기 디스크 42">
            <a:extLst>
              <a:ext uri="{FF2B5EF4-FFF2-40B4-BE49-F238E27FC236}">
                <a16:creationId xmlns:a16="http://schemas.microsoft.com/office/drawing/2014/main" id="{D8970F88-764F-4E57-8F7F-073B5649ACA5}"/>
              </a:ext>
            </a:extLst>
          </p:cNvPr>
          <p:cNvSpPr/>
          <p:nvPr/>
        </p:nvSpPr>
        <p:spPr>
          <a:xfrm>
            <a:off x="5051251" y="4599255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자기 디스크 43">
            <a:extLst>
              <a:ext uri="{FF2B5EF4-FFF2-40B4-BE49-F238E27FC236}">
                <a16:creationId xmlns:a16="http://schemas.microsoft.com/office/drawing/2014/main" id="{AE9DCD5C-BFDD-4AB8-9280-F3261C6A6955}"/>
              </a:ext>
            </a:extLst>
          </p:cNvPr>
          <p:cNvSpPr/>
          <p:nvPr/>
        </p:nvSpPr>
        <p:spPr>
          <a:xfrm>
            <a:off x="8631164" y="460468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Postgres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95174B-1D98-4BC0-AA7B-BA9A8FC2009E}"/>
              </a:ext>
            </a:extLst>
          </p:cNvPr>
          <p:cNvCxnSpPr/>
          <p:nvPr/>
        </p:nvCxnSpPr>
        <p:spPr>
          <a:xfrm flipV="1">
            <a:off x="290480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D8C5B1-5EDC-4243-99A9-BB91C93172FE}"/>
              </a:ext>
            </a:extLst>
          </p:cNvPr>
          <p:cNvCxnSpPr/>
          <p:nvPr/>
        </p:nvCxnSpPr>
        <p:spPr>
          <a:xfrm flipV="1">
            <a:off x="636855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CBE54A-EE8F-4367-884D-BEC0FBBC1D9D}"/>
              </a:ext>
            </a:extLst>
          </p:cNvPr>
          <p:cNvSpPr/>
          <p:nvPr/>
        </p:nvSpPr>
        <p:spPr>
          <a:xfrm>
            <a:off x="1501776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0E5191-91DF-4798-B98F-39C638EDEF6C}"/>
              </a:ext>
            </a:extLst>
          </p:cNvPr>
          <p:cNvSpPr/>
          <p:nvPr/>
        </p:nvSpPr>
        <p:spPr>
          <a:xfrm>
            <a:off x="1225551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6039C9-A09A-4F41-A531-D20FDF89185D}"/>
              </a:ext>
            </a:extLst>
          </p:cNvPr>
          <p:cNvSpPr/>
          <p:nvPr/>
        </p:nvSpPr>
        <p:spPr>
          <a:xfrm>
            <a:off x="492125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B8ED84-EE6A-4168-999F-D3937A0521AB}"/>
              </a:ext>
            </a:extLst>
          </p:cNvPr>
          <p:cNvSpPr/>
          <p:nvPr/>
        </p:nvSpPr>
        <p:spPr>
          <a:xfrm>
            <a:off x="464502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6A0D4B-58F6-492A-BFEC-C459FBA8C398}"/>
              </a:ext>
            </a:extLst>
          </p:cNvPr>
          <p:cNvSpPr/>
          <p:nvPr/>
        </p:nvSpPr>
        <p:spPr>
          <a:xfrm>
            <a:off x="848360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4BA25A-FF3B-40AE-B421-1711B20DA8AA}"/>
              </a:ext>
            </a:extLst>
          </p:cNvPr>
          <p:cNvSpPr/>
          <p:nvPr/>
        </p:nvSpPr>
        <p:spPr>
          <a:xfrm>
            <a:off x="820737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04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A8EB7C8-29B0-40EE-A0CA-B143692A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분석모형 구현에 필요한 </a:t>
            </a:r>
            <a:r>
              <a:rPr lang="ko-KR" altLang="en-US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인바운드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분석모형을 통해 산출되는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아웃바운드 데이터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내역 정의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0ED6BD4A-1170-4626-884E-91B978E607F1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2807082"/>
          <a:ext cx="1095039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15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71861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35467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10678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34587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79491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119801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784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858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시스템명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저장타입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획득주기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IB-001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판매량 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판매실적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</a:t>
                      </a:r>
                      <a:r>
                        <a:rPr lang="en-US" altLang="ko-KR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아이템별 판매실적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지수 산출 모형</a:t>
                      </a:r>
                      <a:r>
                        <a:rPr lang="en-US" altLang="ko-KR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</a:t>
                      </a:r>
                      <a:r>
                        <a:rPr lang="en-US" altLang="ko-KR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모형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IB-002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프로모션 정보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프로모션</a:t>
                      </a:r>
                      <a:endParaRPr lang="en-US" altLang="ko-KR" sz="13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매일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아이템별 프로모션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 </a:t>
                      </a:r>
                      <a:r>
                        <a:rPr lang="en-US" altLang="ko-KR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입력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0554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IB-003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판매량 실적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판매실적</a:t>
                      </a:r>
                      <a:endParaRPr lang="en-US" altLang="ko-KR" sz="13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매년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PG/</a:t>
                      </a:r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연주차별 실적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계저렁 지수 산출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7363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89E07477-22E2-4D4D-AEEE-6A0FA9574BBF}"/>
              </a:ext>
            </a:extLst>
          </p:cNvPr>
          <p:cNvSpPr txBox="1"/>
          <p:nvPr/>
        </p:nvSpPr>
        <p:spPr>
          <a:xfrm>
            <a:off x="520700" y="2316930"/>
            <a:ext cx="110799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인바운드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30C473B6-43E0-4027-B774-AE5A57CB2486}"/>
              </a:ext>
            </a:extLst>
          </p:cNvPr>
          <p:cNvGraphicFramePr>
            <a:graphicFrameLocks noGrp="1"/>
          </p:cNvGraphicFramePr>
          <p:nvPr/>
        </p:nvGraphicFramePr>
        <p:xfrm>
          <a:off x="533399" y="5194052"/>
          <a:ext cx="10950390" cy="1267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30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50603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10963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84829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60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60065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7591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41148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20387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시스템명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저장타입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생산주기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OB-001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 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17.93MB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</a:t>
                      </a:r>
                      <a:r>
                        <a:rPr lang="en-US" altLang="ko-KR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주차별</a:t>
                      </a:r>
                      <a:endParaRPr lang="en-US" altLang="ko-KR" sz="13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 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지수 산출 모형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49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OB-002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 수요량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1.68MB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</a:t>
                      </a:r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3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아이템별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수요</a:t>
                      </a:r>
                      <a:r>
                        <a:rPr lang="ko-KR" altLang="en-US" sz="13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 예측 모형</a:t>
                      </a:r>
                      <a:endParaRPr lang="en-US" altLang="ko-KR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81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BB11ECB3-419C-4A2C-9C51-9456EEAB7EB6}"/>
              </a:ext>
            </a:extLst>
          </p:cNvPr>
          <p:cNvSpPr txBox="1"/>
          <p:nvPr/>
        </p:nvSpPr>
        <p:spPr>
          <a:xfrm>
            <a:off x="520700" y="4703900"/>
            <a:ext cx="133882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아웃바운드</a:t>
            </a:r>
          </a:p>
        </p:txBody>
      </p:sp>
    </p:spTree>
    <p:extLst>
      <p:ext uri="{BB962C8B-B14F-4D97-AF65-F5344CB8AC3E}">
        <p14:creationId xmlns:p14="http://schemas.microsoft.com/office/powerpoint/2010/main" val="126609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SW </a:t>
            </a:r>
            <a:r>
              <a:rPr lang="ko-KR" altLang="en-US"/>
              <a:t>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D50C83-F286-44D9-ADC7-7C8AC671BF47}"/>
              </a:ext>
            </a:extLst>
          </p:cNvPr>
          <p:cNvSpPr/>
          <p:nvPr/>
        </p:nvSpPr>
        <p:spPr>
          <a:xfrm>
            <a:off x="9879296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모서리가 둥근 직사각형 114">
            <a:extLst>
              <a:ext uri="{FF2B5EF4-FFF2-40B4-BE49-F238E27FC236}">
                <a16:creationId xmlns:a16="http://schemas.microsoft.com/office/drawing/2014/main" id="{197135F4-430F-4919-86C1-C0DA854A1954}"/>
              </a:ext>
            </a:extLst>
          </p:cNvPr>
          <p:cNvSpPr/>
          <p:nvPr/>
        </p:nvSpPr>
        <p:spPr>
          <a:xfrm>
            <a:off x="8535237" y="1863631"/>
            <a:ext cx="3237663" cy="4388470"/>
          </a:xfrm>
          <a:prstGeom prst="roundRect">
            <a:avLst>
              <a:gd name="adj" fmla="val 11135"/>
            </a:avLst>
          </a:prstGeom>
          <a:noFill/>
          <a:ln w="571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83">
            <a:extLst>
              <a:ext uri="{FF2B5EF4-FFF2-40B4-BE49-F238E27FC236}">
                <a16:creationId xmlns:a16="http://schemas.microsoft.com/office/drawing/2014/main" id="{4FF13EB0-AF16-41DF-9738-1339B81623F2}"/>
              </a:ext>
            </a:extLst>
          </p:cNvPr>
          <p:cNvSpPr/>
          <p:nvPr/>
        </p:nvSpPr>
        <p:spPr>
          <a:xfrm>
            <a:off x="4510904" y="1863631"/>
            <a:ext cx="3725672" cy="4388469"/>
          </a:xfrm>
          <a:prstGeom prst="roundRect">
            <a:avLst>
              <a:gd name="adj" fmla="val 11135"/>
            </a:avLst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65">
            <a:extLst>
              <a:ext uri="{FF2B5EF4-FFF2-40B4-BE49-F238E27FC236}">
                <a16:creationId xmlns:a16="http://schemas.microsoft.com/office/drawing/2014/main" id="{A8ADD92C-EAD7-4CD5-BCFE-9680D9A16C88}"/>
              </a:ext>
            </a:extLst>
          </p:cNvPr>
          <p:cNvSpPr/>
          <p:nvPr/>
        </p:nvSpPr>
        <p:spPr>
          <a:xfrm>
            <a:off x="265009" y="1918076"/>
            <a:ext cx="3953470" cy="4334024"/>
          </a:xfrm>
          <a:prstGeom prst="roundRect">
            <a:avLst>
              <a:gd name="adj" fmla="val 11135"/>
            </a:avLst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50">
            <a:extLst>
              <a:ext uri="{FF2B5EF4-FFF2-40B4-BE49-F238E27FC236}">
                <a16:creationId xmlns:a16="http://schemas.microsoft.com/office/drawing/2014/main" id="{1908A9F5-7867-4A48-A00A-E6FC1AD9F42B}"/>
              </a:ext>
            </a:extLst>
          </p:cNvPr>
          <p:cNvSpPr/>
          <p:nvPr/>
        </p:nvSpPr>
        <p:spPr>
          <a:xfrm>
            <a:off x="431846" y="4672491"/>
            <a:ext cx="3600097" cy="112583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49">
            <a:extLst>
              <a:ext uri="{FF2B5EF4-FFF2-40B4-BE49-F238E27FC236}">
                <a16:creationId xmlns:a16="http://schemas.microsoft.com/office/drawing/2014/main" id="{4035B24E-F24B-4CFD-915A-452977969670}"/>
              </a:ext>
            </a:extLst>
          </p:cNvPr>
          <p:cNvSpPr/>
          <p:nvPr/>
        </p:nvSpPr>
        <p:spPr>
          <a:xfrm>
            <a:off x="4716314" y="4988670"/>
            <a:ext cx="3280396" cy="107893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45">
            <a:extLst>
              <a:ext uri="{FF2B5EF4-FFF2-40B4-BE49-F238E27FC236}">
                <a16:creationId xmlns:a16="http://schemas.microsoft.com/office/drawing/2014/main" id="{62993FBE-0774-49EE-9762-82C60143C7EA}"/>
              </a:ext>
            </a:extLst>
          </p:cNvPr>
          <p:cNvSpPr/>
          <p:nvPr/>
        </p:nvSpPr>
        <p:spPr>
          <a:xfrm>
            <a:off x="405814" y="2564675"/>
            <a:ext cx="3497482" cy="156539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23">
            <a:extLst>
              <a:ext uri="{FF2B5EF4-FFF2-40B4-BE49-F238E27FC236}">
                <a16:creationId xmlns:a16="http://schemas.microsoft.com/office/drawing/2014/main" id="{9BA9BCFD-A1C5-437D-8077-13023B76BA9F}"/>
              </a:ext>
            </a:extLst>
          </p:cNvPr>
          <p:cNvSpPr/>
          <p:nvPr/>
        </p:nvSpPr>
        <p:spPr>
          <a:xfrm>
            <a:off x="4716314" y="2607599"/>
            <a:ext cx="3288067" cy="2185616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B2B63CB-831E-4C0E-9C00-4A4C4D985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427" y="2891005"/>
            <a:ext cx="846448" cy="85130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11ECE8-BA43-4E97-979E-E4B6AB0A7F7E}"/>
              </a:ext>
            </a:extLst>
          </p:cNvPr>
          <p:cNvSpPr/>
          <p:nvPr/>
        </p:nvSpPr>
        <p:spPr>
          <a:xfrm>
            <a:off x="629525" y="3540251"/>
            <a:ext cx="1465179" cy="413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Spark</a:t>
            </a:r>
          </a:p>
          <a:p>
            <a:pPr algn="ctr"/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version: 2.2.0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0EEF15-D99D-4849-B1A5-107E1406E04F}"/>
              </a:ext>
            </a:extLst>
          </p:cNvPr>
          <p:cNvSpPr/>
          <p:nvPr/>
        </p:nvSpPr>
        <p:spPr>
          <a:xfrm>
            <a:off x="5773043" y="5325972"/>
            <a:ext cx="1772867" cy="40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17A8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10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4F93A8-2DA4-470C-906F-8CC4B6379888}"/>
              </a:ext>
            </a:extLst>
          </p:cNvPr>
          <p:cNvSpPr/>
          <p:nvPr/>
        </p:nvSpPr>
        <p:spPr>
          <a:xfrm>
            <a:off x="421226" y="4477016"/>
            <a:ext cx="1403947" cy="413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(OS)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BD66379-F790-4095-B1EC-29B797EFD0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6" y="2846249"/>
            <a:ext cx="999518" cy="53075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0345E1-235E-4945-81B7-5D1B2088A3A2}"/>
              </a:ext>
            </a:extLst>
          </p:cNvPr>
          <p:cNvSpPr/>
          <p:nvPr/>
        </p:nvSpPr>
        <p:spPr>
          <a:xfrm>
            <a:off x="384265" y="2356022"/>
            <a:ext cx="1427012" cy="3538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구동 프로그램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D59F10-7429-40FC-9893-139B6C890E85}"/>
              </a:ext>
            </a:extLst>
          </p:cNvPr>
          <p:cNvSpPr/>
          <p:nvPr/>
        </p:nvSpPr>
        <p:spPr>
          <a:xfrm>
            <a:off x="6245612" y="3280635"/>
            <a:ext cx="1758769" cy="31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77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</a:p>
          <a:p>
            <a:pPr algn="ctr"/>
            <a:r>
              <a:rPr lang="en-US" altLang="ko-KR" sz="12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</a:t>
            </a:r>
            <a:r>
              <a:rPr lang="en-US" altLang="ko-KR"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3.7</a:t>
            </a:r>
            <a:endParaRPr lang="ko-KR" altLang="en-US" sz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971EC6-103D-46E8-8122-FC83B4034977}"/>
              </a:ext>
            </a:extLst>
          </p:cNvPr>
          <p:cNvSpPr/>
          <p:nvPr/>
        </p:nvSpPr>
        <p:spPr>
          <a:xfrm>
            <a:off x="4716314" y="2356022"/>
            <a:ext cx="1336613" cy="2617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프로그램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11E003-4B9F-433C-91CC-7AA18D9A9F5B}"/>
              </a:ext>
            </a:extLst>
          </p:cNvPr>
          <p:cNvSpPr/>
          <p:nvPr/>
        </p:nvSpPr>
        <p:spPr>
          <a:xfrm>
            <a:off x="4633563" y="3180731"/>
            <a:ext cx="1858390" cy="510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Spark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version 2.4.3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8A25FB1-0D86-4DFC-84B5-B45E2DA109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28" y="2715423"/>
            <a:ext cx="818146" cy="43863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18C7E5D-C0CA-4559-AE34-19CE562833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81" y="2735523"/>
            <a:ext cx="906298" cy="46201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8EBA205-1AB0-4DB4-B593-86BAECA64A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09" y="2879180"/>
            <a:ext cx="1107212" cy="55903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6A7E35-2377-4B0C-A67E-DD4A4E5A3F22}"/>
              </a:ext>
            </a:extLst>
          </p:cNvPr>
          <p:cNvSpPr/>
          <p:nvPr/>
        </p:nvSpPr>
        <p:spPr>
          <a:xfrm>
            <a:off x="2240483" y="3518526"/>
            <a:ext cx="1614321" cy="413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B77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</a:p>
          <a:p>
            <a:pPr algn="ctr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</a:t>
            </a:r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3.7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48">
            <a:extLst>
              <a:ext uri="{FF2B5EF4-FFF2-40B4-BE49-F238E27FC236}">
                <a16:creationId xmlns:a16="http://schemas.microsoft.com/office/drawing/2014/main" id="{156B9091-E9F3-43A3-9DC6-0AC356A6F488}"/>
              </a:ext>
            </a:extLst>
          </p:cNvPr>
          <p:cNvSpPr/>
          <p:nvPr/>
        </p:nvSpPr>
        <p:spPr>
          <a:xfrm>
            <a:off x="8796234" y="2686535"/>
            <a:ext cx="2755224" cy="103587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E54EF2-9A58-413F-977A-DF31FCD14F48}"/>
              </a:ext>
            </a:extLst>
          </p:cNvPr>
          <p:cNvSpPr/>
          <p:nvPr/>
        </p:nvSpPr>
        <p:spPr>
          <a:xfrm>
            <a:off x="8797064" y="2498948"/>
            <a:ext cx="1082232" cy="32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8CA204-1AD3-48E8-828A-5F64D1455DD3}"/>
              </a:ext>
            </a:extLst>
          </p:cNvPr>
          <p:cNvSpPr/>
          <p:nvPr/>
        </p:nvSpPr>
        <p:spPr>
          <a:xfrm>
            <a:off x="4711573" y="4832462"/>
            <a:ext cx="1264624" cy="3373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(OS)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418E4B-71E8-470A-B9F2-AC19640C7878}"/>
              </a:ext>
            </a:extLst>
          </p:cNvPr>
          <p:cNvSpPr txBox="1"/>
          <p:nvPr/>
        </p:nvSpPr>
        <p:spPr>
          <a:xfrm>
            <a:off x="248597" y="1797622"/>
            <a:ext cx="447558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B33DA3-221A-41E3-9725-F2EB5A0C2AC9}"/>
              </a:ext>
            </a:extLst>
          </p:cNvPr>
          <p:cNvSpPr txBox="1"/>
          <p:nvPr/>
        </p:nvSpPr>
        <p:spPr>
          <a:xfrm>
            <a:off x="645739" y="1797622"/>
            <a:ext cx="1005404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운영영역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00F54-EDDE-4C2F-97A9-1734EBBC5F81}"/>
              </a:ext>
            </a:extLst>
          </p:cNvPr>
          <p:cNvSpPr txBox="1"/>
          <p:nvPr/>
        </p:nvSpPr>
        <p:spPr>
          <a:xfrm>
            <a:off x="4436790" y="1798361"/>
            <a:ext cx="447558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77FC14-F2EF-459F-8AD5-F5A6F331DAB7}"/>
              </a:ext>
            </a:extLst>
          </p:cNvPr>
          <p:cNvSpPr txBox="1"/>
          <p:nvPr/>
        </p:nvSpPr>
        <p:spPr>
          <a:xfrm>
            <a:off x="4828243" y="1797622"/>
            <a:ext cx="1005404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개발영역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D45E8B-575B-4524-8D9E-3DB1D1D60DD8}"/>
              </a:ext>
            </a:extLst>
          </p:cNvPr>
          <p:cNvSpPr txBox="1"/>
          <p:nvPr/>
        </p:nvSpPr>
        <p:spPr>
          <a:xfrm>
            <a:off x="8484635" y="1792208"/>
            <a:ext cx="447558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D20A8C-3D00-4FDA-95E1-2490F6455731}"/>
              </a:ext>
            </a:extLst>
          </p:cNvPr>
          <p:cNvSpPr txBox="1"/>
          <p:nvPr/>
        </p:nvSpPr>
        <p:spPr>
          <a:xfrm>
            <a:off x="8874747" y="1792208"/>
            <a:ext cx="878767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33DEB-C6CF-44D1-9C9A-BAD55684295A}"/>
              </a:ext>
            </a:extLst>
          </p:cNvPr>
          <p:cNvSpPr txBox="1"/>
          <p:nvPr/>
        </p:nvSpPr>
        <p:spPr>
          <a:xfrm>
            <a:off x="511844" y="5911881"/>
            <a:ext cx="339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스파크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운영서버는 개별적으로 구축</a:t>
            </a:r>
          </a:p>
        </p:txBody>
      </p:sp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53720741-678D-419F-B636-3ADB49BFC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43" y="5195490"/>
            <a:ext cx="832871" cy="83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677739-A2E9-4C76-9243-F985CED7D4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1616" y="4750423"/>
            <a:ext cx="1858391" cy="71045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679D4D-E217-4519-BF9E-BFD26DA8B354}"/>
              </a:ext>
            </a:extLst>
          </p:cNvPr>
          <p:cNvSpPr/>
          <p:nvPr/>
        </p:nvSpPr>
        <p:spPr>
          <a:xfrm>
            <a:off x="645739" y="5440994"/>
            <a:ext cx="3300440" cy="376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10.0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76303-9673-426E-9345-706067E9E4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0042" y="2850708"/>
            <a:ext cx="866435" cy="6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7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69170B37567A478F34B05CE26FCBCC" ma:contentTypeVersion="11" ma:contentTypeDescription="새 문서를 만듭니다." ma:contentTypeScope="" ma:versionID="a5dcfcb6bb1b84e0f05be68fcd17a7f1">
  <xsd:schema xmlns:xsd="http://www.w3.org/2001/XMLSchema" xmlns:xs="http://www.w3.org/2001/XMLSchema" xmlns:p="http://schemas.microsoft.com/office/2006/metadata/properties" xmlns:ns3="37937763-9d90-4723-9b0d-9beedf9015ca" xmlns:ns4="fe42d10f-a504-4755-978c-2279a6aa69f7" targetNamespace="http://schemas.microsoft.com/office/2006/metadata/properties" ma:root="true" ma:fieldsID="06227e66e9be9c5a3fb6d7d9a2e2bb2f" ns3:_="" ns4:_="">
    <xsd:import namespace="37937763-9d90-4723-9b0d-9beedf9015ca"/>
    <xsd:import namespace="fe42d10f-a504-4755-978c-2279a6aa69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937763-9d90-4723-9b0d-9beedf901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2d10f-a504-4755-978c-2279a6aa69f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43099-55E5-4CF6-81EB-312474FF6D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DDBB2F-447B-4CF5-A13D-3696986E0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937763-9d90-4723-9b0d-9beedf9015ca"/>
    <ds:schemaRef ds:uri="fe42d10f-a504-4755-978c-2279a6aa69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A34C52-45A6-4AD7-9E9F-B6B4CD5BD33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e42d10f-a504-4755-978c-2279a6aa69f7"/>
    <ds:schemaRef ds:uri="37937763-9d90-4723-9b0d-9beedf9015c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3308</Words>
  <Application>Microsoft Office PowerPoint</Application>
  <PresentationFormat>와이드스크린</PresentationFormat>
  <Paragraphs>839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1. 프로젝트 목표 및 범위</vt:lpstr>
      <vt:lpstr>2. 프로젝트 특징 및 강점</vt:lpstr>
      <vt:lpstr>PowerPoint 프레젠테이션</vt:lpstr>
      <vt:lpstr>1. 전체 구성도</vt:lpstr>
      <vt:lpstr>2. 데이터 구성도</vt:lpstr>
      <vt:lpstr>3. SW 구성도</vt:lpstr>
      <vt:lpstr>3. HW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1-1. 테이블 정의서(계절성지수)</vt:lpstr>
      <vt:lpstr>1-1. 테이블 정의서(수요예측)</vt:lpstr>
      <vt:lpstr>1-2. 상세 모형 설계 (계절성 지수 산출)</vt:lpstr>
      <vt:lpstr>1-3. 상세 모형 설계 (수요예측)</vt:lpstr>
      <vt:lpstr>1-3. 상세 모형 설계 (수요예측)</vt:lpstr>
      <vt:lpstr>2. 분석모형 설계</vt:lpstr>
      <vt:lpstr>3. 웹설계 – WEB 화면 정의서(1/1)</vt:lpstr>
      <vt:lpstr>4. 패키징</vt:lpstr>
      <vt:lpstr>5. 운영 이관/테스트</vt:lpstr>
      <vt:lpstr>5. 운영 이관/테스트</vt:lpstr>
      <vt:lpstr>5. 운영 이관/테스트</vt:lpstr>
      <vt:lpstr>5. 운영 이관/테스트</vt:lpstr>
      <vt:lpstr>5. 운영 이관/테스트</vt:lpstr>
      <vt:lpstr>5. 운영 이관/테스트</vt:lpstr>
      <vt:lpstr>6. 시각화(Python-matplotlib)</vt:lpstr>
      <vt:lpstr>PowerPoint 프레젠테이션</vt:lpstr>
      <vt:lpstr>1. 프로젝트 구축방법</vt:lpstr>
      <vt:lpstr>2. 팀 구성</vt:lpstr>
      <vt:lpstr>3. WBS + R&amp;R</vt:lpstr>
      <vt:lpstr>4. 일정표</vt:lpstr>
      <vt:lpstr>PowerPoint 프레젠테이션</vt:lpstr>
      <vt:lpstr>1. 투입인력</vt:lpstr>
      <vt:lpstr>2. 의사소통 관리</vt:lpstr>
      <vt:lpstr>PowerPoint 프레젠테이션</vt:lpstr>
      <vt:lpstr>Lessons Learned</vt:lpstr>
      <vt:lpstr>공통</vt:lpstr>
      <vt:lpstr>상품추천 시스템</vt:lpstr>
      <vt:lpstr>Kaggle Competition</vt:lpstr>
      <vt:lpstr>예측모델</vt:lpstr>
      <vt:lpstr>예측모델</vt:lpstr>
      <vt:lpstr>PowerPoint 프레젠테이션</vt:lpstr>
      <vt:lpstr>공통</vt:lpstr>
      <vt:lpstr>공통</vt:lpstr>
      <vt:lpstr>공통</vt:lpstr>
      <vt:lpstr>공통</vt:lpstr>
      <vt:lpstr>공통</vt:lpstr>
      <vt:lpstr>공통</vt:lpstr>
      <vt:lpstr>공통</vt:lpstr>
      <vt:lpstr>PowerPoint 프레젠테이션</vt:lpstr>
      <vt:lpstr>공통</vt:lpstr>
      <vt:lpstr>공통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김효관</cp:lastModifiedBy>
  <cp:revision>118</cp:revision>
  <dcterms:created xsi:type="dcterms:W3CDTF">2018-04-17T23:22:18Z</dcterms:created>
  <dcterms:modified xsi:type="dcterms:W3CDTF">2019-11-12T23:51:04Z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0x010100EF69170B37567A478F34B05CE26FCBCC</vt:lpwstr>
  </property>
</Properties>
</file>