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  <p:sldMasterId id="2147488733" r:id="rId2"/>
  </p:sldMasterIdLst>
  <p:notesMasterIdLst>
    <p:notesMasterId r:id="rId14"/>
  </p:notesMasterIdLst>
  <p:handoutMasterIdLst>
    <p:handoutMasterId r:id="rId15"/>
  </p:handoutMasterIdLst>
  <p:sldIdLst>
    <p:sldId id="1130" r:id="rId3"/>
    <p:sldId id="257" r:id="rId4"/>
    <p:sldId id="1230" r:id="rId5"/>
    <p:sldId id="1212" r:id="rId6"/>
    <p:sldId id="1226" r:id="rId7"/>
    <p:sldId id="1227" r:id="rId8"/>
    <p:sldId id="1229" r:id="rId9"/>
    <p:sldId id="1228" r:id="rId10"/>
    <p:sldId id="1231" r:id="rId11"/>
    <p:sldId id="1232" r:id="rId12"/>
    <p:sldId id="1153" r:id="rId13"/>
  </p:sldIdLst>
  <p:sldSz cx="9144000" cy="5143500" type="screen16x9"/>
  <p:notesSz cx="6807200" cy="9939338"/>
  <p:embeddedFontLst>
    <p:embeddedFont>
      <p:font typeface="나눔스퀘어라운드 Bold" panose="020B0600000101010101" charset="0"/>
      <p:bold r:id="rId16"/>
    </p:embeddedFont>
    <p:embeddedFont>
      <p:font typeface="맑은 고딕" panose="020B0503020000020004" pitchFamily="50" charset="-127"/>
      <p:regular r:id="rId17"/>
      <p:bold r:id="rId18"/>
    </p:embeddedFont>
    <p:embeddedFont>
      <p:font typeface="나눔바른고딕" panose="020B0600000101010101" charset="-127"/>
      <p:regular r:id="rId19"/>
      <p:bold r:id="rId20"/>
    </p:embeddedFont>
    <p:embeddedFont>
      <p:font typeface="HY견고딕" panose="02030600000101010101" pitchFamily="18" charset="-127"/>
      <p:regular r:id="rId21"/>
    </p:embeddedFont>
    <p:embeddedFont>
      <p:font typeface="나눔스퀘어라운드 ExtraBold" panose="020B0600000101010101" charset="0"/>
      <p:bold r:id="rId22"/>
    </p:embeddedFont>
    <p:embeddedFont>
      <p:font typeface="HY헤드라인M" panose="02030600000101010101" pitchFamily="18" charset="-127"/>
      <p:regular r:id="rId23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1pPr>
    <a:lvl2pPr marL="389626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2pPr>
    <a:lvl3pPr marL="779252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3pPr>
    <a:lvl4pPr marL="1168878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4pPr>
    <a:lvl5pPr marL="1558503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5pPr>
    <a:lvl6pPr marL="1948129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6pPr>
    <a:lvl7pPr marL="2337755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7pPr>
    <a:lvl8pPr marL="2727381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8pPr>
    <a:lvl9pPr marL="3117007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78">
          <p15:clr>
            <a:srgbClr val="A4A3A4"/>
          </p15:clr>
        </p15:guide>
        <p15:guide id="2" orient="horz" pos="89">
          <p15:clr>
            <a:srgbClr val="A4A3A4"/>
          </p15:clr>
        </p15:guide>
        <p15:guide id="3" orient="horz" pos="338">
          <p15:clr>
            <a:srgbClr val="A4A3A4"/>
          </p15:clr>
        </p15:guide>
        <p15:guide id="4" orient="horz" pos="736">
          <p15:clr>
            <a:srgbClr val="A4A3A4"/>
          </p15:clr>
        </p15:guide>
        <p15:guide id="5" orient="horz" pos="2981">
          <p15:clr>
            <a:srgbClr val="A4A3A4"/>
          </p15:clr>
        </p15:guide>
        <p15:guide id="6" orient="horz" pos="1620">
          <p15:clr>
            <a:srgbClr val="A4A3A4"/>
          </p15:clr>
        </p15:guide>
        <p15:guide id="7" pos="2880">
          <p15:clr>
            <a:srgbClr val="A4A3A4"/>
          </p15:clr>
        </p15:guide>
        <p15:guide id="8" pos="242">
          <p15:clr>
            <a:srgbClr val="A4A3A4"/>
          </p15:clr>
        </p15:guide>
        <p15:guide id="9" pos="5518">
          <p15:clr>
            <a:srgbClr val="A4A3A4"/>
          </p15:clr>
        </p15:guide>
        <p15:guide id="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0">
          <p15:clr>
            <a:srgbClr val="A4A3A4"/>
          </p15:clr>
        </p15:guide>
        <p15:guide id="3" orient="horz" pos="3131">
          <p15:clr>
            <a:srgbClr val="A4A3A4"/>
          </p15:clr>
        </p15:guide>
        <p15:guide id="4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FA1A0"/>
    <a:srgbClr val="F95135"/>
    <a:srgbClr val="0B6C97"/>
    <a:srgbClr val="00347F"/>
    <a:srgbClr val="CCCCFF"/>
    <a:srgbClr val="FFFFFF"/>
    <a:srgbClr val="009999"/>
    <a:srgbClr val="109BDA"/>
    <a:srgbClr val="A189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03" autoAdjust="0"/>
    <p:restoredTop sz="85870" autoAdjust="0"/>
  </p:normalViewPr>
  <p:slideViewPr>
    <p:cSldViewPr showGuides="1">
      <p:cViewPr varScale="1">
        <p:scale>
          <a:sx n="84" d="100"/>
          <a:sy n="84" d="100"/>
        </p:scale>
        <p:origin x="499" y="62"/>
      </p:cViewPr>
      <p:guideLst>
        <p:guide orient="horz" pos="1178"/>
        <p:guide orient="horz" pos="89"/>
        <p:guide orient="horz" pos="338"/>
        <p:guide orient="horz" pos="736"/>
        <p:guide orient="horz" pos="2981"/>
        <p:guide orient="horz" pos="1620"/>
        <p:guide pos="2880"/>
        <p:guide pos="242"/>
        <p:guide pos="5518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56"/>
    </p:cViewPr>
  </p:sorterViewPr>
  <p:notesViewPr>
    <p:cSldViewPr showGuides="1">
      <p:cViewPr varScale="1">
        <p:scale>
          <a:sx n="78" d="100"/>
          <a:sy n="78" d="100"/>
        </p:scale>
        <p:origin x="-3366" y="-90"/>
      </p:cViewPr>
      <p:guideLst>
        <p:guide orient="horz" pos="3127"/>
        <p:guide pos="2140"/>
        <p:guide orient="horz" pos="3131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효관" userId="5d412245-c878-4bfb-b3ad-7c3e81fe34ff" providerId="ADAL" clId="{67B9C935-B617-4F4D-8D29-275100EB54F3}"/>
    <pc:docChg chg="custSel modSld">
      <pc:chgData name="김효관" userId="5d412245-c878-4bfb-b3ad-7c3e81fe34ff" providerId="ADAL" clId="{67B9C935-B617-4F4D-8D29-275100EB54F3}" dt="2018-03-10T16:40:09.803" v="122" actId="14100"/>
      <pc:docMkLst>
        <pc:docMk/>
      </pc:docMkLst>
      <pc:sldChg chg="addSp modSp">
        <pc:chgData name="김효관" userId="5d412245-c878-4bfb-b3ad-7c3e81fe34ff" providerId="ADAL" clId="{67B9C935-B617-4F4D-8D29-275100EB54F3}" dt="2018-03-10T16:40:09.803" v="122" actId="14100"/>
        <pc:sldMkLst>
          <pc:docMk/>
          <pc:sldMk cId="863932679" sldId="1208"/>
        </pc:sldMkLst>
        <pc:spChg chg="add mod">
          <ac:chgData name="김효관" userId="5d412245-c878-4bfb-b3ad-7c3e81fe34ff" providerId="ADAL" clId="{67B9C935-B617-4F4D-8D29-275100EB54F3}" dt="2018-03-10T16:40:09.803" v="122" actId="14100"/>
          <ac:spMkLst>
            <pc:docMk/>
            <pc:sldMk cId="863932679" sldId="1208"/>
            <ac:spMk id="12" creationId="{18497C55-83FC-42E3-8137-C4DF51DB942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8262" y="0"/>
            <a:ext cx="2948938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1814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8262" y="9441814"/>
            <a:ext cx="2948938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6A0A4519-0FD1-4133-A005-87BF60362A8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2521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672" y="0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6125"/>
            <a:ext cx="6626225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403" y="4722498"/>
            <a:ext cx="5446396" cy="447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</a:t>
            </a:r>
            <a:r>
              <a:rPr lang="en-US" altLang="ko-KR" noProof="0"/>
              <a:t> </a:t>
            </a:r>
            <a:r>
              <a:rPr lang="ko-KR" altLang="en-US" noProof="0"/>
              <a:t>텍스트</a:t>
            </a:r>
            <a:r>
              <a:rPr lang="en-US" altLang="ko-KR" noProof="0"/>
              <a:t> </a:t>
            </a:r>
            <a:r>
              <a:rPr lang="ko-KR" altLang="en-US" noProof="0"/>
              <a:t>스타일을</a:t>
            </a:r>
            <a:r>
              <a:rPr lang="en-US" altLang="ko-KR" noProof="0"/>
              <a:t> </a:t>
            </a:r>
            <a:r>
              <a:rPr lang="ko-KR" altLang="en-US" noProof="0"/>
              <a:t>편집합니다</a:t>
            </a:r>
            <a:endParaRPr lang="en-US" altLang="ko-KR" noProof="0"/>
          </a:p>
          <a:p>
            <a:pPr lvl="1"/>
            <a:r>
              <a:rPr lang="ko-KR" altLang="en-US" noProof="0"/>
              <a:t>둘째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2"/>
            <a:r>
              <a:rPr lang="ko-KR" altLang="en-US" noProof="0"/>
              <a:t>셋째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3"/>
            <a:r>
              <a:rPr lang="ko-KR" altLang="en-US" noProof="0"/>
              <a:t>넷째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4"/>
            <a:r>
              <a:rPr lang="ko-KR" altLang="en-US" noProof="0"/>
              <a:t>다섯째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0226"/>
            <a:ext cx="2948939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672" y="9440226"/>
            <a:ext cx="2948939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2ACB5612-EA7D-459E-9558-DAC4A607271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0605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1pPr>
    <a:lvl2pPr marL="389626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2pPr>
    <a:lvl3pPr marL="779252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3pPr>
    <a:lvl4pPr marL="1168878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4pPr>
    <a:lvl5pPr marL="1558503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5pPr>
    <a:lvl6pPr marL="1948129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403" y="4720908"/>
            <a:ext cx="5446396" cy="4474530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79468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8210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6452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6372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8286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3154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7013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8944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620B5-4860-4D9E-B747-8AD5F2B2C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B663A7-CB52-4945-8D62-6ABB9C323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5DA4DF-1FBD-4805-BC30-A1F59CB66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36104D-C0AD-4536-9FD6-F8257384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3F8C7-929E-4C5C-A83A-28878FFB90DE}" type="datetime1">
              <a:rPr lang="ko-KR" altLang="en-US" smtClean="0"/>
              <a:pPr/>
              <a:t>2019-11-11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A9E375-A032-4D46-A891-742BACB38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C44143-9621-44C6-8E23-273B4997E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73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2F221-F632-4846-84B5-920494BE4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9699E3-0AE1-4ED0-9B0E-C28686F63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467FB4-4E41-4617-9C3D-ABEDB0A49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30C7-282E-47EE-B6AC-557BE2921A54}" type="datetime1">
              <a:rPr lang="ko-KR" altLang="en-US" smtClean="0"/>
              <a:pPr/>
              <a:t>2019-11-11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66994-2D56-41DD-BE9D-4F469E7F3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5140D-2EE0-464B-AA4D-27B5EABCC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370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128D8D2-497F-4FBB-8368-DB9A920C6B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881C6F-51E2-45D2-BE49-63C8B880F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A9B148-F8D7-4897-A53C-80864A7E5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8A71-13EE-416B-82DB-DDD643AFF4B1}" type="datetime1">
              <a:rPr lang="ko-KR" altLang="en-US" smtClean="0"/>
              <a:pPr/>
              <a:t>2019-11-11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86B384-C883-444E-B310-60A533C7F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BB088F-FFA9-4822-A76C-74687ED6E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385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5D76D-8695-46DC-A6E5-38F15B533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E961FC-2CFB-4DFA-B1F3-EA1A5DEE4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86A934-623F-476D-993A-6BED3D32F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3972-4124-4274-B356-C42351EFD80F}" type="datetime1">
              <a:rPr lang="ko-KR" altLang="en-US" smtClean="0"/>
              <a:pPr/>
              <a:t>2019-11-11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B04E73-406B-495F-AAF6-CE71E9B2B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A8F4CC-2AB5-48A9-B638-9F96D2201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089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3CE1E-05E9-4769-8957-0ED7D9CF6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483870"/>
            <a:ext cx="8869680" cy="612696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795422-D26E-4B74-BBC6-1395A30A2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" y="1161688"/>
            <a:ext cx="8507730" cy="330518"/>
          </a:xfrm>
        </p:spPr>
        <p:txBody>
          <a:bodyPr>
            <a:noAutofit/>
          </a:bodyPr>
          <a:lstStyle>
            <a:lvl1pPr marL="171450" indent="-171450">
              <a:buFont typeface="Wingdings" panose="05000000000000000000" pitchFamily="2" charset="2"/>
              <a:buChar char="§"/>
              <a:defRPr sz="1500"/>
            </a:lvl1pPr>
            <a:lvl2pPr marL="514350" indent="-171450">
              <a:buFont typeface="Wingdings" panose="05000000000000000000" pitchFamily="2" charset="2"/>
              <a:buChar char="§"/>
              <a:defRPr sz="1500"/>
            </a:lvl2pPr>
            <a:lvl3pPr marL="857250" indent="-171450">
              <a:buFont typeface="Wingdings" panose="05000000000000000000" pitchFamily="2" charset="2"/>
              <a:buChar char="§"/>
              <a:defRPr sz="1500"/>
            </a:lvl3pPr>
            <a:lvl4pPr marL="1200150" indent="-171450">
              <a:buFont typeface="Wingdings" panose="05000000000000000000" pitchFamily="2" charset="2"/>
              <a:buChar char="§"/>
              <a:defRPr sz="1500"/>
            </a:lvl4pPr>
            <a:lvl5pPr marL="1543050" indent="-171450">
              <a:buFont typeface="Wingdings" panose="05000000000000000000" pitchFamily="2" charset="2"/>
              <a:buChar char="§"/>
              <a:defRPr sz="15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DE5816-5F6D-490A-AF75-D08D8DF2E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96B0-39B1-4029-87EC-BC27B8BCA103}" type="datetime1">
              <a:rPr lang="ko-KR" altLang="en-US" smtClean="0"/>
              <a:pPr/>
              <a:t>2019-11-11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2407D1-83C4-41F0-BB46-A10C0CFB3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0C62C5-3B0E-40D8-8519-1A069C158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97751F5-0157-424A-9404-126F154ED32A}"/>
              </a:ext>
            </a:extLst>
          </p:cNvPr>
          <p:cNvSpPr/>
          <p:nvPr userDrawn="1"/>
        </p:nvSpPr>
        <p:spPr>
          <a:xfrm>
            <a:off x="0" y="0"/>
            <a:ext cx="9144000" cy="171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3524745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921F4-5CAF-4032-BAAF-E627F6E5A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DBA8D3-205F-47D0-9638-4D842419F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64EEBA-E608-42C2-8D6C-7E8CA12CF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5625-3AD2-4B47-8DA4-CA4D6068F015}" type="datetime1">
              <a:rPr lang="ko-KR" altLang="en-US" smtClean="0"/>
              <a:pPr/>
              <a:t>2019-11-11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ED2CB3-37CC-4C1E-804C-5B20F72A5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8FF386-80AB-46BE-8B1A-81BD1B897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525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03119-5E14-44EE-8D0B-FACB26C7C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6F31D6-0EBA-413F-A6C4-E6B979C31E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008978-1110-4637-AB81-D2E776CEF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DC2DBF-6180-431D-93CC-F40C9E1A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4BE5-3619-4FC7-8485-1249DC9CC6CE}" type="datetime1">
              <a:rPr lang="ko-KR" altLang="en-US" smtClean="0"/>
              <a:pPr/>
              <a:t>2019-11-11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D555DC-CBCA-461E-A049-5587A0CD4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41AAF4-4A02-495F-8D52-6A7B22B3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819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D6F06-CA6E-4712-A4F5-FE145DE0A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C475A3-11DF-4F07-BC0C-75AB85852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C2BC18-A53D-4AD3-BEA4-62B9B14E9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0ED935-4F08-462C-BD5D-3CA04C691B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49021B-4D13-4451-97E6-2F9D2BDEF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B5A7B9-9CC8-492A-8BA2-CE3E9D03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9B34B-4422-4291-9295-54FEC6FD40BB}" type="datetime1">
              <a:rPr lang="ko-KR" altLang="en-US" smtClean="0"/>
              <a:pPr/>
              <a:t>2019-11-11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DB0D13-BA39-4889-A164-7870770E2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ABB220-7255-4CCB-A7C2-50FF75D79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656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08F33-BA48-47A2-9BA7-DE1D72C3B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9BB9BD-AB47-4D50-B9D1-63DB648A6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FBAB-3FF1-4EB4-AE5A-D92A0472FE07}" type="datetime1">
              <a:rPr lang="ko-KR" altLang="en-US" smtClean="0"/>
              <a:pPr/>
              <a:t>2019-11-11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30050C-63D4-4BEA-90E4-9F3031938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F19D63-78A1-477A-BEBD-35134566A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174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3E7001-574E-44AD-8033-12FDFA851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4FF2A-AB76-4F63-800E-06D48147B639}" type="datetime1">
              <a:rPr lang="ko-KR" altLang="en-US" smtClean="0"/>
              <a:pPr/>
              <a:t>2019-11-11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E7A74E-B926-4AE0-8D1B-55DAE5283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95A5DC-44AE-4C0A-8030-20A00FB8B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82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C6DD4A-24E3-4700-B55E-C5ECB19A0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7101B6-004B-4801-9BEA-B33A66247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7A81B1-EDAE-491D-8F40-68E5435B3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961C5D-95F1-4C44-A4DD-46C4FA434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7B8C-EB64-42FB-82C8-890FA2DB0A01}" type="datetime1">
              <a:rPr lang="ko-KR" altLang="en-US" smtClean="0"/>
              <a:pPr/>
              <a:t>2019-11-11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4BB241-8BB3-45F7-9B6A-1D501AAB4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FDAA98-5E5F-4370-A56C-31D3332F7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759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732" r:id="rId1"/>
  </p:sldLayoutIdLst>
  <p:transition/>
  <p:hf hdr="0" ftr="0" dt="0"/>
  <p:txStyles>
    <p:titleStyle>
      <a:lvl1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1pPr>
      <a:lvl2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2pPr>
      <a:lvl3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3pPr>
      <a:lvl4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4pPr>
      <a:lvl5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5pPr>
      <a:lvl6pPr marL="633142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6pPr>
      <a:lvl7pPr marL="1022768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7pPr>
      <a:lvl8pPr marL="1412394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8pPr>
      <a:lvl9pPr marL="1802020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9pPr>
    </p:titleStyle>
    <p:bodyStyle>
      <a:lvl1pPr marL="259751" indent="-259751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Font typeface="Wingdings" pitchFamily="2" charset="2"/>
        <a:buChar char="q"/>
        <a:tabLst>
          <a:tab pos="227282" algn="l"/>
          <a:tab pos="340923" algn="l"/>
        </a:tabLst>
        <a:defRPr kumimoji="1" sz="1400">
          <a:solidFill>
            <a:srgbClr val="000000"/>
          </a:solidFill>
          <a:latin typeface="돋움" pitchFamily="50" charset="-127"/>
          <a:ea typeface="돋움" pitchFamily="50" charset="-127"/>
          <a:cs typeface="돋움"/>
        </a:defRPr>
      </a:lvl1pPr>
      <a:lvl2pPr marL="430212" indent="-227282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Char char="–"/>
        <a:tabLst>
          <a:tab pos="227282" algn="l"/>
          <a:tab pos="340923" algn="l"/>
        </a:tabLst>
        <a:defRPr kumimoji="1" sz="1400" b="1">
          <a:solidFill>
            <a:srgbClr val="000000"/>
          </a:solidFill>
          <a:latin typeface="Arial" pitchFamily="-108" charset="0"/>
          <a:ea typeface="돋움" pitchFamily="50" charset="-127"/>
          <a:cs typeface="돋움" pitchFamily="50" charset="-127"/>
        </a:defRPr>
      </a:lvl2pPr>
      <a:lvl3pPr marL="625025" indent="-211047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Char char="•"/>
        <a:tabLst>
          <a:tab pos="227282" algn="l"/>
          <a:tab pos="340923" algn="l"/>
        </a:tabLst>
        <a:defRPr kumimoji="1" sz="1200" b="1">
          <a:solidFill>
            <a:srgbClr val="000000"/>
          </a:solidFill>
          <a:latin typeface="Arial" pitchFamily="-108" charset="0"/>
          <a:ea typeface="돋움" pitchFamily="50" charset="-127"/>
          <a:cs typeface="돋움" pitchFamily="50" charset="-127"/>
        </a:defRPr>
      </a:lvl3pPr>
      <a:lvl4pPr marL="771134" indent="-129875" algn="l" rtl="0" eaLnBrk="0" fontAlgn="base" latinLnBrk="1" hangingPunct="0">
        <a:spcBef>
          <a:spcPct val="25000"/>
        </a:spcBef>
        <a:spcAft>
          <a:spcPct val="0"/>
        </a:spcAft>
        <a:buClr>
          <a:srgbClr val="333333"/>
        </a:buClr>
        <a:buFont typeface="Wingdings" pitchFamily="2" charset="2"/>
        <a:buChar char="–"/>
        <a:tabLst>
          <a:tab pos="227282" algn="l"/>
          <a:tab pos="340923" algn="l"/>
        </a:tabLst>
        <a:defRPr kumimoji="1" sz="1200">
          <a:solidFill>
            <a:srgbClr val="000000"/>
          </a:solidFill>
          <a:latin typeface="굴림" pitchFamily="50" charset="-127"/>
          <a:ea typeface="굴림" pitchFamily="50" charset="-127"/>
          <a:cs typeface="굴림" pitchFamily="-108" charset="-127"/>
        </a:defRPr>
      </a:lvl4pPr>
      <a:lvl5pPr marL="2376989" indent="-389626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50" charset="-127"/>
          <a:ea typeface="굴림" pitchFamily="50" charset="-127"/>
          <a:cs typeface="굴림" pitchFamily="-108" charset="-127"/>
        </a:defRPr>
      </a:lvl5pPr>
      <a:lvl6pPr marL="2766614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6pPr>
      <a:lvl7pPr marL="3156240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7pPr>
      <a:lvl8pPr marL="3545866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8pPr>
      <a:lvl9pPr marL="3935492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9pPr>
    </p:bodyStyle>
    <p:otherStyle>
      <a:defPPr>
        <a:defRPr lang="en-US"/>
      </a:defPPr>
      <a:lvl1pPr marL="0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2F2A3A-DE20-47FB-92E5-4F86C7AA1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5962B5-AF21-4264-96A3-8A0BFDED0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E24423-8331-484E-94D5-1CC8AFB9A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FE14B-76AE-48DF-B539-7CC1CA3C4294}" type="datetime1">
              <a:rPr lang="ko-KR" altLang="en-US" smtClean="0"/>
              <a:pPr/>
              <a:t>2019-11-11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A60B97-A55D-483A-8B59-2F7B1D8AE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90A54-467B-4B20-9888-4D9DD5D6E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9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734" r:id="rId1"/>
    <p:sldLayoutId id="2147488735" r:id="rId2"/>
    <p:sldLayoutId id="2147488736" r:id="rId3"/>
    <p:sldLayoutId id="2147488737" r:id="rId4"/>
    <p:sldLayoutId id="2147488738" r:id="rId5"/>
    <p:sldLayoutId id="2147488739" r:id="rId6"/>
    <p:sldLayoutId id="2147488740" r:id="rId7"/>
    <p:sldLayoutId id="2147488741" r:id="rId8"/>
    <p:sldLayoutId id="2147488742" r:id="rId9"/>
    <p:sldLayoutId id="2147488743" r:id="rId10"/>
    <p:sldLayoutId id="2147488744" r:id="rId11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21011" y="1341581"/>
            <a:ext cx="35541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4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계획서</a:t>
            </a:r>
            <a:endParaRPr lang="ko-KR" altLang="en-US" sz="40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04" t="25370" b="49701"/>
          <a:stretch/>
        </p:blipFill>
        <p:spPr>
          <a:xfrm>
            <a:off x="5810678" y="161880"/>
            <a:ext cx="2985166" cy="11611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13284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 일정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8" name="Rectangle 11">
            <a:extLst>
              <a:ext uri="{FF2B5EF4-FFF2-40B4-BE49-F238E27FC236}">
                <a16:creationId xmlns:a16="http://schemas.microsoft.com/office/drawing/2014/main" id="{921B7798-B68B-4045-9217-CD8895A84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추진방안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01227D-6E73-4806-87D3-16B9E0CC6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83800"/>
            <a:ext cx="9144000" cy="88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05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987" y="3444671"/>
            <a:ext cx="9143014" cy="1122095"/>
            <a:chOff x="-80254" y="3048223"/>
            <a:chExt cx="9920759" cy="1122095"/>
          </a:xfrm>
        </p:grpSpPr>
        <p:pic>
          <p:nvPicPr>
            <p:cNvPr id="12" name="그림 11" descr="16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"/>
            <a:stretch/>
          </p:blipFill>
          <p:spPr>
            <a:xfrm>
              <a:off x="-80254" y="3048223"/>
              <a:ext cx="3385429" cy="1122095"/>
            </a:xfrm>
            <a:prstGeom prst="rect">
              <a:avLst/>
            </a:prstGeom>
          </p:spPr>
        </p:pic>
        <p:pic>
          <p:nvPicPr>
            <p:cNvPr id="13" name="그림 12" descr="16.pn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6512695" y="3048223"/>
              <a:ext cx="3327810" cy="1122095"/>
            </a:xfrm>
            <a:prstGeom prst="rect">
              <a:avLst/>
            </a:prstGeom>
          </p:spPr>
        </p:pic>
        <p:pic>
          <p:nvPicPr>
            <p:cNvPr id="14" name="그림 13" descr="16.png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" r="-1318"/>
            <a:stretch/>
          </p:blipFill>
          <p:spPr>
            <a:xfrm flipH="1">
              <a:off x="3079983" y="3048223"/>
              <a:ext cx="4301894" cy="1122095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19" b="26537"/>
          <a:stretch/>
        </p:blipFill>
        <p:spPr>
          <a:xfrm>
            <a:off x="987" y="966403"/>
            <a:ext cx="9143013" cy="30963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15820" y="1798525"/>
            <a:ext cx="527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ker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...</a:t>
            </a:r>
            <a:endParaRPr lang="en-US" altLang="ko-KR" sz="2400" kern="0" dirty="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CB5CC4-C5E6-479C-857D-6F9D79B89881}"/>
              </a:ext>
            </a:extLst>
          </p:cNvPr>
          <p:cNvSpPr/>
          <p:nvPr/>
        </p:nvSpPr>
        <p:spPr>
          <a:xfrm>
            <a:off x="6588224" y="4949007"/>
            <a:ext cx="26132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900" b="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기본사용법 및 </a:t>
            </a:r>
            <a:r>
              <a:rPr lang="en-US" altLang="ko-KR" sz="900" b="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Pandas </a:t>
            </a:r>
            <a:r>
              <a:rPr lang="ko-KR" altLang="en-US" sz="900" b="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 활용하기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EAF2E88-D16C-48C9-9164-22E4A12F3495}"/>
              </a:ext>
            </a:extLst>
          </p:cNvPr>
          <p:cNvSpPr txBox="1"/>
          <p:nvPr/>
        </p:nvSpPr>
        <p:spPr>
          <a:xfrm>
            <a:off x="0" y="1169635"/>
            <a:ext cx="9144000" cy="852047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3000">
                <a:solidFill>
                  <a:prstClr val="white"/>
                </a:solidFill>
                <a:latin typeface="나눔스퀘어라운드 Bold" pitchFamily="50" charset="-127"/>
                <a:ea typeface="나눔스퀘어라운드 Bold" pitchFamily="50" charset="-127"/>
              </a:rPr>
              <a:t>목 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3045619" y="2336741"/>
            <a:ext cx="3659981" cy="2118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kumimoji="0" lang="ko-KR" altLang="en-US" sz="1800" dirty="0">
                <a:solidFill>
                  <a:prstClr val="black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프로젝트 목표 및 범위</a:t>
            </a:r>
            <a:endParaRPr kumimoji="0" lang="en-US" altLang="ko-KR" sz="1800" dirty="0">
              <a:solidFill>
                <a:prstClr val="black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257175" indent="-257175"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kumimoji="0" lang="ko-KR" altLang="en-US" sz="1800" dirty="0">
                <a:solidFill>
                  <a:prstClr val="black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프로젝트 추진방안</a:t>
            </a:r>
            <a:endParaRPr kumimoji="0" lang="en-US" altLang="ko-KR" sz="1800" dirty="0">
              <a:solidFill>
                <a:prstClr val="black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600075" lvl="1" indent="-257175"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Bold" pitchFamily="50" charset="-127"/>
                <a:ea typeface="나눔스퀘어라운드 Bold" pitchFamily="50" charset="-127"/>
              </a:rPr>
              <a:t>2-1. </a:t>
            </a:r>
            <a:r>
              <a:rPr kumimoji="0" lang="ko-KR" alt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Bold" pitchFamily="50" charset="-127"/>
                <a:ea typeface="나눔스퀘어라운드 Bold" pitchFamily="50" charset="-127"/>
              </a:rPr>
              <a:t>팀</a:t>
            </a:r>
            <a:r>
              <a:rPr kumimoji="0" lang="en-US" altLang="ko-KR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kumimoji="0" lang="ko-KR" alt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Bold" pitchFamily="50" charset="-127"/>
                <a:ea typeface="나눔스퀘어라운드 Bold" pitchFamily="50" charset="-127"/>
              </a:rPr>
              <a:t>구성</a:t>
            </a:r>
            <a:endParaRPr kumimoji="0" lang="en-US" altLang="ko-KR" sz="1800" dirty="0">
              <a:solidFill>
                <a:prstClr val="black">
                  <a:lumMod val="75000"/>
                  <a:lumOff val="25000"/>
                </a:prst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600075" lvl="1" indent="-257175"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Bold" pitchFamily="50" charset="-127"/>
                <a:ea typeface="나눔스퀘어라운드 Bold" pitchFamily="50" charset="-127"/>
              </a:rPr>
              <a:t>2-2. WBS + R&amp;R</a:t>
            </a:r>
          </a:p>
          <a:p>
            <a:pPr marL="600075" lvl="1" indent="-257175"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Bold" pitchFamily="50" charset="-127"/>
                <a:ea typeface="나눔스퀘어라운드 Bold" pitchFamily="50" charset="-127"/>
              </a:rPr>
              <a:t>2-3. </a:t>
            </a:r>
            <a:r>
              <a:rPr kumimoji="0" lang="ko-KR" alt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Bold" pitchFamily="50" charset="-127"/>
                <a:ea typeface="나눔스퀘어라운드 Bold" pitchFamily="50" charset="-127"/>
              </a:rPr>
              <a:t>프로젝트 일정</a:t>
            </a:r>
            <a:endParaRPr kumimoji="0" lang="en-US" altLang="ko-KR" sz="1800" dirty="0">
              <a:solidFill>
                <a:prstClr val="black">
                  <a:lumMod val="75000"/>
                  <a:lumOff val="25000"/>
                </a:prst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E30DE5-35B9-48A2-9401-F15A4E6C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C8CF4CC4-2B3E-4E1B-94CB-8D7F69C16FA1}" type="slidenum">
              <a:rPr kumimoji="0" lang="ko-KR" altLang="en-US" b="0">
                <a:solidFill>
                  <a:prstClr val="black">
                    <a:tint val="75000"/>
                  </a:prstClr>
                </a:solidFill>
                <a:latin typeface="나눔스퀘어라운드 Bold" pitchFamily="50" charset="-127"/>
                <a:ea typeface="나눔스퀘어라운드 Bold" pitchFamily="50" charset="-127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2</a:t>
            </a:fld>
            <a:endParaRPr kumimoji="0" lang="ko-KR" altLang="en-US" b="0">
              <a:solidFill>
                <a:prstClr val="black">
                  <a:tint val="75000"/>
                </a:prst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2301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EAF2E88-D16C-48C9-9164-22E4A12F3495}"/>
              </a:ext>
            </a:extLst>
          </p:cNvPr>
          <p:cNvSpPr txBox="1"/>
          <p:nvPr/>
        </p:nvSpPr>
        <p:spPr>
          <a:xfrm>
            <a:off x="0" y="1719703"/>
            <a:ext cx="9144000" cy="852047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>
                <a:solidFill>
                  <a:prstClr val="white"/>
                </a:solidFill>
                <a:latin typeface="나눔스퀘어라운드 Bold" pitchFamily="50" charset="-127"/>
                <a:ea typeface="나눔스퀘어라운드 Bold" pitchFamily="50" charset="-127"/>
              </a:rPr>
              <a:t>프로젝트 목표 및 범위</a:t>
            </a:r>
            <a:endParaRPr kumimoji="0" lang="ko-KR" altLang="en-US" sz="3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 pitchFamily="50" charset="-127"/>
              <a:ea typeface="나눔스퀘어라운드 Bold" pitchFamily="50" charset="-127"/>
              <a:cs typeface="+mn-cs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E30DE5-35B9-48A2-9401-F15A4E6C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pPr marL="0" marR="0" lvl="0" indent="0" algn="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CF4CC4-2B3E-4E1B-94CB-8D7F69C16FA1}" type="slidenum"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나눔스퀘어라운드 Bold" pitchFamily="50" charset="-127"/>
                <a:ea typeface="나눔스퀘어라운드 Bold" pitchFamily="50" charset="-127"/>
                <a:cs typeface="+mn-cs"/>
              </a:rPr>
              <a:pPr marL="0" marR="0" lvl="0" indent="0" algn="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나눔스퀘어라운드 Bold" pitchFamily="50" charset="-127"/>
              <a:ea typeface="나눔스퀘어라운드 Bold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9570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197932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배경 및 목적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목표 및 범위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7D669F-0B28-4235-BB77-CDF182846519}"/>
              </a:ext>
            </a:extLst>
          </p:cNvPr>
          <p:cNvSpPr txBox="1"/>
          <p:nvPr/>
        </p:nvSpPr>
        <p:spPr>
          <a:xfrm>
            <a:off x="2339752" y="2413571"/>
            <a:ext cx="4110800" cy="74785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kern="0">
                <a:solidFill>
                  <a:schemeClr val="tx1"/>
                </a:solidFill>
              </a:rPr>
              <a:t>수작업 오류로 피해사례 다수 발생</a:t>
            </a:r>
            <a:endParaRPr lang="en-US" altLang="ko-KR" sz="1400" ker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kern="0">
                <a:solidFill>
                  <a:schemeClr val="tx1"/>
                </a:solidFill>
              </a:rPr>
              <a:t>매주 예측값 입력 시 고객측 스트레스 발생</a:t>
            </a:r>
            <a:endParaRPr lang="en-US" altLang="ko-KR" sz="1400" kern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52AED8-0F09-4A41-9767-54789324F735}"/>
              </a:ext>
            </a:extLst>
          </p:cNvPr>
          <p:cNvSpPr txBox="1"/>
          <p:nvPr/>
        </p:nvSpPr>
        <p:spPr>
          <a:xfrm>
            <a:off x="446988" y="3346086"/>
            <a:ext cx="1592200" cy="741422"/>
          </a:xfrm>
          <a:prstGeom prst="roundRect">
            <a:avLst/>
          </a:prstGeom>
          <a:solidFill>
            <a:schemeClr val="accent1"/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solidFill>
                  <a:schemeClr val="bg1"/>
                </a:solidFill>
              </a:rPr>
              <a:t>예측력 떨어짐</a:t>
            </a:r>
            <a:endParaRPr lang="en-US" altLang="ko-KR" sz="1400" kern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C268FC-CB41-4EED-99BF-01C71880293F}"/>
              </a:ext>
            </a:extLst>
          </p:cNvPr>
          <p:cNvSpPr txBox="1"/>
          <p:nvPr/>
        </p:nvSpPr>
        <p:spPr>
          <a:xfrm>
            <a:off x="464252" y="4217716"/>
            <a:ext cx="1592200" cy="741422"/>
          </a:xfrm>
          <a:prstGeom prst="roundRect">
            <a:avLst/>
          </a:prstGeom>
          <a:solidFill>
            <a:schemeClr val="accent1"/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solidFill>
                  <a:schemeClr val="bg1"/>
                </a:solidFill>
              </a:rPr>
              <a:t>처리속도 느림</a:t>
            </a:r>
            <a:endParaRPr lang="en-US" altLang="ko-KR" sz="1400" kern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4AD69D-8885-4750-A5BB-286FD897B0DC}"/>
              </a:ext>
            </a:extLst>
          </p:cNvPr>
          <p:cNvSpPr/>
          <p:nvPr/>
        </p:nvSpPr>
        <p:spPr>
          <a:xfrm>
            <a:off x="483369" y="1347614"/>
            <a:ext cx="8091346" cy="62947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anchor="ctr" anchorCtr="0">
            <a:noAutofit/>
          </a:bodyPr>
          <a:lstStyle/>
          <a:p>
            <a:r>
              <a:rPr lang="ko-KR" alt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고객이 예측값 생성 시 다수의 인력이 투입되어야 하고 자동화되어 있지 않아 예측모델</a:t>
            </a:r>
            <a:endParaRPr lang="en-US" altLang="ko-KR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시스템화가 필요함</a:t>
            </a:r>
            <a:endParaRPr lang="ko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99D14D-82BC-4262-A360-E354C266819B}"/>
              </a:ext>
            </a:extLst>
          </p:cNvPr>
          <p:cNvSpPr txBox="1"/>
          <p:nvPr/>
        </p:nvSpPr>
        <p:spPr>
          <a:xfrm>
            <a:off x="456468" y="2413572"/>
            <a:ext cx="1592200" cy="741422"/>
          </a:xfrm>
          <a:prstGeom prst="roundRect">
            <a:avLst/>
          </a:prstGeom>
          <a:solidFill>
            <a:schemeClr val="accent1"/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solidFill>
                  <a:schemeClr val="bg1"/>
                </a:solidFill>
              </a:rPr>
              <a:t>수작업으로</a:t>
            </a:r>
            <a:endParaRPr lang="en-US" altLang="ko-KR" sz="1400" kern="0">
              <a:solidFill>
                <a:schemeClr val="bg1"/>
              </a:solidFill>
            </a:endParaRPr>
          </a:p>
          <a:p>
            <a:pPr algn="ctr"/>
            <a:r>
              <a:rPr lang="ko-KR" altLang="en-US" sz="1400" kern="0">
                <a:solidFill>
                  <a:schemeClr val="bg1"/>
                </a:solidFill>
              </a:rPr>
              <a:t>인한 피해</a:t>
            </a:r>
            <a:endParaRPr lang="en-US" altLang="ko-KR" sz="1400" kern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114DEF-69E7-453F-8F12-99AA2D52705C}"/>
              </a:ext>
            </a:extLst>
          </p:cNvPr>
          <p:cNvSpPr txBox="1"/>
          <p:nvPr/>
        </p:nvSpPr>
        <p:spPr>
          <a:xfrm>
            <a:off x="2339751" y="3346087"/>
            <a:ext cx="4110801" cy="74142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kern="0">
                <a:solidFill>
                  <a:schemeClr val="tx1"/>
                </a:solidFill>
              </a:rPr>
              <a:t>단순 </a:t>
            </a:r>
            <a:r>
              <a:rPr lang="en-US" altLang="ko-KR" sz="1400" kern="0">
                <a:solidFill>
                  <a:schemeClr val="tx1"/>
                </a:solidFill>
              </a:rPr>
              <a:t>4</a:t>
            </a:r>
            <a:r>
              <a:rPr lang="ko-KR" altLang="en-US" sz="1400" kern="0">
                <a:solidFill>
                  <a:schemeClr val="tx1"/>
                </a:solidFill>
              </a:rPr>
              <a:t>주 평균모델로 예측력 떨어짐 </a:t>
            </a:r>
            <a:r>
              <a:rPr lang="en-US" altLang="ko-KR" sz="1400" kern="0">
                <a:solidFill>
                  <a:schemeClr val="tx1"/>
                </a:solidFill>
              </a:rPr>
              <a:t>(30%</a:t>
            </a:r>
            <a:r>
              <a:rPr lang="ko-KR" altLang="en-US" sz="1400" kern="0">
                <a:solidFill>
                  <a:schemeClr val="tx1"/>
                </a:solidFill>
              </a:rPr>
              <a:t>↓</a:t>
            </a:r>
            <a:r>
              <a:rPr lang="en-US" altLang="ko-KR" sz="1400" ker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kern="0">
                <a:solidFill>
                  <a:schemeClr val="tx1"/>
                </a:solidFill>
              </a:rPr>
              <a:t>비정상 예측 여부 판단못함</a:t>
            </a:r>
            <a:endParaRPr lang="ko-KR" altLang="en-US" sz="1400" kern="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2DC903-B706-4642-8757-FED7E08E2814}"/>
              </a:ext>
            </a:extLst>
          </p:cNvPr>
          <p:cNvSpPr txBox="1"/>
          <p:nvPr/>
        </p:nvSpPr>
        <p:spPr>
          <a:xfrm>
            <a:off x="2970530" y="1986394"/>
            <a:ext cx="1241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0"/>
              <a:t>Pain-Point</a:t>
            </a:r>
            <a:endParaRPr lang="ko-KR" altLang="en-US" sz="1800" b="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AB99251-B98D-4518-9915-DFFC7AB473CC}"/>
              </a:ext>
            </a:extLst>
          </p:cNvPr>
          <p:cNvCxnSpPr>
            <a:cxnSpLocks/>
          </p:cNvCxnSpPr>
          <p:nvPr/>
        </p:nvCxnSpPr>
        <p:spPr bwMode="auto">
          <a:xfrm>
            <a:off x="483369" y="2355726"/>
            <a:ext cx="5967183" cy="0"/>
          </a:xfrm>
          <a:prstGeom prst="line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465A9DA-0045-4CFE-AA7D-6100F865309B}"/>
              </a:ext>
            </a:extLst>
          </p:cNvPr>
          <p:cNvSpPr txBox="1"/>
          <p:nvPr/>
        </p:nvSpPr>
        <p:spPr>
          <a:xfrm>
            <a:off x="2339751" y="4217716"/>
            <a:ext cx="4110801" cy="74142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kern="0" dirty="0">
                <a:solidFill>
                  <a:schemeClr val="tx1"/>
                </a:solidFill>
              </a:rPr>
              <a:t>잘못된 </a:t>
            </a:r>
            <a:r>
              <a:rPr lang="ko-KR" altLang="en-US" sz="1400" kern="0" dirty="0" err="1">
                <a:solidFill>
                  <a:schemeClr val="tx1"/>
                </a:solidFill>
              </a:rPr>
              <a:t>예측값</a:t>
            </a:r>
            <a:r>
              <a:rPr lang="ko-KR" altLang="en-US" sz="1400" kern="0" dirty="0">
                <a:solidFill>
                  <a:schemeClr val="tx1"/>
                </a:solidFill>
              </a:rPr>
              <a:t> 생성 시 </a:t>
            </a:r>
            <a:r>
              <a:rPr lang="ko-KR" altLang="en-US" sz="1400" kern="0" dirty="0" err="1">
                <a:solidFill>
                  <a:schemeClr val="tx1"/>
                </a:solidFill>
              </a:rPr>
              <a:t>복구시간</a:t>
            </a:r>
            <a:r>
              <a:rPr lang="ko-KR" altLang="en-US" sz="1400" kern="0" dirty="0">
                <a:solidFill>
                  <a:schemeClr val="tx1"/>
                </a:solidFill>
              </a:rPr>
              <a:t> 확보 불가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F3720B-D871-4932-A743-0754660D3DE3}"/>
              </a:ext>
            </a:extLst>
          </p:cNvPr>
          <p:cNvSpPr txBox="1"/>
          <p:nvPr/>
        </p:nvSpPr>
        <p:spPr>
          <a:xfrm>
            <a:off x="6591276" y="2413570"/>
            <a:ext cx="2229196" cy="2545567"/>
          </a:xfrm>
          <a:prstGeom prst="roundRect">
            <a:avLst/>
          </a:prstGeom>
          <a:solidFill>
            <a:schemeClr val="accent1"/>
          </a:solidFill>
        </p:spPr>
        <p:txBody>
          <a:bodyPr wrap="none" rtlCol="0" anchor="t" anchorCtr="0">
            <a:noAutofit/>
          </a:bodyPr>
          <a:lstStyle/>
          <a:p>
            <a:pPr algn="ctr"/>
            <a:r>
              <a:rPr lang="ko-KR" altLang="en-US" sz="1400" kern="0">
                <a:solidFill>
                  <a:schemeClr val="bg1"/>
                </a:solidFill>
              </a:rPr>
              <a:t>추진목적</a:t>
            </a:r>
            <a:endParaRPr lang="en-US" altLang="ko-KR" sz="1400" kern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37F226-BB97-40C6-A7BA-A0A9749380B4}"/>
              </a:ext>
            </a:extLst>
          </p:cNvPr>
          <p:cNvSpPr txBox="1"/>
          <p:nvPr/>
        </p:nvSpPr>
        <p:spPr>
          <a:xfrm>
            <a:off x="6732240" y="2931790"/>
            <a:ext cx="1947508" cy="1872207"/>
          </a:xfrm>
          <a:prstGeom prst="roundRect">
            <a:avLst/>
          </a:prstGeom>
          <a:solidFill>
            <a:schemeClr val="bg1"/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solidFill>
                  <a:schemeClr val="tx1"/>
                </a:solidFill>
              </a:rPr>
              <a:t>시스템화 및 자동화</a:t>
            </a:r>
            <a:endParaRPr lang="en-US" altLang="ko-KR" sz="1400" kern="0">
              <a:solidFill>
                <a:schemeClr val="tx1"/>
              </a:solidFill>
            </a:endParaRPr>
          </a:p>
          <a:p>
            <a:pPr algn="ctr"/>
            <a:endParaRPr lang="en-US" altLang="ko-KR" sz="1400" kern="0">
              <a:solidFill>
                <a:schemeClr val="tx1"/>
              </a:solidFill>
            </a:endParaRPr>
          </a:p>
          <a:p>
            <a:pPr algn="ctr"/>
            <a:r>
              <a:rPr lang="ko-KR" altLang="en-US" sz="1400" kern="0">
                <a:solidFill>
                  <a:schemeClr val="tx1"/>
                </a:solidFill>
              </a:rPr>
              <a:t>통계모델 반영통한</a:t>
            </a:r>
            <a:endParaRPr lang="en-US" altLang="ko-KR" sz="1400" kern="0">
              <a:solidFill>
                <a:schemeClr val="tx1"/>
              </a:solidFill>
            </a:endParaRPr>
          </a:p>
          <a:p>
            <a:pPr algn="ctr"/>
            <a:r>
              <a:rPr lang="ko-KR" altLang="en-US" sz="1400" kern="0">
                <a:solidFill>
                  <a:schemeClr val="tx1"/>
                </a:solidFill>
              </a:rPr>
              <a:t>예측력 향상</a:t>
            </a:r>
            <a:endParaRPr lang="en-US" altLang="ko-KR" sz="1400" kern="0">
              <a:solidFill>
                <a:schemeClr val="tx1"/>
              </a:solidFill>
            </a:endParaRPr>
          </a:p>
          <a:p>
            <a:pPr algn="ctr"/>
            <a:endParaRPr lang="en-US" altLang="ko-KR" sz="1400" kern="0">
              <a:solidFill>
                <a:schemeClr val="tx1"/>
              </a:solidFill>
            </a:endParaRPr>
          </a:p>
          <a:p>
            <a:pPr algn="ctr"/>
            <a:r>
              <a:rPr lang="ko-KR" altLang="en-US" sz="1400" kern="0">
                <a:solidFill>
                  <a:schemeClr val="tx1"/>
                </a:solidFill>
              </a:rPr>
              <a:t>빅데이터</a:t>
            </a:r>
            <a:endParaRPr lang="en-US" altLang="ko-KR" sz="1400" kern="0">
              <a:solidFill>
                <a:schemeClr val="tx1"/>
              </a:solidFill>
            </a:endParaRPr>
          </a:p>
          <a:p>
            <a:pPr algn="ctr"/>
            <a:r>
              <a:rPr lang="ko-KR" altLang="en-US" sz="1400" kern="0">
                <a:solidFill>
                  <a:schemeClr val="tx1"/>
                </a:solidFill>
              </a:rPr>
              <a:t>처리기술 적용</a:t>
            </a:r>
            <a:endParaRPr lang="en-US" altLang="ko-KR" sz="1400" ker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28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1730663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추진 전략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4AD69D-8885-4750-A5BB-286FD897B0DC}"/>
              </a:ext>
            </a:extLst>
          </p:cNvPr>
          <p:cNvSpPr/>
          <p:nvPr/>
        </p:nvSpPr>
        <p:spPr>
          <a:xfrm>
            <a:off x="483369" y="1347614"/>
            <a:ext cx="8091346" cy="62947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anchor="ctr" anchorCtr="0">
            <a:noAutofit/>
          </a:bodyPr>
          <a:lstStyle/>
          <a:p>
            <a:r>
              <a:rPr lang="ko-KR" alt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빅데이터 분석 플랫폼인 </a:t>
            </a:r>
            <a:r>
              <a: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Spark </a:t>
            </a:r>
            <a:r>
              <a:rPr lang="ko-KR" alt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및 </a:t>
            </a:r>
            <a:r>
              <a: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ko-KR" alt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기반으로 분석모델을 적용하고</a:t>
            </a:r>
            <a:endParaRPr lang="en-US" altLang="ko-KR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Analytics </a:t>
            </a:r>
            <a:r>
              <a:rPr lang="ko-KR" alt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전문 분석 방법론을 통해 체계적인 프로젝트 수행</a:t>
            </a:r>
            <a:endParaRPr lang="ko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99D14D-82BC-4262-A360-E354C266819B}"/>
              </a:ext>
            </a:extLst>
          </p:cNvPr>
          <p:cNvSpPr txBox="1"/>
          <p:nvPr/>
        </p:nvSpPr>
        <p:spPr>
          <a:xfrm>
            <a:off x="456466" y="2750275"/>
            <a:ext cx="8118247" cy="752837"/>
          </a:xfrm>
          <a:prstGeom prst="roundRect">
            <a:avLst/>
          </a:prstGeom>
          <a:solidFill>
            <a:schemeClr val="accent1"/>
          </a:solidFill>
        </p:spPr>
        <p:txBody>
          <a:bodyPr wrap="none" rtlCol="0" anchor="ctr" anchorCtr="0">
            <a:noAutofit/>
          </a:bodyPr>
          <a:lstStyle/>
          <a:p>
            <a:pPr algn="ctr"/>
            <a:endParaRPr lang="en-US" altLang="ko-KR" sz="1400" kern="0">
              <a:solidFill>
                <a:schemeClr val="bg1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5271245-FA8E-4128-9469-1394D29EF15F}"/>
              </a:ext>
            </a:extLst>
          </p:cNvPr>
          <p:cNvGrpSpPr/>
          <p:nvPr/>
        </p:nvGrpSpPr>
        <p:grpSpPr>
          <a:xfrm>
            <a:off x="875315" y="2109299"/>
            <a:ext cx="2016224" cy="2016224"/>
            <a:chOff x="947323" y="2109299"/>
            <a:chExt cx="2016224" cy="2016224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5A1B149C-5D38-4A96-9F8F-671AFEE03755}"/>
                </a:ext>
              </a:extLst>
            </p:cNvPr>
            <p:cNvSpPr/>
            <p:nvPr/>
          </p:nvSpPr>
          <p:spPr bwMode="auto">
            <a:xfrm>
              <a:off x="947323" y="2109299"/>
              <a:ext cx="2016224" cy="20162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72000" rIns="72000" bIns="72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28600" marR="0" indent="-2286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1" lang="ko-KR" altLang="en-US" sz="1000" b="0" i="0" u="none" strike="noStrike" cap="none" normalizeH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  <a:cs typeface="HY견고딕" pitchFamily="18" charset="-127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FD6F45A3-1F9B-4645-A8F6-0551B504FACE}"/>
                </a:ext>
              </a:extLst>
            </p:cNvPr>
            <p:cNvSpPr/>
            <p:nvPr/>
          </p:nvSpPr>
          <p:spPr bwMode="auto">
            <a:xfrm>
              <a:off x="1085799" y="2293657"/>
              <a:ext cx="1728192" cy="1606195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228600" marR="0" indent="-2286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400">
                  <a:solidFill>
                    <a:schemeClr val="tx1">
                      <a:lumMod val="75000"/>
                    </a:schemeClr>
                  </a:solidFill>
                  <a:cs typeface="HY견고딕" pitchFamily="18" charset="-127"/>
                </a:rPr>
                <a:t>시스템 설계</a:t>
              </a:r>
              <a:r>
                <a:rPr lang="en-US" altLang="ko-KR" sz="1400">
                  <a:solidFill>
                    <a:schemeClr val="tx1">
                      <a:lumMod val="75000"/>
                    </a:schemeClr>
                  </a:solidFill>
                  <a:cs typeface="HY견고딕" pitchFamily="18" charset="-127"/>
                </a:rPr>
                <a:t>/</a:t>
              </a:r>
              <a:endParaRPr kumimoji="1" lang="en-US" altLang="ko-KR" sz="140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endParaRPr>
            </a:p>
            <a:p>
              <a:pPr marL="228600" marR="0" indent="-2286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ko-KR" altLang="en-US" sz="1400" i="0" u="none" strike="noStrike" cap="none" normalizeH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cs typeface="HY견고딕" pitchFamily="18" charset="-127"/>
                </a:rPr>
                <a:t>배치 적용</a:t>
              </a:r>
              <a:endParaRPr kumimoji="1" lang="en-US" altLang="ko-KR" sz="140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endParaRPr>
            </a:p>
            <a:p>
              <a:pPr marL="228600" marR="0" indent="-2286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400">
                  <a:solidFill>
                    <a:schemeClr val="tx1">
                      <a:lumMod val="75000"/>
                    </a:schemeClr>
                  </a:solidFill>
                  <a:cs typeface="HY견고딕" pitchFamily="18" charset="-127"/>
                </a:rPr>
                <a:t>(</a:t>
              </a:r>
              <a:r>
                <a:rPr lang="ko-KR" altLang="en-US" sz="1400">
                  <a:solidFill>
                    <a:schemeClr val="tx1">
                      <a:lumMod val="75000"/>
                    </a:schemeClr>
                  </a:solidFill>
                  <a:cs typeface="HY견고딕" pitchFamily="18" charset="-127"/>
                </a:rPr>
                <a:t>자동화</a:t>
              </a:r>
              <a:r>
                <a:rPr lang="en-US" altLang="ko-KR" sz="1400">
                  <a:solidFill>
                    <a:schemeClr val="tx1">
                      <a:lumMod val="75000"/>
                    </a:schemeClr>
                  </a:solidFill>
                  <a:cs typeface="HY견고딕" pitchFamily="18" charset="-127"/>
                </a:rPr>
                <a:t>)</a:t>
              </a:r>
              <a:endParaRPr kumimoji="1" lang="ko-KR" altLang="en-US" sz="1400" i="0" u="none" strike="noStrike" cap="none" normalizeH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5094128-F6AA-4DD2-A1FA-0F0DCD1B7018}"/>
              </a:ext>
            </a:extLst>
          </p:cNvPr>
          <p:cNvGrpSpPr/>
          <p:nvPr/>
        </p:nvGrpSpPr>
        <p:grpSpPr>
          <a:xfrm>
            <a:off x="3551750" y="2125679"/>
            <a:ext cx="2016224" cy="2016224"/>
            <a:chOff x="947323" y="2109299"/>
            <a:chExt cx="2016224" cy="2016224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5DCAADF-63E6-45C4-B05E-24ABCA598E5E}"/>
                </a:ext>
              </a:extLst>
            </p:cNvPr>
            <p:cNvSpPr/>
            <p:nvPr/>
          </p:nvSpPr>
          <p:spPr bwMode="auto">
            <a:xfrm>
              <a:off x="947323" y="2109299"/>
              <a:ext cx="2016224" cy="20162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72000" rIns="72000" bIns="72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28600" marR="0" indent="-2286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1" lang="ko-KR" altLang="en-US" sz="1000" b="0" i="0" u="none" strike="noStrike" cap="none" normalizeH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  <a:cs typeface="HY견고딕" pitchFamily="18" charset="-127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295CAB7E-FACE-453A-A9B9-4B4E0E7A05FB}"/>
                </a:ext>
              </a:extLst>
            </p:cNvPr>
            <p:cNvSpPr/>
            <p:nvPr/>
          </p:nvSpPr>
          <p:spPr bwMode="auto">
            <a:xfrm>
              <a:off x="1085799" y="2293657"/>
              <a:ext cx="1728192" cy="1606195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228600" marR="0" indent="-2286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400">
                  <a:solidFill>
                    <a:schemeClr val="tx1">
                      <a:lumMod val="75000"/>
                    </a:schemeClr>
                  </a:solidFill>
                  <a:cs typeface="HY견고딕" pitchFamily="18" charset="-127"/>
                </a:rPr>
                <a:t>검증된</a:t>
              </a:r>
              <a:endParaRPr lang="en-US" altLang="ko-KR" sz="140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endParaRPr>
            </a:p>
            <a:p>
              <a:pPr marL="228600" marR="0" indent="-2286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400">
                  <a:solidFill>
                    <a:schemeClr val="tx1">
                      <a:lumMod val="75000"/>
                    </a:schemeClr>
                  </a:solidFill>
                  <a:cs typeface="HY견고딕" pitchFamily="18" charset="-127"/>
                </a:rPr>
                <a:t>분석 방법론</a:t>
              </a:r>
              <a:endParaRPr lang="en-US" altLang="ko-KR" sz="140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endParaRPr>
            </a:p>
            <a:p>
              <a:pPr marL="228600" marR="0" indent="-2286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ko-KR" altLang="en-US" sz="1400" i="0" u="none" strike="noStrike" cap="none" normalizeH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cs typeface="HY견고딕" pitchFamily="18" charset="-127"/>
                </a:rPr>
                <a:t>적용</a:t>
              </a:r>
              <a:endParaRPr kumimoji="1" lang="ko-KR" altLang="en-US" sz="1400" i="0" u="none" strike="noStrike" cap="none" normalizeH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4C9441E-8327-4E6C-B243-EDA543C05DD6}"/>
              </a:ext>
            </a:extLst>
          </p:cNvPr>
          <p:cNvGrpSpPr/>
          <p:nvPr/>
        </p:nvGrpSpPr>
        <p:grpSpPr>
          <a:xfrm>
            <a:off x="6228184" y="2109299"/>
            <a:ext cx="2016224" cy="2016224"/>
            <a:chOff x="947323" y="2109299"/>
            <a:chExt cx="2016224" cy="2016224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98371004-D98F-465D-A042-2483E92D7B81}"/>
                </a:ext>
              </a:extLst>
            </p:cNvPr>
            <p:cNvSpPr/>
            <p:nvPr/>
          </p:nvSpPr>
          <p:spPr bwMode="auto">
            <a:xfrm>
              <a:off x="947323" y="2109299"/>
              <a:ext cx="2016224" cy="20162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72000" rIns="72000" bIns="72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28600" marR="0" indent="-2286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1" lang="ko-KR" altLang="en-US" sz="1000" b="0" i="0" u="none" strike="noStrike" cap="none" normalizeH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  <a:cs typeface="HY견고딕" pitchFamily="18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A0D8315-5ACC-4304-B5A5-C5CA4BB00CAD}"/>
                </a:ext>
              </a:extLst>
            </p:cNvPr>
            <p:cNvSpPr/>
            <p:nvPr/>
          </p:nvSpPr>
          <p:spPr bwMode="auto">
            <a:xfrm>
              <a:off x="1085799" y="2293657"/>
              <a:ext cx="1728192" cy="1606195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228600" marR="0" indent="-2286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ko-KR" altLang="en-US" sz="1400" i="0" u="none" strike="noStrike" cap="none" normalizeH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cs typeface="HY견고딕" pitchFamily="18" charset="-127"/>
                </a:rPr>
                <a:t>고성능</a:t>
              </a:r>
              <a:endParaRPr kumimoji="1" lang="en-US" altLang="ko-KR" sz="140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endParaRPr>
            </a:p>
            <a:p>
              <a:pPr marL="228600" marR="0" indent="-2286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400">
                  <a:solidFill>
                    <a:schemeClr val="tx1">
                      <a:lumMod val="75000"/>
                    </a:schemeClr>
                  </a:solidFill>
                  <a:cs typeface="HY견고딕" pitchFamily="18" charset="-127"/>
                </a:rPr>
                <a:t>분석 플랫폼</a:t>
              </a:r>
              <a:endParaRPr lang="en-US" altLang="ko-KR" sz="140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endParaRPr>
            </a:p>
            <a:p>
              <a:pPr marL="228600" marR="0" indent="-2286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ko-KR" altLang="en-US" sz="1400" i="0" u="none" strike="noStrike" cap="none" normalizeH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cs typeface="HY견고딕" pitchFamily="18" charset="-127"/>
                </a:rPr>
                <a:t>서비스</a:t>
              </a:r>
              <a:endParaRPr kumimoji="1" lang="ko-KR" altLang="en-US" sz="1400" i="0" u="none" strike="noStrike" cap="none" normalizeH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3E99860-9D50-4E71-A045-A2D0E88DF409}"/>
              </a:ext>
            </a:extLst>
          </p:cNvPr>
          <p:cNvSpPr txBox="1"/>
          <p:nvPr/>
        </p:nvSpPr>
        <p:spPr>
          <a:xfrm>
            <a:off x="6156176" y="4159809"/>
            <a:ext cx="2457724" cy="6970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/>
              <a:t>빅데이터 분산처리 기술인</a:t>
            </a:r>
            <a:r>
              <a:rPr lang="en-US" altLang="ko-KR" sz="1400"/>
              <a:t/>
            </a:r>
            <a:br>
              <a:rPr lang="en-US" altLang="ko-KR" sz="1400"/>
            </a:br>
            <a:r>
              <a:rPr lang="en-US" altLang="ko-KR" sz="1400"/>
              <a:t>Spark/Hadoop </a:t>
            </a:r>
            <a:r>
              <a:rPr lang="ko-KR" altLang="en-US" sz="1400"/>
              <a:t>적용</a:t>
            </a:r>
            <a:endParaRPr lang="ko-KR" alt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A6C7CF-7CD6-4834-89A0-9AD983C012DA}"/>
              </a:ext>
            </a:extLst>
          </p:cNvPr>
          <p:cNvSpPr txBox="1"/>
          <p:nvPr/>
        </p:nvSpPr>
        <p:spPr>
          <a:xfrm>
            <a:off x="3491880" y="4159809"/>
            <a:ext cx="2340705" cy="6970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/>
              <a:t> 계절성 효과 적용</a:t>
            </a:r>
            <a:endParaRPr lang="en-US" altLang="ko-KR" sz="140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/>
              <a:t> </a:t>
            </a:r>
            <a:r>
              <a:rPr lang="ko-KR" altLang="en-US" sz="1400"/>
              <a:t>모델 이상여부 자동탐지</a:t>
            </a:r>
            <a:endParaRPr lang="ko-KR" alt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3404B2-53E0-435D-B7F9-985C673D86E2}"/>
              </a:ext>
            </a:extLst>
          </p:cNvPr>
          <p:cNvSpPr txBox="1"/>
          <p:nvPr/>
        </p:nvSpPr>
        <p:spPr>
          <a:xfrm>
            <a:off x="456466" y="4159809"/>
            <a:ext cx="2879314" cy="6970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/>
              <a:t>시스템화를 통한 계획된 시간에</a:t>
            </a:r>
            <a:r>
              <a:rPr lang="en-US" altLang="ko-KR" sz="1400"/>
              <a:t/>
            </a:r>
            <a:br>
              <a:rPr lang="en-US" altLang="ko-KR" sz="1400"/>
            </a:br>
            <a:r>
              <a:rPr lang="ko-KR" altLang="en-US" sz="1400"/>
              <a:t>모델구동 및 화면연계 수행</a:t>
            </a:r>
            <a:endParaRPr lang="en-US" altLang="ko-KR" sz="1400"/>
          </a:p>
        </p:txBody>
      </p:sp>
      <p:sp>
        <p:nvSpPr>
          <p:cNvPr id="28" name="Rectangle 11">
            <a:extLst>
              <a:ext uri="{FF2B5EF4-FFF2-40B4-BE49-F238E27FC236}">
                <a16:creationId xmlns:a16="http://schemas.microsoft.com/office/drawing/2014/main" id="{921B7798-B68B-4045-9217-CD8895A84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목표 및 범위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929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532871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추진범위 및 과제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4AD69D-8885-4750-A5BB-286FD897B0DC}"/>
              </a:ext>
            </a:extLst>
          </p:cNvPr>
          <p:cNvSpPr/>
          <p:nvPr/>
        </p:nvSpPr>
        <p:spPr>
          <a:xfrm>
            <a:off x="483369" y="1347614"/>
            <a:ext cx="8091346" cy="34563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anchor="ctr" anchorCtr="0">
            <a:noAutofit/>
          </a:bodyPr>
          <a:lstStyle/>
          <a:p>
            <a:r>
              <a:rPr lang="ko-KR" alt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추진범위</a:t>
            </a:r>
            <a:r>
              <a:rPr lang="en-US" altLang="ko-K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endParaRPr lang="en-US" altLang="ko-KR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6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한국 지역</a:t>
            </a:r>
            <a:r>
              <a:rPr lang="en-US" altLang="ko-KR" sz="16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(A01)</a:t>
            </a:r>
            <a:r>
              <a:rPr lang="ko-KR" altLang="en-US" sz="16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의 </a:t>
            </a:r>
            <a:r>
              <a:rPr lang="en-US" altLang="ko-KR" sz="16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2014 ~ 2016</a:t>
            </a:r>
            <a:r>
              <a:rPr lang="ko-KR" altLang="en-US" sz="16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년 판매데이터를 분석데이터로 이용</a:t>
            </a:r>
            <a:endParaRPr lang="en-US" altLang="ko-KR" sz="1600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과제</a:t>
            </a:r>
            <a:r>
              <a:rPr lang="en-US" altLang="ko-K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</a:p>
          <a:p>
            <a:endParaRPr lang="en-US" altLang="ko-KR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6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ko-KR" altLang="en-US" sz="16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데이터 </a:t>
            </a:r>
            <a:r>
              <a:rPr lang="ko-KR" alt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전처리 </a:t>
            </a:r>
            <a:endParaRPr lang="en-US" altLang="ko-KR" sz="1600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6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ko-KR" altLang="en-US" sz="16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계절성 지수 산출 및 예측 값 산출</a:t>
            </a:r>
            <a:endParaRPr lang="en-US" altLang="ko-KR" sz="1600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6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[holyday</a:t>
            </a:r>
            <a:r>
              <a:rPr lang="en-US" altLang="ko-KR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6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promotion] featur</a:t>
            </a:r>
            <a:r>
              <a:rPr lang="en-US" altLang="ko-KR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ko-KR" altLang="en-US" sz="16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추가 </a:t>
            </a:r>
            <a:endParaRPr lang="en-US" altLang="ko-KR" sz="1600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ko-KR" sz="16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ML </a:t>
            </a:r>
            <a:r>
              <a:rPr lang="ko-KR" altLang="en-US" sz="16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모델 적용 </a:t>
            </a:r>
            <a:endParaRPr lang="en-US" altLang="ko-KR" sz="1600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6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DL </a:t>
            </a:r>
            <a:r>
              <a:rPr lang="ko-KR" altLang="en-US" sz="16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모델 적용</a:t>
            </a:r>
            <a:endParaRPr lang="en-US" altLang="ko-KR" sz="1600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6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ko-KR" altLang="en-US" sz="16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최적</a:t>
            </a:r>
            <a:r>
              <a:rPr lang="ko-KR" altLang="en-US" sz="16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예측 값</a:t>
            </a:r>
            <a:r>
              <a:rPr lang="en-US" altLang="ko-KR" sz="16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6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산출</a:t>
            </a:r>
            <a:endParaRPr lang="en-US" altLang="ko-KR" sz="1600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6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Promotion </a:t>
            </a:r>
            <a:r>
              <a:rPr lang="ko-KR" altLang="en-US" sz="16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효과 산출 및 추천 </a:t>
            </a:r>
            <a:endParaRPr lang="en-US" altLang="ko-KR" sz="16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2171D2A2-CA70-49B1-9AA7-32C0BCD32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목표 및 범위</a:t>
            </a:r>
          </a:p>
        </p:txBody>
      </p:sp>
    </p:spTree>
    <p:extLst>
      <p:ext uri="{BB962C8B-B14F-4D97-AF65-F5344CB8AC3E}">
        <p14:creationId xmlns:p14="http://schemas.microsoft.com/office/powerpoint/2010/main" val="375147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EAF2E88-D16C-48C9-9164-22E4A12F3495}"/>
              </a:ext>
            </a:extLst>
          </p:cNvPr>
          <p:cNvSpPr txBox="1"/>
          <p:nvPr/>
        </p:nvSpPr>
        <p:spPr>
          <a:xfrm>
            <a:off x="0" y="1719703"/>
            <a:ext cx="9144000" cy="852047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>
                <a:solidFill>
                  <a:prstClr val="white"/>
                </a:solidFill>
                <a:latin typeface="나눔스퀘어라운드 Bold" pitchFamily="50" charset="-127"/>
                <a:ea typeface="나눔스퀘어라운드 Bold" pitchFamily="50" charset="-127"/>
              </a:rPr>
              <a:t>프로젝트 추진방안</a:t>
            </a:r>
            <a:endParaRPr kumimoji="0" lang="ko-KR" altLang="en-US" sz="3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 pitchFamily="50" charset="-127"/>
              <a:ea typeface="나눔스퀘어라운드 Bold" pitchFamily="50" charset="-127"/>
              <a:cs typeface="+mn-cs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E30DE5-35B9-48A2-9401-F15A4E6C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pPr marL="0" marR="0" lvl="0" indent="0" algn="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CF4CC4-2B3E-4E1B-94CB-8D7F69C16FA1}" type="slidenum"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나눔스퀘어라운드 Bold" pitchFamily="50" charset="-127"/>
                <a:ea typeface="나눔스퀘어라운드 Bold" pitchFamily="50" charset="-127"/>
                <a:cs typeface="+mn-cs"/>
              </a:rPr>
              <a:pPr marL="0" marR="0" lvl="0" indent="0" algn="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나눔스퀘어라운드 Bold" pitchFamily="50" charset="-127"/>
              <a:ea typeface="나눔스퀘어라운드 Bold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4153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142361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팀 구성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4AD69D-8885-4750-A5BB-286FD897B0DC}"/>
              </a:ext>
            </a:extLst>
          </p:cNvPr>
          <p:cNvSpPr/>
          <p:nvPr/>
        </p:nvSpPr>
        <p:spPr>
          <a:xfrm>
            <a:off x="483369" y="1347614"/>
            <a:ext cx="8091346" cy="62947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anchor="ctr" anchorCtr="0">
            <a:noAutofit/>
          </a:bodyPr>
          <a:lstStyle/>
          <a:p>
            <a:r>
              <a:rPr lang="ko-KR" alt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팀 구성은 </a:t>
            </a:r>
            <a:r>
              <a: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 </a:t>
            </a:r>
            <a:r>
              <a:rPr lang="ko-KR" alt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구성됨</a:t>
            </a:r>
            <a:endParaRPr lang="ko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11">
            <a:extLst>
              <a:ext uri="{FF2B5EF4-FFF2-40B4-BE49-F238E27FC236}">
                <a16:creationId xmlns:a16="http://schemas.microsoft.com/office/drawing/2014/main" id="{921B7798-B68B-4045-9217-CD8895A84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추진방안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52" name="그룹 11">
            <a:extLst>
              <a:ext uri="{FF2B5EF4-FFF2-40B4-BE49-F238E27FC236}">
                <a16:creationId xmlns:a16="http://schemas.microsoft.com/office/drawing/2014/main" id="{5331A9C7-B347-43C7-8959-21CEB5B24054}"/>
              </a:ext>
            </a:extLst>
          </p:cNvPr>
          <p:cNvGrpSpPr/>
          <p:nvPr/>
        </p:nvGrpSpPr>
        <p:grpSpPr>
          <a:xfrm>
            <a:off x="4624173" y="2059674"/>
            <a:ext cx="2153604" cy="1111336"/>
            <a:chOff x="4797612" y="2674491"/>
            <a:chExt cx="2153604" cy="1111336"/>
          </a:xfrm>
        </p:grpSpPr>
        <p:grpSp>
          <p:nvGrpSpPr>
            <p:cNvPr id="53" name="그룹 9">
              <a:extLst>
                <a:ext uri="{FF2B5EF4-FFF2-40B4-BE49-F238E27FC236}">
                  <a16:creationId xmlns:a16="http://schemas.microsoft.com/office/drawing/2014/main" id="{FAF9CD04-24C1-40E1-9614-51BD60D9ADD5}"/>
                </a:ext>
              </a:extLst>
            </p:cNvPr>
            <p:cNvGrpSpPr/>
            <p:nvPr/>
          </p:nvGrpSpPr>
          <p:grpSpPr>
            <a:xfrm>
              <a:off x="4797612" y="2674491"/>
              <a:ext cx="2153604" cy="1111336"/>
              <a:chOff x="4291584" y="2475243"/>
              <a:chExt cx="2153604" cy="1111336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13CFACC6-ACA5-4029-B6A3-9C2F16A5D0DA}"/>
                  </a:ext>
                </a:extLst>
              </p:cNvPr>
              <p:cNvSpPr/>
              <p:nvPr/>
            </p:nvSpPr>
            <p:spPr>
              <a:xfrm>
                <a:off x="4291584" y="2485748"/>
                <a:ext cx="2151887" cy="1100831"/>
              </a:xfrm>
              <a:prstGeom prst="rect">
                <a:avLst/>
              </a:prstGeom>
              <a:noFill/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라운드 Bold" pitchFamily="50" charset="-127"/>
                  <a:ea typeface="나눔스퀘어라운드 Bold" pitchFamily="50" charset="-127"/>
                  <a:cs typeface="+mn-cs"/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D8307F72-6BE9-43F0-BC59-BAA2F1D6E2C3}"/>
                  </a:ext>
                </a:extLst>
              </p:cNvPr>
              <p:cNvSpPr/>
              <p:nvPr/>
            </p:nvSpPr>
            <p:spPr>
              <a:xfrm>
                <a:off x="4296792" y="2475243"/>
                <a:ext cx="2148396" cy="397275"/>
              </a:xfrm>
              <a:prstGeom prst="rect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나눔스퀘어라운드 Bold" pitchFamily="50" charset="-127"/>
                    <a:ea typeface="나눔스퀘어라운드 Bold" pitchFamily="50" charset="-127"/>
                    <a:cs typeface="+mn-cs"/>
                  </a:rPr>
                  <a:t>Project Manager</a:t>
                </a: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라운드 Bold" pitchFamily="50" charset="-127"/>
                  <a:ea typeface="나눔스퀘어라운드 Bold" pitchFamily="50" charset="-127"/>
                  <a:cs typeface="+mn-cs"/>
                </a:endParaRP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106ACE5-DDF3-43D8-B54D-BC686B528ACE}"/>
                </a:ext>
              </a:extLst>
            </p:cNvPr>
            <p:cNvSpPr txBox="1"/>
            <p:nvPr/>
          </p:nvSpPr>
          <p:spPr>
            <a:xfrm>
              <a:off x="4797612" y="3254544"/>
              <a:ext cx="2148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라운드 Bold" pitchFamily="50" charset="-127"/>
                  <a:ea typeface="나눔스퀘어라운드 Bold" pitchFamily="50" charset="-127"/>
                </a:rPr>
                <a:t>홍길동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</p:grpSp>
      <p:grpSp>
        <p:nvGrpSpPr>
          <p:cNvPr id="57" name="그룹 12">
            <a:extLst>
              <a:ext uri="{FF2B5EF4-FFF2-40B4-BE49-F238E27FC236}">
                <a16:creationId xmlns:a16="http://schemas.microsoft.com/office/drawing/2014/main" id="{C5808B3C-E5DA-4131-A219-C15B4F146A23}"/>
              </a:ext>
            </a:extLst>
          </p:cNvPr>
          <p:cNvGrpSpPr/>
          <p:nvPr/>
        </p:nvGrpSpPr>
        <p:grpSpPr>
          <a:xfrm>
            <a:off x="1276413" y="3598655"/>
            <a:ext cx="2153604" cy="1111336"/>
            <a:chOff x="4797612" y="2674491"/>
            <a:chExt cx="2153604" cy="1111336"/>
          </a:xfrm>
        </p:grpSpPr>
        <p:grpSp>
          <p:nvGrpSpPr>
            <p:cNvPr id="58" name="그룹 13">
              <a:extLst>
                <a:ext uri="{FF2B5EF4-FFF2-40B4-BE49-F238E27FC236}">
                  <a16:creationId xmlns:a16="http://schemas.microsoft.com/office/drawing/2014/main" id="{50AA8BE6-895D-49DE-BA5B-29D9550D3662}"/>
                </a:ext>
              </a:extLst>
            </p:cNvPr>
            <p:cNvGrpSpPr/>
            <p:nvPr/>
          </p:nvGrpSpPr>
          <p:grpSpPr>
            <a:xfrm>
              <a:off x="4797612" y="2674491"/>
              <a:ext cx="2153604" cy="1111336"/>
              <a:chOff x="4291584" y="2475243"/>
              <a:chExt cx="2153604" cy="1111336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E782C5EA-1250-4C8B-B366-915419FA3D33}"/>
                  </a:ext>
                </a:extLst>
              </p:cNvPr>
              <p:cNvSpPr/>
              <p:nvPr/>
            </p:nvSpPr>
            <p:spPr>
              <a:xfrm>
                <a:off x="4291584" y="2485748"/>
                <a:ext cx="2151887" cy="1100831"/>
              </a:xfrm>
              <a:prstGeom prst="rect">
                <a:avLst/>
              </a:prstGeom>
              <a:noFill/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라운드 Bold" pitchFamily="50" charset="-127"/>
                  <a:ea typeface="나눔스퀘어라운드 Bold" pitchFamily="50" charset="-127"/>
                  <a:cs typeface="+mn-cs"/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FF624338-985C-4429-A2DC-6A25852D5C59}"/>
                  </a:ext>
                </a:extLst>
              </p:cNvPr>
              <p:cNvSpPr/>
              <p:nvPr/>
            </p:nvSpPr>
            <p:spPr>
              <a:xfrm>
                <a:off x="4296792" y="2475243"/>
                <a:ext cx="2148396" cy="397275"/>
              </a:xfrm>
              <a:prstGeom prst="rect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나눔스퀘어라운드 Bold" pitchFamily="50" charset="-127"/>
                    <a:ea typeface="나눔스퀘어라운드 Bold" pitchFamily="50" charset="-127"/>
                    <a:cs typeface="+mn-cs"/>
                  </a:rPr>
                  <a:t>Unit A</a:t>
                </a: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라운드 Bold" pitchFamily="50" charset="-127"/>
                  <a:ea typeface="나눔스퀘어라운드 Bold" pitchFamily="50" charset="-127"/>
                  <a:cs typeface="+mn-cs"/>
                </a:endParaRP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406434-4C76-4DE2-A128-8325BA24E231}"/>
                </a:ext>
              </a:extLst>
            </p:cNvPr>
            <p:cNvSpPr txBox="1"/>
            <p:nvPr/>
          </p:nvSpPr>
          <p:spPr>
            <a:xfrm>
              <a:off x="4797612" y="3254544"/>
              <a:ext cx="2148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라운드 Bold" pitchFamily="50" charset="-127"/>
                  <a:ea typeface="나눔스퀘어라운드 Bold" pitchFamily="50" charset="-127"/>
                </a:rPr>
                <a:t>뽀로로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</p:grpSp>
      <p:grpSp>
        <p:nvGrpSpPr>
          <p:cNvPr id="62" name="그룹 12">
            <a:extLst>
              <a:ext uri="{FF2B5EF4-FFF2-40B4-BE49-F238E27FC236}">
                <a16:creationId xmlns:a16="http://schemas.microsoft.com/office/drawing/2014/main" id="{59C53683-6837-4C2D-AAAC-241F309449A0}"/>
              </a:ext>
            </a:extLst>
          </p:cNvPr>
          <p:cNvGrpSpPr/>
          <p:nvPr/>
        </p:nvGrpSpPr>
        <p:grpSpPr>
          <a:xfrm>
            <a:off x="4619688" y="3598655"/>
            <a:ext cx="2153604" cy="1111336"/>
            <a:chOff x="4797612" y="2674491"/>
            <a:chExt cx="2153604" cy="1111336"/>
          </a:xfrm>
        </p:grpSpPr>
        <p:grpSp>
          <p:nvGrpSpPr>
            <p:cNvPr id="63" name="그룹 13">
              <a:extLst>
                <a:ext uri="{FF2B5EF4-FFF2-40B4-BE49-F238E27FC236}">
                  <a16:creationId xmlns:a16="http://schemas.microsoft.com/office/drawing/2014/main" id="{F2D16EB1-2436-41C2-9831-6C59C752E023}"/>
                </a:ext>
              </a:extLst>
            </p:cNvPr>
            <p:cNvGrpSpPr/>
            <p:nvPr/>
          </p:nvGrpSpPr>
          <p:grpSpPr>
            <a:xfrm>
              <a:off x="4797612" y="2674491"/>
              <a:ext cx="2153604" cy="1111336"/>
              <a:chOff x="4291584" y="2475243"/>
              <a:chExt cx="2153604" cy="1111336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739EFFA5-A535-4F3E-8A7D-1BF5C6841EF5}"/>
                  </a:ext>
                </a:extLst>
              </p:cNvPr>
              <p:cNvSpPr/>
              <p:nvPr/>
            </p:nvSpPr>
            <p:spPr>
              <a:xfrm>
                <a:off x="4291584" y="2485748"/>
                <a:ext cx="2151887" cy="1100831"/>
              </a:xfrm>
              <a:prstGeom prst="rect">
                <a:avLst/>
              </a:prstGeom>
              <a:noFill/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라운드 Bold" pitchFamily="50" charset="-127"/>
                  <a:ea typeface="나눔스퀘어라운드 Bold" pitchFamily="50" charset="-127"/>
                  <a:cs typeface="+mn-cs"/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EC03EFB2-A4FD-4BE8-A5DC-8C1A7354438C}"/>
                  </a:ext>
                </a:extLst>
              </p:cNvPr>
              <p:cNvSpPr/>
              <p:nvPr/>
            </p:nvSpPr>
            <p:spPr>
              <a:xfrm>
                <a:off x="4296792" y="2475243"/>
                <a:ext cx="2148396" cy="397275"/>
              </a:xfrm>
              <a:prstGeom prst="rect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나눔스퀘어라운드 Bold" pitchFamily="50" charset="-127"/>
                    <a:ea typeface="나눔스퀘어라운드 Bold" pitchFamily="50" charset="-127"/>
                    <a:cs typeface="+mn-cs"/>
                  </a:rPr>
                  <a:t>Unit B</a:t>
                </a: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라운드 Bold" pitchFamily="50" charset="-127"/>
                  <a:ea typeface="나눔스퀘어라운드 Bold" pitchFamily="50" charset="-127"/>
                  <a:cs typeface="+mn-cs"/>
                </a:endParaRP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D0E61BC-959D-472D-8245-FD0AFAE18F83}"/>
                </a:ext>
              </a:extLst>
            </p:cNvPr>
            <p:cNvSpPr txBox="1"/>
            <p:nvPr/>
          </p:nvSpPr>
          <p:spPr>
            <a:xfrm>
              <a:off x="4797612" y="3254544"/>
              <a:ext cx="2148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라운드 Bold" pitchFamily="50" charset="-127"/>
                  <a:ea typeface="나눔스퀘어라운드 Bold" pitchFamily="50" charset="-127"/>
                </a:rPr>
                <a:t>이순신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</p:grpSp>
      <p:cxnSp>
        <p:nvCxnSpPr>
          <p:cNvPr id="69" name="꺾인 연결선 65">
            <a:extLst>
              <a:ext uri="{FF2B5EF4-FFF2-40B4-BE49-F238E27FC236}">
                <a16:creationId xmlns:a16="http://schemas.microsoft.com/office/drawing/2014/main" id="{CFF55201-A304-407E-8515-F2A380A46366}"/>
              </a:ext>
            </a:extLst>
          </p:cNvPr>
          <p:cNvCxnSpPr>
            <a:stCxn id="61" idx="0"/>
            <a:endCxn id="55" idx="2"/>
          </p:cNvCxnSpPr>
          <p:nvPr/>
        </p:nvCxnSpPr>
        <p:spPr>
          <a:xfrm rot="5400000" flipH="1" flipV="1">
            <a:off x="3814146" y="1712684"/>
            <a:ext cx="427645" cy="3344298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E2251A96-DD61-480B-937F-00A2F3D08AB0}"/>
              </a:ext>
            </a:extLst>
          </p:cNvPr>
          <p:cNvCxnSpPr>
            <a:stCxn id="55" idx="2"/>
            <a:endCxn id="66" idx="0"/>
          </p:cNvCxnSpPr>
          <p:nvPr/>
        </p:nvCxnSpPr>
        <p:spPr>
          <a:xfrm flipH="1">
            <a:off x="5699094" y="3171010"/>
            <a:ext cx="1023" cy="427645"/>
          </a:xfrm>
          <a:prstGeom prst="line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393495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065817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WBS + R&amp;R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8" name="Rectangle 11">
            <a:extLst>
              <a:ext uri="{FF2B5EF4-FFF2-40B4-BE49-F238E27FC236}">
                <a16:creationId xmlns:a16="http://schemas.microsoft.com/office/drawing/2014/main" id="{921B7798-B68B-4045-9217-CD8895A84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추진방안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340F9A97-3CB4-4A11-A83F-903D61B77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124715"/>
              </p:ext>
            </p:extLst>
          </p:nvPr>
        </p:nvGraphicFramePr>
        <p:xfrm>
          <a:off x="179513" y="1371747"/>
          <a:ext cx="8784973" cy="4846320"/>
        </p:xfrm>
        <a:graphic>
          <a:graphicData uri="http://schemas.openxmlformats.org/drawingml/2006/table">
            <a:tbl>
              <a:tblPr firstRow="1" bandRow="1"/>
              <a:tblGrid>
                <a:gridCol w="1126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5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8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097"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단계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활동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업무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담당자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097"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분석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분석과제 정의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요구사항 정의서 작성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홍길동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097"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기존내용 리뷰 분석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기존 소스코드 리뷰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로직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분석</a:t>
                      </a:r>
                      <a:endParaRPr lang="en-US" altLang="ko-KR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이순신</a:t>
                      </a:r>
                      <a:r>
                        <a:rPr lang="en-US" altLang="ko-KR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뽀로로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097"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설계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데이터 설계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I/F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데이터 정의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데이터 수집 설계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en-US" altLang="ko-KR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097"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분석모델 설계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분석 시나리오 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 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알고리즘 설계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097"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시스템 설계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HW,</a:t>
                      </a:r>
                      <a:r>
                        <a:rPr lang="en-US" altLang="ko-KR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SW, </a:t>
                      </a:r>
                      <a:r>
                        <a:rPr lang="ko-KR" altLang="en-US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화면</a:t>
                      </a:r>
                      <a:r>
                        <a:rPr lang="en-US" altLang="ko-KR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인터페이스 정의</a:t>
                      </a:r>
                      <a:r>
                        <a:rPr lang="en-US" altLang="ko-KR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설계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5097"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테스트 설계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모듈별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테스트 정의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설계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5097"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구축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계절성</a:t>
                      </a:r>
                      <a:r>
                        <a:rPr lang="ko-KR" altLang="en-US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지수 산출 모델 개발</a:t>
                      </a:r>
                      <a:endParaRPr lang="en-US" altLang="ko-KR" baseline="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계절성 지수 산출 모델 개발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5097"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수요 예측 모델 개발</a:t>
                      </a:r>
                      <a:endParaRPr lang="en-US" altLang="ko-KR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수요 예측 모델 개발 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(Item</a:t>
                      </a:r>
                      <a:r>
                        <a:rPr lang="en-US" altLang="ko-KR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</a:t>
                      </a:r>
                      <a:r>
                        <a:rPr lang="ko-KR" altLang="en-US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수준</a:t>
                      </a:r>
                      <a:r>
                        <a:rPr lang="en-US" altLang="ko-KR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)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5097"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머신 러닝 모델 개발</a:t>
                      </a:r>
                      <a:endParaRPr lang="en-US" altLang="ko-KR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머신 러닝</a:t>
                      </a:r>
                      <a:r>
                        <a:rPr lang="ko-KR" altLang="en-US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모델 개발 </a:t>
                      </a:r>
                      <a:r>
                        <a:rPr lang="en-US" altLang="ko-KR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(Decision Tree)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5097"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서버 연동</a:t>
                      </a:r>
                      <a:endParaRPr lang="en-US" altLang="ko-KR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Node 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서버 연동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5097"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모델 시각화</a:t>
                      </a:r>
                      <a:endParaRPr lang="en-US" altLang="ko-KR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Tableau</a:t>
                      </a:r>
                      <a:r>
                        <a:rPr lang="en-US" altLang="ko-KR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</a:t>
                      </a:r>
                      <a:r>
                        <a:rPr lang="ko-KR" altLang="en-US" baseline="0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대시보드</a:t>
                      </a:r>
                      <a:r>
                        <a:rPr lang="ko-KR" altLang="en-US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</a:t>
                      </a:r>
                      <a:r>
                        <a:rPr lang="en-US" altLang="ko-KR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 </a:t>
                      </a:r>
                      <a:r>
                        <a:rPr lang="ko-KR" altLang="en-US" baseline="0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구글</a:t>
                      </a:r>
                      <a:r>
                        <a:rPr lang="ko-KR" altLang="en-US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차트 시각화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5097"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테스트 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 QA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단위별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en-US" altLang="ko-KR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</a:t>
                      </a:r>
                      <a:r>
                        <a:rPr lang="ko-KR" altLang="en-US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통합 테스트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81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Samsung SDS 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_Samsung SDS ">
      <a:majorFont>
        <a:latin typeface="HY견고딕"/>
        <a:ea typeface="HY견고딕"/>
        <a:cs typeface="HY견고딕"/>
      </a:majorFont>
      <a:minorFont>
        <a:latin typeface="HY견고딕"/>
        <a:ea typeface="HY견고딕"/>
        <a:cs typeface="HY견고딕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9525" cap="flat" cmpd="sng" algn="ctr">
          <a:solidFill>
            <a:schemeClr val="bg2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72000" rIns="72000" bIns="72000" numCol="1" rtlCol="0" anchor="t" anchorCtr="0" compatLnSpc="1">
        <a:prstTxWarp prst="textNoShape">
          <a:avLst/>
        </a:prstTxWarp>
        <a:noAutofit/>
      </a:bodyPr>
      <a:lstStyle>
        <a:defPPr marL="228600" marR="0" indent="-2286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tabLst/>
          <a:defRPr kumimoji="1" sz="1000" b="0" i="0" u="none" strike="noStrike" cap="none" normalizeH="0" dirty="0" smtClean="0">
            <a:ln>
              <a:noFill/>
            </a:ln>
            <a:solidFill>
              <a:schemeClr val="tx1">
                <a:lumMod val="75000"/>
              </a:schemeClr>
            </a:solidFill>
            <a:effectLst/>
            <a:latin typeface="돋움" pitchFamily="50" charset="-127"/>
            <a:ea typeface="돋움" pitchFamily="50" charset="-127"/>
            <a:cs typeface="HY견고딕" pitchFamily="18" charset="-127"/>
          </a:defRPr>
        </a:defPPr>
      </a:lstStyle>
    </a:spDef>
    <a:lnDef>
      <a:spPr bwMode="auto">
        <a:noFill/>
        <a:ln w="15875" cap="flat" cmpd="sng" algn="ctr">
          <a:solidFill>
            <a:schemeClr val="bg2">
              <a:lumMod val="75000"/>
            </a:schemeClr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b="0" dirty="0" smtClean="0">
            <a:latin typeface="돋움" pitchFamily="50" charset="-127"/>
            <a:ea typeface="돋움" pitchFamily="50" charset="-127"/>
          </a:defRPr>
        </a:defPPr>
      </a:lstStyle>
    </a:txDef>
  </a:objectDefaults>
  <a:extraClrSchemeLst>
    <a:extraClrScheme>
      <a:clrScheme name="2_Samsung SDS 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amsung SDS 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72294</TotalTime>
  <Words>402</Words>
  <Application>Microsoft Office PowerPoint</Application>
  <PresentationFormat>화면 슬라이드 쇼(16:9)</PresentationFormat>
  <Paragraphs>115</Paragraphs>
  <Slides>11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24" baseType="lpstr">
      <vt:lpstr>나눔스퀘어라운드 Bold</vt:lpstr>
      <vt:lpstr>맑은 고딕</vt:lpstr>
      <vt:lpstr>Arial</vt:lpstr>
      <vt:lpstr>Times New Roman</vt:lpstr>
      <vt:lpstr>나눔바른고딕</vt:lpstr>
      <vt:lpstr>굴림</vt:lpstr>
      <vt:lpstr>HY견고딕</vt:lpstr>
      <vt:lpstr>돋움</vt:lpstr>
      <vt:lpstr>나눔스퀘어라운드 ExtraBold</vt:lpstr>
      <vt:lpstr>Wingdings</vt:lpstr>
      <vt:lpstr>HY헤드라인M</vt:lpstr>
      <vt:lpstr>2_Samsung SDS 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 SDS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프레젠테이션</dc:creator>
  <cp:lastModifiedBy>User</cp:lastModifiedBy>
  <cp:revision>9734</cp:revision>
  <dcterms:created xsi:type="dcterms:W3CDTF">2008-04-23T04:36:31Z</dcterms:created>
  <dcterms:modified xsi:type="dcterms:W3CDTF">2019-11-11T06:58:32Z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D:\Samsung Virtual Data Tool-Sender\SSA-AJP 6차 현장적용과제계획서_김효관_함장호.pptx</vt:lpwstr>
  </property>
</Properties>
</file>