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2" r:id="rId3"/>
    <p:sldId id="267" r:id="rId4"/>
    <p:sldId id="270" r:id="rId5"/>
    <p:sldId id="271" r:id="rId6"/>
    <p:sldId id="292" r:id="rId7"/>
    <p:sldId id="293" r:id="rId8"/>
    <p:sldId id="294" r:id="rId9"/>
    <p:sldId id="295" r:id="rId10"/>
    <p:sldId id="272" r:id="rId11"/>
    <p:sldId id="289" r:id="rId12"/>
    <p:sldId id="279" r:id="rId13"/>
    <p:sldId id="275" r:id="rId14"/>
    <p:sldId id="280" r:id="rId15"/>
    <p:sldId id="290" r:id="rId16"/>
    <p:sldId id="296" r:id="rId17"/>
    <p:sldId id="28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16A518-A0C3-4B00-9084-763C6916F68A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5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8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74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8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808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71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1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24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76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5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7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846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7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3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10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A518-A0C3-4B00-9084-763C6916F68A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16A518-A0C3-4B00-9084-763C6916F68A}" type="datetimeFigureOut">
              <a:rPr lang="zh-TW" altLang="en-US" smtClean="0"/>
              <a:t>2022/3/21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E90C9-8568-49E8-9157-C8C7A7BE16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73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987840"/>
            <a:ext cx="6815669" cy="1515533"/>
          </a:xfrm>
        </p:spPr>
        <p:txBody>
          <a:bodyPr/>
          <a:lstStyle/>
          <a:p>
            <a:r>
              <a:rPr lang="en-US" altLang="zh-TW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Let’s Code</a:t>
            </a:r>
            <a:endParaRPr lang="zh-TW" altLang="en-US" sz="9600" dirty="0"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9EADEA97-424F-499B-A6C4-A6DCEE800E72}"/>
              </a:ext>
            </a:extLst>
          </p:cNvPr>
          <p:cNvSpPr txBox="1">
            <a:spLocks/>
          </p:cNvSpPr>
          <p:nvPr/>
        </p:nvSpPr>
        <p:spPr>
          <a:xfrm>
            <a:off x="2688165" y="3503373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6000" dirty="0">
                <a:solidFill>
                  <a:schemeClr val="tx1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累加計算程式</a:t>
            </a:r>
          </a:p>
        </p:txBody>
      </p:sp>
    </p:spTree>
    <p:extLst>
      <p:ext uri="{BB962C8B-B14F-4D97-AF65-F5344CB8AC3E}">
        <p14:creationId xmlns:p14="http://schemas.microsoft.com/office/powerpoint/2010/main" val="381170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在迴圈內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印出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total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654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1800" dirty="0">
                <a:solidFill>
                  <a:schemeClr val="tx1"/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11800" dirty="0">
                <a:solidFill>
                  <a:schemeClr val="tx1"/>
                </a:solidFill>
                <a:latin typeface="微軟正黑體" panose="020B0604030504040204" pitchFamily="34" charset="-120"/>
              </a:rPr>
              <a:t>測試程式</a:t>
            </a:r>
            <a:br>
              <a:rPr lang="en-US" altLang="zh-TW" sz="118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觀察逐次變化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62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2800" dirty="0">
                <a:solidFill>
                  <a:schemeClr val="tx1"/>
                </a:solidFill>
                <a:latin typeface="微軟正黑體" panose="020B0604030504040204" pitchFamily="34" charset="-120"/>
              </a:rPr>
              <a:t>print( ) 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輸出</a:t>
            </a:r>
            <a:b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移到迴圈結束後</a:t>
            </a: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493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字串組合</a:t>
            </a:r>
            <a:br>
              <a:rPr lang="en-US" altLang="zh-TW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‘1+2+…+’</a:t>
            </a:r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8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695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n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轉成字串</a:t>
            </a: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str()</a:t>
            </a:r>
            <a:b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字串組合 </a:t>
            </a: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+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188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</a:rPr>
              <a:t>字串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</a:rPr>
              <a:t>‘=‘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字串組合 </a:t>
            </a:r>
            <a:r>
              <a:rPr lang="en-US" altLang="zh-TW" sz="11800" dirty="0">
                <a:solidFill>
                  <a:srgbClr val="FF0000"/>
                </a:solidFill>
                <a:latin typeface="微軟正黑體" panose="020B0604030504040204" pitchFamily="34" charset="-120"/>
              </a:rPr>
              <a:t>+</a:t>
            </a:r>
            <a:endParaRPr lang="zh-TW" altLang="en-US" sz="115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461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total</a:t>
            </a:r>
            <a:r>
              <a:rPr lang="zh-TW" altLang="en-US" sz="8800" dirty="0">
                <a:solidFill>
                  <a:schemeClr val="tx1"/>
                </a:solidFill>
                <a:latin typeface="微軟正黑體" panose="020B0604030504040204" pitchFamily="34" charset="-120"/>
              </a:rPr>
              <a:t>轉成字串</a:t>
            </a:r>
            <a:r>
              <a:rPr lang="en-US" altLang="zh-TW" sz="10700" dirty="0">
                <a:solidFill>
                  <a:srgbClr val="FF0000"/>
                </a:solidFill>
                <a:latin typeface="微軟正黑體" panose="020B0604030504040204" pitchFamily="34" charset="-120"/>
              </a:rPr>
              <a:t>str()</a:t>
            </a:r>
            <a:endParaRPr lang="zh-TW" altLang="en-US" sz="9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87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15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功能測試</a:t>
            </a:r>
          </a:p>
        </p:txBody>
      </p:sp>
    </p:spTree>
    <p:extLst>
      <p:ext uri="{BB962C8B-B14F-4D97-AF65-F5344CB8AC3E}">
        <p14:creationId xmlns:p14="http://schemas.microsoft.com/office/powerpoint/2010/main" val="169822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515FA-8C05-415A-9171-15D6B608F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671233"/>
            <a:ext cx="6815669" cy="1515533"/>
          </a:xfrm>
        </p:spPr>
        <p:txBody>
          <a:bodyPr/>
          <a:lstStyle/>
          <a:p>
            <a:r>
              <a:rPr lang="zh-TW" altLang="en-US" sz="9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程式完成</a:t>
            </a:r>
          </a:p>
        </p:txBody>
      </p:sp>
    </p:spTree>
    <p:extLst>
      <p:ext uri="{BB962C8B-B14F-4D97-AF65-F5344CB8AC3E}">
        <p14:creationId xmlns:p14="http://schemas.microsoft.com/office/powerpoint/2010/main" val="272799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65" y="1020726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11600" dirty="0">
                <a:latin typeface="Berlin Sans FB" panose="020E0602020502020306" pitchFamily="34" charset="0"/>
                <a:ea typeface="微軟正黑體 Light" panose="020B0304030504040204" pitchFamily="34" charset="-120"/>
              </a:rPr>
              <a:t>儲存檔案</a:t>
            </a:r>
            <a:r>
              <a:rPr lang="en-US" altLang="zh-TW" sz="11500" dirty="0">
                <a:latin typeface="微軟正黑體" panose="020B0604030504040204" pitchFamily="34" charset="-120"/>
              </a:rPr>
              <a:t>:</a:t>
            </a:r>
            <a:br>
              <a:rPr lang="en-US" altLang="zh-TW" sz="11500" dirty="0">
                <a:latin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Berlin Sans FB" panose="020E0602020502020306" pitchFamily="34" charset="0"/>
                <a:ea typeface="微軟正黑體 Light" panose="020B0304030504040204" pitchFamily="34" charset="-120"/>
              </a:rPr>
              <a:t>累加計算</a:t>
            </a:r>
            <a:endParaRPr lang="zh-TW" altLang="en-US" sz="11600" dirty="0">
              <a:solidFill>
                <a:srgbClr val="FF0000"/>
              </a:solidFill>
              <a:latin typeface="Berlin Sans FB" panose="020E0602020502020306" pitchFamily="34" charset="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7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  </a:t>
            </a:r>
            <a:r>
              <a:rPr lang="zh-TW" altLang="en-US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加入變數清單</a:t>
            </a:r>
            <a:r>
              <a:rPr lang="en-US" altLang="zh-TW" sz="5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設值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15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46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11800" dirty="0">
                <a:latin typeface="微軟正黑體" panose="020B0604030504040204" pitchFamily="34" charset="-120"/>
              </a:rPr>
              <a:t>int( ) </a:t>
            </a:r>
            <a:r>
              <a:rPr lang="zh-TW" altLang="en-US" sz="9800" dirty="0">
                <a:solidFill>
                  <a:srgbClr val="FF0000"/>
                </a:solidFill>
                <a:latin typeface="微軟正黑體" panose="020B0604030504040204" pitchFamily="34" charset="-120"/>
              </a:rPr>
              <a:t>轉換為整數</a:t>
            </a:r>
            <a:br>
              <a:rPr lang="en-US" altLang="zh-TW" sz="11800" dirty="0">
                <a:latin typeface="微軟正黑體" panose="020B0604030504040204" pitchFamily="34" charset="-120"/>
              </a:rPr>
            </a:br>
            <a:r>
              <a:rPr lang="en-US" altLang="zh-TW" sz="11800" dirty="0">
                <a:latin typeface="微軟正黑體" panose="020B0604030504040204" pitchFamily="34" charset="-120"/>
              </a:rPr>
              <a:t>input( )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輸入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21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solidFill>
                  <a:schemeClr val="tx1"/>
                </a:solidFill>
                <a:latin typeface="微軟正黑體" panose="020B0604030504040204" pitchFamily="34" charset="-120"/>
              </a:rPr>
              <a:t>提示訊息</a:t>
            </a:r>
            <a:b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</a:b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‘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請輸入數字 </a:t>
            </a:r>
            <a:r>
              <a:rPr lang="en-US" altLang="zh-TW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n:’</a:t>
            </a:r>
            <a:b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</a:rPr>
              <a:t>在單引號內是字串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642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total </a:t>
            </a:r>
            <a:r>
              <a:rPr lang="en-US" altLang="zh-TW" sz="5400" dirty="0">
                <a:solidFill>
                  <a:srgbClr val="FF0000"/>
                </a:solidFill>
                <a:latin typeface="微軟正黑體" panose="020B0604030504040204" pitchFamily="34" charset="-120"/>
              </a:rPr>
              <a:t>(</a:t>
            </a:r>
            <a:r>
              <a:rPr lang="zh-TW" altLang="en-US" sz="5400" dirty="0">
                <a:solidFill>
                  <a:srgbClr val="FF0000"/>
                </a:solidFill>
                <a:latin typeface="微軟正黑體" panose="020B0604030504040204" pitchFamily="34" charset="-120"/>
              </a:rPr>
              <a:t>總數</a:t>
            </a:r>
            <a:r>
              <a:rPr lang="en-US" altLang="zh-TW" sz="5400" dirty="0">
                <a:solidFill>
                  <a:srgbClr val="FF0000"/>
                </a:solidFill>
                <a:latin typeface="微軟正黑體" panose="020B0604030504040204" pitchFamily="34" charset="-120"/>
              </a:rPr>
              <a:t>) 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加入變數清單</a:t>
            </a:r>
            <a:b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</a:t>
            </a:r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初始值</a:t>
            </a:r>
            <a:r>
              <a:rPr lang="en-US" altLang="zh-TW" sz="6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19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11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en-US" altLang="zh-TW" sz="13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迴圈變數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7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br>
              <a:rPr lang="en-US" altLang="zh-TW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從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1</a:t>
            </a:r>
            <a:r>
              <a:rPr lang="zh-TW" altLang="en-US" sz="9600" dirty="0">
                <a:solidFill>
                  <a:schemeClr val="tx1"/>
                </a:solidFill>
                <a:latin typeface="微軟正黑體" panose="020B0604030504040204" pitchFamily="34" charset="-120"/>
              </a:rPr>
              <a:t>到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n+1(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不含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</a:rPr>
              <a:t>) </a:t>
            </a:r>
            <a:endParaRPr lang="zh-TW" altLang="en-US" sz="16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219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/>
          </a:bodyPr>
          <a:lstStyle/>
          <a:p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total </a:t>
            </a:r>
            <a:r>
              <a:rPr lang="en-US" altLang="zh-TW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total + </a:t>
            </a:r>
            <a:r>
              <a:rPr lang="en-US" altLang="zh-TW" sz="9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右邊</a:t>
            </a: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計算完</a:t>
            </a:r>
            <a:br>
              <a:rPr lang="en-US" altLang="zh-TW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9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再設值給</a:t>
            </a:r>
            <a:r>
              <a:rPr lang="zh-TW" altLang="en-US" sz="9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左邊</a:t>
            </a:r>
            <a:r>
              <a:rPr lang="en-US" altLang="zh-TW" sz="8000" dirty="0">
                <a:solidFill>
                  <a:srgbClr val="FF0000"/>
                </a:solidFill>
                <a:latin typeface="微軟正黑體" panose="020B0604030504040204" pitchFamily="34" charset="-120"/>
              </a:rPr>
              <a:t> 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547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56E43-3621-4F02-B0E9-EF43423F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79" y="740808"/>
            <a:ext cx="10419907" cy="50823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11800" dirty="0">
                <a:solidFill>
                  <a:schemeClr val="tx1"/>
                </a:solidFill>
                <a:latin typeface="微軟正黑體" panose="020B0604030504040204" pitchFamily="34" charset="-120"/>
              </a:rPr>
              <a:t>檢視 變數面板</a:t>
            </a:r>
            <a:br>
              <a:rPr lang="en-US" altLang="zh-TW" sz="11800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r>
              <a:rPr lang="zh-TW" altLang="en-US" sz="11800" dirty="0">
                <a:solidFill>
                  <a:srgbClr val="FF0000"/>
                </a:solidFill>
                <a:latin typeface="微軟正黑體" panose="020B0604030504040204" pitchFamily="34" charset="-120"/>
              </a:rPr>
              <a:t>測試程式</a:t>
            </a:r>
            <a:endParaRPr lang="zh-TW" altLang="en-US" sz="115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90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1898</TotalTime>
  <Words>162</Words>
  <Application>Microsoft Office PowerPoint</Application>
  <PresentationFormat>寬螢幕</PresentationFormat>
  <Paragraphs>19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微軟正黑體 Light</vt:lpstr>
      <vt:lpstr>新細明體</vt:lpstr>
      <vt:lpstr>Arial</vt:lpstr>
      <vt:lpstr>Berlin Sans FB</vt:lpstr>
      <vt:lpstr>Garamond</vt:lpstr>
      <vt:lpstr>有機</vt:lpstr>
      <vt:lpstr>Let’s Code</vt:lpstr>
      <vt:lpstr>儲存檔案: 累加計算</vt:lpstr>
      <vt:lpstr>變數n  加入變數清單   設值 =</vt:lpstr>
      <vt:lpstr>int( ) 轉換為整數 input( )輸入</vt:lpstr>
      <vt:lpstr>提示訊息 ‘請輸入數字 n:’ 在單引號內是字串</vt:lpstr>
      <vt:lpstr>變數total (總數)  加入變數清單 設為0(初始值)</vt:lpstr>
      <vt:lpstr>for  迴圈變數為i 從1到n+1(不含) </vt:lpstr>
      <vt:lpstr>total = total + i  右邊計算完 再設值給左邊 </vt:lpstr>
      <vt:lpstr>檢視 變數面板 測試程式</vt:lpstr>
      <vt:lpstr>在迴圈內 印出total</vt:lpstr>
      <vt:lpstr> 測試程式 (觀察逐次變化)</vt:lpstr>
      <vt:lpstr>print( ) 輸出 (移到迴圈結束後)</vt:lpstr>
      <vt:lpstr>字串組合 ‘1+2+…+’+ </vt:lpstr>
      <vt:lpstr>n轉成字串str() 字串組合 +</vt:lpstr>
      <vt:lpstr>字串‘=‘ 字串組合 +</vt:lpstr>
      <vt:lpstr>total轉成字串str()</vt:lpstr>
      <vt:lpstr>功能測試</vt:lpstr>
      <vt:lpstr>程式完成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193</cp:revision>
  <dcterms:created xsi:type="dcterms:W3CDTF">2021-12-28T13:26:05Z</dcterms:created>
  <dcterms:modified xsi:type="dcterms:W3CDTF">2022-03-21T16:31:02Z</dcterms:modified>
</cp:coreProperties>
</file>