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83" r:id="rId4"/>
    <p:sldId id="267" r:id="rId5"/>
    <p:sldId id="268" r:id="rId6"/>
    <p:sldId id="278" r:id="rId7"/>
    <p:sldId id="279" r:id="rId8"/>
    <p:sldId id="289" r:id="rId9"/>
    <p:sldId id="269" r:id="rId10"/>
    <p:sldId id="281" r:id="rId11"/>
    <p:sldId id="284" r:id="rId12"/>
    <p:sldId id="291" r:id="rId13"/>
    <p:sldId id="285" r:id="rId14"/>
    <p:sldId id="287" r:id="rId15"/>
    <p:sldId id="290" r:id="rId16"/>
    <p:sldId id="263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solidFill>
                  <a:schemeClr val="tx1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彈性排列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改為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顆圓球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其他數字依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球數改變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051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找出變化的規律</a:t>
            </a:r>
            <a:b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建立球數、直徑、半徑變數</a:t>
            </a:r>
            <a:br>
              <a:rPr lang="en-US" altLang="zh-TW" sz="7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// 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為去掉小數的除法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96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6600" dirty="0">
                <a:latin typeface="微軟正黑體" panose="020B0604030504040204" pitchFamily="34" charset="-120"/>
              </a:rPr>
              <a:t>讓彈性的變化在</a:t>
            </a:r>
            <a:r>
              <a:rPr lang="en-US" altLang="zh-TW" sz="6600" dirty="0">
                <a:latin typeface="微軟正黑體" panose="020B0604030504040204" pitchFamily="34" charset="-120"/>
              </a:rPr>
              <a:t>0.8</a:t>
            </a:r>
            <a:r>
              <a:rPr lang="zh-TW" altLang="en-US" sz="6600" dirty="0">
                <a:latin typeface="微軟正黑體" panose="020B0604030504040204" pitchFamily="34" charset="-120"/>
              </a:rPr>
              <a:t>到</a:t>
            </a:r>
            <a:r>
              <a:rPr lang="en-US" altLang="zh-TW" sz="6600" dirty="0">
                <a:latin typeface="微軟正黑體" panose="020B0604030504040204" pitchFamily="34" charset="-120"/>
              </a:rPr>
              <a:t>1</a:t>
            </a:r>
            <a:r>
              <a:rPr lang="zh-TW" altLang="en-US" sz="6600" dirty="0">
                <a:latin typeface="微軟正黑體" panose="020B0604030504040204" pitchFamily="34" charset="-120"/>
              </a:rPr>
              <a:t>之間</a:t>
            </a:r>
            <a:b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基本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0.8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起跳</a:t>
            </a:r>
            <a:b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變化幅度上限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0.2</a:t>
            </a:r>
            <a:endParaRPr lang="zh-TW" altLang="en-US" sz="6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75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測試不同的球數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勿過大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486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彈性反向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：由大到小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以最大值減掉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177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奇數球彈性正向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偶數球彈性反向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(%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為除法取餘數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12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橢圓 18">
            <a:extLst>
              <a:ext uri="{FF2B5EF4-FFF2-40B4-BE49-F238E27FC236}">
                <a16:creationId xmlns:a16="http://schemas.microsoft.com/office/drawing/2014/main" id="{963DB8F7-DC88-4E17-A2F2-0DB04CF4A13C}"/>
              </a:ext>
            </a:extLst>
          </p:cNvPr>
          <p:cNvSpPr/>
          <p:nvPr/>
        </p:nvSpPr>
        <p:spPr>
          <a:xfrm>
            <a:off x="2559692" y="4292082"/>
            <a:ext cx="1377825" cy="13622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9A3D6CA1-89E3-46D1-BD97-D0E39B991AC9}"/>
              </a:ext>
            </a:extLst>
          </p:cNvPr>
          <p:cNvSpPr/>
          <p:nvPr/>
        </p:nvSpPr>
        <p:spPr>
          <a:xfrm>
            <a:off x="3872202" y="3704251"/>
            <a:ext cx="1377825" cy="13622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B778D89-AE60-4557-BD61-5D8D8D2459E2}"/>
              </a:ext>
            </a:extLst>
          </p:cNvPr>
          <p:cNvSpPr/>
          <p:nvPr/>
        </p:nvSpPr>
        <p:spPr>
          <a:xfrm>
            <a:off x="5225145" y="2976467"/>
            <a:ext cx="1377825" cy="13622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36C4645E-93F1-48B0-AEA0-E2E47851C7D2}"/>
              </a:ext>
            </a:extLst>
          </p:cNvPr>
          <p:cNvSpPr/>
          <p:nvPr/>
        </p:nvSpPr>
        <p:spPr>
          <a:xfrm>
            <a:off x="6635636" y="2341982"/>
            <a:ext cx="1377825" cy="13622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1F7BC78A-B844-49AF-9992-82E15F89CF36}"/>
              </a:ext>
            </a:extLst>
          </p:cNvPr>
          <p:cNvSpPr/>
          <p:nvPr/>
        </p:nvSpPr>
        <p:spPr>
          <a:xfrm>
            <a:off x="8046127" y="1399586"/>
            <a:ext cx="1377825" cy="13622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77979EA-DA97-4F1C-B744-FDDA0FB57C0D}"/>
              </a:ext>
            </a:extLst>
          </p:cNvPr>
          <p:cNvCxnSpPr>
            <a:cxnSpLocks/>
          </p:cNvCxnSpPr>
          <p:nvPr/>
        </p:nvCxnSpPr>
        <p:spPr>
          <a:xfrm flipV="1">
            <a:off x="4595321" y="5141167"/>
            <a:ext cx="0" cy="513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D5005E4-1797-49C4-AB9C-FB1E8A30C405}"/>
              </a:ext>
            </a:extLst>
          </p:cNvPr>
          <p:cNvCxnSpPr/>
          <p:nvPr/>
        </p:nvCxnSpPr>
        <p:spPr>
          <a:xfrm>
            <a:off x="2183363" y="5654351"/>
            <a:ext cx="749248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58FD46D-B2D1-4771-AD80-84C9847FAFF8}"/>
              </a:ext>
            </a:extLst>
          </p:cNvPr>
          <p:cNvCxnSpPr>
            <a:cxnSpLocks/>
            <a:endCxn id="41" idx="4"/>
          </p:cNvCxnSpPr>
          <p:nvPr/>
        </p:nvCxnSpPr>
        <p:spPr>
          <a:xfrm flipH="1" flipV="1">
            <a:off x="5914058" y="4338736"/>
            <a:ext cx="23316" cy="13156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58287CD-E43F-4D89-881F-DA16CAF7B3F9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7324548" y="3704251"/>
            <a:ext cx="1" cy="19501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4B9644A1-F80C-4ED4-944F-1E932823F8BE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8735039" y="2761855"/>
            <a:ext cx="1" cy="28691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1071E64-A14D-485C-BFCD-1B3C5E668C96}"/>
              </a:ext>
            </a:extLst>
          </p:cNvPr>
          <p:cNvSpPr txBox="1"/>
          <p:nvPr/>
        </p:nvSpPr>
        <p:spPr>
          <a:xfrm>
            <a:off x="2111830" y="1503467"/>
            <a:ext cx="6276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不同彈性的球排在一起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C02B26E-961F-4E42-83F4-29B1B4FA0CCC}"/>
              </a:ext>
            </a:extLst>
          </p:cNvPr>
          <p:cNvSpPr txBox="1"/>
          <p:nvPr/>
        </p:nvSpPr>
        <p:spPr>
          <a:xfrm>
            <a:off x="6137930" y="4634179"/>
            <a:ext cx="109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彈跳</a:t>
            </a:r>
          </a:p>
        </p:txBody>
      </p:sp>
    </p:spTree>
    <p:extLst>
      <p:ext uri="{BB962C8B-B14F-4D97-AF65-F5344CB8AC3E}">
        <p14:creationId xmlns:p14="http://schemas.microsoft.com/office/powerpoint/2010/main" val="543895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302554B6-3290-44BD-B94E-AFFA0AEBCC3C}"/>
              </a:ext>
            </a:extLst>
          </p:cNvPr>
          <p:cNvGrpSpPr/>
          <p:nvPr/>
        </p:nvGrpSpPr>
        <p:grpSpPr>
          <a:xfrm>
            <a:off x="2003115" y="3047388"/>
            <a:ext cx="8397560" cy="0"/>
            <a:chOff x="1754153" y="3788230"/>
            <a:chExt cx="8397560" cy="0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8B787533-268E-4413-964E-A09FED110D94}"/>
                </a:ext>
              </a:extLst>
            </p:cNvPr>
            <p:cNvCxnSpPr>
              <a:cxnSpLocks/>
            </p:cNvCxnSpPr>
            <p:nvPr/>
          </p:nvCxnSpPr>
          <p:spPr>
            <a:xfrm>
              <a:off x="1754153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C14558C9-0212-472C-8D78-25629D61FA60}"/>
                </a:ext>
              </a:extLst>
            </p:cNvPr>
            <p:cNvCxnSpPr>
              <a:cxnSpLocks/>
            </p:cNvCxnSpPr>
            <p:nvPr/>
          </p:nvCxnSpPr>
          <p:spPr>
            <a:xfrm>
              <a:off x="2593909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0D0C7C01-730F-48AA-8035-88E53FA0252D}"/>
                </a:ext>
              </a:extLst>
            </p:cNvPr>
            <p:cNvCxnSpPr>
              <a:cxnSpLocks/>
            </p:cNvCxnSpPr>
            <p:nvPr/>
          </p:nvCxnSpPr>
          <p:spPr>
            <a:xfrm>
              <a:off x="3433665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550402F7-DB5E-4E71-9562-8B7C3DC5AD03}"/>
                </a:ext>
              </a:extLst>
            </p:cNvPr>
            <p:cNvCxnSpPr>
              <a:cxnSpLocks/>
            </p:cNvCxnSpPr>
            <p:nvPr/>
          </p:nvCxnSpPr>
          <p:spPr>
            <a:xfrm>
              <a:off x="4273421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E2E9858-502D-4456-9BD8-AE6E119BA359}"/>
                </a:ext>
              </a:extLst>
            </p:cNvPr>
            <p:cNvCxnSpPr>
              <a:cxnSpLocks/>
            </p:cNvCxnSpPr>
            <p:nvPr/>
          </p:nvCxnSpPr>
          <p:spPr>
            <a:xfrm>
              <a:off x="5113177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5DE751FA-3A15-40B1-BB4A-03CC255255D1}"/>
                </a:ext>
              </a:extLst>
            </p:cNvPr>
            <p:cNvCxnSpPr>
              <a:cxnSpLocks/>
            </p:cNvCxnSpPr>
            <p:nvPr/>
          </p:nvCxnSpPr>
          <p:spPr>
            <a:xfrm>
              <a:off x="5952933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FBFF17C9-49C7-4963-9735-CF2E1D0C2FC3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89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B291599-5FA5-40CC-B343-0E40FD7208D5}"/>
                </a:ext>
              </a:extLst>
            </p:cNvPr>
            <p:cNvCxnSpPr>
              <a:cxnSpLocks/>
            </p:cNvCxnSpPr>
            <p:nvPr/>
          </p:nvCxnSpPr>
          <p:spPr>
            <a:xfrm>
              <a:off x="7632445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09B48ED1-96E6-44DB-915C-097FF22CB179}"/>
                </a:ext>
              </a:extLst>
            </p:cNvPr>
            <p:cNvCxnSpPr>
              <a:cxnSpLocks/>
            </p:cNvCxnSpPr>
            <p:nvPr/>
          </p:nvCxnSpPr>
          <p:spPr>
            <a:xfrm>
              <a:off x="8472201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8EF3776-1EF9-482F-B755-B04D6243415C}"/>
                </a:ext>
              </a:extLst>
            </p:cNvPr>
            <p:cNvCxnSpPr>
              <a:cxnSpLocks/>
            </p:cNvCxnSpPr>
            <p:nvPr/>
          </p:nvCxnSpPr>
          <p:spPr>
            <a:xfrm>
              <a:off x="9311957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67681F-89FA-4BFF-B02C-66151CED1A1D}"/>
              </a:ext>
            </a:extLst>
          </p:cNvPr>
          <p:cNvGrpSpPr/>
          <p:nvPr/>
        </p:nvGrpSpPr>
        <p:grpSpPr>
          <a:xfrm>
            <a:off x="2003115" y="2067671"/>
            <a:ext cx="9716137" cy="3132120"/>
            <a:chOff x="1754153" y="2808513"/>
            <a:chExt cx="9716137" cy="3132120"/>
          </a:xfrm>
        </p:grpSpPr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1F63273D-FD2B-4E3A-A610-186C1B37F992}"/>
                </a:ext>
              </a:extLst>
            </p:cNvPr>
            <p:cNvSpPr/>
            <p:nvPr/>
          </p:nvSpPr>
          <p:spPr>
            <a:xfrm>
              <a:off x="3797559" y="3247053"/>
              <a:ext cx="6335486" cy="839756"/>
            </a:xfrm>
            <a:prstGeom prst="arc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B1E810A5-AB4E-4006-8FE9-2A70FAC1E7DE}"/>
                </a:ext>
              </a:extLst>
            </p:cNvPr>
            <p:cNvSpPr/>
            <p:nvPr/>
          </p:nvSpPr>
          <p:spPr>
            <a:xfrm flipH="1">
              <a:off x="1754153" y="3247053"/>
              <a:ext cx="6335486" cy="839756"/>
            </a:xfrm>
            <a:prstGeom prst="arc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5BA33B9-7317-4320-944A-EFE18BDCE7E3}"/>
                </a:ext>
              </a:extLst>
            </p:cNvPr>
            <p:cNvSpPr txBox="1"/>
            <p:nvPr/>
          </p:nvSpPr>
          <p:spPr>
            <a:xfrm>
              <a:off x="5215816" y="2808513"/>
              <a:ext cx="173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/>
                <a:t>舞台寬度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09B7389B-F3EE-4897-A562-4A9E6771AC36}"/>
                </a:ext>
              </a:extLst>
            </p:cNvPr>
            <p:cNvSpPr txBox="1"/>
            <p:nvPr/>
          </p:nvSpPr>
          <p:spPr>
            <a:xfrm>
              <a:off x="2230015" y="4794035"/>
              <a:ext cx="173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/>
                <a:t>直徑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9C99BA5-A0E8-44E5-B3E8-D048B02B0B9E}"/>
                </a:ext>
              </a:extLst>
            </p:cNvPr>
            <p:cNvSpPr txBox="1"/>
            <p:nvPr/>
          </p:nvSpPr>
          <p:spPr>
            <a:xfrm>
              <a:off x="2230015" y="5417413"/>
              <a:ext cx="173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/>
                <a:t>半徑</a:t>
              </a: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6D22EEC8-F9EC-4229-BA99-85CABB453B05}"/>
                </a:ext>
              </a:extLst>
            </p:cNvPr>
            <p:cNvSpPr txBox="1"/>
            <p:nvPr/>
          </p:nvSpPr>
          <p:spPr>
            <a:xfrm>
              <a:off x="9731835" y="4178812"/>
              <a:ext cx="173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/>
                <a:t>球數</a:t>
              </a:r>
            </a:p>
          </p:txBody>
        </p:sp>
      </p:grpSp>
      <p:sp>
        <p:nvSpPr>
          <p:cNvPr id="31" name="橢圓 30">
            <a:extLst>
              <a:ext uri="{FF2B5EF4-FFF2-40B4-BE49-F238E27FC236}">
                <a16:creationId xmlns:a16="http://schemas.microsoft.com/office/drawing/2014/main" id="{C78133A5-3A4C-4CB5-949F-D685E044D4CB}"/>
              </a:ext>
            </a:extLst>
          </p:cNvPr>
          <p:cNvSpPr/>
          <p:nvPr/>
        </p:nvSpPr>
        <p:spPr>
          <a:xfrm>
            <a:off x="1583237" y="3281989"/>
            <a:ext cx="839756" cy="7712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E6506D62-3D46-4D23-9C8C-78BDA1D4B4C7}"/>
              </a:ext>
            </a:extLst>
          </p:cNvPr>
          <p:cNvSpPr/>
          <p:nvPr/>
        </p:nvSpPr>
        <p:spPr>
          <a:xfrm>
            <a:off x="2422993" y="3281989"/>
            <a:ext cx="839756" cy="7712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40FDFA11-174B-4A80-90CE-66096663A844}"/>
              </a:ext>
            </a:extLst>
          </p:cNvPr>
          <p:cNvSpPr/>
          <p:nvPr/>
        </p:nvSpPr>
        <p:spPr>
          <a:xfrm>
            <a:off x="3262749" y="3281989"/>
            <a:ext cx="839756" cy="7712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696D36C1-AFD1-4C4B-AAF9-7D9E92D437A5}"/>
              </a:ext>
            </a:extLst>
          </p:cNvPr>
          <p:cNvSpPr/>
          <p:nvPr/>
        </p:nvSpPr>
        <p:spPr>
          <a:xfrm>
            <a:off x="4102505" y="3281989"/>
            <a:ext cx="839756" cy="7712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7B1FAE1C-3E0E-4BB2-83FA-230090F565D8}"/>
              </a:ext>
            </a:extLst>
          </p:cNvPr>
          <p:cNvSpPr/>
          <p:nvPr/>
        </p:nvSpPr>
        <p:spPr>
          <a:xfrm>
            <a:off x="4942261" y="3281989"/>
            <a:ext cx="839756" cy="7712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90760FF4-E03A-4DE6-9389-5870F9BBAC58}"/>
              </a:ext>
            </a:extLst>
          </p:cNvPr>
          <p:cNvSpPr/>
          <p:nvPr/>
        </p:nvSpPr>
        <p:spPr>
          <a:xfrm>
            <a:off x="5782017" y="3281989"/>
            <a:ext cx="839756" cy="7712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499D2ED8-5C85-46AF-B40B-B6E42BDFCE51}"/>
              </a:ext>
            </a:extLst>
          </p:cNvPr>
          <p:cNvSpPr/>
          <p:nvPr/>
        </p:nvSpPr>
        <p:spPr>
          <a:xfrm>
            <a:off x="6621773" y="3281989"/>
            <a:ext cx="839756" cy="7712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B2F90CA-A131-47A8-876B-9AF42249AA37}"/>
              </a:ext>
            </a:extLst>
          </p:cNvPr>
          <p:cNvSpPr/>
          <p:nvPr/>
        </p:nvSpPr>
        <p:spPr>
          <a:xfrm>
            <a:off x="7461529" y="3281989"/>
            <a:ext cx="839756" cy="7712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1CFD86DE-08E7-451F-BF99-D42D8AAFFA16}"/>
              </a:ext>
            </a:extLst>
          </p:cNvPr>
          <p:cNvSpPr/>
          <p:nvPr/>
        </p:nvSpPr>
        <p:spPr>
          <a:xfrm>
            <a:off x="8301285" y="3281989"/>
            <a:ext cx="839756" cy="7712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EE53AA17-32C0-44A2-863C-ADBB3DD57AB0}"/>
              </a:ext>
            </a:extLst>
          </p:cNvPr>
          <p:cNvSpPr/>
          <p:nvPr/>
        </p:nvSpPr>
        <p:spPr>
          <a:xfrm>
            <a:off x="9141041" y="3281989"/>
            <a:ext cx="839756" cy="7712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1652CD6-7C4E-444C-876B-735C4F349A90}"/>
              </a:ext>
            </a:extLst>
          </p:cNvPr>
          <p:cNvCxnSpPr>
            <a:cxnSpLocks/>
          </p:cNvCxnSpPr>
          <p:nvPr/>
        </p:nvCxnSpPr>
        <p:spPr>
          <a:xfrm>
            <a:off x="1580270" y="4338468"/>
            <a:ext cx="842723" cy="1272"/>
          </a:xfrm>
          <a:prstGeom prst="line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4C32682-B9E5-46A2-9356-F0B9C65F99CA}"/>
              </a:ext>
            </a:extLst>
          </p:cNvPr>
          <p:cNvCxnSpPr>
            <a:cxnSpLocks/>
          </p:cNvCxnSpPr>
          <p:nvPr/>
        </p:nvCxnSpPr>
        <p:spPr>
          <a:xfrm flipH="1">
            <a:off x="1580270" y="5013036"/>
            <a:ext cx="421361" cy="0"/>
          </a:xfrm>
          <a:prstGeom prst="line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8CBBE44-5746-49BC-A7D1-EF68ACDB711B}"/>
              </a:ext>
            </a:extLst>
          </p:cNvPr>
          <p:cNvSpPr txBox="1"/>
          <p:nvPr/>
        </p:nvSpPr>
        <p:spPr>
          <a:xfrm>
            <a:off x="4694778" y="4576413"/>
            <a:ext cx="650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這些變數之間有關連嗎？</a:t>
            </a:r>
          </a:p>
        </p:txBody>
      </p:sp>
    </p:spTree>
    <p:extLst>
      <p:ext uri="{BB962C8B-B14F-4D97-AF65-F5344CB8AC3E}">
        <p14:creationId xmlns:p14="http://schemas.microsoft.com/office/powerpoint/2010/main" val="41568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8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彈性排列</a:t>
            </a:r>
            <a:br>
              <a:rPr lang="en-US" altLang="zh-TW" sz="98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</a:br>
            <a:r>
              <a:rPr lang="zh-TW" altLang="en-US" sz="11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顯示物理模組</a:t>
            </a: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匯入物理模組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開頭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905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建立物理舞台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800,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800)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產生圓球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指定半徑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800" dirty="0">
                <a:latin typeface="微軟正黑體" panose="020B0604030504040204" pitchFamily="34" charset="-120"/>
              </a:rPr>
              <a:t>設定位置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(y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為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400)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7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按住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觀察座標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原點在左下角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24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238494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8800">
                <a:latin typeface="微軟正黑體" panose="020B0604030504040204" pitchFamily="34" charset="-120"/>
              </a:rPr>
              <a:t>產生</a:t>
            </a:r>
            <a:r>
              <a:rPr lang="en-US" altLang="zh-TW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顆圓球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半徑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25874DDF-A102-4B73-92C1-87951DE4F84B}"/>
              </a:ext>
            </a:extLst>
          </p:cNvPr>
          <p:cNvGrpSpPr/>
          <p:nvPr/>
        </p:nvGrpSpPr>
        <p:grpSpPr>
          <a:xfrm>
            <a:off x="1754153" y="3788230"/>
            <a:ext cx="8397560" cy="0"/>
            <a:chOff x="1754153" y="3788230"/>
            <a:chExt cx="8397560" cy="0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B52BE44F-9A3F-4B59-BEE8-A20507FE7896}"/>
                </a:ext>
              </a:extLst>
            </p:cNvPr>
            <p:cNvCxnSpPr>
              <a:cxnSpLocks/>
            </p:cNvCxnSpPr>
            <p:nvPr/>
          </p:nvCxnSpPr>
          <p:spPr>
            <a:xfrm>
              <a:off x="1754153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F2E20E3-CEA1-4204-AFDC-AEF834E1B66E}"/>
                </a:ext>
              </a:extLst>
            </p:cNvPr>
            <p:cNvCxnSpPr>
              <a:cxnSpLocks/>
            </p:cNvCxnSpPr>
            <p:nvPr/>
          </p:nvCxnSpPr>
          <p:spPr>
            <a:xfrm>
              <a:off x="2593909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608681B4-F00E-4B00-A95B-92362465D6C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665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EE1D5BDC-209E-4F67-9062-A063DB65FC5F}"/>
                </a:ext>
              </a:extLst>
            </p:cNvPr>
            <p:cNvCxnSpPr>
              <a:cxnSpLocks/>
            </p:cNvCxnSpPr>
            <p:nvPr/>
          </p:nvCxnSpPr>
          <p:spPr>
            <a:xfrm>
              <a:off x="4273421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A6882793-B40D-4CF1-8217-2F6CFC14E38D}"/>
                </a:ext>
              </a:extLst>
            </p:cNvPr>
            <p:cNvCxnSpPr>
              <a:cxnSpLocks/>
            </p:cNvCxnSpPr>
            <p:nvPr/>
          </p:nvCxnSpPr>
          <p:spPr>
            <a:xfrm>
              <a:off x="5113177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D8B76A6D-05D2-4B4C-BB00-8F91F5BF12B3}"/>
                </a:ext>
              </a:extLst>
            </p:cNvPr>
            <p:cNvCxnSpPr>
              <a:cxnSpLocks/>
            </p:cNvCxnSpPr>
            <p:nvPr/>
          </p:nvCxnSpPr>
          <p:spPr>
            <a:xfrm>
              <a:off x="5952933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929E659A-7A5A-4E0F-A7EE-A1270ABD69BB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89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48F7ABFB-8A75-4AD7-9F52-D0B7A6731A94}"/>
                </a:ext>
              </a:extLst>
            </p:cNvPr>
            <p:cNvCxnSpPr>
              <a:cxnSpLocks/>
            </p:cNvCxnSpPr>
            <p:nvPr/>
          </p:nvCxnSpPr>
          <p:spPr>
            <a:xfrm>
              <a:off x="7632445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A7FF9B15-36A7-43A1-8743-A0BD43B6A0D0}"/>
                </a:ext>
              </a:extLst>
            </p:cNvPr>
            <p:cNvCxnSpPr>
              <a:cxnSpLocks/>
            </p:cNvCxnSpPr>
            <p:nvPr/>
          </p:nvCxnSpPr>
          <p:spPr>
            <a:xfrm>
              <a:off x="8472201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C332BA58-D5EB-47D8-A7E5-27B0360DCE22}"/>
                </a:ext>
              </a:extLst>
            </p:cNvPr>
            <p:cNvCxnSpPr>
              <a:cxnSpLocks/>
            </p:cNvCxnSpPr>
            <p:nvPr/>
          </p:nvCxnSpPr>
          <p:spPr>
            <a:xfrm>
              <a:off x="9311957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0FE4CD4D-8BE5-42D9-959E-1213F7C90E78}"/>
              </a:ext>
            </a:extLst>
          </p:cNvPr>
          <p:cNvGrpSpPr/>
          <p:nvPr/>
        </p:nvGrpSpPr>
        <p:grpSpPr>
          <a:xfrm>
            <a:off x="1754153" y="2539167"/>
            <a:ext cx="8378892" cy="1547642"/>
            <a:chOff x="1754153" y="2539167"/>
            <a:chExt cx="8378892" cy="1547642"/>
          </a:xfrm>
        </p:grpSpPr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2A32DE67-8961-469A-ADFC-6BB90319E8B7}"/>
                </a:ext>
              </a:extLst>
            </p:cNvPr>
            <p:cNvSpPr/>
            <p:nvPr/>
          </p:nvSpPr>
          <p:spPr>
            <a:xfrm>
              <a:off x="3797559" y="3247053"/>
              <a:ext cx="6335486" cy="839756"/>
            </a:xfrm>
            <a:prstGeom prst="arc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CE28CD59-326D-4702-A5E1-54DD8C6C897F}"/>
                </a:ext>
              </a:extLst>
            </p:cNvPr>
            <p:cNvSpPr/>
            <p:nvPr/>
          </p:nvSpPr>
          <p:spPr>
            <a:xfrm flipH="1">
              <a:off x="1754153" y="3247053"/>
              <a:ext cx="6335486" cy="839756"/>
            </a:xfrm>
            <a:prstGeom prst="arc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A619359-9516-4E41-B987-DAB6BC4C5CF7}"/>
                </a:ext>
              </a:extLst>
            </p:cNvPr>
            <p:cNvSpPr txBox="1"/>
            <p:nvPr/>
          </p:nvSpPr>
          <p:spPr>
            <a:xfrm>
              <a:off x="5215816" y="2539167"/>
              <a:ext cx="157687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/>
                <a:t>寬</a:t>
              </a:r>
              <a:r>
                <a:rPr lang="en-US" altLang="zh-TW" sz="4000" dirty="0"/>
                <a:t>800</a:t>
              </a:r>
            </a:p>
            <a:p>
              <a:pPr algn="ctr"/>
              <a:r>
                <a:rPr lang="zh-TW" altLang="en-US" sz="2800" dirty="0"/>
                <a:t>分</a:t>
              </a:r>
              <a:r>
                <a:rPr lang="en-US" altLang="zh-TW" sz="2800" dirty="0"/>
                <a:t>10</a:t>
              </a:r>
              <a:r>
                <a:rPr lang="zh-TW" altLang="en-US" sz="2800" dirty="0"/>
                <a:t>顆</a:t>
              </a:r>
            </a:p>
          </p:txBody>
        </p:sp>
      </p:grpSp>
      <p:sp>
        <p:nvSpPr>
          <p:cNvPr id="26" name="橢圓 25">
            <a:extLst>
              <a:ext uri="{FF2B5EF4-FFF2-40B4-BE49-F238E27FC236}">
                <a16:creationId xmlns:a16="http://schemas.microsoft.com/office/drawing/2014/main" id="{CFCD2165-9F12-404C-A9F7-9E8F1ADC2601}"/>
              </a:ext>
            </a:extLst>
          </p:cNvPr>
          <p:cNvSpPr/>
          <p:nvPr/>
        </p:nvSpPr>
        <p:spPr>
          <a:xfrm>
            <a:off x="2174031" y="4544094"/>
            <a:ext cx="914402" cy="8397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8AE85-B8DF-4B03-8782-91E676F0C015}"/>
              </a:ext>
            </a:extLst>
          </p:cNvPr>
          <p:cNvSpPr txBox="1"/>
          <p:nvPr/>
        </p:nvSpPr>
        <p:spPr>
          <a:xfrm>
            <a:off x="3237727" y="4086809"/>
            <a:ext cx="6055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/>
              <a:t>直徑</a:t>
            </a:r>
            <a:r>
              <a:rPr lang="en-US" altLang="zh-TW" sz="5400" dirty="0"/>
              <a:t> 800 / 10 = 80</a:t>
            </a:r>
          </a:p>
          <a:p>
            <a:r>
              <a:rPr lang="zh-TW" altLang="en-US" sz="5400" dirty="0"/>
              <a:t>半徑  </a:t>
            </a:r>
            <a:r>
              <a:rPr lang="en-US" altLang="zh-TW" sz="5400" dirty="0"/>
              <a:t>80 /  2 =</a:t>
            </a:r>
            <a:r>
              <a:rPr lang="en-US" altLang="zh-TW" sz="5400" dirty="0">
                <a:solidFill>
                  <a:srgbClr val="FF0000"/>
                </a:solidFill>
              </a:rPr>
              <a:t> 40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4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 anchor="t"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是迴圈變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b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6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02554B6-3290-44BD-B94E-AFFA0AEBCC3C}"/>
              </a:ext>
            </a:extLst>
          </p:cNvPr>
          <p:cNvGrpSpPr/>
          <p:nvPr/>
        </p:nvGrpSpPr>
        <p:grpSpPr>
          <a:xfrm>
            <a:off x="1965792" y="4408717"/>
            <a:ext cx="8397560" cy="0"/>
            <a:chOff x="1754153" y="3788230"/>
            <a:chExt cx="8397560" cy="0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8B787533-268E-4413-964E-A09FED110D94}"/>
                </a:ext>
              </a:extLst>
            </p:cNvPr>
            <p:cNvCxnSpPr>
              <a:cxnSpLocks/>
            </p:cNvCxnSpPr>
            <p:nvPr/>
          </p:nvCxnSpPr>
          <p:spPr>
            <a:xfrm>
              <a:off x="1754153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C14558C9-0212-472C-8D78-25629D61FA60}"/>
                </a:ext>
              </a:extLst>
            </p:cNvPr>
            <p:cNvCxnSpPr>
              <a:cxnSpLocks/>
            </p:cNvCxnSpPr>
            <p:nvPr/>
          </p:nvCxnSpPr>
          <p:spPr>
            <a:xfrm>
              <a:off x="2593909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0D0C7C01-730F-48AA-8035-88E53FA0252D}"/>
                </a:ext>
              </a:extLst>
            </p:cNvPr>
            <p:cNvCxnSpPr>
              <a:cxnSpLocks/>
            </p:cNvCxnSpPr>
            <p:nvPr/>
          </p:nvCxnSpPr>
          <p:spPr>
            <a:xfrm>
              <a:off x="3433665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550402F7-DB5E-4E71-9562-8B7C3DC5AD03}"/>
                </a:ext>
              </a:extLst>
            </p:cNvPr>
            <p:cNvCxnSpPr>
              <a:cxnSpLocks/>
            </p:cNvCxnSpPr>
            <p:nvPr/>
          </p:nvCxnSpPr>
          <p:spPr>
            <a:xfrm>
              <a:off x="4273421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E2E9858-502D-4456-9BD8-AE6E119BA359}"/>
                </a:ext>
              </a:extLst>
            </p:cNvPr>
            <p:cNvCxnSpPr>
              <a:cxnSpLocks/>
            </p:cNvCxnSpPr>
            <p:nvPr/>
          </p:nvCxnSpPr>
          <p:spPr>
            <a:xfrm>
              <a:off x="5113177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5DE751FA-3A15-40B1-BB4A-03CC255255D1}"/>
                </a:ext>
              </a:extLst>
            </p:cNvPr>
            <p:cNvCxnSpPr>
              <a:cxnSpLocks/>
            </p:cNvCxnSpPr>
            <p:nvPr/>
          </p:nvCxnSpPr>
          <p:spPr>
            <a:xfrm>
              <a:off x="5952933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FBFF17C9-49C7-4963-9735-CF2E1D0C2FC3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89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B291599-5FA5-40CC-B343-0E40FD7208D5}"/>
                </a:ext>
              </a:extLst>
            </p:cNvPr>
            <p:cNvCxnSpPr>
              <a:cxnSpLocks/>
            </p:cNvCxnSpPr>
            <p:nvPr/>
          </p:nvCxnSpPr>
          <p:spPr>
            <a:xfrm>
              <a:off x="7632445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09B48ED1-96E6-44DB-915C-097FF22CB179}"/>
                </a:ext>
              </a:extLst>
            </p:cNvPr>
            <p:cNvCxnSpPr>
              <a:cxnSpLocks/>
            </p:cNvCxnSpPr>
            <p:nvPr/>
          </p:nvCxnSpPr>
          <p:spPr>
            <a:xfrm>
              <a:off x="8472201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8EF3776-1EF9-482F-B755-B04D6243415C}"/>
                </a:ext>
              </a:extLst>
            </p:cNvPr>
            <p:cNvCxnSpPr>
              <a:cxnSpLocks/>
            </p:cNvCxnSpPr>
            <p:nvPr/>
          </p:nvCxnSpPr>
          <p:spPr>
            <a:xfrm>
              <a:off x="9311957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67681F-89FA-4BFF-B02C-66151CED1A1D}"/>
              </a:ext>
            </a:extLst>
          </p:cNvPr>
          <p:cNvGrpSpPr/>
          <p:nvPr/>
        </p:nvGrpSpPr>
        <p:grpSpPr>
          <a:xfrm>
            <a:off x="1965792" y="3429000"/>
            <a:ext cx="8378892" cy="1278296"/>
            <a:chOff x="1754153" y="2808513"/>
            <a:chExt cx="8378892" cy="1278296"/>
          </a:xfrm>
        </p:grpSpPr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1F63273D-FD2B-4E3A-A610-186C1B37F992}"/>
                </a:ext>
              </a:extLst>
            </p:cNvPr>
            <p:cNvSpPr/>
            <p:nvPr/>
          </p:nvSpPr>
          <p:spPr>
            <a:xfrm>
              <a:off x="3797559" y="3247053"/>
              <a:ext cx="6335486" cy="839756"/>
            </a:xfrm>
            <a:prstGeom prst="arc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B1E810A5-AB4E-4006-8FE9-2A70FAC1E7DE}"/>
                </a:ext>
              </a:extLst>
            </p:cNvPr>
            <p:cNvSpPr/>
            <p:nvPr/>
          </p:nvSpPr>
          <p:spPr>
            <a:xfrm flipH="1">
              <a:off x="1754153" y="3247053"/>
              <a:ext cx="6335486" cy="839756"/>
            </a:xfrm>
            <a:prstGeom prst="arc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5BA33B9-7317-4320-944A-EFE18BDCE7E3}"/>
                </a:ext>
              </a:extLst>
            </p:cNvPr>
            <p:cNvSpPr txBox="1"/>
            <p:nvPr/>
          </p:nvSpPr>
          <p:spPr>
            <a:xfrm>
              <a:off x="5215816" y="2808513"/>
              <a:ext cx="15768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/>
                <a:t>寬</a:t>
              </a:r>
              <a:r>
                <a:rPr lang="en-US" altLang="zh-TW" sz="4000" dirty="0"/>
                <a:t>800</a:t>
              </a:r>
              <a:endParaRPr lang="zh-TW" altLang="en-US" sz="4000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BA8240-997D-47BF-8DBE-5F8993E3D5D5}"/>
              </a:ext>
            </a:extLst>
          </p:cNvPr>
          <p:cNvSpPr txBox="1"/>
          <p:nvPr/>
        </p:nvSpPr>
        <p:spPr>
          <a:xfrm>
            <a:off x="1645298" y="4575426"/>
            <a:ext cx="89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 </a:t>
            </a:r>
            <a:r>
              <a:rPr lang="en-US" altLang="zh-TW" sz="3600" dirty="0"/>
              <a:t>0    </a:t>
            </a:r>
            <a:r>
              <a:rPr lang="en-US" altLang="zh-TW" sz="3600" dirty="0">
                <a:solidFill>
                  <a:srgbClr val="FF0000"/>
                </a:solidFill>
              </a:rPr>
              <a:t>80</a:t>
            </a:r>
            <a:r>
              <a:rPr lang="en-US" altLang="zh-TW" sz="3600" dirty="0"/>
              <a:t>   160  240   …   ……….  …  640   720</a:t>
            </a:r>
            <a:endParaRPr lang="zh-TW" altLang="en-US" sz="3600" dirty="0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1FD02089-3A3F-419E-B883-52C951E8752D}"/>
              </a:ext>
            </a:extLst>
          </p:cNvPr>
          <p:cNvGrpSpPr/>
          <p:nvPr/>
        </p:nvGrpSpPr>
        <p:grpSpPr>
          <a:xfrm>
            <a:off x="1545914" y="5187882"/>
            <a:ext cx="9237316" cy="771204"/>
            <a:chOff x="1545914" y="5187882"/>
            <a:chExt cx="9237316" cy="771204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C78133A5-3A4C-4CB5-949F-D685E044D4CB}"/>
                </a:ext>
              </a:extLst>
            </p:cNvPr>
            <p:cNvSpPr/>
            <p:nvPr/>
          </p:nvSpPr>
          <p:spPr>
            <a:xfrm>
              <a:off x="1545914" y="5187882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E6506D62-3D46-4D23-9C8C-78BDA1D4B4C7}"/>
                </a:ext>
              </a:extLst>
            </p:cNvPr>
            <p:cNvSpPr/>
            <p:nvPr/>
          </p:nvSpPr>
          <p:spPr>
            <a:xfrm>
              <a:off x="2385670" y="5187882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40FDFA11-174B-4A80-90CE-66096663A844}"/>
                </a:ext>
              </a:extLst>
            </p:cNvPr>
            <p:cNvSpPr/>
            <p:nvPr/>
          </p:nvSpPr>
          <p:spPr>
            <a:xfrm>
              <a:off x="3225426" y="5187882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696D36C1-AFD1-4C4B-AAF9-7D9E92D437A5}"/>
                </a:ext>
              </a:extLst>
            </p:cNvPr>
            <p:cNvSpPr/>
            <p:nvPr/>
          </p:nvSpPr>
          <p:spPr>
            <a:xfrm>
              <a:off x="4065182" y="5187882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B1FAE1C-3E0E-4BB2-83FA-230090F565D8}"/>
                </a:ext>
              </a:extLst>
            </p:cNvPr>
            <p:cNvSpPr/>
            <p:nvPr/>
          </p:nvSpPr>
          <p:spPr>
            <a:xfrm>
              <a:off x="4904938" y="5187882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0760FF4-E03A-4DE6-9389-5870F9BBAC58}"/>
                </a:ext>
              </a:extLst>
            </p:cNvPr>
            <p:cNvSpPr/>
            <p:nvPr/>
          </p:nvSpPr>
          <p:spPr>
            <a:xfrm>
              <a:off x="5744694" y="5187882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499D2ED8-5C85-46AF-B40B-B6E42BDFCE51}"/>
                </a:ext>
              </a:extLst>
            </p:cNvPr>
            <p:cNvSpPr/>
            <p:nvPr/>
          </p:nvSpPr>
          <p:spPr>
            <a:xfrm>
              <a:off x="6584450" y="5187882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CB2F90CA-A131-47A8-876B-9AF42249AA37}"/>
                </a:ext>
              </a:extLst>
            </p:cNvPr>
            <p:cNvSpPr/>
            <p:nvPr/>
          </p:nvSpPr>
          <p:spPr>
            <a:xfrm>
              <a:off x="7424206" y="5187882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1CFD86DE-08E7-451F-BF99-D42D8AAFFA16}"/>
                </a:ext>
              </a:extLst>
            </p:cNvPr>
            <p:cNvSpPr/>
            <p:nvPr/>
          </p:nvSpPr>
          <p:spPr>
            <a:xfrm>
              <a:off x="8263962" y="5187882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EE53AA17-32C0-44A2-863C-ADBB3DD57AB0}"/>
                </a:ext>
              </a:extLst>
            </p:cNvPr>
            <p:cNvSpPr/>
            <p:nvPr/>
          </p:nvSpPr>
          <p:spPr>
            <a:xfrm>
              <a:off x="9103718" y="5187882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5179B393-81E9-48A5-8144-2A8D2F371123}"/>
                </a:ext>
              </a:extLst>
            </p:cNvPr>
            <p:cNvSpPr/>
            <p:nvPr/>
          </p:nvSpPr>
          <p:spPr>
            <a:xfrm>
              <a:off x="9943474" y="5187882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18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2450261"/>
          </a:xfrm>
        </p:spPr>
        <p:txBody>
          <a:bodyPr anchor="t">
            <a:norm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遞增</a:t>
            </a: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的彈性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是迴圈變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除以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10</a:t>
            </a:r>
            <a:r>
              <a:rPr lang="en-US" altLang="zh-TW" sz="3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</a:rPr>
              <a:t>上限為</a:t>
            </a:r>
            <a:r>
              <a:rPr lang="en-US" altLang="zh-TW" sz="3600" dirty="0">
                <a:solidFill>
                  <a:schemeClr val="tx1"/>
                </a:solidFill>
                <a:latin typeface="微軟正黑體" panose="020B0604030504040204" pitchFamily="34" charset="-120"/>
              </a:rPr>
              <a:t>1)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C146723-AA31-4892-A0DA-9D1DD6A33A3E}"/>
              </a:ext>
            </a:extLst>
          </p:cNvPr>
          <p:cNvGrpSpPr/>
          <p:nvPr/>
        </p:nvGrpSpPr>
        <p:grpSpPr>
          <a:xfrm>
            <a:off x="1897220" y="4369661"/>
            <a:ext cx="8397560" cy="0"/>
            <a:chOff x="1754153" y="3788230"/>
            <a:chExt cx="8397560" cy="0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4C5CF44D-BDE4-4133-A18E-0AEB0B18E889}"/>
                </a:ext>
              </a:extLst>
            </p:cNvPr>
            <p:cNvCxnSpPr>
              <a:cxnSpLocks/>
            </p:cNvCxnSpPr>
            <p:nvPr/>
          </p:nvCxnSpPr>
          <p:spPr>
            <a:xfrm>
              <a:off x="1754153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8256A41-F624-4E1F-83E4-9AD70CA14195}"/>
                </a:ext>
              </a:extLst>
            </p:cNvPr>
            <p:cNvCxnSpPr>
              <a:cxnSpLocks/>
            </p:cNvCxnSpPr>
            <p:nvPr/>
          </p:nvCxnSpPr>
          <p:spPr>
            <a:xfrm>
              <a:off x="2593909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CAF56CF-67CA-4ABA-BB12-A087CCADCF4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665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FD84F7CD-9B69-46D2-AE8D-71B4E39060EC}"/>
                </a:ext>
              </a:extLst>
            </p:cNvPr>
            <p:cNvCxnSpPr>
              <a:cxnSpLocks/>
            </p:cNvCxnSpPr>
            <p:nvPr/>
          </p:nvCxnSpPr>
          <p:spPr>
            <a:xfrm>
              <a:off x="4273421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183BB56-A3B3-44D9-8F11-1F523F13BD12}"/>
                </a:ext>
              </a:extLst>
            </p:cNvPr>
            <p:cNvCxnSpPr>
              <a:cxnSpLocks/>
            </p:cNvCxnSpPr>
            <p:nvPr/>
          </p:nvCxnSpPr>
          <p:spPr>
            <a:xfrm>
              <a:off x="5113177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2830B7A6-5B57-45F5-BAB5-6E8996CF5907}"/>
                </a:ext>
              </a:extLst>
            </p:cNvPr>
            <p:cNvCxnSpPr>
              <a:cxnSpLocks/>
            </p:cNvCxnSpPr>
            <p:nvPr/>
          </p:nvCxnSpPr>
          <p:spPr>
            <a:xfrm>
              <a:off x="5952933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B4BDC64-7D31-4AEA-AA84-CE9EA823703E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89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08A0A42-E839-4E07-8725-950D7A92B50D}"/>
                </a:ext>
              </a:extLst>
            </p:cNvPr>
            <p:cNvCxnSpPr>
              <a:cxnSpLocks/>
            </p:cNvCxnSpPr>
            <p:nvPr/>
          </p:nvCxnSpPr>
          <p:spPr>
            <a:xfrm>
              <a:off x="7632445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50E9D56D-E153-4DB1-98F2-BC736E76284E}"/>
                </a:ext>
              </a:extLst>
            </p:cNvPr>
            <p:cNvCxnSpPr>
              <a:cxnSpLocks/>
            </p:cNvCxnSpPr>
            <p:nvPr/>
          </p:nvCxnSpPr>
          <p:spPr>
            <a:xfrm>
              <a:off x="8472201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5D3E449-64E9-47C6-9CFE-9BF3786394E6}"/>
                </a:ext>
              </a:extLst>
            </p:cNvPr>
            <p:cNvCxnSpPr>
              <a:cxnSpLocks/>
            </p:cNvCxnSpPr>
            <p:nvPr/>
          </p:nvCxnSpPr>
          <p:spPr>
            <a:xfrm>
              <a:off x="9311957" y="3788230"/>
              <a:ext cx="839756" cy="0"/>
            </a:xfrm>
            <a:prstGeom prst="line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6E1C7FD-4A6D-4711-838B-47F47BD63868}"/>
              </a:ext>
            </a:extLst>
          </p:cNvPr>
          <p:cNvSpPr txBox="1"/>
          <p:nvPr/>
        </p:nvSpPr>
        <p:spPr>
          <a:xfrm>
            <a:off x="1576726" y="4536370"/>
            <a:ext cx="89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0    1/</a:t>
            </a:r>
            <a:r>
              <a:rPr lang="en-US" altLang="zh-TW" sz="2800" dirty="0">
                <a:solidFill>
                  <a:srgbClr val="FF0000"/>
                </a:solidFill>
              </a:rPr>
              <a:t>10</a:t>
            </a:r>
            <a:r>
              <a:rPr lang="en-US" altLang="zh-TW" sz="2800" dirty="0"/>
              <a:t>   2/10   3/10   …   ……     …  .  …  8/10    9/10     </a:t>
            </a:r>
            <a:endParaRPr lang="zh-TW" altLang="en-US" sz="2800" dirty="0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615E871-2DED-4C2D-BAAA-FBF4CB514AD9}"/>
              </a:ext>
            </a:extLst>
          </p:cNvPr>
          <p:cNvGrpSpPr/>
          <p:nvPr/>
        </p:nvGrpSpPr>
        <p:grpSpPr>
          <a:xfrm>
            <a:off x="1477342" y="3191069"/>
            <a:ext cx="9237316" cy="771204"/>
            <a:chOff x="1461940" y="3424150"/>
            <a:chExt cx="9237316" cy="771204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963DB8F7-DC88-4E17-A2F2-0DB04CF4A13C}"/>
                </a:ext>
              </a:extLst>
            </p:cNvPr>
            <p:cNvSpPr/>
            <p:nvPr/>
          </p:nvSpPr>
          <p:spPr>
            <a:xfrm>
              <a:off x="1461940" y="3424150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9D1585C6-E2E9-4864-BA68-98F14C91628D}"/>
                </a:ext>
              </a:extLst>
            </p:cNvPr>
            <p:cNvSpPr/>
            <p:nvPr/>
          </p:nvSpPr>
          <p:spPr>
            <a:xfrm>
              <a:off x="2301696" y="3424150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BC30BA8D-1FC1-49C1-BAC8-84042292DC6B}"/>
                </a:ext>
              </a:extLst>
            </p:cNvPr>
            <p:cNvSpPr/>
            <p:nvPr/>
          </p:nvSpPr>
          <p:spPr>
            <a:xfrm>
              <a:off x="3141452" y="3424150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5172013A-8F1E-430B-8CDD-D3A679C29801}"/>
                </a:ext>
              </a:extLst>
            </p:cNvPr>
            <p:cNvSpPr/>
            <p:nvPr/>
          </p:nvSpPr>
          <p:spPr>
            <a:xfrm>
              <a:off x="3981208" y="3424150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886ECD4-D007-4F45-822D-E3337CFDF0D5}"/>
                </a:ext>
              </a:extLst>
            </p:cNvPr>
            <p:cNvSpPr/>
            <p:nvPr/>
          </p:nvSpPr>
          <p:spPr>
            <a:xfrm>
              <a:off x="4820964" y="3424150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645E0B0B-E3EA-4CB6-AEBB-0A7F393C4ACF}"/>
                </a:ext>
              </a:extLst>
            </p:cNvPr>
            <p:cNvSpPr/>
            <p:nvPr/>
          </p:nvSpPr>
          <p:spPr>
            <a:xfrm>
              <a:off x="5660720" y="3424150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A96AAFB0-DC6E-45DB-B947-B258B3F5E1E0}"/>
                </a:ext>
              </a:extLst>
            </p:cNvPr>
            <p:cNvSpPr/>
            <p:nvPr/>
          </p:nvSpPr>
          <p:spPr>
            <a:xfrm>
              <a:off x="6500476" y="3424150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3330BF8A-3639-4979-A65B-A797FB0437D8}"/>
                </a:ext>
              </a:extLst>
            </p:cNvPr>
            <p:cNvSpPr/>
            <p:nvPr/>
          </p:nvSpPr>
          <p:spPr>
            <a:xfrm>
              <a:off x="7340232" y="3424150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285590AF-F5A7-4C1D-BC1F-B44C470475E6}"/>
                </a:ext>
              </a:extLst>
            </p:cNvPr>
            <p:cNvSpPr/>
            <p:nvPr/>
          </p:nvSpPr>
          <p:spPr>
            <a:xfrm>
              <a:off x="8179988" y="3424150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9BD8E2FE-7F84-4BBB-A683-53B6819D4A95}"/>
                </a:ext>
              </a:extLst>
            </p:cNvPr>
            <p:cNvSpPr/>
            <p:nvPr/>
          </p:nvSpPr>
          <p:spPr>
            <a:xfrm>
              <a:off x="9019744" y="3424150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51CA6CC9-996A-46E0-8F08-7F2094AE6680}"/>
                </a:ext>
              </a:extLst>
            </p:cNvPr>
            <p:cNvSpPr/>
            <p:nvPr/>
          </p:nvSpPr>
          <p:spPr>
            <a:xfrm>
              <a:off x="9859500" y="3424150"/>
              <a:ext cx="839756" cy="771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930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638</TotalTime>
  <Words>259</Words>
  <Application>Microsoft Office PowerPoint</Application>
  <PresentationFormat>寬螢幕</PresentationFormat>
  <Paragraphs>31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彈性排列 顯示物理模組</vt:lpstr>
      <vt:lpstr>匯入物理模組(開頭) 模擬主迴圈(最後)</vt:lpstr>
      <vt:lpstr>建立物理舞台 (寬800, 高800)</vt:lpstr>
      <vt:lpstr>產生圓球(指定半徑) 設定位置(y為400)</vt:lpstr>
      <vt:lpstr>按住Ctrl 觀察座標 (原點在左下角)</vt:lpstr>
      <vt:lpstr>產生10顆圓球(半徑40)</vt:lpstr>
      <vt:lpstr>設定x位置 是迴圈變數的80倍 </vt:lpstr>
      <vt:lpstr>設定遞增的彈性 是迴圈變數除以10(上限為1)</vt:lpstr>
      <vt:lpstr>改為20顆圓球 (其他數字依球數改變)</vt:lpstr>
      <vt:lpstr>找出變化的規律 建立球數、直徑、半徑變數 ( // 為去掉小數的除法)</vt:lpstr>
      <vt:lpstr>讓彈性的變化在0.8到1之間 基本0.8起跳 變化幅度上限0.2</vt:lpstr>
      <vt:lpstr>測試不同的球數 (勿過大)</vt:lpstr>
      <vt:lpstr>彈性反向：由大到小 (以最大值減掉)</vt:lpstr>
      <vt:lpstr>奇數球彈性正向 偶數球彈性反向 (%為除法取餘數)</vt:lpstr>
      <vt:lpstr>程式完成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90</cp:revision>
  <dcterms:created xsi:type="dcterms:W3CDTF">2021-12-28T13:26:05Z</dcterms:created>
  <dcterms:modified xsi:type="dcterms:W3CDTF">2022-01-29T14:21:57Z</dcterms:modified>
</cp:coreProperties>
</file>