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301" r:id="rId3"/>
    <p:sldId id="303" r:id="rId4"/>
    <p:sldId id="310" r:id="rId5"/>
    <p:sldId id="311" r:id="rId6"/>
    <p:sldId id="312" r:id="rId7"/>
    <p:sldId id="302" r:id="rId8"/>
    <p:sldId id="304" r:id="rId9"/>
    <p:sldId id="313" r:id="rId10"/>
    <p:sldId id="314" r:id="rId11"/>
    <p:sldId id="315" r:id="rId12"/>
    <p:sldId id="316" r:id="rId13"/>
    <p:sldId id="317" r:id="rId14"/>
    <p:sldId id="320" r:id="rId15"/>
    <p:sldId id="370" r:id="rId16"/>
    <p:sldId id="318" r:id="rId17"/>
    <p:sldId id="371" r:id="rId18"/>
    <p:sldId id="319" r:id="rId19"/>
    <p:sldId id="372" r:id="rId20"/>
    <p:sldId id="305" r:id="rId21"/>
    <p:sldId id="321" r:id="rId22"/>
    <p:sldId id="322" r:id="rId23"/>
    <p:sldId id="324" r:id="rId24"/>
    <p:sldId id="323" r:id="rId25"/>
    <p:sldId id="325" r:id="rId26"/>
    <p:sldId id="326" r:id="rId27"/>
    <p:sldId id="327" r:id="rId28"/>
    <p:sldId id="334" r:id="rId29"/>
    <p:sldId id="328" r:id="rId30"/>
    <p:sldId id="329" r:id="rId31"/>
    <p:sldId id="330" r:id="rId32"/>
    <p:sldId id="331" r:id="rId33"/>
    <p:sldId id="332" r:id="rId34"/>
    <p:sldId id="333" r:id="rId35"/>
    <p:sldId id="306" r:id="rId36"/>
    <p:sldId id="335" r:id="rId37"/>
    <p:sldId id="336" r:id="rId38"/>
    <p:sldId id="337" r:id="rId39"/>
    <p:sldId id="338" r:id="rId40"/>
    <p:sldId id="339" r:id="rId41"/>
    <p:sldId id="307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73" r:id="rId50"/>
    <p:sldId id="347" r:id="rId51"/>
    <p:sldId id="348" r:id="rId52"/>
    <p:sldId id="376" r:id="rId53"/>
    <p:sldId id="349" r:id="rId54"/>
    <p:sldId id="375" r:id="rId55"/>
    <p:sldId id="374" r:id="rId56"/>
    <p:sldId id="308" r:id="rId57"/>
    <p:sldId id="350" r:id="rId58"/>
    <p:sldId id="351" r:id="rId59"/>
    <p:sldId id="352" r:id="rId60"/>
    <p:sldId id="353" r:id="rId61"/>
    <p:sldId id="354" r:id="rId62"/>
    <p:sldId id="355" r:id="rId63"/>
    <p:sldId id="356" r:id="rId64"/>
    <p:sldId id="357" r:id="rId65"/>
    <p:sldId id="358" r:id="rId66"/>
    <p:sldId id="359" r:id="rId67"/>
    <p:sldId id="360" r:id="rId68"/>
    <p:sldId id="309" r:id="rId69"/>
    <p:sldId id="361" r:id="rId70"/>
    <p:sldId id="362" r:id="rId71"/>
    <p:sldId id="363" r:id="rId72"/>
    <p:sldId id="364" r:id="rId73"/>
    <p:sldId id="365" r:id="rId74"/>
    <p:sldId id="366" r:id="rId75"/>
    <p:sldId id="367" r:id="rId76"/>
    <p:sldId id="377" r:id="rId77"/>
    <p:sldId id="368" r:id="rId78"/>
    <p:sldId id="369" r:id="rId79"/>
    <p:sldId id="263" r:id="rId8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61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海龜與樹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67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在主程式中</a:t>
            </a:r>
            <a:br>
              <a:rPr lang="en-US" altLang="zh-TW" sz="67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初始設定函式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150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在函式區</a:t>
            </a:r>
            <a:br>
              <a:rPr lang="en-US" altLang="zh-TW" sz="10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0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遞迴</a:t>
            </a:r>
            <a:r>
              <a:rPr lang="zh-TW" altLang="en-US" sz="10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br>
              <a:rPr lang="en-US" altLang="zh-TW" sz="10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 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zh-TW" altLang="en-US" sz="7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082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0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 </a:t>
            </a: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層 </a:t>
            </a:r>
            <a: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&gt; 5</a:t>
            </a:r>
            <a:br>
              <a:rPr lang="en-US" altLang="zh-TW" sz="10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 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返回</a:t>
            </a:r>
            <a:b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6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遞迴終止條件</a:t>
            </a:r>
            <a:r>
              <a:rPr lang="en-US" altLang="zh-TW" sz="6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9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7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834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0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向前 </a:t>
            </a:r>
            <a:r>
              <a:rPr lang="en-US" altLang="zh-TW" sz="10700" dirty="0">
                <a:solidFill>
                  <a:schemeClr val="tx1"/>
                </a:solidFill>
                <a:latin typeface="微軟正黑體" panose="020B0604030504040204" pitchFamily="34" charset="-120"/>
              </a:rPr>
              <a:t>50</a:t>
            </a:r>
            <a:br>
              <a:rPr lang="en-US" altLang="zh-TW" sz="10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0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 </a:t>
            </a: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遞迴</a:t>
            </a:r>
            <a: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+1) </a:t>
            </a:r>
            <a:b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0700" dirty="0">
                <a:latin typeface="微軟正黑體" panose="020B0604030504040204" pitchFamily="34" charset="-120"/>
              </a:rPr>
              <a:t> </a:t>
            </a: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向後 </a:t>
            </a:r>
            <a:r>
              <a:rPr lang="en-US" altLang="zh-TW" sz="10700" dirty="0">
                <a:solidFill>
                  <a:schemeClr val="tx1"/>
                </a:solidFill>
                <a:latin typeface="微軟正黑體" panose="020B0604030504040204" pitchFamily="34" charset="-120"/>
              </a:rPr>
              <a:t>50    </a:t>
            </a:r>
            <a:endParaRPr lang="zh-TW" altLang="en-US" sz="107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472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在主程式中</a:t>
            </a:r>
            <a:b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 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遞迴函式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647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測試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遞迴程式</a:t>
            </a:r>
            <a:endParaRPr lang="zh-TW" altLang="en-US" sz="3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868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10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畫點  </a:t>
            </a:r>
            <a:r>
              <a:rPr lang="en-US" altLang="zh-TW" sz="10700" dirty="0">
                <a:solidFill>
                  <a:schemeClr val="tx1"/>
                </a:solidFill>
                <a:latin typeface="微軟正黑體" panose="020B0604030504040204" pitchFamily="34" charset="-120"/>
              </a:rPr>
              <a:t>10  </a:t>
            </a: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紅</a:t>
            </a:r>
            <a:r>
              <a:rPr lang="zh-TW" altLang="en-US" sz="10700" dirty="0">
                <a:solidFill>
                  <a:schemeClr val="tx1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if</a:t>
            </a: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內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b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畫點  </a:t>
            </a:r>
            <a:r>
              <a:rPr lang="en-US" altLang="zh-TW" sz="10700" dirty="0">
                <a:solidFill>
                  <a:schemeClr val="tx1"/>
                </a:solidFill>
                <a:latin typeface="微軟正黑體" panose="020B0604030504040204" pitchFamily="34" charset="-120"/>
              </a:rPr>
              <a:t>10  </a:t>
            </a:r>
            <a:r>
              <a:rPr lang="zh-TW" altLang="en-US" sz="10700" dirty="0">
                <a:solidFill>
                  <a:schemeClr val="tx1"/>
                </a:solidFill>
                <a:latin typeface="微軟正黑體" panose="020B0604030504040204" pitchFamily="34" charset="-120"/>
              </a:rPr>
              <a:t>黑</a:t>
            </a:r>
            <a:br>
              <a:rPr lang="en-US" altLang="zh-TW" sz="107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在向前之後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07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260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測試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遞迴程式</a:t>
            </a:r>
            <a:endParaRPr lang="zh-TW" altLang="en-US" sz="3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374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右轉</a:t>
            </a: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  </a:t>
            </a:r>
            <a: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20</a:t>
            </a:r>
            <a:b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左轉  </a:t>
            </a:r>
            <a: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20</a:t>
            </a:r>
            <a:r>
              <a:rPr lang="en-US" altLang="zh-TW" sz="10700" dirty="0">
                <a:solidFill>
                  <a:schemeClr val="tx1"/>
                </a:solidFill>
                <a:latin typeface="微軟正黑體" panose="020B0604030504040204" pitchFamily="34" charset="-120"/>
              </a:rPr>
              <a:t>  </a:t>
            </a:r>
            <a:br>
              <a:rPr lang="en-US" altLang="zh-TW" sz="107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在遞迴呼叫前與後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07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593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測試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遞迴程式</a:t>
            </a:r>
            <a:endParaRPr lang="zh-TW" altLang="en-US" sz="3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048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latin typeface="微軟正黑體" panose="020B0604030504040204" pitchFamily="34" charset="-120"/>
              </a:rPr>
              <a:t>儲存檔案</a:t>
            </a:r>
            <a:r>
              <a:rPr lang="en-US" altLang="zh-TW" sz="9600" dirty="0">
                <a:latin typeface="微軟正黑體" panose="020B0604030504040204" pitchFamily="34" charset="-120"/>
              </a:rPr>
              <a:t>:</a:t>
            </a:r>
            <a:br>
              <a:rPr lang="en-US" altLang="zh-TW" sz="96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海龜與樹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589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666222"/>
            <a:ext cx="6815669" cy="152555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碎形樹</a:t>
            </a:r>
          </a:p>
        </p:txBody>
      </p:sp>
    </p:spTree>
    <p:extLst>
      <p:ext uri="{BB962C8B-B14F-4D97-AF65-F5344CB8AC3E}">
        <p14:creationId xmlns:p14="http://schemas.microsoft.com/office/powerpoint/2010/main" val="1820417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全域變數 新增</a:t>
            </a:r>
            <a:b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最大層數  </a:t>
            </a:r>
            <a: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5</a:t>
            </a:r>
            <a:r>
              <a:rPr lang="en-US" altLang="zh-TW" sz="10700" dirty="0">
                <a:solidFill>
                  <a:schemeClr val="tx1"/>
                </a:solidFill>
                <a:latin typeface="微軟正黑體" panose="020B0604030504040204" pitchFamily="34" charset="-120"/>
              </a:rPr>
              <a:t>  </a:t>
            </a:r>
            <a:br>
              <a:rPr lang="en-US" altLang="zh-TW" sz="107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加入變數清單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07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833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遞迴終止條件 改為</a:t>
            </a:r>
            <a:b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層 </a:t>
            </a:r>
            <a: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&gt; </a:t>
            </a: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最大層數</a:t>
            </a:r>
            <a:b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測試不同的值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  </a:t>
            </a:r>
            <a:endParaRPr lang="zh-TW" altLang="en-US" sz="107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393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全域變數 新增</a:t>
            </a:r>
            <a:b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轉角  </a:t>
            </a:r>
            <a: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20</a:t>
            </a:r>
            <a:r>
              <a:rPr lang="en-US" altLang="zh-TW" sz="10700" dirty="0">
                <a:solidFill>
                  <a:schemeClr val="tx1"/>
                </a:solidFill>
                <a:latin typeface="微軟正黑體" panose="020B0604030504040204" pitchFamily="34" charset="-120"/>
              </a:rPr>
              <a:t>  </a:t>
            </a:r>
            <a:br>
              <a:rPr lang="en-US" altLang="zh-TW" sz="107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加入變數清單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07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635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複製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出第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2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個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遞迴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呼叫</a:t>
            </a:r>
            <a:endParaRPr lang="zh-TW" altLang="en-US" sz="18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899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第</a:t>
            </a: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1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次遞迴前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右轉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轉角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8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072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第</a:t>
            </a: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2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次遞迴前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左轉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轉角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*2)</a:t>
            </a:r>
            <a:endParaRPr lang="zh-TW" altLang="en-US" sz="18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456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第</a:t>
            </a: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2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次遞迴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後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右轉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轉角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8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966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速度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最快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en-US" altLang="zh-TW" sz="54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54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在初始設定</a:t>
            </a:r>
            <a:r>
              <a:rPr lang="en-US" altLang="zh-TW" sz="54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br>
              <a:rPr lang="en-US" altLang="zh-TW" sz="54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br>
              <a:rPr lang="en-US" altLang="zh-TW" sz="54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測試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不同轉角</a:t>
            </a:r>
            <a:endParaRPr lang="zh-TW" altLang="en-US" sz="18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798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全域變數 新增</a:t>
            </a:r>
            <a:b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開始長度 </a:t>
            </a:r>
            <a: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100</a:t>
            </a: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  </a:t>
            </a:r>
            <a:b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長縮減率</a:t>
            </a:r>
            <a:r>
              <a:rPr lang="en-US" altLang="zh-TW" sz="10700" dirty="0">
                <a:solidFill>
                  <a:schemeClr val="tx1"/>
                </a:solidFill>
                <a:latin typeface="微軟正黑體" panose="020B0604030504040204" pitchFamily="34" charset="-120"/>
              </a:rPr>
              <a:t>   </a:t>
            </a:r>
            <a: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0.7</a:t>
            </a:r>
            <a:br>
              <a:rPr lang="en-US" altLang="zh-TW" sz="107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53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5300" dirty="0">
                <a:solidFill>
                  <a:schemeClr val="tx1"/>
                </a:solidFill>
                <a:latin typeface="微軟正黑體" panose="020B0604030504040204" pitchFamily="34" charset="-120"/>
              </a:rPr>
              <a:t>加入變數清單</a:t>
            </a:r>
            <a:r>
              <a:rPr lang="en-US" altLang="zh-TW" sz="53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07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288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666222"/>
            <a:ext cx="6815669" cy="152555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程式結構</a:t>
            </a:r>
          </a:p>
        </p:txBody>
      </p:sp>
    </p:spTree>
    <p:extLst>
      <p:ext uri="{BB962C8B-B14F-4D97-AF65-F5344CB8AC3E}">
        <p14:creationId xmlns:p14="http://schemas.microsoft.com/office/powerpoint/2010/main" val="2419438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在主程式 修改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遞迴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開始長度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465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函式定義 修改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def 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遞迴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加入變數清單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127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修改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向前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長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向後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長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22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114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修改</a:t>
            </a:r>
            <a:r>
              <a:rPr lang="en-US" altLang="zh-TW" sz="5400" dirty="0">
                <a:solidFill>
                  <a:schemeClr val="tx1"/>
                </a:solidFill>
                <a:latin typeface="微軟正黑體" panose="020B0604030504040204" pitchFamily="34" charset="-120"/>
              </a:rPr>
              <a:t>(2</a:t>
            </a:r>
            <a:r>
              <a:rPr lang="zh-TW" altLang="en-US" sz="5400" dirty="0">
                <a:solidFill>
                  <a:schemeClr val="tx1"/>
                </a:solidFill>
                <a:latin typeface="微軟正黑體" panose="020B0604030504040204" pitchFamily="34" charset="-120"/>
              </a:rPr>
              <a:t>次呼叫都要</a:t>
            </a:r>
            <a:r>
              <a:rPr lang="en-US" altLang="zh-TW" sz="54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br>
              <a:rPr lang="en-US" altLang="zh-TW" sz="54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遞迴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層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+1, 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長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*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長縮減率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22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239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測試不同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開始長度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長縮減率</a:t>
            </a:r>
            <a:endParaRPr lang="zh-TW" altLang="en-US" sz="22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284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666222"/>
            <a:ext cx="6815669" cy="152555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碎形動畫</a:t>
            </a:r>
          </a:p>
        </p:txBody>
      </p:sp>
    </p:spTree>
    <p:extLst>
      <p:ext uri="{BB962C8B-B14F-4D97-AF65-F5344CB8AC3E}">
        <p14:creationId xmlns:p14="http://schemas.microsoft.com/office/powerpoint/2010/main" val="2915108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在初始設定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輸入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tracer(0,0)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手動更新畫面</a:t>
            </a:r>
            <a:r>
              <a:rPr lang="en-US" altLang="zh-TW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8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435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在主程式中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將遞迴呼叫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 重複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90+1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次</a:t>
            </a:r>
            <a:endParaRPr lang="zh-TW" altLang="en-US" sz="18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463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在遞迴呼叫前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筆跡清除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轉角 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= 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數</a:t>
            </a:r>
            <a:endParaRPr lang="zh-TW" altLang="en-US" sz="18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307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在遞迴呼叫後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輸入 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update( )</a:t>
            </a:r>
            <a:endParaRPr lang="zh-TW" altLang="en-US" sz="18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922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 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模組區 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-----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轉成註解</a:t>
            </a:r>
          </a:p>
        </p:txBody>
      </p:sp>
    </p:spTree>
    <p:extLst>
      <p:ext uri="{BB962C8B-B14F-4D97-AF65-F5344CB8AC3E}">
        <p14:creationId xmlns:p14="http://schemas.microsoft.com/office/powerpoint/2010/main" val="299533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測試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不同層次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的動畫</a:t>
            </a:r>
            <a:endParaRPr lang="zh-TW" altLang="en-US" sz="18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69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666222"/>
            <a:ext cx="6815669" cy="152555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樹與剪影</a:t>
            </a:r>
          </a:p>
        </p:txBody>
      </p:sp>
    </p:spTree>
    <p:extLst>
      <p:ext uri="{BB962C8B-B14F-4D97-AF65-F5344CB8AC3E}">
        <p14:creationId xmlns:p14="http://schemas.microsoft.com/office/powerpoint/2010/main" val="595673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下載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sunset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夕陽圖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與程式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相同資料夾</a:t>
            </a:r>
          </a:p>
        </p:txBody>
      </p:sp>
    </p:spTree>
    <p:extLst>
      <p:ext uri="{BB962C8B-B14F-4D97-AF65-F5344CB8AC3E}">
        <p14:creationId xmlns:p14="http://schemas.microsoft.com/office/powerpoint/2010/main" val="127013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53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在初始設定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8900" dirty="0">
                <a:solidFill>
                  <a:srgbClr val="FF0000"/>
                </a:solidFill>
                <a:latin typeface="微軟正黑體" panose="020B0604030504040204" pitchFamily="34" charset="-120"/>
              </a:rPr>
              <a:t>視窗設定 </a:t>
            </a:r>
            <a:r>
              <a:rPr lang="zh-TW" altLang="en-US" sz="8900" dirty="0">
                <a:solidFill>
                  <a:schemeClr val="tx1"/>
                </a:solidFill>
                <a:latin typeface="微軟正黑體" panose="020B0604030504040204" pitchFamily="34" charset="-120"/>
              </a:rPr>
              <a:t>寬高各</a:t>
            </a:r>
            <a:r>
              <a:rPr lang="en-US" altLang="zh-TW" sz="8900" dirty="0">
                <a:solidFill>
                  <a:srgbClr val="FF0000"/>
                </a:solidFill>
                <a:latin typeface="微軟正黑體" panose="020B0604030504040204" pitchFamily="34" charset="-120"/>
              </a:rPr>
              <a:t>1000</a:t>
            </a:r>
            <a:br>
              <a:rPr lang="en-US" altLang="zh-TW" sz="89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8900" dirty="0">
                <a:solidFill>
                  <a:srgbClr val="FF0000"/>
                </a:solidFill>
                <a:latin typeface="微軟正黑體" panose="020B0604030504040204" pitchFamily="34" charset="-120"/>
              </a:rPr>
              <a:t>畫筆顏色</a:t>
            </a:r>
            <a:r>
              <a:rPr lang="en-US" altLang="zh-TW" sz="8900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sz="8900" dirty="0">
                <a:solidFill>
                  <a:schemeClr val="tx1"/>
                </a:solidFill>
                <a:latin typeface="微軟正黑體" panose="020B0604030504040204" pitchFamily="34" charset="-120"/>
              </a:rPr>
              <a:t>黑</a:t>
            </a:r>
            <a:br>
              <a:rPr lang="en-US" altLang="zh-TW" sz="89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8900" dirty="0">
                <a:solidFill>
                  <a:srgbClr val="FF0000"/>
                </a:solidFill>
                <a:latin typeface="微軟正黑體" panose="020B0604030504040204" pitchFamily="34" charset="-120"/>
              </a:rPr>
              <a:t>停筆</a:t>
            </a:r>
            <a:endParaRPr lang="zh-TW" altLang="en-US" sz="89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545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53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在初始設定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走到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(0, -500)</a:t>
            </a:r>
            <a:b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en-US" altLang="zh-TW" sz="88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bgpic</a:t>
            </a:r>
            <a:r>
              <a:rPr lang="en-US" altLang="zh-TW" sz="8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(‘sunset1.gif’)</a:t>
            </a:r>
            <a:br>
              <a:rPr lang="en-US" altLang="zh-TW" sz="7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TW" altLang="en-US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圖檔需先下載</a:t>
            </a:r>
            <a:endParaRPr lang="zh-TW" altLang="en-US" sz="8900" dirty="0">
              <a:solidFill>
                <a:srgbClr val="FF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57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53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在遞迴函式內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移除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2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個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畫點</a:t>
            </a:r>
            <a:endParaRPr lang="zh-TW" altLang="en-US" sz="8900" dirty="0">
              <a:solidFill>
                <a:srgbClr val="FF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29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53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</a:t>
            </a:r>
            <a:r>
              <a:rPr lang="zh-TW" altLang="en-US" sz="5300" dirty="0">
                <a:solidFill>
                  <a:srgbClr val="FF0000"/>
                </a:solidFill>
                <a:latin typeface="微軟正黑體" panose="020B0604030504040204" pitchFamily="34" charset="-120"/>
              </a:rPr>
              <a:t>向前</a:t>
            </a:r>
            <a:r>
              <a:rPr lang="en-US" altLang="zh-TW" sz="53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5300" dirty="0">
                <a:solidFill>
                  <a:srgbClr val="FF0000"/>
                </a:solidFill>
                <a:latin typeface="微軟正黑體" panose="020B0604030504040204" pitchFamily="34" charset="-120"/>
              </a:rPr>
              <a:t>長</a:t>
            </a:r>
            <a:r>
              <a:rPr lang="en-US" altLang="zh-TW" sz="53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r>
              <a:rPr lang="zh-TW" altLang="en-US" sz="5300" dirty="0">
                <a:solidFill>
                  <a:schemeClr val="tx1"/>
                </a:solidFill>
                <a:latin typeface="微軟正黑體" panose="020B0604030504040204" pitchFamily="34" charset="-120"/>
              </a:rPr>
              <a:t>的前與後加上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下筆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停筆</a:t>
            </a:r>
            <a:endParaRPr lang="zh-TW" altLang="en-US" sz="8900" dirty="0">
              <a:solidFill>
                <a:srgbClr val="FF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2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53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在全域變數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開始長度 改 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300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endParaRPr lang="zh-TW" altLang="en-US" sz="8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325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53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在全域變數 新增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開始寬度 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40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寬縮減率 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0.7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加入變數清單</a:t>
            </a:r>
            <a: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8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57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53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在主程式 修改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移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	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除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重複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只留</a:t>
            </a:r>
            <a:r>
              <a:rPr lang="zh-TW" altLang="en-US" sz="10700" dirty="0">
                <a:solidFill>
                  <a:schemeClr val="tx1"/>
                </a:solidFill>
                <a:latin typeface="微軟正黑體" panose="020B0604030504040204" pitchFamily="34" charset="-120"/>
              </a:rPr>
              <a:t>遞迴與</a:t>
            </a:r>
            <a:r>
              <a:rPr lang="en-US" altLang="zh-TW" sz="10700" dirty="0">
                <a:solidFill>
                  <a:schemeClr val="tx1"/>
                </a:solidFill>
                <a:latin typeface="微軟正黑體" panose="020B0604030504040204" pitchFamily="34" charset="-120"/>
              </a:rPr>
              <a:t>update</a:t>
            </a:r>
            <a:endParaRPr lang="zh-TW" altLang="en-US" sz="8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442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再複製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277735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在主程式 修改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遞迴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(1, 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開始長度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開始寬度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180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函式定義 修改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def 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遞迴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寬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789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</a:t>
            </a:r>
            <a:r>
              <a:rPr lang="zh-TW" altLang="en-US" sz="6000" dirty="0">
                <a:solidFill>
                  <a:srgbClr val="FF0000"/>
                </a:solidFill>
                <a:latin typeface="微軟正黑體" panose="020B0604030504040204" pitchFamily="34" charset="-120"/>
              </a:rPr>
              <a:t>下筆</a:t>
            </a: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</a:rPr>
              <a:t>( )</a:t>
            </a:r>
            <a:r>
              <a:rPr lang="zh-TW" altLang="en-US" sz="6000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之後新增</a:t>
            </a:r>
            <a:b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3800" dirty="0">
                <a:solidFill>
                  <a:srgbClr val="FF0000"/>
                </a:solidFill>
                <a:latin typeface="微軟正黑體" panose="020B0604030504040204" pitchFamily="34" charset="-120"/>
              </a:rPr>
              <a:t>畫筆尺寸</a:t>
            </a:r>
            <a:r>
              <a:rPr lang="en-US" altLang="zh-TW" sz="138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13800" dirty="0">
                <a:solidFill>
                  <a:schemeClr val="tx1"/>
                </a:solidFill>
                <a:latin typeface="微軟正黑體" panose="020B0604030504040204" pitchFamily="34" charset="-120"/>
              </a:rPr>
              <a:t>寬</a:t>
            </a:r>
            <a:r>
              <a:rPr lang="en-US" altLang="zh-TW" sz="138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9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345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修改</a:t>
            </a:r>
            <a:r>
              <a:rPr lang="en-US" altLang="zh-TW" sz="5400" dirty="0">
                <a:solidFill>
                  <a:schemeClr val="tx1"/>
                </a:solidFill>
                <a:latin typeface="微軟正黑體" panose="020B0604030504040204" pitchFamily="34" charset="-120"/>
              </a:rPr>
              <a:t>(2</a:t>
            </a:r>
            <a:r>
              <a:rPr lang="zh-TW" altLang="en-US" sz="5400" dirty="0">
                <a:solidFill>
                  <a:schemeClr val="tx1"/>
                </a:solidFill>
                <a:latin typeface="微軟正黑體" panose="020B0604030504040204" pitchFamily="34" charset="-120"/>
              </a:rPr>
              <a:t>次呼叫都要</a:t>
            </a:r>
            <a:r>
              <a:rPr lang="en-US" altLang="zh-TW" sz="54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br>
              <a:rPr lang="en-US" altLang="zh-TW" sz="54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遞迴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層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+1, 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長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*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長縮減率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,</a:t>
            </a:r>
            <a:b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寬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*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寬縮減率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22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972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在初始設定修改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13800" dirty="0">
                <a:solidFill>
                  <a:schemeClr val="tx1"/>
                </a:solidFill>
                <a:latin typeface="微軟正黑體" panose="020B0604030504040204" pitchFamily="34" charset="-120"/>
              </a:rPr>
              <a:t>tracer(</a:t>
            </a:r>
            <a:r>
              <a:rPr lang="en-US" altLang="zh-TW" sz="13800" dirty="0">
                <a:solidFill>
                  <a:srgbClr val="FF0000"/>
                </a:solidFill>
                <a:latin typeface="微軟正黑體" panose="020B0604030504040204" pitchFamily="34" charset="-120"/>
              </a:rPr>
              <a:t>50</a:t>
            </a:r>
            <a:r>
              <a:rPr lang="en-US" altLang="zh-TW" sz="13800" dirty="0">
                <a:solidFill>
                  <a:schemeClr val="tx1"/>
                </a:solidFill>
                <a:latin typeface="微軟正黑體" panose="020B0604030504040204" pitchFamily="34" charset="-120"/>
              </a:rPr>
              <a:t>,0)</a:t>
            </a:r>
            <a:endParaRPr lang="zh-TW" altLang="en-US" sz="18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412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測試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不同的層次</a:t>
            </a:r>
            <a:endParaRPr lang="zh-TW" altLang="en-US" sz="18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155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666222"/>
            <a:ext cx="6815669" cy="152555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樹與混沌</a:t>
            </a:r>
          </a:p>
        </p:txBody>
      </p:sp>
    </p:spTree>
    <p:extLst>
      <p:ext uri="{BB962C8B-B14F-4D97-AF65-F5344CB8AC3E}">
        <p14:creationId xmlns:p14="http://schemas.microsoft.com/office/powerpoint/2010/main" val="32230209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匯入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 random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隨機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 模組</a:t>
            </a:r>
            <a:endParaRPr lang="zh-TW" altLang="en-US" sz="79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69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53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在全域變數 修改及新增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長縮減最小 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0.6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長縮減最大 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0.8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加入變數清單</a:t>
            </a:r>
            <a: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8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204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53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</a:t>
            </a:r>
            <a:r>
              <a:rPr lang="en-US" altLang="zh-TW" sz="5300" dirty="0">
                <a:solidFill>
                  <a:srgbClr val="FF0000"/>
                </a:solidFill>
                <a:latin typeface="微軟正黑體" panose="020B0604030504040204" pitchFamily="34" charset="-120"/>
              </a:rPr>
              <a:t>2</a:t>
            </a:r>
            <a:r>
              <a:rPr lang="zh-TW" altLang="en-US" sz="5300" dirty="0">
                <a:solidFill>
                  <a:srgbClr val="FF0000"/>
                </a:solidFill>
                <a:latin typeface="微軟正黑體" panose="020B0604030504040204" pitchFamily="34" charset="-120"/>
              </a:rPr>
              <a:t>次遞迴之前</a:t>
            </a:r>
            <a:r>
              <a:rPr lang="zh-TW" altLang="en-US" sz="5300" dirty="0">
                <a:solidFill>
                  <a:schemeClr val="tx1"/>
                </a:solidFill>
                <a:latin typeface="微軟正黑體" panose="020B0604030504040204" pitchFamily="34" charset="-120"/>
              </a:rPr>
              <a:t>加上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長縮減率</a:t>
            </a:r>
            <a:r>
              <a:rPr lang="zh-TW" altLang="en-US" sz="6600" dirty="0">
                <a:solidFill>
                  <a:schemeClr val="tx1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6600" dirty="0">
                <a:solidFill>
                  <a:schemeClr val="tx1"/>
                </a:solidFill>
                <a:latin typeface="微軟正黑體" panose="020B0604030504040204" pitchFamily="34" charset="-120"/>
              </a:rPr>
              <a:t>= </a:t>
            </a:r>
            <a:r>
              <a:rPr lang="zh-TW" altLang="en-US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隨機</a:t>
            </a:r>
            <a:r>
              <a:rPr lang="en-US" altLang="zh-TW" sz="6600" dirty="0">
                <a:solidFill>
                  <a:schemeClr val="tx1"/>
                </a:solidFill>
                <a:latin typeface="微軟正黑體" panose="020B0604030504040204" pitchFamily="34" charset="-120"/>
              </a:rPr>
              <a:t>.uniform(</a:t>
            </a:r>
            <a:br>
              <a:rPr lang="en-US" altLang="zh-TW" sz="6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6600" dirty="0">
                <a:solidFill>
                  <a:schemeClr val="tx1"/>
                </a:solidFill>
                <a:latin typeface="微軟正黑體" panose="020B0604030504040204" pitchFamily="34" charset="-120"/>
              </a:rPr>
              <a:t>長縮減最大</a:t>
            </a:r>
            <a:r>
              <a:rPr lang="en-US" altLang="zh-TW" sz="6600" dirty="0">
                <a:solidFill>
                  <a:schemeClr val="tx1"/>
                </a:solidFill>
                <a:latin typeface="微軟正黑體" panose="020B0604030504040204" pitchFamily="34" charset="-120"/>
              </a:rPr>
              <a:t>, </a:t>
            </a:r>
            <a:r>
              <a:rPr lang="zh-TW" altLang="en-US" sz="6600" dirty="0">
                <a:solidFill>
                  <a:schemeClr val="tx1"/>
                </a:solidFill>
                <a:latin typeface="微軟正黑體" panose="020B0604030504040204" pitchFamily="34" charset="-120"/>
              </a:rPr>
              <a:t>長縮減最小</a:t>
            </a:r>
            <a:r>
              <a:rPr lang="en-US" altLang="zh-TW" sz="66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8900" dirty="0">
              <a:solidFill>
                <a:srgbClr val="FF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07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全域變數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函式區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主程式</a:t>
            </a:r>
          </a:p>
        </p:txBody>
      </p:sp>
    </p:spTree>
    <p:extLst>
      <p:ext uri="{BB962C8B-B14F-4D97-AF65-F5344CB8AC3E}">
        <p14:creationId xmlns:p14="http://schemas.microsoft.com/office/powerpoint/2010/main" val="426562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測試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不同長度範圍</a:t>
            </a:r>
            <a:endParaRPr lang="zh-TW" altLang="en-US" sz="18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180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53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在全域變數 修改及新增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轉角最小 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10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轉角最大 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40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加入變數清單</a:t>
            </a:r>
            <a: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8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54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53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在全域變數 修改及新增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夾角最小 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30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夾角最大 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70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加入變數清單</a:t>
            </a:r>
            <a: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8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453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53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</a:t>
            </a:r>
            <a:r>
              <a:rPr lang="zh-TW" altLang="en-US" sz="5300" dirty="0">
                <a:solidFill>
                  <a:srgbClr val="FF0000"/>
                </a:solidFill>
                <a:latin typeface="微軟正黑體" panose="020B0604030504040204" pitchFamily="34" charset="-120"/>
              </a:rPr>
              <a:t>右轉</a:t>
            </a:r>
            <a:r>
              <a:rPr lang="en-US" altLang="zh-TW" sz="53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5300" dirty="0">
                <a:solidFill>
                  <a:srgbClr val="FF0000"/>
                </a:solidFill>
                <a:latin typeface="微軟正黑體" panose="020B0604030504040204" pitchFamily="34" charset="-120"/>
              </a:rPr>
              <a:t>轉角</a:t>
            </a:r>
            <a:r>
              <a:rPr lang="en-US" altLang="zh-TW" sz="53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r>
              <a:rPr lang="zh-TW" altLang="en-US" sz="5300" dirty="0">
                <a:solidFill>
                  <a:srgbClr val="FF0000"/>
                </a:solidFill>
                <a:latin typeface="微軟正黑體" panose="020B0604030504040204" pitchFamily="34" charset="-120"/>
              </a:rPr>
              <a:t>前</a:t>
            </a:r>
            <a:r>
              <a:rPr lang="zh-TW" altLang="en-US" sz="5300" dirty="0">
                <a:solidFill>
                  <a:schemeClr val="tx1"/>
                </a:solidFill>
                <a:latin typeface="微軟正黑體" panose="020B0604030504040204" pitchFamily="34" charset="-120"/>
              </a:rPr>
              <a:t>新增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轉角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= 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隨機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.</a:t>
            </a:r>
            <a:r>
              <a:rPr lang="en-US" altLang="zh-TW" sz="8000" dirty="0" err="1">
                <a:solidFill>
                  <a:schemeClr val="tx1"/>
                </a:solidFill>
                <a:latin typeface="微軟正黑體" panose="020B0604030504040204" pitchFamily="34" charset="-120"/>
              </a:rPr>
              <a:t>randint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b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轉角最小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,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轉角最大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8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845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左轉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轉角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*2)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修改為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左轉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夾角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287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44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53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</a:t>
            </a:r>
            <a:r>
              <a:rPr lang="zh-TW" altLang="en-US" sz="5300" dirty="0">
                <a:solidFill>
                  <a:srgbClr val="FF0000"/>
                </a:solidFill>
                <a:latin typeface="微軟正黑體" panose="020B0604030504040204" pitchFamily="34" charset="-120"/>
              </a:rPr>
              <a:t>左轉</a:t>
            </a:r>
            <a:r>
              <a:rPr lang="en-US" altLang="zh-TW" sz="53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5300" dirty="0">
                <a:solidFill>
                  <a:srgbClr val="FF0000"/>
                </a:solidFill>
                <a:latin typeface="微軟正黑體" panose="020B0604030504040204" pitchFamily="34" charset="-120"/>
              </a:rPr>
              <a:t>夾角</a:t>
            </a:r>
            <a:r>
              <a:rPr lang="en-US" altLang="zh-TW" sz="53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r>
              <a:rPr lang="zh-TW" altLang="en-US" sz="5300" dirty="0">
                <a:solidFill>
                  <a:schemeClr val="tx1"/>
                </a:solidFill>
                <a:latin typeface="微軟正黑體" panose="020B0604030504040204" pitchFamily="34" charset="-120"/>
              </a:rPr>
              <a:t>之前新增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夾角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= 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隨機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.</a:t>
            </a:r>
            <a:r>
              <a:rPr lang="en-US" altLang="zh-TW" sz="8000" dirty="0" err="1">
                <a:solidFill>
                  <a:schemeClr val="tx1"/>
                </a:solidFill>
                <a:latin typeface="微軟正黑體" panose="020B0604030504040204" pitchFamily="34" charset="-120"/>
              </a:rPr>
              <a:t>randint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b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夾角最小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,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夾角最大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8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694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右轉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轉角</a:t>
            </a:r>
            <a: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br>
              <a:rPr lang="en-US" altLang="zh-TW" sz="80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修改為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右轉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夾角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-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轉角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9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85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測試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不同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轉角與夾角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範圍</a:t>
            </a:r>
            <a:endParaRPr lang="zh-TW" altLang="en-US" sz="18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646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666222"/>
            <a:ext cx="6815669" cy="152555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樹與葉</a:t>
            </a:r>
          </a:p>
        </p:txBody>
      </p:sp>
    </p:spTree>
    <p:extLst>
      <p:ext uri="{BB962C8B-B14F-4D97-AF65-F5344CB8AC3E}">
        <p14:creationId xmlns:p14="http://schemas.microsoft.com/office/powerpoint/2010/main" val="18810777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53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在全域變數 新增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葉直徑 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3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葉層數 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1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加入變數清單</a:t>
            </a:r>
            <a:r>
              <a:rPr lang="en-US" altLang="zh-TW" sz="60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8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665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海龜模組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6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需放最後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624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在函式區</a:t>
            </a:r>
            <a:br>
              <a:rPr lang="en-US" altLang="zh-TW" sz="10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0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葉</a:t>
            </a:r>
            <a:r>
              <a:rPr lang="zh-TW" altLang="en-US" sz="10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endParaRPr lang="zh-TW" altLang="en-US" sz="7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82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在葉函式區</a:t>
            </a:r>
            <a:br>
              <a:rPr lang="en-US" altLang="zh-TW" sz="10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畫點</a:t>
            </a:r>
            <a:r>
              <a:rPr lang="en-US" altLang="zh-TW" sz="8800" dirty="0">
                <a:latin typeface="微軟正黑體" panose="020B0604030504040204" pitchFamily="34" charset="-120"/>
              </a:rPr>
              <a:t>(</a:t>
            </a:r>
            <a:r>
              <a:rPr lang="zh-TW" altLang="en-US" sz="8800" dirty="0">
                <a:latin typeface="微軟正黑體" panose="020B0604030504040204" pitchFamily="34" charset="-120"/>
              </a:rPr>
              <a:t>葉直徑</a:t>
            </a:r>
            <a:r>
              <a:rPr lang="en-US" altLang="zh-TW" sz="8800" dirty="0">
                <a:latin typeface="微軟正黑體" panose="020B0604030504040204" pitchFamily="34" charset="-120"/>
              </a:rPr>
              <a:t>, </a:t>
            </a:r>
            <a:r>
              <a:rPr lang="en-US" altLang="zh-TW" sz="8800" dirty="0">
                <a:latin typeface="Arial" panose="020B0604020202020204" pitchFamily="34" charset="0"/>
                <a:cs typeface="Arial" panose="020B0604020202020204" pitchFamily="34" charset="0"/>
              </a:rPr>
              <a:t>‘black’</a:t>
            </a:r>
            <a:r>
              <a:rPr lang="en-US" altLang="zh-TW" sz="8800" dirty="0">
                <a:latin typeface="微軟正黑體" panose="020B0604030504040204" pitchFamily="34" charset="-120"/>
              </a:rPr>
              <a:t>)</a:t>
            </a:r>
            <a:endParaRPr lang="zh-TW" altLang="en-US" sz="7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227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加入新的</a:t>
            </a:r>
            <a:br>
              <a:rPr lang="en-US" altLang="zh-TW" sz="1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重複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4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次</a:t>
            </a:r>
            <a:endParaRPr lang="zh-TW" altLang="en-US" sz="8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216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迴圈裡</a:t>
            </a:r>
            <a:br>
              <a:rPr lang="en-US" altLang="zh-TW" sz="1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向前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葉直徑*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2)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畫點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葉直徑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, </a:t>
            </a:r>
            <a:r>
              <a:rPr lang="en-US" altLang="zh-TW" sz="9600" dirty="0">
                <a:latin typeface="Arial" panose="020B0604020202020204" pitchFamily="34" charset="0"/>
                <a:cs typeface="Arial" panose="020B0604020202020204" pitchFamily="34" charset="0"/>
              </a:rPr>
              <a:t>‘black’</a:t>
            </a:r>
            <a:r>
              <a:rPr lang="en-US" altLang="zh-TW" sz="9600" dirty="0">
                <a:latin typeface="微軟正黑體" panose="020B0604030504040204" pitchFamily="34" charset="-120"/>
              </a:rPr>
              <a:t>)</a:t>
            </a:r>
            <a:endParaRPr lang="zh-TW" altLang="en-US" sz="8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716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迴圈裡</a:t>
            </a:r>
            <a:br>
              <a:rPr lang="en-US" altLang="zh-TW" sz="1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向後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葉直徑*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2)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右轉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(90)</a:t>
            </a:r>
            <a:endParaRPr lang="zh-TW" altLang="en-US" sz="8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12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在遞迴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終止條件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後加上</a:t>
            </a:r>
            <a:br>
              <a:rPr lang="en-US" altLang="zh-TW" sz="1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66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elif</a:t>
            </a:r>
            <a:r>
              <a:rPr lang="en-US" altLang="zh-TW" sz="6600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sz="6600" dirty="0">
                <a:solidFill>
                  <a:schemeClr val="tx1"/>
                </a:solidFill>
                <a:latin typeface="微軟正黑體" panose="020B0604030504040204" pitchFamily="34" charset="-120"/>
              </a:rPr>
              <a:t>層 </a:t>
            </a:r>
            <a:r>
              <a:rPr lang="en-US" altLang="zh-TW" sz="6600" dirty="0">
                <a:solidFill>
                  <a:schemeClr val="tx1"/>
                </a:solidFill>
                <a:latin typeface="微軟正黑體" panose="020B0604030504040204" pitchFamily="34" charset="-120"/>
              </a:rPr>
              <a:t>&gt; </a:t>
            </a:r>
            <a:r>
              <a:rPr lang="zh-TW" altLang="en-US" sz="6600" dirty="0">
                <a:solidFill>
                  <a:schemeClr val="tx1"/>
                </a:solidFill>
                <a:latin typeface="微軟正黑體" panose="020B0604030504040204" pitchFamily="34" charset="-120"/>
              </a:rPr>
              <a:t>最大層數</a:t>
            </a:r>
            <a:r>
              <a:rPr lang="en-US" altLang="zh-TW" sz="6600" dirty="0">
                <a:solidFill>
                  <a:schemeClr val="tx1"/>
                </a:solidFill>
                <a:latin typeface="微軟正黑體" panose="020B0604030504040204" pitchFamily="34" charset="-120"/>
              </a:rPr>
              <a:t>-</a:t>
            </a:r>
            <a:r>
              <a:rPr lang="zh-TW" altLang="en-US" sz="6600" dirty="0">
                <a:solidFill>
                  <a:schemeClr val="tx1"/>
                </a:solidFill>
                <a:latin typeface="微軟正黑體" panose="020B0604030504040204" pitchFamily="34" charset="-120"/>
              </a:rPr>
              <a:t>葉層數 </a:t>
            </a:r>
            <a:r>
              <a:rPr lang="en-US" altLang="zh-TW" sz="6600" dirty="0">
                <a:solidFill>
                  <a:schemeClr val="tx1"/>
                </a:solidFill>
                <a:latin typeface="微軟正黑體" panose="020B0604030504040204" pitchFamily="34" charset="-120"/>
              </a:rPr>
              <a:t>:</a:t>
            </a:r>
            <a:br>
              <a:rPr lang="en-US" altLang="zh-TW" sz="6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葉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( )</a:t>
            </a:r>
            <a:endParaRPr lang="zh-TW" altLang="en-US" sz="8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61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80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在初始設定修改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13800">
                <a:solidFill>
                  <a:schemeClr val="tx1"/>
                </a:solidFill>
                <a:latin typeface="微軟正黑體" panose="020B0604030504040204" pitchFamily="34" charset="-120"/>
              </a:rPr>
              <a:t>tracer(</a:t>
            </a:r>
            <a:r>
              <a:rPr lang="en-US" altLang="zh-TW" sz="13800">
                <a:solidFill>
                  <a:srgbClr val="FF0000"/>
                </a:solidFill>
                <a:latin typeface="微軟正黑體" panose="020B0604030504040204" pitchFamily="34" charset="-120"/>
              </a:rPr>
              <a:t>100</a:t>
            </a:r>
            <a:r>
              <a:rPr lang="en-US" altLang="zh-TW" sz="13800">
                <a:solidFill>
                  <a:schemeClr val="tx1"/>
                </a:solidFill>
                <a:latin typeface="微軟正黑體" panose="020B0604030504040204" pitchFamily="34" charset="-120"/>
              </a:rPr>
              <a:t>,0</a:t>
            </a:r>
            <a:r>
              <a:rPr lang="en-US" altLang="zh-TW" sz="13800" dirty="0">
                <a:solidFill>
                  <a:schemeClr val="tx1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8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611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6600" dirty="0">
                <a:solidFill>
                  <a:schemeClr val="tx1"/>
                </a:solidFill>
                <a:latin typeface="微軟正黑體" panose="020B0604030504040204" pitchFamily="34" charset="-120"/>
              </a:rPr>
              <a:t>在初始設定加上</a:t>
            </a:r>
            <a:br>
              <a:rPr lang="en-US" altLang="zh-TW" sz="16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隨機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.</a:t>
            </a:r>
            <a: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seed(1)</a:t>
            </a:r>
            <a:endParaRPr lang="zh-TW" altLang="en-US" sz="13800" dirty="0">
              <a:solidFill>
                <a:schemeClr val="tx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0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測試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不同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隨機種子</a:t>
            </a:r>
            <a:endParaRPr lang="zh-TW" altLang="en-US" sz="18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492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891" y="2584999"/>
            <a:ext cx="6815669" cy="1515533"/>
          </a:xfrm>
        </p:spPr>
        <p:txBody>
          <a:bodyPr/>
          <a:lstStyle/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範例結束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666222"/>
            <a:ext cx="6815669" cy="152555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單線遞迴</a:t>
            </a:r>
          </a:p>
        </p:txBody>
      </p:sp>
    </p:spTree>
    <p:extLst>
      <p:ext uri="{BB962C8B-B14F-4D97-AF65-F5344CB8AC3E}">
        <p14:creationId xmlns:p14="http://schemas.microsoft.com/office/powerpoint/2010/main" val="3865371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在函式區</a:t>
            </a:r>
            <a:br>
              <a:rPr lang="en-US" altLang="zh-TW" sz="10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0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初始設定</a:t>
            </a:r>
            <a:r>
              <a:rPr lang="zh-TW" altLang="en-US" sz="10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br>
              <a:rPr lang="en-US" altLang="zh-TW" sz="10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0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左轉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(90)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488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971</TotalTime>
  <Words>951</Words>
  <Application>Microsoft Office PowerPoint</Application>
  <PresentationFormat>寬螢幕</PresentationFormat>
  <Paragraphs>80</Paragraphs>
  <Slides>79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79</vt:i4>
      </vt:variant>
    </vt:vector>
  </HeadingPairs>
  <TitlesOfParts>
    <vt:vector size="86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儲存檔案: 海龜與樹</vt:lpstr>
      <vt:lpstr>PowerPoint 簡報</vt:lpstr>
      <vt:lpstr>輸入 模組區 ----- 轉成註解</vt:lpstr>
      <vt:lpstr>再複製3次</vt:lpstr>
      <vt:lpstr>改為全域變數、函式區、主程式</vt:lpstr>
      <vt:lpstr>匯入海龜模組 完成  需放最後</vt:lpstr>
      <vt:lpstr>PowerPoint 簡報</vt:lpstr>
      <vt:lpstr>在函式區 定義初始設定函式 加入左轉(90)</vt:lpstr>
      <vt:lpstr>在主程式中 呼叫 初始設定函式</vt:lpstr>
      <vt:lpstr>在函式區 定義遞迴函式 參數 層</vt:lpstr>
      <vt:lpstr>如果 層 &gt; 5 就 return 返回 (遞迴終止條件) </vt:lpstr>
      <vt:lpstr> 向前 50 呼叫 遞迴(層+1)   向後 50    </vt:lpstr>
      <vt:lpstr>在主程式中 呼叫 遞迴函式 參數 1</vt:lpstr>
      <vt:lpstr>測試遞迴程式</vt:lpstr>
      <vt:lpstr> 畫點  10  紅 (在if內)  畫點  10  黑 (在向前之後)</vt:lpstr>
      <vt:lpstr>測試遞迴程式</vt:lpstr>
      <vt:lpstr>右轉  20 左轉  20   (在遞迴呼叫前與後)</vt:lpstr>
      <vt:lpstr>測試遞迴程式</vt:lpstr>
      <vt:lpstr>PowerPoint 簡報</vt:lpstr>
      <vt:lpstr>全域變數 新增 最大層數  5   (加入變數清單)</vt:lpstr>
      <vt:lpstr>遞迴終止條件 改為 層 &gt; 最大層數 測試不同的值  </vt:lpstr>
      <vt:lpstr>全域變數 新增 轉角  20   (加入變數清單)</vt:lpstr>
      <vt:lpstr>複製出第2個 遞迴呼叫</vt:lpstr>
      <vt:lpstr>第1次遞迴前 右轉(轉角)</vt:lpstr>
      <vt:lpstr>第2次遞迴前 左轉(轉角*2)</vt:lpstr>
      <vt:lpstr>第2次遞迴後 右轉(轉角)</vt:lpstr>
      <vt:lpstr>速度 最快 (在初始設定)  測試不同轉角</vt:lpstr>
      <vt:lpstr>全域變數 新增 開始長度 100   長縮減率   0.7 (加入變數清單)</vt:lpstr>
      <vt:lpstr>在主程式 修改 遞迴(1, 開始長度)</vt:lpstr>
      <vt:lpstr>函式定義 修改 def 遞迴(層, 長): (加入變數清單)</vt:lpstr>
      <vt:lpstr>修改 向前(長) 向後(長)</vt:lpstr>
      <vt:lpstr>修改(2次呼叫都要) 遞迴(層+1, 長*長縮減率)</vt:lpstr>
      <vt:lpstr>測試不同 開始長度 長縮減率</vt:lpstr>
      <vt:lpstr>PowerPoint 簡報</vt:lpstr>
      <vt:lpstr>在初始設定 輸入 tracer(0,0) (手動更新畫面)</vt:lpstr>
      <vt:lpstr>在主程式中 將遞迴呼叫 重複  90+1次</vt:lpstr>
      <vt:lpstr>在遞迴呼叫前 筆跡清除 轉角 = 數</vt:lpstr>
      <vt:lpstr>在遞迴呼叫後 輸入 update( )</vt:lpstr>
      <vt:lpstr>測試不同層次 的動畫</vt:lpstr>
      <vt:lpstr>PowerPoint 簡報</vt:lpstr>
      <vt:lpstr>下載sunset夕陽圖 與程式相同資料夾</vt:lpstr>
      <vt:lpstr>在初始設定 視窗設定 寬高各1000 畫筆顏色 黑 停筆</vt:lpstr>
      <vt:lpstr>在初始設定 走到(0, -500) bgpic(‘sunset1.gif’) 圖檔需先下載</vt:lpstr>
      <vt:lpstr>在遞迴函式內 移除2個 畫點</vt:lpstr>
      <vt:lpstr>在向前(長)的前與後加上 下筆 停筆</vt:lpstr>
      <vt:lpstr>在全域變數 開始長度 改 300 </vt:lpstr>
      <vt:lpstr>在全域變數 新增 開始寬度 40 寬縮減率 0.7 (加入變數清單)</vt:lpstr>
      <vt:lpstr>在主程式 修改 移 除重複 只留遞迴與update</vt:lpstr>
      <vt:lpstr>在主程式 修改 遞迴(1, 開始長度 , 開始寬度)</vt:lpstr>
      <vt:lpstr>函式定義 修改 def 遞迴(層, 長, 寬):</vt:lpstr>
      <vt:lpstr>在下筆( ) 之後新增 畫筆尺寸(寬)</vt:lpstr>
      <vt:lpstr>修改(2次呼叫都要) 遞迴(層+1, 長*長縮減率, 寬*寬縮減率)</vt:lpstr>
      <vt:lpstr>在初始設定修改 tracer(50,0)</vt:lpstr>
      <vt:lpstr>測試不同的層次</vt:lpstr>
      <vt:lpstr>PowerPoint 簡報</vt:lpstr>
      <vt:lpstr>匯入 random 隨機 模組</vt:lpstr>
      <vt:lpstr>在全域變數 修改及新增 長縮減最小 0.6 長縮減最大 0.8 (加入變數清單)</vt:lpstr>
      <vt:lpstr>在2次遞迴之前加上 長縮減率 = 隨機.uniform( 長縮減最大, 長縮減最小)</vt:lpstr>
      <vt:lpstr>測試 不同長度範圍</vt:lpstr>
      <vt:lpstr>在全域變數 修改及新增 轉角最小 10 轉角最大 40 (加入變數清單)</vt:lpstr>
      <vt:lpstr>在全域變數 修改及新增 夾角最小 30 夾角最大 70 (加入變數清單)</vt:lpstr>
      <vt:lpstr>在右轉(轉角)前新增 轉角 = 隨機.randint( 轉角最小,轉角最大)</vt:lpstr>
      <vt:lpstr>左轉(轉角*2) 修改為左轉(夾角)</vt:lpstr>
      <vt:lpstr>在左轉(夾角)之前新增 夾角 = 隨機.randint( 夾角最小,夾角最大)</vt:lpstr>
      <vt:lpstr>右轉(轉角) 修改為右轉(夾角-轉角)</vt:lpstr>
      <vt:lpstr>測試不同 轉角與夾角範圍</vt:lpstr>
      <vt:lpstr>PowerPoint 簡報</vt:lpstr>
      <vt:lpstr>在全域變數 新增 葉直徑 3 葉層數 1 (加入變數清單)</vt:lpstr>
      <vt:lpstr>在函式區 定義葉函式</vt:lpstr>
      <vt:lpstr>在葉函式區 畫點(葉直徑, ‘black’)</vt:lpstr>
      <vt:lpstr>加入新的 重複4次</vt:lpstr>
      <vt:lpstr>在for迴圈裡 向前(葉直徑*2) 畫點(葉直徑, ‘black’)</vt:lpstr>
      <vt:lpstr>在for迴圈裡 向後(葉直徑*2) 右轉(90)</vt:lpstr>
      <vt:lpstr>在遞迴終止條件後加上 elif 層 &gt; 最大層數-葉層數 : 葉( )</vt:lpstr>
      <vt:lpstr>在初始設定修改 tracer(100,0)</vt:lpstr>
      <vt:lpstr>在初始設定加上 隨機.seed(1)</vt:lpstr>
      <vt:lpstr>測試不同 隨機種子</vt:lpstr>
      <vt:lpstr>範例結束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163</cp:revision>
  <dcterms:created xsi:type="dcterms:W3CDTF">2021-12-28T13:26:05Z</dcterms:created>
  <dcterms:modified xsi:type="dcterms:W3CDTF">2022-10-30T13:24:19Z</dcterms:modified>
</cp:coreProperties>
</file>