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62" r:id="rId3"/>
    <p:sldId id="278" r:id="rId4"/>
    <p:sldId id="267" r:id="rId5"/>
    <p:sldId id="299" r:id="rId6"/>
    <p:sldId id="268" r:id="rId7"/>
    <p:sldId id="300" r:id="rId8"/>
    <p:sldId id="301" r:id="rId9"/>
    <p:sldId id="312" r:id="rId10"/>
    <p:sldId id="350" r:id="rId11"/>
    <p:sldId id="283" r:id="rId12"/>
    <p:sldId id="329" r:id="rId13"/>
    <p:sldId id="351" r:id="rId14"/>
    <p:sldId id="352" r:id="rId15"/>
    <p:sldId id="313" r:id="rId16"/>
    <p:sldId id="317" r:id="rId17"/>
    <p:sldId id="330" r:id="rId18"/>
    <p:sldId id="333" r:id="rId19"/>
    <p:sldId id="319" r:id="rId20"/>
    <p:sldId id="331" r:id="rId21"/>
    <p:sldId id="335" r:id="rId22"/>
    <p:sldId id="321" r:id="rId23"/>
    <p:sldId id="322" r:id="rId24"/>
    <p:sldId id="323" r:id="rId25"/>
    <p:sldId id="338" r:id="rId26"/>
    <p:sldId id="339" r:id="rId27"/>
    <p:sldId id="340" r:id="rId28"/>
    <p:sldId id="334" r:id="rId29"/>
    <p:sldId id="337" r:id="rId30"/>
    <p:sldId id="286" r:id="rId31"/>
    <p:sldId id="302" r:id="rId32"/>
    <p:sldId id="341" r:id="rId33"/>
    <p:sldId id="344" r:id="rId34"/>
    <p:sldId id="324" r:id="rId35"/>
    <p:sldId id="326" r:id="rId36"/>
    <p:sldId id="345" r:id="rId37"/>
    <p:sldId id="327" r:id="rId38"/>
    <p:sldId id="328" r:id="rId39"/>
    <p:sldId id="346" r:id="rId40"/>
    <p:sldId id="347" r:id="rId41"/>
    <p:sldId id="348" r:id="rId42"/>
    <p:sldId id="349" r:id="rId43"/>
    <p:sldId id="263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05" autoAdjust="0"/>
    <p:restoredTop sz="94660"/>
  </p:normalViewPr>
  <p:slideViewPr>
    <p:cSldViewPr snapToGrid="0">
      <p:cViewPr varScale="1">
        <p:scale>
          <a:sx n="42" d="100"/>
          <a:sy n="42" d="100"/>
        </p:scale>
        <p:origin x="55" y="1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A16A518-A0C3-4B00-9084-763C6916F68A}" type="datetimeFigureOut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65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78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474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689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808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271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515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024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76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54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97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84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7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58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43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10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16A518-A0C3-4B00-9084-763C6916F68A}" type="datetimeFigureOut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739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87840"/>
            <a:ext cx="6815669" cy="1515533"/>
          </a:xfrm>
        </p:spPr>
        <p:txBody>
          <a:bodyPr/>
          <a:lstStyle/>
          <a:p>
            <a:r>
              <a:rPr lang="en-US" altLang="zh-TW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Let’s Code</a:t>
            </a:r>
            <a:endParaRPr lang="zh-TW" altLang="en-US" sz="9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350337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72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物理撞擊實驗室</a:t>
            </a:r>
          </a:p>
        </p:txBody>
      </p:sp>
    </p:spTree>
    <p:extLst>
      <p:ext uri="{BB962C8B-B14F-4D97-AF65-F5344CB8AC3E}">
        <p14:creationId xmlns:p14="http://schemas.microsoft.com/office/powerpoint/2010/main" val="3811700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調整圓球速度</a:t>
            </a:r>
            <a:b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2000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588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87840"/>
            <a:ext cx="6815669" cy="1515533"/>
          </a:xfrm>
        </p:spPr>
        <p:txBody>
          <a:bodyPr/>
          <a:lstStyle/>
          <a:p>
            <a:r>
              <a:rPr lang="en-US" altLang="zh-TW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Part 2</a:t>
            </a:r>
            <a:endParaRPr lang="zh-TW" altLang="en-US" sz="9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350337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9600" dirty="0"/>
              <a:t>障礙物流程 </a:t>
            </a:r>
          </a:p>
        </p:txBody>
      </p:sp>
    </p:spTree>
    <p:extLst>
      <p:ext uri="{BB962C8B-B14F-4D97-AF65-F5344CB8AC3E}">
        <p14:creationId xmlns:p14="http://schemas.microsoft.com/office/powerpoint/2010/main" val="1544767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Autofit/>
          </a:bodyPr>
          <a:lstStyle/>
          <a:p>
            <a:r>
              <a:rPr lang="zh-TW" altLang="en-US" sz="8800" dirty="0">
                <a:latin typeface="微軟正黑體" panose="020B0604030504040204" pitchFamily="34" charset="-120"/>
              </a:rPr>
              <a:t>新增事件函式</a:t>
            </a:r>
            <a:br>
              <a:rPr lang="en-US" altLang="zh-TW" sz="8800" dirty="0">
                <a:latin typeface="微軟正黑體" panose="020B0604030504040204" pitchFamily="34" charset="-120"/>
              </a:rPr>
            </a:br>
            <a:r>
              <a:rPr lang="zh-TW" altLang="en-US" sz="7200" dirty="0">
                <a:solidFill>
                  <a:srgbClr val="FF0000"/>
                </a:solidFill>
                <a:latin typeface="微軟正黑體" panose="020B0604030504040204" pitchFamily="34" charset="-120"/>
              </a:rPr>
              <a:t>按下鍵盤</a:t>
            </a:r>
            <a:r>
              <a:rPr lang="zh-TW" altLang="en-US" sz="7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</a:t>
            </a:r>
            <a:br>
              <a:rPr lang="en-US" altLang="zh-TW" sz="7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7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如果按向左鍵</a:t>
            </a:r>
            <a:br>
              <a:rPr lang="en-US" altLang="zh-TW" sz="7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7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呼叫柱</a:t>
            </a:r>
          </a:p>
        </p:txBody>
      </p:sp>
    </p:spTree>
    <p:extLst>
      <p:ext uri="{BB962C8B-B14F-4D97-AF65-F5344CB8AC3E}">
        <p14:creationId xmlns:p14="http://schemas.microsoft.com/office/powerpoint/2010/main" val="231545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Autofit/>
          </a:bodyPr>
          <a:lstStyle/>
          <a:p>
            <a:r>
              <a:rPr lang="zh-TW" altLang="en-US" sz="8800" dirty="0">
                <a:latin typeface="微軟正黑體" panose="020B0604030504040204" pitchFamily="34" charset="-120"/>
              </a:rPr>
              <a:t>新增函式</a:t>
            </a:r>
            <a:r>
              <a:rPr lang="zh-TW" altLang="en-US" sz="7200" dirty="0">
                <a:solidFill>
                  <a:srgbClr val="FF0000"/>
                </a:solidFill>
                <a:latin typeface="微軟正黑體" panose="020B0604030504040204" pitchFamily="34" charset="-120"/>
              </a:rPr>
              <a:t>柱</a:t>
            </a:r>
            <a:br>
              <a:rPr lang="en-US" altLang="zh-TW" sz="72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7200" dirty="0">
                <a:solidFill>
                  <a:srgbClr val="FF0000"/>
                </a:solidFill>
                <a:latin typeface="微軟正黑體" panose="020B0604030504040204" pitchFamily="34" charset="-120"/>
              </a:rPr>
              <a:t>引數 </a:t>
            </a:r>
            <a:r>
              <a:rPr lang="en-US" altLang="zh-TW" sz="7200" dirty="0">
                <a:solidFill>
                  <a:srgbClr val="FF0000"/>
                </a:solidFill>
                <a:latin typeface="微軟正黑體" panose="020B0604030504040204" pitchFamily="34" charset="-120"/>
              </a:rPr>
              <a:t>x, y</a:t>
            </a:r>
            <a:endParaRPr lang="zh-TW" altLang="en-US" sz="7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4568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87840"/>
            <a:ext cx="6815669" cy="1515533"/>
          </a:xfrm>
        </p:spPr>
        <p:txBody>
          <a:bodyPr/>
          <a:lstStyle/>
          <a:p>
            <a:r>
              <a:rPr lang="en-US" altLang="zh-TW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Part 3</a:t>
            </a:r>
            <a:endParaRPr lang="zh-TW" altLang="en-US" sz="9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350337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9600" dirty="0"/>
              <a:t>障礙物</a:t>
            </a:r>
            <a:r>
              <a:rPr lang="en-US" altLang="zh-TW" sz="9600" dirty="0"/>
              <a:t>-</a:t>
            </a:r>
            <a:r>
              <a:rPr lang="zh-TW" altLang="en-US" sz="9600" dirty="0"/>
              <a:t>柱 </a:t>
            </a:r>
          </a:p>
        </p:txBody>
      </p:sp>
    </p:spTree>
    <p:extLst>
      <p:ext uri="{BB962C8B-B14F-4D97-AF65-F5344CB8AC3E}">
        <p14:creationId xmlns:p14="http://schemas.microsoft.com/office/powerpoint/2010/main" val="904587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Autofit/>
          </a:bodyPr>
          <a:lstStyle/>
          <a:p>
            <a:r>
              <a:rPr lang="zh-TW" altLang="en-US" sz="9600" dirty="0">
                <a:latin typeface="微軟正黑體" panose="020B0604030504040204" pitchFamily="34" charset="-120"/>
              </a:rPr>
              <a:t>新增方塊 </a:t>
            </a:r>
            <a:r>
              <a:rPr lang="zh-TW" altLang="en-US" sz="7200" dirty="0">
                <a:solidFill>
                  <a:srgbClr val="FF0000"/>
                </a:solidFill>
                <a:latin typeface="微軟正黑體" panose="020B0604030504040204" pitchFamily="34" charset="-120"/>
              </a:rPr>
              <a:t>寬高</a:t>
            </a:r>
            <a:r>
              <a:rPr lang="en-US" altLang="zh-TW" sz="7200" dirty="0">
                <a:solidFill>
                  <a:srgbClr val="FF0000"/>
                </a:solidFill>
                <a:latin typeface="微軟正黑體" panose="020B0604030504040204" pitchFamily="34" charset="-120"/>
              </a:rPr>
              <a:t>20</a:t>
            </a:r>
            <a:br>
              <a:rPr lang="en-US" altLang="zh-TW" sz="72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位置設為滑鼠 </a:t>
            </a:r>
            <a: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</a:rPr>
              <a:t>x , y</a:t>
            </a:r>
            <a:endParaRPr lang="zh-TW" altLang="en-US" sz="7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480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latin typeface="微軟正黑體" panose="020B0604030504040204" pitchFamily="34" charset="-120"/>
              </a:rPr>
              <a:t>加上新迴圈</a:t>
            </a:r>
            <a:b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迴圈變數改為 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直</a:t>
            </a:r>
            <a:b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latin typeface="微軟正黑體" panose="020B0604030504040204" pitchFamily="34" charset="-120"/>
              </a:rPr>
              <a:t>加進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變數清單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92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重複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b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8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</a:t>
            </a:r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迴圈變數</a:t>
            </a:r>
            <a:r>
              <a:rPr lang="zh-TW" altLang="en-US" sz="8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增加</a:t>
            </a: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高度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560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87840"/>
            <a:ext cx="6815669" cy="1515533"/>
          </a:xfrm>
        </p:spPr>
        <p:txBody>
          <a:bodyPr/>
          <a:lstStyle/>
          <a:p>
            <a:r>
              <a:rPr lang="en-US" altLang="zh-TW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Part 4</a:t>
            </a:r>
            <a:endParaRPr lang="zh-TW" altLang="en-US" sz="9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350337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9600" dirty="0"/>
              <a:t>障礙物</a:t>
            </a:r>
            <a:r>
              <a:rPr lang="en-US" altLang="zh-TW" sz="9600" dirty="0"/>
              <a:t>-</a:t>
            </a:r>
            <a:r>
              <a:rPr lang="zh-TW" altLang="en-US" sz="9600" dirty="0"/>
              <a:t>牆 </a:t>
            </a:r>
          </a:p>
        </p:txBody>
      </p:sp>
    </p:spTree>
    <p:extLst>
      <p:ext uri="{BB962C8B-B14F-4D97-AF65-F5344CB8AC3E}">
        <p14:creationId xmlns:p14="http://schemas.microsoft.com/office/powerpoint/2010/main" val="3297919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加上新迴圈</a:t>
            </a:r>
            <a:b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迴圈變數改為 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橫</a:t>
            </a:r>
            <a:b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latin typeface="微軟正黑體" panose="020B0604030504040204" pitchFamily="34" charset="-120"/>
              </a:rPr>
              <a:t>加進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變數清單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0344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665" y="1020726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latin typeface="微軟正黑體" panose="020B0604030504040204" pitchFamily="34" charset="-120"/>
              </a:rPr>
              <a:t>儲存檔案</a:t>
            </a:r>
            <a:r>
              <a:rPr lang="en-US" altLang="zh-TW" sz="9600" dirty="0">
                <a:latin typeface="微軟正黑體" panose="020B0604030504040204" pitchFamily="34" charset="-120"/>
              </a:rPr>
              <a:t>:</a:t>
            </a:r>
            <a:br>
              <a:rPr lang="en-US" altLang="zh-TW" sz="9600" dirty="0">
                <a:latin typeface="微軟正黑體" panose="020B0604030504040204" pitchFamily="34" charset="-120"/>
              </a:rPr>
            </a:br>
            <a:r>
              <a:rPr lang="zh-TW" altLang="en-US" sz="6600" dirty="0">
                <a:solidFill>
                  <a:srgbClr val="FF0000"/>
                </a:solidFill>
                <a:latin typeface="Berlin Sans FB" panose="020E0602020502020306" pitchFamily="34" charset="0"/>
                <a:ea typeface="微軟正黑體 Light" panose="020B0304030504040204" pitchFamily="34" charset="-120"/>
              </a:rPr>
              <a:t>物理撞擊實驗室</a:t>
            </a:r>
            <a:endParaRPr lang="zh-TW" altLang="en-US" sz="1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794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重複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b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8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</a:t>
            </a:r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迴圈變數</a:t>
            </a:r>
            <a:r>
              <a:rPr lang="zh-TW" altLang="en-US" sz="8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增加</a:t>
            </a: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</a:rPr>
              <a:t>寬度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0196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87840"/>
            <a:ext cx="6815669" cy="1515533"/>
          </a:xfrm>
        </p:spPr>
        <p:txBody>
          <a:bodyPr/>
          <a:lstStyle/>
          <a:p>
            <a:r>
              <a:rPr lang="en-US" altLang="zh-TW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Part 5</a:t>
            </a:r>
            <a:endParaRPr lang="zh-TW" altLang="en-US" sz="9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350337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8000" dirty="0"/>
              <a:t>障礙物</a:t>
            </a:r>
            <a:r>
              <a:rPr lang="en-US" altLang="zh-TW" sz="8000" dirty="0"/>
              <a:t>-</a:t>
            </a:r>
            <a:r>
              <a:rPr lang="zh-TW" altLang="en-US" sz="8000" dirty="0"/>
              <a:t>金字塔 </a:t>
            </a:r>
          </a:p>
        </p:txBody>
      </p:sp>
    </p:spTree>
    <p:extLst>
      <p:ext uri="{BB962C8B-B14F-4D97-AF65-F5344CB8AC3E}">
        <p14:creationId xmlns:p14="http://schemas.microsoft.com/office/powerpoint/2010/main" val="3477590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內層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迴圈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次數</a:t>
            </a:r>
            <a:b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8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</a:t>
            </a: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外層</a:t>
            </a:r>
            <a:r>
              <a:rPr lang="zh-TW" altLang="en-US" sz="8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迴圈</a:t>
            </a: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</a:t>
            </a:r>
            <a:r>
              <a:rPr lang="zh-TW" altLang="en-US" sz="8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遞減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290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左右相反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內層迴圈次數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最大值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減去</a:t>
            </a:r>
          </a:p>
        </p:txBody>
      </p:sp>
    </p:spTree>
    <p:extLst>
      <p:ext uri="{BB962C8B-B14F-4D97-AF65-F5344CB8AC3E}">
        <p14:creationId xmlns:p14="http://schemas.microsoft.com/office/powerpoint/2010/main" val="188024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每往上一層</a:t>
            </a:r>
            <a:r>
              <a:rPr lang="en-US" altLang="zh-TW" sz="7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依變數</a:t>
            </a:r>
            <a:r>
              <a:rPr lang="zh-TW" altLang="en-US" sz="7200" dirty="0">
                <a:solidFill>
                  <a:srgbClr val="FF0000"/>
                </a:solidFill>
                <a:latin typeface="微軟正黑體" panose="020B0604030504040204" pitchFamily="34" charset="-120"/>
              </a:rPr>
              <a:t>直</a:t>
            </a:r>
            <a:r>
              <a:rPr lang="en-US" altLang="zh-TW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方塊往右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半個寬度</a:t>
            </a:r>
          </a:p>
        </p:txBody>
      </p:sp>
    </p:spTree>
    <p:extLst>
      <p:ext uri="{BB962C8B-B14F-4D97-AF65-F5344CB8AC3E}">
        <p14:creationId xmlns:p14="http://schemas.microsoft.com/office/powerpoint/2010/main" val="113840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87840"/>
            <a:ext cx="6815669" cy="1515533"/>
          </a:xfrm>
        </p:spPr>
        <p:txBody>
          <a:bodyPr/>
          <a:lstStyle/>
          <a:p>
            <a:r>
              <a:rPr lang="en-US" altLang="zh-TW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Part 6</a:t>
            </a:r>
            <a:endParaRPr lang="zh-TW" altLang="en-US" sz="9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350337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7200" dirty="0"/>
              <a:t>可調整變數</a:t>
            </a:r>
          </a:p>
        </p:txBody>
      </p:sp>
    </p:spTree>
    <p:extLst>
      <p:ext uri="{BB962C8B-B14F-4D97-AF65-F5344CB8AC3E}">
        <p14:creationId xmlns:p14="http://schemas.microsoft.com/office/powerpoint/2010/main" val="21745480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latin typeface="微軟正黑體" panose="020B0604030504040204" pitchFamily="34" charset="-120"/>
              </a:rPr>
              <a:t>集中可調整變數</a:t>
            </a:r>
            <a:br>
              <a:rPr lang="en-US" altLang="zh-TW" sz="9600" dirty="0">
                <a:latin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方塊高、方塊寬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114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latin typeface="微軟正黑體" panose="020B0604030504040204" pitchFamily="34" charset="-120"/>
              </a:rPr>
              <a:t>調整不同尺寸</a:t>
            </a:r>
            <a:br>
              <a:rPr lang="en-US" altLang="zh-TW" sz="9600" dirty="0">
                <a:latin typeface="微軟正黑體" panose="020B0604030504040204" pitchFamily="34" charset="-120"/>
              </a:rPr>
            </a:br>
            <a:r>
              <a:rPr lang="zh-TW" altLang="en-US" sz="9600" dirty="0">
                <a:latin typeface="微軟正黑體" panose="020B0604030504040204" pitchFamily="34" charset="-120"/>
              </a:rPr>
              <a:t>比例的障礙物</a:t>
            </a:r>
            <a:endParaRPr lang="zh-TW" altLang="en-US" sz="9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419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latin typeface="微軟正黑體" panose="020B0604030504040204" pitchFamily="34" charset="-120"/>
              </a:rPr>
              <a:t>集中可調整變數</a:t>
            </a:r>
            <a:br>
              <a:rPr lang="en-US" altLang="zh-TW" sz="9600" dirty="0">
                <a:latin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級數</a:t>
            </a:r>
            <a:r>
              <a:rPr lang="en-US" altLang="zh-TW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迴圈次數</a:t>
            </a:r>
            <a:r>
              <a:rPr lang="en-US" altLang="zh-TW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endParaRPr lang="zh-TW" altLang="en-US" sz="9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9290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latin typeface="微軟正黑體" panose="020B0604030504040204" pitchFamily="34" charset="-120"/>
              </a:rPr>
              <a:t>調整不同級數</a:t>
            </a:r>
            <a:br>
              <a:rPr lang="en-US" altLang="zh-TW" sz="9600" dirty="0">
                <a:latin typeface="微軟正黑體" panose="020B0604030504040204" pitchFamily="34" charset="-120"/>
              </a:rPr>
            </a:br>
            <a:r>
              <a:rPr lang="zh-TW" altLang="en-US" sz="9600" dirty="0">
                <a:latin typeface="微軟正黑體" panose="020B0604030504040204" pitchFamily="34" charset="-120"/>
              </a:rPr>
              <a:t>的障礙物</a:t>
            </a:r>
            <a:endParaRPr lang="zh-TW" altLang="en-US" sz="9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8617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87840"/>
            <a:ext cx="6815669" cy="1515533"/>
          </a:xfrm>
        </p:spPr>
        <p:txBody>
          <a:bodyPr/>
          <a:lstStyle/>
          <a:p>
            <a:r>
              <a:rPr lang="en-US" altLang="zh-TW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Part 1</a:t>
            </a:r>
            <a:endParaRPr lang="zh-TW" altLang="en-US" sz="9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350337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80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發射撞擊圓球</a:t>
            </a:r>
          </a:p>
        </p:txBody>
      </p:sp>
    </p:spTree>
    <p:extLst>
      <p:ext uri="{BB962C8B-B14F-4D97-AF65-F5344CB8AC3E}">
        <p14:creationId xmlns:p14="http://schemas.microsoft.com/office/powerpoint/2010/main" val="2579637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87840"/>
            <a:ext cx="6815669" cy="1515533"/>
          </a:xfrm>
        </p:spPr>
        <p:txBody>
          <a:bodyPr/>
          <a:lstStyle/>
          <a:p>
            <a:r>
              <a:rPr lang="en-US" altLang="zh-TW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Part 7</a:t>
            </a:r>
            <a:endParaRPr lang="zh-TW" altLang="en-US" sz="9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350337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9600" dirty="0"/>
              <a:t>撞擊測試</a:t>
            </a:r>
          </a:p>
        </p:txBody>
      </p:sp>
    </p:spTree>
    <p:extLst>
      <p:ext uri="{BB962C8B-B14F-4D97-AF65-F5344CB8AC3E}">
        <p14:creationId xmlns:p14="http://schemas.microsoft.com/office/powerpoint/2010/main" val="23824138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latin typeface="微軟正黑體" panose="020B0604030504040204" pitchFamily="34" charset="-120"/>
              </a:rPr>
              <a:t>集中可調整變數</a:t>
            </a:r>
            <a:br>
              <a:rPr lang="en-US" altLang="zh-TW" sz="9600" dirty="0">
                <a:latin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球半徑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2599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latin typeface="微軟正黑體" panose="020B0604030504040204" pitchFamily="34" charset="-120"/>
              </a:rPr>
              <a:t>測試圓球</a:t>
            </a:r>
            <a:br>
              <a:rPr lang="en-US" altLang="zh-TW" sz="9600" dirty="0">
                <a:latin typeface="微軟正黑體" panose="020B0604030504040204" pitchFamily="34" charset="-120"/>
              </a:rPr>
            </a:br>
            <a:r>
              <a:rPr lang="zh-TW" altLang="en-US" sz="9600" dirty="0">
                <a:latin typeface="微軟正黑體" panose="020B0604030504040204" pitchFamily="34" charset="-120"/>
              </a:rPr>
              <a:t>半徑為</a:t>
            </a:r>
            <a:r>
              <a:rPr lang="en-US" altLang="zh-TW" sz="9600" dirty="0">
                <a:latin typeface="微軟正黑體" panose="020B0604030504040204" pitchFamily="34" charset="-120"/>
              </a:rPr>
              <a:t>40</a:t>
            </a:r>
            <a:endParaRPr lang="zh-TW" altLang="en-US" sz="9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0594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latin typeface="微軟正黑體" panose="020B0604030504040204" pitchFamily="34" charset="-120"/>
              </a:rPr>
              <a:t>測試圓球</a:t>
            </a:r>
            <a:br>
              <a:rPr lang="en-US" altLang="zh-TW" sz="9600" dirty="0">
                <a:latin typeface="微軟正黑體" panose="020B0604030504040204" pitchFamily="34" charset="-120"/>
              </a:rPr>
            </a:br>
            <a:r>
              <a:rPr lang="zh-TW" altLang="en-US" sz="9600" dirty="0">
                <a:latin typeface="微軟正黑體" panose="020B0604030504040204" pitchFamily="34" charset="-120"/>
              </a:rPr>
              <a:t>半徑為</a:t>
            </a:r>
            <a:r>
              <a:rPr lang="en-US" altLang="zh-TW" sz="9600" dirty="0">
                <a:latin typeface="微軟正黑體" panose="020B0604030504040204" pitchFamily="34" charset="-120"/>
              </a:rPr>
              <a:t>60</a:t>
            </a:r>
            <a:endParaRPr lang="zh-TW" altLang="en-US" sz="9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517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800" dirty="0">
                <a:latin typeface="微軟正黑體" panose="020B0604030504040204" pitchFamily="34" charset="-120"/>
              </a:rPr>
              <a:t>集中可調整變數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</a:rPr>
              <a:t>球密度、方塊密度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590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設定密度</a:t>
            </a:r>
            <a:b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球為</a:t>
            </a:r>
            <a: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b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方塊為</a:t>
            </a:r>
            <a: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8140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設定密度</a:t>
            </a:r>
            <a:b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球為</a:t>
            </a:r>
            <a: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b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方塊為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873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設定密度</a:t>
            </a:r>
            <a:b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球為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b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方塊為</a:t>
            </a:r>
            <a: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1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870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設定密度</a:t>
            </a:r>
            <a:b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球為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b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方塊為</a:t>
            </a:r>
            <a: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1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566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87840"/>
            <a:ext cx="6815669" cy="1515533"/>
          </a:xfrm>
        </p:spPr>
        <p:txBody>
          <a:bodyPr/>
          <a:lstStyle/>
          <a:p>
            <a:r>
              <a:rPr lang="en-US" altLang="zh-TW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Part 8</a:t>
            </a:r>
            <a:endParaRPr lang="zh-TW" altLang="en-US" sz="9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350337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9600" dirty="0"/>
              <a:t>慢動作</a:t>
            </a:r>
          </a:p>
        </p:txBody>
      </p:sp>
    </p:spTree>
    <p:extLst>
      <p:ext uri="{BB962C8B-B14F-4D97-AF65-F5344CB8AC3E}">
        <p14:creationId xmlns:p14="http://schemas.microsoft.com/office/powerpoint/2010/main" val="2684617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匯入物理模組</a:t>
            </a:r>
            <a:r>
              <a:rPr lang="en-US" altLang="zh-TW" sz="67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67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開頭</a:t>
            </a:r>
            <a:r>
              <a:rPr lang="en-US" altLang="zh-TW" sz="67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9600" dirty="0">
                <a:latin typeface="微軟正黑體" panose="020B0604030504040204" pitchFamily="34" charset="-120"/>
              </a:rPr>
              <a:t>模擬主迴圈</a:t>
            </a:r>
            <a:r>
              <a:rPr lang="en-US" altLang="zh-TW" sz="6700" dirty="0">
                <a:solidFill>
                  <a:srgbClr val="FF0000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6700" dirty="0">
                <a:solidFill>
                  <a:srgbClr val="FF0000"/>
                </a:solidFill>
                <a:latin typeface="微軟正黑體" panose="020B0604030504040204" pitchFamily="34" charset="-120"/>
              </a:rPr>
              <a:t>最後</a:t>
            </a:r>
            <a:r>
              <a:rPr lang="en-US" altLang="zh-TW" sz="6700" dirty="0">
                <a:solidFill>
                  <a:srgbClr val="FF0000"/>
                </a:solidFill>
                <a:latin typeface="微軟正黑體" panose="020B0604030504040204" pitchFamily="34" charset="-120"/>
              </a:rPr>
              <a:t>)</a:t>
            </a:r>
            <a:endParaRPr lang="zh-TW" altLang="en-US" sz="9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469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鍵盤放開時</a:t>
            </a:r>
            <a:b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慢動作 不成立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007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鍵盤按下時</a:t>
            </a:r>
            <a:b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如果按下 空白鍵</a:t>
            </a:r>
            <a:br>
              <a:rPr lang="en-US" altLang="zh-TW" sz="8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慢動作 成立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7286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</a:t>
            </a:r>
            <a:b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慢動作效果</a:t>
            </a:r>
          </a:p>
        </p:txBody>
      </p:sp>
    </p:spTree>
    <p:extLst>
      <p:ext uri="{BB962C8B-B14F-4D97-AF65-F5344CB8AC3E}">
        <p14:creationId xmlns:p14="http://schemas.microsoft.com/office/powerpoint/2010/main" val="91839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2671233"/>
            <a:ext cx="6815669" cy="1515533"/>
          </a:xfrm>
        </p:spPr>
        <p:txBody>
          <a:bodyPr/>
          <a:lstStyle/>
          <a:p>
            <a:r>
              <a:rPr lang="zh-TW" altLang="en-US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程式完成</a:t>
            </a:r>
          </a:p>
        </p:txBody>
      </p:sp>
    </p:spTree>
    <p:extLst>
      <p:ext uri="{BB962C8B-B14F-4D97-AF65-F5344CB8AC3E}">
        <p14:creationId xmlns:p14="http://schemas.microsoft.com/office/powerpoint/2010/main" val="272799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latin typeface="微軟正黑體" panose="020B0604030504040204" pitchFamily="34" charset="-120"/>
              </a:rPr>
              <a:t>設定舞台</a:t>
            </a:r>
            <a:br>
              <a:rPr lang="en-US" altLang="zh-TW" sz="16600" dirty="0">
                <a:latin typeface="微軟正黑體" panose="020B0604030504040204" pitchFamily="34" charset="-120"/>
              </a:rPr>
            </a:b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</a:rPr>
              <a:t>寬</a:t>
            </a:r>
            <a:r>
              <a:rPr lang="en-US" altLang="zh-TW" sz="8800" dirty="0">
                <a:solidFill>
                  <a:srgbClr val="FF0000"/>
                </a:solidFill>
                <a:latin typeface="微軟正黑體" panose="020B0604030504040204" pitchFamily="34" charset="-120"/>
              </a:rPr>
              <a:t>800   </a:t>
            </a: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</a:rPr>
              <a:t>高</a:t>
            </a:r>
            <a:r>
              <a:rPr lang="en-US" altLang="zh-TW" sz="8800" dirty="0">
                <a:solidFill>
                  <a:srgbClr val="FF0000"/>
                </a:solidFill>
                <a:latin typeface="微軟正黑體" panose="020B0604030504040204" pitchFamily="34" charset="-120"/>
              </a:rPr>
              <a:t>800</a:t>
            </a:r>
            <a:endParaRPr lang="zh-TW" altLang="en-US" sz="5300" dirty="0">
              <a:solidFill>
                <a:srgbClr val="FF0000"/>
              </a:solidFill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098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latin typeface="微軟正黑體" panose="020B0604030504040204" pitchFamily="34" charset="-120"/>
              </a:rPr>
              <a:t>新增事件函式</a:t>
            </a:r>
            <a:br>
              <a:rPr lang="en-US" altLang="zh-TW" sz="9600" dirty="0">
                <a:latin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按下滑鼠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</a:t>
            </a:r>
          </a:p>
        </p:txBody>
      </p:sp>
    </p:spTree>
    <p:extLst>
      <p:ext uri="{BB962C8B-B14F-4D97-AF65-F5344CB8AC3E}">
        <p14:creationId xmlns:p14="http://schemas.microsoft.com/office/powerpoint/2010/main" val="426871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新增圓球</a:t>
            </a:r>
            <a:b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6000" dirty="0">
                <a:solidFill>
                  <a:srgbClr val="FF0000"/>
                </a:solidFill>
                <a:latin typeface="微軟正黑體" panose="020B0604030504040204" pitchFamily="34" charset="-120"/>
              </a:rPr>
              <a:t>半徑</a:t>
            </a:r>
            <a:r>
              <a:rPr lang="en-US" altLang="zh-TW" sz="6000" dirty="0">
                <a:solidFill>
                  <a:srgbClr val="FF0000"/>
                </a:solidFill>
                <a:latin typeface="微軟正黑體" panose="020B0604030504040204" pitchFamily="34" charset="-120"/>
              </a:rPr>
              <a:t>20</a:t>
            </a:r>
            <a:br>
              <a:rPr lang="en-US" altLang="zh-TW" sz="6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latin typeface="微軟正黑體" panose="020B0604030504040204" pitchFamily="34" charset="-120"/>
              </a:rPr>
              <a:t>開始位置 </a:t>
            </a:r>
            <a:r>
              <a:rPr lang="en-US" altLang="zh-TW" sz="6000" dirty="0">
                <a:solidFill>
                  <a:srgbClr val="FF0000"/>
                </a:solidFill>
                <a:latin typeface="微軟正黑體" panose="020B0604030504040204" pitchFamily="34" charset="-120"/>
              </a:rPr>
              <a:t>(0, y)</a:t>
            </a:r>
            <a:br>
              <a:rPr lang="en-US" altLang="zh-TW" sz="60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6000" dirty="0">
                <a:solidFill>
                  <a:srgbClr val="FF0000"/>
                </a:solidFill>
                <a:latin typeface="微軟正黑體" panose="020B0604030504040204" pitchFamily="34" charset="-120"/>
              </a:rPr>
              <a:t>依滑鼠高度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025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latin typeface="微軟正黑體" panose="020B0604030504040204" pitchFamily="34" charset="-120"/>
              </a:rPr>
              <a:t>施加衝力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8000" dirty="0">
                <a:solidFill>
                  <a:srgbClr val="FF0000"/>
                </a:solidFill>
                <a:latin typeface="微軟正黑體" panose="020B0604030504040204" pitchFamily="34" charset="-120"/>
              </a:rPr>
              <a:t>從左向右發射 </a:t>
            </a:r>
            <a: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</a:rPr>
              <a:t>[800, 0]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0923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增加一些</a:t>
            </a:r>
            <a:b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上升速度</a:t>
            </a:r>
            <a:r>
              <a:rPr lang="en-US" altLang="zh-TW" sz="67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(200)</a:t>
            </a:r>
            <a:br>
              <a:rPr lang="en-US" altLang="zh-TW" sz="67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8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讓子彈不要太快掉落</a:t>
            </a:r>
            <a:endParaRPr lang="zh-TW" altLang="en-US" sz="9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99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2493</TotalTime>
  <Words>381</Words>
  <Application>Microsoft Office PowerPoint</Application>
  <PresentationFormat>寬螢幕</PresentationFormat>
  <Paragraphs>52</Paragraphs>
  <Slides>43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50" baseType="lpstr">
      <vt:lpstr>微軟正黑體</vt:lpstr>
      <vt:lpstr>微軟正黑體 Light</vt:lpstr>
      <vt:lpstr>新細明體</vt:lpstr>
      <vt:lpstr>Arial</vt:lpstr>
      <vt:lpstr>Berlin Sans FB</vt:lpstr>
      <vt:lpstr>Garamond</vt:lpstr>
      <vt:lpstr>有機</vt:lpstr>
      <vt:lpstr>Let’s Code</vt:lpstr>
      <vt:lpstr>儲存檔案: 物理撞擊實驗室</vt:lpstr>
      <vt:lpstr>Part 1</vt:lpstr>
      <vt:lpstr>匯入物理模組(開頭)模擬主迴圈(最後)</vt:lpstr>
      <vt:lpstr>設定舞台 寬800   高800</vt:lpstr>
      <vt:lpstr>新增事件函式 按下滑鼠時</vt:lpstr>
      <vt:lpstr>新增圓球 半徑20 開始位置 (0, y) 依滑鼠高度</vt:lpstr>
      <vt:lpstr>施加衝力 從左向右發射 [800, 0]</vt:lpstr>
      <vt:lpstr>增加一些 上升速度(200) 讓子彈不要太快掉落</vt:lpstr>
      <vt:lpstr>調整圓球速度 2000</vt:lpstr>
      <vt:lpstr>Part 2</vt:lpstr>
      <vt:lpstr>新增事件函式 按下鍵盤時 如果按向左鍵 呼叫柱</vt:lpstr>
      <vt:lpstr>新增函式柱 引數 x, y</vt:lpstr>
      <vt:lpstr>Part 3</vt:lpstr>
      <vt:lpstr>新增方塊 寬高20 位置設為滑鼠 x , y</vt:lpstr>
      <vt:lpstr>加上新迴圈 迴圈變數改為 直 加進變數清單</vt:lpstr>
      <vt:lpstr>重複10次 依迴圈變數增加高度</vt:lpstr>
      <vt:lpstr>Part 4</vt:lpstr>
      <vt:lpstr>加上新迴圈 迴圈變數改為 橫 加進變數清單</vt:lpstr>
      <vt:lpstr>重複10次 依迴圈變數增加寬度</vt:lpstr>
      <vt:lpstr>Part 5</vt:lpstr>
      <vt:lpstr>內層迴圈次數 依外層迴圈變數遞減</vt:lpstr>
      <vt:lpstr>左右相反 內層迴圈次數 以最大值減去</vt:lpstr>
      <vt:lpstr>每往上一層(依變數直) 方塊往右半個寬度</vt:lpstr>
      <vt:lpstr>Part 6</vt:lpstr>
      <vt:lpstr>集中可調整變數 方塊高、方塊寬</vt:lpstr>
      <vt:lpstr>調整不同尺寸 比例的障礙物</vt:lpstr>
      <vt:lpstr>集中可調整變數 級數(迴圈次數)</vt:lpstr>
      <vt:lpstr>調整不同級數 的障礙物</vt:lpstr>
      <vt:lpstr>Part 7</vt:lpstr>
      <vt:lpstr>集中可調整變數 球半徑</vt:lpstr>
      <vt:lpstr>測試圓球 半徑為40</vt:lpstr>
      <vt:lpstr>測試圓球 半徑為60</vt:lpstr>
      <vt:lpstr>集中可調整變數 球密度、方塊密度</vt:lpstr>
      <vt:lpstr>設定密度 球為1 方塊為1</vt:lpstr>
      <vt:lpstr>設定密度 球為1 方塊為10</vt:lpstr>
      <vt:lpstr>設定密度 球為10 方塊為1</vt:lpstr>
      <vt:lpstr>設定密度 球為100 方塊為1</vt:lpstr>
      <vt:lpstr>Part 8</vt:lpstr>
      <vt:lpstr>鍵盤放開時 慢動作 不成立</vt:lpstr>
      <vt:lpstr>鍵盤按下時 如果按下 空白鍵 慢動作 成立</vt:lpstr>
      <vt:lpstr>測試 慢動作效果</vt:lpstr>
      <vt:lpstr>程式完成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181</cp:revision>
  <dcterms:created xsi:type="dcterms:W3CDTF">2021-12-28T13:26:05Z</dcterms:created>
  <dcterms:modified xsi:type="dcterms:W3CDTF">2022-03-07T11:57:14Z</dcterms:modified>
</cp:coreProperties>
</file>