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3" r:id="rId2"/>
  </p:sldMasterIdLst>
  <p:notesMasterIdLst>
    <p:notesMasterId r:id="rId18"/>
  </p:notesMasterIdLst>
  <p:sldIdLst>
    <p:sldId id="256" r:id="rId3"/>
    <p:sldId id="267" r:id="rId4"/>
    <p:sldId id="266" r:id="rId5"/>
    <p:sldId id="276" r:id="rId6"/>
    <p:sldId id="299" r:id="rId7"/>
    <p:sldId id="510" r:id="rId8"/>
    <p:sldId id="511" r:id="rId9"/>
    <p:sldId id="395" r:id="rId10"/>
    <p:sldId id="512" r:id="rId11"/>
    <p:sldId id="522" r:id="rId12"/>
    <p:sldId id="263" r:id="rId13"/>
    <p:sldId id="475" r:id="rId14"/>
    <p:sldId id="265" r:id="rId15"/>
    <p:sldId id="270" r:id="rId16"/>
    <p:sldId id="261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689"/>
    <a:srgbClr val="DA3C49"/>
    <a:srgbClr val="258A8F"/>
    <a:srgbClr val="67B1AA"/>
    <a:srgbClr val="79BAB4"/>
    <a:srgbClr val="66B5C9"/>
    <a:srgbClr val="EDB159"/>
    <a:srgbClr val="235787"/>
    <a:srgbClr val="26A9E0"/>
    <a:srgbClr val="2A9C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58" autoAdjust="0"/>
    <p:restoredTop sz="96182" autoAdjust="0"/>
  </p:normalViewPr>
  <p:slideViewPr>
    <p:cSldViewPr snapToGrid="0">
      <p:cViewPr varScale="1">
        <p:scale>
          <a:sx n="119" d="100"/>
          <a:sy n="119" d="100"/>
        </p:scale>
        <p:origin x="18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166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148967" y="2418592"/>
            <a:ext cx="4388530" cy="558799"/>
          </a:xfrm>
        </p:spPr>
        <p:txBody>
          <a:bodyPr anchor="t" anchorCtr="0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rgbClr val="303689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  <a:p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1148967" y="1130300"/>
            <a:ext cx="4388530" cy="1288292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rgbClr val="303689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148967" y="3341902"/>
            <a:ext cx="438853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rgbClr val="303689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148967" y="3638173"/>
            <a:ext cx="438853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rgbClr val="303689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47" name="Freeform 47"/>
          <p:cNvSpPr>
            <a:spLocks/>
          </p:cNvSpPr>
          <p:nvPr userDrawn="1"/>
        </p:nvSpPr>
        <p:spPr bwMode="auto">
          <a:xfrm>
            <a:off x="-1588" y="4826208"/>
            <a:ext cx="12206288" cy="2449512"/>
          </a:xfrm>
          <a:custGeom>
            <a:avLst/>
            <a:gdLst>
              <a:gd name="T0" fmla="*/ 7689 w 7689"/>
              <a:gd name="T1" fmla="*/ 1543 h 1543"/>
              <a:gd name="T2" fmla="*/ 7689 w 7689"/>
              <a:gd name="T3" fmla="*/ 1485 h 1543"/>
              <a:gd name="T4" fmla="*/ 4821 w 7689"/>
              <a:gd name="T5" fmla="*/ 568 h 1543"/>
              <a:gd name="T6" fmla="*/ 3065 w 7689"/>
              <a:gd name="T7" fmla="*/ 0 h 1543"/>
              <a:gd name="T8" fmla="*/ 582 w 7689"/>
              <a:gd name="T9" fmla="*/ 597 h 1543"/>
              <a:gd name="T10" fmla="*/ 0 w 7689"/>
              <a:gd name="T11" fmla="*/ 717 h 1543"/>
              <a:gd name="T12" fmla="*/ 0 w 7689"/>
              <a:gd name="T13" fmla="*/ 1543 h 1543"/>
              <a:gd name="T14" fmla="*/ 7689 w 7689"/>
              <a:gd name="T15" fmla="*/ 1543 h 1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89" h="1543">
                <a:moveTo>
                  <a:pt x="7689" y="1543"/>
                </a:moveTo>
                <a:lnTo>
                  <a:pt x="7689" y="1485"/>
                </a:lnTo>
                <a:lnTo>
                  <a:pt x="4821" y="568"/>
                </a:lnTo>
                <a:lnTo>
                  <a:pt x="3065" y="0"/>
                </a:lnTo>
                <a:lnTo>
                  <a:pt x="582" y="597"/>
                </a:lnTo>
                <a:lnTo>
                  <a:pt x="0" y="717"/>
                </a:lnTo>
                <a:lnTo>
                  <a:pt x="0" y="1543"/>
                </a:lnTo>
                <a:lnTo>
                  <a:pt x="7689" y="154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39590" y="2193006"/>
            <a:ext cx="5627192" cy="3520559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/>
        </p:nvCxnSpPr>
        <p:spPr>
          <a:xfrm flipH="1">
            <a:off x="1148967" y="5700865"/>
            <a:ext cx="9894066" cy="0"/>
          </a:xfrm>
          <a:prstGeom prst="line">
            <a:avLst/>
          </a:prstGeom>
          <a:ln>
            <a:solidFill>
              <a:srgbClr val="303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10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 userDrawn="1"/>
        </p:nvSpPr>
        <p:spPr>
          <a:xfrm>
            <a:off x="0" y="0"/>
            <a:ext cx="12192000" cy="2539717"/>
          </a:xfrm>
          <a:prstGeom prst="rect">
            <a:avLst/>
          </a:prstGeom>
          <a:solidFill>
            <a:srgbClr val="DA3C4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0" y="2492959"/>
            <a:ext cx="12192000" cy="442578"/>
          </a:xfrm>
          <a:prstGeom prst="rect">
            <a:avLst/>
          </a:prstGeom>
          <a:solidFill>
            <a:srgbClr val="303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682696" y="3271666"/>
            <a:ext cx="4546600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682696" y="1561343"/>
            <a:ext cx="4535055" cy="656792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pic>
        <p:nvPicPr>
          <p:cNvPr id="34" name="图片 3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53866" y="562118"/>
            <a:ext cx="3096737" cy="193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407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4137478" y="3040014"/>
            <a:ext cx="3917045" cy="1153597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rgbClr val="303689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4137477" y="4251833"/>
            <a:ext cx="391704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rgbClr val="303689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137477" y="4567467"/>
            <a:ext cx="391704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rgbClr val="303689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pic>
        <p:nvPicPr>
          <p:cNvPr id="43" name="图片 4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47632" y="1102592"/>
            <a:ext cx="3096737" cy="193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3693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0958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603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5759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5%89%8D%E9%A6%88%E7%A5%9E%E7%BB%8F%E7%BD%91%E7%BB%9C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zh.wikipedia.org/wiki/%E6%97%B6%E9%97%B4%E5%BA%8F%E5%88%97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联合预训练模型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148967" y="729916"/>
            <a:ext cx="9647370" cy="154054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Unified Language Model Pre-training for Natural Language Understanding and Generation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汇报人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熊梦军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9A843-D829-49C2-A01A-4B7D9BD5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UniLM</a:t>
            </a:r>
            <a:endParaRPr lang="zh-CN" altLang="en-US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A21381-93E7-4696-AA8D-3C561D277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>
                <a:cs typeface="+mn-ea"/>
                <a:sym typeface="+mn-lt"/>
              </a:rPr>
              <a:t>10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AFCCB1A-78EC-43B6-AA43-351B9950DE25}"/>
              </a:ext>
            </a:extLst>
          </p:cNvPr>
          <p:cNvSpPr/>
          <p:nvPr/>
        </p:nvSpPr>
        <p:spPr>
          <a:xfrm>
            <a:off x="1245932" y="1371601"/>
            <a:ext cx="9899297" cy="4114798"/>
          </a:xfrm>
          <a:prstGeom prst="roundRect">
            <a:avLst>
              <a:gd name="adj" fmla="val 2253"/>
            </a:avLst>
          </a:prstGeom>
          <a:solidFill>
            <a:schemeClr val="bg1"/>
          </a:solidFill>
          <a:ln>
            <a:noFill/>
          </a:ln>
          <a:effectLst>
            <a:outerShdw blurRad="127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37B08C63-AB97-4DD8-8C8D-02160C63C10A}"/>
              </a:ext>
            </a:extLst>
          </p:cNvPr>
          <p:cNvSpPr/>
          <p:nvPr/>
        </p:nvSpPr>
        <p:spPr>
          <a:xfrm>
            <a:off x="1084405" y="1585620"/>
            <a:ext cx="9899297" cy="4114799"/>
          </a:xfrm>
          <a:prstGeom prst="roundRect">
            <a:avLst>
              <a:gd name="adj" fmla="val 2253"/>
            </a:avLst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0456292-FE55-4149-80D1-4274CBD2D113}"/>
              </a:ext>
            </a:extLst>
          </p:cNvPr>
          <p:cNvSpPr txBox="1"/>
          <p:nvPr/>
        </p:nvSpPr>
        <p:spPr>
          <a:xfrm>
            <a:off x="1511817" y="2018526"/>
            <a:ext cx="9168366" cy="324898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统一的预训练过程</a:t>
            </a:r>
            <a:r>
              <a:rPr lang="en-US" altLang="zh-CN" sz="2000" dirty="0"/>
              <a:t>,</a:t>
            </a:r>
            <a:r>
              <a:rPr lang="zh-CN" altLang="en-US" sz="2000" dirty="0"/>
              <a:t>使用一个</a:t>
            </a:r>
            <a:r>
              <a:rPr lang="en-US" altLang="zh-CN" sz="2000" dirty="0"/>
              <a:t>transformer</a:t>
            </a:r>
            <a:r>
              <a:rPr lang="zh-CN" altLang="en-US" sz="2000" dirty="0"/>
              <a:t>语言模型囊括了了不同类型的语言模型的的参数和结构</a:t>
            </a:r>
            <a:r>
              <a:rPr lang="en-US" altLang="zh-CN" sz="2000" dirty="0"/>
              <a:t>(</a:t>
            </a:r>
            <a:r>
              <a:rPr lang="en-US" altLang="zh-CN" sz="2000" dirty="0" err="1"/>
              <a:t>blm</a:t>
            </a:r>
            <a:r>
              <a:rPr lang="zh-CN" altLang="en-US" sz="2000" dirty="0"/>
              <a:t>，</a:t>
            </a:r>
            <a:r>
              <a:rPr lang="en-US" altLang="zh-CN" sz="2000" dirty="0"/>
              <a:t>left-to-</a:t>
            </a:r>
            <a:r>
              <a:rPr lang="en-US" altLang="zh-CN" sz="2000" dirty="0" err="1"/>
              <a:t>right,seq</a:t>
            </a:r>
            <a:r>
              <a:rPr lang="en-US" altLang="zh-CN" sz="2000" dirty="0"/>
              <a:t>-to-seq),</a:t>
            </a:r>
            <a:r>
              <a:rPr lang="zh-CN" altLang="en-US" sz="2000" dirty="0"/>
              <a:t>从而不需要分开训练多个语言模型</a:t>
            </a:r>
            <a:r>
              <a:rPr lang="en-US" altLang="zh-CN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由于包含多种语言模型和结构，参数共享使得模型学到的文本表征更加通用化了</a:t>
            </a:r>
            <a:r>
              <a:rPr lang="en-US" altLang="zh-CN" sz="2000" dirty="0"/>
              <a:t>,</a:t>
            </a:r>
            <a:r>
              <a:rPr lang="zh-CN" altLang="en-US" sz="2000" dirty="0"/>
              <a:t>根据不同的语言建模目标</a:t>
            </a:r>
            <a:r>
              <a:rPr lang="en-US" altLang="zh-CN" sz="2000" dirty="0"/>
              <a:t>,</a:t>
            </a:r>
            <a:r>
              <a:rPr lang="zh-CN" altLang="en-US" sz="2000" dirty="0"/>
              <a:t>上下文信息会以不同的方式去使用。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UNILM</a:t>
            </a:r>
            <a:r>
              <a:rPr lang="zh-CN" altLang="en-US" sz="2000" dirty="0"/>
              <a:t>有</a:t>
            </a:r>
            <a:r>
              <a:rPr lang="en-US" altLang="zh-CN" sz="2000" dirty="0"/>
              <a:t>seq-to-seq</a:t>
            </a:r>
            <a:r>
              <a:rPr lang="zh-CN" altLang="en-US" sz="2000" dirty="0"/>
              <a:t>的预训练任务</a:t>
            </a:r>
            <a:r>
              <a:rPr lang="en-US" altLang="zh-CN" sz="2000" dirty="0"/>
              <a:t>,</a:t>
            </a:r>
            <a:r>
              <a:rPr lang="zh-CN" altLang="en-US" sz="2000" dirty="0"/>
              <a:t>所以适用自然语言生成任务</a:t>
            </a:r>
            <a:r>
              <a:rPr lang="en-US" altLang="zh-CN" sz="2000" dirty="0"/>
              <a:t>,</a:t>
            </a:r>
            <a:r>
              <a:rPr lang="zh-CN" altLang="en-US" sz="2000" dirty="0"/>
              <a:t>比如摘要提取</a:t>
            </a:r>
            <a:r>
              <a:rPr lang="en-US" altLang="zh-CN" sz="2000" dirty="0"/>
              <a:t>,</a:t>
            </a:r>
            <a:r>
              <a:rPr lang="zh-CN" altLang="en-US" sz="2000" dirty="0"/>
              <a:t>问题生成</a:t>
            </a:r>
            <a:r>
              <a:rPr lang="en-US" altLang="zh-CN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6016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FEE6E-DBC7-496B-A73B-3C9D58A37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UniLM</a:t>
            </a:r>
            <a:endParaRPr lang="zh-CN" altLang="en-US" dirty="0"/>
          </a:p>
        </p:txBody>
      </p:sp>
      <p:pic>
        <p:nvPicPr>
          <p:cNvPr id="4" name="内容占位符 3" descr="https://img-blog.csdnimg.cn/20191030171049914.png?x-oss-process=image/watermark,type_ZmFuZ3poZW5naGVpdGk,shadow_10,text_aHR0cHM6Ly9ibG9nLmNzZG4ubmV0L2Fub25Jc0FscmVhZHlUYWtlbg==,size_16,color_FFFFFF,t_70">
            <a:extLst>
              <a:ext uri="{FF2B5EF4-FFF2-40B4-BE49-F238E27FC236}">
                <a16:creationId xmlns:a16="http://schemas.microsoft.com/office/drawing/2014/main" id="{1AA583B2-80D6-4FA9-AAA5-AB1420541C6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92" y="1690688"/>
            <a:ext cx="5744608" cy="465931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A74F260-16B0-44AD-B9F0-FDC4BA29EE6D}"/>
              </a:ext>
            </a:extLst>
          </p:cNvPr>
          <p:cNvSpPr/>
          <p:nvPr/>
        </p:nvSpPr>
        <p:spPr>
          <a:xfrm>
            <a:off x="6096000" y="3429000"/>
            <a:ext cx="60875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>
                <a:latin typeface="等线" panose="02010600030101010101" pitchFamily="2" charset="-122"/>
                <a:cs typeface="Times New Roman" panose="02020603050405020304" pitchFamily="18" charset="0"/>
              </a:rPr>
              <a:t>Unidirectional LM : </a:t>
            </a:r>
            <a:r>
              <a:rPr lang="zh-CN" altLang="zh-CN" kern="100">
                <a:latin typeface="等线" panose="02010600030101010101" pitchFamily="2" charset="-122"/>
                <a:cs typeface="Times New Roman" panose="02020603050405020304" pitchFamily="18" charset="0"/>
              </a:rPr>
              <a:t>单向的语言模型</a:t>
            </a:r>
            <a:r>
              <a:rPr lang="en-US" altLang="zh-CN" kern="100">
                <a:latin typeface="等线" panose="02010600030101010101" pitchFamily="2" charset="-122"/>
                <a:cs typeface="Times New Roman" panose="02020603050405020304" pitchFamily="18" charset="0"/>
              </a:rPr>
              <a:t>,</a:t>
            </a:r>
            <a:endParaRPr lang="zh-CN" altLang="zh-CN" kern="10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>
                <a:cs typeface="Times New Roman" panose="02020603050405020304" pitchFamily="18" charset="0"/>
              </a:rPr>
              <a:t>包括从左到右和从右到左</a:t>
            </a:r>
            <a:r>
              <a:rPr lang="en-US" altLang="zh-CN">
                <a:cs typeface="Times New Roman" panose="02020603050405020304" pitchFamily="18" charset="0"/>
              </a:rPr>
              <a:t>,</a:t>
            </a:r>
            <a:r>
              <a:rPr lang="zh-CN" altLang="zh-CN">
                <a:cs typeface="Times New Roman" panose="02020603050405020304" pitchFamily="18" charset="0"/>
              </a:rPr>
              <a:t>单说从左到右</a:t>
            </a:r>
            <a:r>
              <a:rPr lang="en-US" altLang="zh-CN">
                <a:cs typeface="Times New Roman" panose="02020603050405020304" pitchFamily="18" charset="0"/>
              </a:rPr>
              <a:t>, </a:t>
            </a:r>
            <a:r>
              <a:rPr lang="zh-CN" altLang="zh-CN">
                <a:cs typeface="Times New Roman" panose="02020603050405020304" pitchFamily="18" charset="0"/>
              </a:rPr>
              <a:t>在考虑每个基本字符单位的向量表示的时候</a:t>
            </a:r>
            <a:r>
              <a:rPr lang="en-US" altLang="zh-CN">
                <a:cs typeface="Times New Roman" panose="02020603050405020304" pitchFamily="18" charset="0"/>
              </a:rPr>
              <a:t>,</a:t>
            </a:r>
            <a:r>
              <a:rPr lang="zh-CN" altLang="zh-CN">
                <a:cs typeface="Times New Roman" panose="02020603050405020304" pitchFamily="18" charset="0"/>
              </a:rPr>
              <a:t>只考虑他本身及本身左边的基本字符单位</a:t>
            </a:r>
            <a:r>
              <a:rPr lang="en-US" altLang="zh-CN">
                <a:cs typeface="Times New Roman" panose="02020603050405020304" pitchFamily="18" charset="0"/>
              </a:rPr>
              <a:t>,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7CC7E5B-2864-48F9-BD2A-B471803FFBC0}"/>
              </a:ext>
            </a:extLst>
          </p:cNvPr>
          <p:cNvSpPr/>
          <p:nvPr/>
        </p:nvSpPr>
        <p:spPr>
          <a:xfrm>
            <a:off x="6087533" y="188056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Bidirectional LM : 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双向的语言模型可以在每一次预测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mask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的时候都获得完整的上下文信息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两个方向的所有的基本字符单位信息都会编码进他的上下文信息中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D910E95-C3E6-410D-AE44-F43A427C1989}"/>
              </a:ext>
            </a:extLst>
          </p:cNvPr>
          <p:cNvSpPr/>
          <p:nvPr/>
        </p:nvSpPr>
        <p:spPr>
          <a:xfrm>
            <a:off x="6096000" y="478180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Sequence-to-Sequence LM : </a:t>
            </a:r>
            <a:r>
              <a:rPr lang="en-US" altLang="zh-CN" dirty="0">
                <a:cs typeface="Times New Roman" panose="02020603050405020304" pitchFamily="18" charset="0"/>
              </a:rPr>
              <a:t>seq-to-seq</a:t>
            </a:r>
            <a:r>
              <a:rPr lang="zh-CN" altLang="zh-CN" dirty="0">
                <a:cs typeface="Times New Roman" panose="02020603050405020304" pitchFamily="18" charset="0"/>
              </a:rPr>
              <a:t>的场景中</a:t>
            </a:r>
            <a:r>
              <a:rPr lang="en-US" altLang="zh-CN" dirty="0">
                <a:cs typeface="Times New Roman" panose="02020603050405020304" pitchFamily="18" charset="0"/>
              </a:rPr>
              <a:t>source</a:t>
            </a:r>
            <a:r>
              <a:rPr lang="zh-CN" altLang="en-US" dirty="0"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cs typeface="Times New Roman" panose="02020603050405020304" pitchFamily="18" charset="0"/>
              </a:rPr>
              <a:t>target</a:t>
            </a:r>
            <a:r>
              <a:rPr lang="zh-CN" altLang="en-US" dirty="0">
                <a:cs typeface="Times New Roman" panose="02020603050405020304" pitchFamily="18" charset="0"/>
              </a:rPr>
              <a:t>对应</a:t>
            </a:r>
            <a:r>
              <a:rPr lang="en-US" altLang="zh-CN" dirty="0">
                <a:cs typeface="Times New Roman" panose="02020603050405020304" pitchFamily="18" charset="0"/>
              </a:rPr>
              <a:t> , </a:t>
            </a:r>
            <a:r>
              <a:rPr lang="zh-CN" altLang="zh-CN" dirty="0"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cs typeface="Times New Roman" panose="02020603050405020304" pitchFamily="18" charset="0"/>
              </a:rPr>
              <a:t>source</a:t>
            </a:r>
            <a:r>
              <a:rPr lang="zh-CN" altLang="zh-CN" dirty="0">
                <a:cs typeface="Times New Roman" panose="02020603050405020304" pitchFamily="18" charset="0"/>
              </a:rPr>
              <a:t>里的基本字符单位对互相可见</a:t>
            </a:r>
            <a:r>
              <a:rPr lang="en-US" altLang="zh-CN" dirty="0">
                <a:cs typeface="Times New Roman" panose="02020603050405020304" pitchFamily="18" charset="0"/>
              </a:rPr>
              <a:t> , </a:t>
            </a:r>
            <a:r>
              <a:rPr lang="zh-CN" altLang="zh-CN" dirty="0">
                <a:cs typeface="Times New Roman" panose="02020603050405020304" pitchFamily="18" charset="0"/>
              </a:rPr>
              <a:t>但是在</a:t>
            </a:r>
            <a:r>
              <a:rPr lang="en-US" altLang="zh-CN" dirty="0">
                <a:cs typeface="Times New Roman" panose="02020603050405020304" pitchFamily="18" charset="0"/>
              </a:rPr>
              <a:t>target</a:t>
            </a:r>
            <a:r>
              <a:rPr lang="zh-CN" altLang="zh-CN" dirty="0">
                <a:cs typeface="Times New Roman" panose="02020603050405020304" pitchFamily="18" charset="0"/>
              </a:rPr>
              <a:t>里面的基本字符单位只能见到自己和自己左边的基本字符单位</a:t>
            </a:r>
            <a:r>
              <a:rPr lang="en-US" altLang="zh-CN" dirty="0">
                <a:cs typeface="Times New Roman" panose="02020603050405020304" pitchFamily="18" charset="0"/>
              </a:rPr>
              <a:t> ,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7556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61E94D-5F6E-428B-BA98-7D0EBF771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UniLM</a:t>
            </a:r>
            <a:endParaRPr lang="zh-CN" altLang="en-US" dirty="0">
              <a:sym typeface="+mn-lt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900F281-531F-4B27-8E70-DD96D2155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>
                <a:sym typeface="+mn-lt"/>
              </a:rPr>
              <a:pPr/>
              <a:t>12</a:t>
            </a:fld>
            <a:endParaRPr lang="zh-CN" altLang="en-US"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2FAADFC-CF44-44F8-90B2-26C4D1253F43}"/>
              </a:ext>
            </a:extLst>
          </p:cNvPr>
          <p:cNvSpPr txBox="1"/>
          <p:nvPr/>
        </p:nvSpPr>
        <p:spPr>
          <a:xfrm>
            <a:off x="669924" y="2471099"/>
            <a:ext cx="2956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SzPct val="75000"/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cs typeface="+mn-ea"/>
                <a:sym typeface="+mn-lt"/>
              </a:rPr>
              <a:t>UniLM</a:t>
            </a:r>
            <a:r>
              <a:rPr lang="zh-CN" altLang="en-US" sz="2000" dirty="0">
                <a:cs typeface="+mn-ea"/>
                <a:sym typeface="+mn-lt"/>
              </a:rPr>
              <a:t>的</a:t>
            </a:r>
            <a:r>
              <a:rPr lang="en-US" altLang="zh-CN" sz="2000" dirty="0">
                <a:cs typeface="+mn-ea"/>
                <a:sym typeface="+mn-lt"/>
              </a:rPr>
              <a:t>QKV</a:t>
            </a:r>
            <a:r>
              <a:rPr lang="zh-CN" altLang="en-US" sz="2000" dirty="0">
                <a:cs typeface="+mn-ea"/>
                <a:sym typeface="+mn-lt"/>
              </a:rPr>
              <a:t>公式：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95499CA-BFA8-429D-A804-32D6E1C850C6}"/>
              </a:ext>
            </a:extLst>
          </p:cNvPr>
          <p:cNvSpPr txBox="1"/>
          <p:nvPr/>
        </p:nvSpPr>
        <p:spPr>
          <a:xfrm>
            <a:off x="1030200" y="4943570"/>
            <a:ext cx="10624389" cy="1105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700"/>
              </a:spcBef>
              <a:buClr>
                <a:srgbClr val="02020E"/>
              </a:buClr>
              <a:buSzPct val="100000"/>
              <a:buFont typeface="等线" panose="02010600030101010101" pitchFamily="2" charset="-122"/>
              <a:buChar char="-"/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CN" sz="2000" kern="100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zh-CN" altLang="en-US" sz="2000" kern="100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为参数固定的矩阵，不同的矩阵用于不同的任务当中。</a:t>
            </a:r>
            <a:endParaRPr lang="en-US" altLang="zh-CN" sz="2000" kern="100" dirty="0">
              <a:solidFill>
                <a:srgbClr val="4D4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700"/>
              </a:spcBef>
              <a:buClr>
                <a:srgbClr val="02020E"/>
              </a:buClr>
              <a:buSzPct val="100000"/>
              <a:buFont typeface="等线" panose="02010600030101010101" pitchFamily="2" charset="-122"/>
              <a:buChar char="-"/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lang="zh-CN" altLang="en-US" sz="2000" kern="100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需要相应</a:t>
            </a:r>
            <a:r>
              <a:rPr lang="en-US" altLang="zh-CN" sz="2000" kern="100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zh-CN" altLang="en-US" sz="2000" kern="100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可见时，使其相应位置元素值为</a:t>
            </a:r>
            <a:r>
              <a:rPr lang="en-US" altLang="zh-CN" sz="2000" kern="100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zh-CN" altLang="en-US" sz="2000" kern="100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，不做改变。当需要不可见时，使其相应位置元素值为负无穷，经过</a:t>
            </a:r>
            <a:r>
              <a:rPr lang="en-US" altLang="zh-CN" sz="2000" kern="100" dirty="0" err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zh-CN" altLang="en-US" sz="2000" kern="100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值为</a:t>
            </a:r>
            <a:r>
              <a:rPr lang="en-US" altLang="zh-CN" sz="2000" kern="100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zh-CN" altLang="en-US" sz="2000" kern="100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，表示对当前</a:t>
            </a:r>
            <a:r>
              <a:rPr lang="en-US" altLang="zh-CN" sz="2000" kern="100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zh-CN" altLang="en-US" sz="2000" kern="100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不可见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0EE3CC-1CC1-4DF5-A74C-064698D1D5F7}"/>
              </a:ext>
            </a:extLst>
          </p:cNvPr>
          <p:cNvSpPr txBox="1"/>
          <p:nvPr/>
        </p:nvSpPr>
        <p:spPr>
          <a:xfrm>
            <a:off x="669924" y="1532326"/>
            <a:ext cx="10872788" cy="713570"/>
          </a:xfrm>
          <a:prstGeom prst="rect">
            <a:avLst/>
          </a:prstGeom>
          <a:noFill/>
        </p:spPr>
        <p:txBody>
          <a:bodyPr wrap="square" lIns="0" rIns="0" rtlCol="0">
            <a:norm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000" kern="100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同时训练：</a:t>
            </a:r>
            <a:r>
              <a:rPr lang="zh-CN" altLang="zh-CN" sz="2000" kern="100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在一个训练</a:t>
            </a:r>
            <a:r>
              <a:rPr lang="en-US" altLang="zh-CN" sz="2000" kern="100" dirty="0">
                <a:solidFill>
                  <a:srgbClr val="4D4D4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batch</a:t>
            </a:r>
            <a:r>
              <a:rPr lang="zh-CN" altLang="zh-CN" sz="2000" kern="100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中</a:t>
            </a:r>
            <a:r>
              <a:rPr lang="en-US" altLang="zh-CN" sz="2000" kern="100" dirty="0">
                <a:solidFill>
                  <a:srgbClr val="4D4D4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, </a:t>
            </a:r>
            <a:r>
              <a:rPr lang="zh-CN" altLang="zh-CN" sz="2000" kern="100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三分之一的时间用</a:t>
            </a:r>
            <a:r>
              <a:rPr lang="en-US" altLang="zh-CN" sz="2000" b="1" kern="100" dirty="0">
                <a:solidFill>
                  <a:srgbClr val="4D4D4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Bidirectional LM ,</a:t>
            </a:r>
            <a:r>
              <a:rPr lang="zh-CN" altLang="zh-CN" sz="2000" kern="100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三分之一的时间用</a:t>
            </a:r>
            <a:r>
              <a:rPr lang="en-US" altLang="zh-CN" sz="2000" b="1" kern="100" dirty="0">
                <a:solidFill>
                  <a:srgbClr val="4D4D4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Sequence-to-Sequence LM, </a:t>
            </a:r>
            <a:r>
              <a:rPr lang="zh-CN" altLang="zh-CN" sz="2000" kern="100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然后从左到右的单向和从右到左的单向各占六分之一的时间</a:t>
            </a:r>
            <a:r>
              <a:rPr lang="en-US" altLang="zh-CN" sz="2000" kern="100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内容占位符 3" descr="https://img-blog.csdnimg.cn/20191105155452374.png?x-oss-process=image/watermark,type_ZmFuZ3poZW5naGVpdGk,shadow_10,text_aHR0cHM6Ly9ibG9nLmNzZG4ubmV0L2Fub25Jc0FscmVhZHlUYWtlbg==,size_16,color_FFFFFF,t_70">
            <a:extLst>
              <a:ext uri="{FF2B5EF4-FFF2-40B4-BE49-F238E27FC236}">
                <a16:creationId xmlns:a16="http://schemas.microsoft.com/office/drawing/2014/main" id="{FA91456E-B673-4AED-9EAA-6E402B1BE329}"/>
              </a:ext>
            </a:extLst>
          </p:cNvPr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" b="7120"/>
          <a:stretch/>
        </p:blipFill>
        <p:spPr bwMode="auto">
          <a:xfrm>
            <a:off x="2276389" y="3062671"/>
            <a:ext cx="7130715" cy="16277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7240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9E9ED-6FE6-418A-B295-4FAA4377B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UniLM</a:t>
            </a:r>
            <a:r>
              <a:rPr lang="zh-CN" altLang="en-US" dirty="0"/>
              <a:t>效果与缺陷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3058FA-EB7A-4266-97D9-2945A076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205" y="2095450"/>
            <a:ext cx="4893733" cy="4351338"/>
          </a:xfrm>
        </p:spPr>
        <p:txBody>
          <a:bodyPr/>
          <a:lstStyle/>
          <a:p>
            <a:r>
              <a:rPr lang="zh-CN" altLang="zh-CN" dirty="0"/>
              <a:t>算力要求太高：训练用的服务器，</a:t>
            </a:r>
            <a:r>
              <a:rPr lang="en-US" altLang="zh-CN" dirty="0"/>
              <a:t>8 </a:t>
            </a:r>
            <a:r>
              <a:rPr lang="zh-CN" altLang="zh-CN" dirty="0"/>
              <a:t>张</a:t>
            </a:r>
            <a:r>
              <a:rPr lang="en-US" altLang="zh-CN" dirty="0"/>
              <a:t> V100 GPU</a:t>
            </a:r>
            <a:r>
              <a:rPr lang="zh-CN" altLang="zh-CN" dirty="0"/>
              <a:t>服务器，一次完整训练花费</a:t>
            </a:r>
            <a:r>
              <a:rPr lang="en-US" altLang="zh-CN" dirty="0"/>
              <a:t>23 </a:t>
            </a:r>
            <a:r>
              <a:rPr lang="zh-CN" altLang="zh-CN" dirty="0"/>
              <a:t>天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单一语言：</a:t>
            </a:r>
            <a:r>
              <a:rPr lang="zh-CN" altLang="zh-CN" dirty="0"/>
              <a:t>主要关注单语</a:t>
            </a:r>
            <a:r>
              <a:rPr lang="en-US" altLang="zh-CN" dirty="0"/>
              <a:t>NLP</a:t>
            </a:r>
            <a:r>
              <a:rPr lang="zh-CN" altLang="zh-CN" dirty="0"/>
              <a:t>任务</a:t>
            </a:r>
            <a:r>
              <a:rPr lang="zh-CN" altLang="en-US" dirty="0"/>
              <a:t>，没有再其他语言上进行扩展。</a:t>
            </a:r>
            <a:endParaRPr lang="en-US" altLang="zh-CN" dirty="0"/>
          </a:p>
          <a:p>
            <a:r>
              <a:rPr lang="zh-CN" altLang="en-US" dirty="0"/>
              <a:t>实验：缺乏</a:t>
            </a:r>
            <a:r>
              <a:rPr lang="zh-CN" altLang="zh-CN" dirty="0"/>
              <a:t>足够的终端应用实验和消融实验，以研究模型能力。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525190-DF49-4952-9F39-8F098C17F89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7845" y="1734502"/>
            <a:ext cx="5194090" cy="338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050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A5DCE-8306-48FA-825E-1CF4BEB08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RECOMMAND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2BE76D-8BFF-4848-974F-08661DF5B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14</a:t>
            </a:fld>
            <a:endParaRPr lang="zh-CN" altLang="en-US"/>
          </a:p>
        </p:txBody>
      </p:sp>
      <p:grpSp>
        <p:nvGrpSpPr>
          <p:cNvPr id="5" name="edada4e3-3d5b-4186-a3d8-c12d5a13f0a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BFF0619F-F653-4572-A14A-84611C2584E9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439863"/>
            <a:ext cx="10850563" cy="4797425"/>
            <a:chOff x="669925" y="1439863"/>
            <a:chExt cx="10850563" cy="4797425"/>
          </a:xfrm>
        </p:grpSpPr>
        <p:sp>
          <p:nvSpPr>
            <p:cNvPr id="6" name="iš1ídê">
              <a:extLst>
                <a:ext uri="{FF2B5EF4-FFF2-40B4-BE49-F238E27FC236}">
                  <a16:creationId xmlns:a16="http://schemas.microsoft.com/office/drawing/2014/main" id="{5D851A96-555C-4396-898B-CBCC84D88041}"/>
                </a:ext>
              </a:extLst>
            </p:cNvPr>
            <p:cNvSpPr/>
            <p:nvPr/>
          </p:nvSpPr>
          <p:spPr bwMode="auto">
            <a:xfrm>
              <a:off x="2664947" y="1859812"/>
              <a:ext cx="6862107" cy="2930852"/>
            </a:xfrm>
            <a:custGeom>
              <a:avLst/>
              <a:gdLst>
                <a:gd name="connsiteX0" fmla="*/ 0 w 5371286"/>
                <a:gd name="connsiteY0" fmla="*/ 0 h 2294112"/>
                <a:gd name="connsiteX1" fmla="*/ 709594 w 5371286"/>
                <a:gd name="connsiteY1" fmla="*/ 0 h 2294112"/>
                <a:gd name="connsiteX2" fmla="*/ 754060 w 5371286"/>
                <a:gd name="connsiteY2" fmla="*/ 172933 h 2294112"/>
                <a:gd name="connsiteX3" fmla="*/ 2685643 w 5371286"/>
                <a:gd name="connsiteY3" fmla="*/ 1594012 h 2294112"/>
                <a:gd name="connsiteX4" fmla="*/ 4617227 w 5371286"/>
                <a:gd name="connsiteY4" fmla="*/ 172933 h 2294112"/>
                <a:gd name="connsiteX5" fmla="*/ 4661693 w 5371286"/>
                <a:gd name="connsiteY5" fmla="*/ 0 h 2294112"/>
                <a:gd name="connsiteX6" fmla="*/ 5371286 w 5371286"/>
                <a:gd name="connsiteY6" fmla="*/ 0 h 2294112"/>
                <a:gd name="connsiteX7" fmla="*/ 5352941 w 5371286"/>
                <a:gd name="connsiteY7" fmla="*/ 120201 h 2294112"/>
                <a:gd name="connsiteX8" fmla="*/ 2685643 w 5371286"/>
                <a:gd name="connsiteY8" fmla="*/ 2294112 h 2294112"/>
                <a:gd name="connsiteX9" fmla="*/ 18345 w 5371286"/>
                <a:gd name="connsiteY9" fmla="*/ 120201 h 229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71286" h="2294112">
                  <a:moveTo>
                    <a:pt x="0" y="0"/>
                  </a:moveTo>
                  <a:lnTo>
                    <a:pt x="709594" y="0"/>
                  </a:lnTo>
                  <a:lnTo>
                    <a:pt x="754060" y="172933"/>
                  </a:lnTo>
                  <a:cubicBezTo>
                    <a:pt x="1010133" y="996234"/>
                    <a:pt x="1778079" y="1594012"/>
                    <a:pt x="2685643" y="1594012"/>
                  </a:cubicBezTo>
                  <a:cubicBezTo>
                    <a:pt x="3593208" y="1594012"/>
                    <a:pt x="4361154" y="996234"/>
                    <a:pt x="4617227" y="172933"/>
                  </a:cubicBezTo>
                  <a:lnTo>
                    <a:pt x="4661693" y="0"/>
                  </a:lnTo>
                  <a:lnTo>
                    <a:pt x="5371286" y="0"/>
                  </a:lnTo>
                  <a:lnTo>
                    <a:pt x="5352941" y="120201"/>
                  </a:lnTo>
                  <a:cubicBezTo>
                    <a:pt x="5099068" y="1360850"/>
                    <a:pt x="4001343" y="2294112"/>
                    <a:pt x="2685643" y="2294112"/>
                  </a:cubicBezTo>
                  <a:cubicBezTo>
                    <a:pt x="1369943" y="2294112"/>
                    <a:pt x="272218" y="1360850"/>
                    <a:pt x="18345" y="12020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sz="2200"/>
            </a:p>
          </p:txBody>
        </p:sp>
        <p:sp>
          <p:nvSpPr>
            <p:cNvPr id="7" name="ïṣ1ídê">
              <a:extLst>
                <a:ext uri="{FF2B5EF4-FFF2-40B4-BE49-F238E27FC236}">
                  <a16:creationId xmlns:a16="http://schemas.microsoft.com/office/drawing/2014/main" id="{459063F1-8F13-4E94-9D3F-70F0485010AE}"/>
                </a:ext>
              </a:extLst>
            </p:cNvPr>
            <p:cNvSpPr/>
            <p:nvPr/>
          </p:nvSpPr>
          <p:spPr bwMode="auto">
            <a:xfrm>
              <a:off x="669925" y="1439863"/>
              <a:ext cx="10850563" cy="1403995"/>
            </a:xfrm>
            <a:prstGeom prst="rect">
              <a:avLst/>
            </a:prstGeom>
            <a:blipFill>
              <a:blip r:embed="rId3"/>
              <a:stretch>
                <a:fillRect t="-168874" b="-165846"/>
              </a:stretch>
            </a:blipFill>
            <a:ln w="38100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dirty="0"/>
            </a:p>
          </p:txBody>
        </p:sp>
        <p:sp>
          <p:nvSpPr>
            <p:cNvPr id="8" name="ïšľiḓè">
              <a:extLst>
                <a:ext uri="{FF2B5EF4-FFF2-40B4-BE49-F238E27FC236}">
                  <a16:creationId xmlns:a16="http://schemas.microsoft.com/office/drawing/2014/main" id="{131DBA76-F026-450A-A3D4-8A0B26EF959E}"/>
                </a:ext>
              </a:extLst>
            </p:cNvPr>
            <p:cNvSpPr/>
            <p:nvPr/>
          </p:nvSpPr>
          <p:spPr>
            <a:xfrm>
              <a:off x="1397000" y="2410532"/>
              <a:ext cx="805944" cy="805944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  <a:miter lim="800000"/>
            </a:ln>
            <a:effectLst/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defTabSz="914377"/>
              <a:endParaRPr sz="1400" b="1" kern="0">
                <a:solidFill>
                  <a:schemeClr val="tx1"/>
                </a:solidFill>
              </a:endParaRPr>
            </a:p>
          </p:txBody>
        </p:sp>
        <p:sp>
          <p:nvSpPr>
            <p:cNvPr id="9" name="ï$ļiḓè">
              <a:extLst>
                <a:ext uri="{FF2B5EF4-FFF2-40B4-BE49-F238E27FC236}">
                  <a16:creationId xmlns:a16="http://schemas.microsoft.com/office/drawing/2014/main" id="{D8EE4D53-428F-4F80-A075-A1DA17D71A2A}"/>
                </a:ext>
              </a:extLst>
            </p:cNvPr>
            <p:cNvSpPr/>
            <p:nvPr/>
          </p:nvSpPr>
          <p:spPr>
            <a:xfrm>
              <a:off x="1632367" y="2662823"/>
              <a:ext cx="335214" cy="301357"/>
            </a:xfrm>
            <a:custGeom>
              <a:avLst/>
              <a:gdLst>
                <a:gd name="connsiteX0" fmla="*/ 467190 w 607145"/>
                <a:gd name="connsiteY0" fmla="*/ 392521 h 545824"/>
                <a:gd name="connsiteX1" fmla="*/ 464501 w 607145"/>
                <a:gd name="connsiteY1" fmla="*/ 395206 h 545824"/>
                <a:gd name="connsiteX2" fmla="*/ 464501 w 607145"/>
                <a:gd name="connsiteY2" fmla="*/ 450916 h 545824"/>
                <a:gd name="connsiteX3" fmla="*/ 467190 w 607145"/>
                <a:gd name="connsiteY3" fmla="*/ 453601 h 545824"/>
                <a:gd name="connsiteX4" fmla="*/ 534949 w 607145"/>
                <a:gd name="connsiteY4" fmla="*/ 453601 h 545824"/>
                <a:gd name="connsiteX5" fmla="*/ 537638 w 607145"/>
                <a:gd name="connsiteY5" fmla="*/ 450916 h 545824"/>
                <a:gd name="connsiteX6" fmla="*/ 537638 w 607145"/>
                <a:gd name="connsiteY6" fmla="*/ 395206 h 545824"/>
                <a:gd name="connsiteX7" fmla="*/ 534949 w 607145"/>
                <a:gd name="connsiteY7" fmla="*/ 392521 h 545824"/>
                <a:gd name="connsiteX8" fmla="*/ 72196 w 607145"/>
                <a:gd name="connsiteY8" fmla="*/ 392521 h 545824"/>
                <a:gd name="connsiteX9" fmla="*/ 69507 w 607145"/>
                <a:gd name="connsiteY9" fmla="*/ 395206 h 545824"/>
                <a:gd name="connsiteX10" fmla="*/ 69507 w 607145"/>
                <a:gd name="connsiteY10" fmla="*/ 450916 h 545824"/>
                <a:gd name="connsiteX11" fmla="*/ 72196 w 607145"/>
                <a:gd name="connsiteY11" fmla="*/ 453601 h 545824"/>
                <a:gd name="connsiteX12" fmla="*/ 139955 w 607145"/>
                <a:gd name="connsiteY12" fmla="*/ 453601 h 545824"/>
                <a:gd name="connsiteX13" fmla="*/ 142644 w 607145"/>
                <a:gd name="connsiteY13" fmla="*/ 450916 h 545824"/>
                <a:gd name="connsiteX14" fmla="*/ 142644 w 607145"/>
                <a:gd name="connsiteY14" fmla="*/ 395206 h 545824"/>
                <a:gd name="connsiteX15" fmla="*/ 139955 w 607145"/>
                <a:gd name="connsiteY15" fmla="*/ 392521 h 545824"/>
                <a:gd name="connsiteX16" fmla="*/ 467190 w 607145"/>
                <a:gd name="connsiteY16" fmla="*/ 281235 h 545824"/>
                <a:gd name="connsiteX17" fmla="*/ 464501 w 607145"/>
                <a:gd name="connsiteY17" fmla="*/ 283920 h 545824"/>
                <a:gd name="connsiteX18" fmla="*/ 464501 w 607145"/>
                <a:gd name="connsiteY18" fmla="*/ 339630 h 545824"/>
                <a:gd name="connsiteX19" fmla="*/ 467190 w 607145"/>
                <a:gd name="connsiteY19" fmla="*/ 342315 h 545824"/>
                <a:gd name="connsiteX20" fmla="*/ 534949 w 607145"/>
                <a:gd name="connsiteY20" fmla="*/ 342315 h 545824"/>
                <a:gd name="connsiteX21" fmla="*/ 537638 w 607145"/>
                <a:gd name="connsiteY21" fmla="*/ 339630 h 545824"/>
                <a:gd name="connsiteX22" fmla="*/ 537638 w 607145"/>
                <a:gd name="connsiteY22" fmla="*/ 283920 h 545824"/>
                <a:gd name="connsiteX23" fmla="*/ 534949 w 607145"/>
                <a:gd name="connsiteY23" fmla="*/ 281235 h 545824"/>
                <a:gd name="connsiteX24" fmla="*/ 72196 w 607145"/>
                <a:gd name="connsiteY24" fmla="*/ 281235 h 545824"/>
                <a:gd name="connsiteX25" fmla="*/ 69507 w 607145"/>
                <a:gd name="connsiteY25" fmla="*/ 283920 h 545824"/>
                <a:gd name="connsiteX26" fmla="*/ 69507 w 607145"/>
                <a:gd name="connsiteY26" fmla="*/ 339630 h 545824"/>
                <a:gd name="connsiteX27" fmla="*/ 72196 w 607145"/>
                <a:gd name="connsiteY27" fmla="*/ 342315 h 545824"/>
                <a:gd name="connsiteX28" fmla="*/ 139955 w 607145"/>
                <a:gd name="connsiteY28" fmla="*/ 342315 h 545824"/>
                <a:gd name="connsiteX29" fmla="*/ 142644 w 607145"/>
                <a:gd name="connsiteY29" fmla="*/ 339630 h 545824"/>
                <a:gd name="connsiteX30" fmla="*/ 142644 w 607145"/>
                <a:gd name="connsiteY30" fmla="*/ 283920 h 545824"/>
                <a:gd name="connsiteX31" fmla="*/ 139955 w 607145"/>
                <a:gd name="connsiteY31" fmla="*/ 281235 h 545824"/>
                <a:gd name="connsiteX32" fmla="*/ 467190 w 607145"/>
                <a:gd name="connsiteY32" fmla="*/ 170084 h 545824"/>
                <a:gd name="connsiteX33" fmla="*/ 464501 w 607145"/>
                <a:gd name="connsiteY33" fmla="*/ 172768 h 545824"/>
                <a:gd name="connsiteX34" fmla="*/ 464501 w 607145"/>
                <a:gd name="connsiteY34" fmla="*/ 228478 h 545824"/>
                <a:gd name="connsiteX35" fmla="*/ 467190 w 607145"/>
                <a:gd name="connsiteY35" fmla="*/ 231163 h 545824"/>
                <a:gd name="connsiteX36" fmla="*/ 534949 w 607145"/>
                <a:gd name="connsiteY36" fmla="*/ 231163 h 545824"/>
                <a:gd name="connsiteX37" fmla="*/ 537638 w 607145"/>
                <a:gd name="connsiteY37" fmla="*/ 228478 h 545824"/>
                <a:gd name="connsiteX38" fmla="*/ 537638 w 607145"/>
                <a:gd name="connsiteY38" fmla="*/ 172768 h 545824"/>
                <a:gd name="connsiteX39" fmla="*/ 534949 w 607145"/>
                <a:gd name="connsiteY39" fmla="*/ 170084 h 545824"/>
                <a:gd name="connsiteX40" fmla="*/ 72196 w 607145"/>
                <a:gd name="connsiteY40" fmla="*/ 170084 h 545824"/>
                <a:gd name="connsiteX41" fmla="*/ 69507 w 607145"/>
                <a:gd name="connsiteY41" fmla="*/ 172768 h 545824"/>
                <a:gd name="connsiteX42" fmla="*/ 69507 w 607145"/>
                <a:gd name="connsiteY42" fmla="*/ 228478 h 545824"/>
                <a:gd name="connsiteX43" fmla="*/ 72196 w 607145"/>
                <a:gd name="connsiteY43" fmla="*/ 231163 h 545824"/>
                <a:gd name="connsiteX44" fmla="*/ 139955 w 607145"/>
                <a:gd name="connsiteY44" fmla="*/ 231163 h 545824"/>
                <a:gd name="connsiteX45" fmla="*/ 142644 w 607145"/>
                <a:gd name="connsiteY45" fmla="*/ 228478 h 545824"/>
                <a:gd name="connsiteX46" fmla="*/ 142644 w 607145"/>
                <a:gd name="connsiteY46" fmla="*/ 172768 h 545824"/>
                <a:gd name="connsiteX47" fmla="*/ 139955 w 607145"/>
                <a:gd name="connsiteY47" fmla="*/ 170084 h 545824"/>
                <a:gd name="connsiteX48" fmla="*/ 291732 w 607145"/>
                <a:gd name="connsiteY48" fmla="*/ 97310 h 545824"/>
                <a:gd name="connsiteX49" fmla="*/ 312576 w 607145"/>
                <a:gd name="connsiteY49" fmla="*/ 97310 h 545824"/>
                <a:gd name="connsiteX50" fmla="*/ 317821 w 607145"/>
                <a:gd name="connsiteY50" fmla="*/ 102412 h 545824"/>
                <a:gd name="connsiteX51" fmla="*/ 317821 w 607145"/>
                <a:gd name="connsiteY51" fmla="*/ 113285 h 545824"/>
                <a:gd name="connsiteX52" fmla="*/ 348616 w 607145"/>
                <a:gd name="connsiteY52" fmla="*/ 124025 h 545824"/>
                <a:gd name="connsiteX53" fmla="*/ 350095 w 607145"/>
                <a:gd name="connsiteY53" fmla="*/ 131274 h 545824"/>
                <a:gd name="connsiteX54" fmla="*/ 338799 w 607145"/>
                <a:gd name="connsiteY54" fmla="*/ 148860 h 545824"/>
                <a:gd name="connsiteX55" fmla="*/ 331537 w 607145"/>
                <a:gd name="connsiteY55" fmla="*/ 150337 h 545824"/>
                <a:gd name="connsiteX56" fmla="*/ 306793 w 607145"/>
                <a:gd name="connsiteY56" fmla="*/ 143759 h 545824"/>
                <a:gd name="connsiteX57" fmla="*/ 282587 w 607145"/>
                <a:gd name="connsiteY57" fmla="*/ 155841 h 545824"/>
                <a:gd name="connsiteX58" fmla="*/ 309752 w 607145"/>
                <a:gd name="connsiteY58" fmla="*/ 175441 h 545824"/>
                <a:gd name="connsiteX59" fmla="*/ 357357 w 607145"/>
                <a:gd name="connsiteY59" fmla="*/ 222695 h 545824"/>
                <a:gd name="connsiteX60" fmla="*/ 317821 w 607145"/>
                <a:gd name="connsiteY60" fmla="*/ 263774 h 545824"/>
                <a:gd name="connsiteX61" fmla="*/ 317821 w 607145"/>
                <a:gd name="connsiteY61" fmla="*/ 275051 h 545824"/>
                <a:gd name="connsiteX62" fmla="*/ 312576 w 607145"/>
                <a:gd name="connsiteY62" fmla="*/ 280286 h 545824"/>
                <a:gd name="connsiteX63" fmla="*/ 291732 w 607145"/>
                <a:gd name="connsiteY63" fmla="*/ 280286 h 545824"/>
                <a:gd name="connsiteX64" fmla="*/ 286487 w 607145"/>
                <a:gd name="connsiteY64" fmla="*/ 275051 h 545824"/>
                <a:gd name="connsiteX65" fmla="*/ 286487 w 607145"/>
                <a:gd name="connsiteY65" fmla="*/ 263103 h 545824"/>
                <a:gd name="connsiteX66" fmla="*/ 251254 w 607145"/>
                <a:gd name="connsiteY66" fmla="*/ 243772 h 545824"/>
                <a:gd name="connsiteX67" fmla="*/ 251389 w 607145"/>
                <a:gd name="connsiteY67" fmla="*/ 236388 h 545824"/>
                <a:gd name="connsiteX68" fmla="*/ 266585 w 607145"/>
                <a:gd name="connsiteY68" fmla="*/ 222024 h 545824"/>
                <a:gd name="connsiteX69" fmla="*/ 270350 w 607145"/>
                <a:gd name="connsiteY69" fmla="*/ 220547 h 545824"/>
                <a:gd name="connsiteX70" fmla="*/ 273981 w 607145"/>
                <a:gd name="connsiteY70" fmla="*/ 222292 h 545824"/>
                <a:gd name="connsiteX71" fmla="*/ 302894 w 607145"/>
                <a:gd name="connsiteY71" fmla="*/ 233837 h 545824"/>
                <a:gd name="connsiteX72" fmla="*/ 326024 w 607145"/>
                <a:gd name="connsiteY72" fmla="*/ 222561 h 545824"/>
                <a:gd name="connsiteX73" fmla="*/ 300607 w 607145"/>
                <a:gd name="connsiteY73" fmla="*/ 205378 h 545824"/>
                <a:gd name="connsiteX74" fmla="*/ 251254 w 607145"/>
                <a:gd name="connsiteY74" fmla="*/ 155841 h 545824"/>
                <a:gd name="connsiteX75" fmla="*/ 286487 w 607145"/>
                <a:gd name="connsiteY75" fmla="*/ 115031 h 545824"/>
                <a:gd name="connsiteX76" fmla="*/ 286487 w 607145"/>
                <a:gd name="connsiteY76" fmla="*/ 102412 h 545824"/>
                <a:gd name="connsiteX77" fmla="*/ 291732 w 607145"/>
                <a:gd name="connsiteY77" fmla="*/ 97310 h 545824"/>
                <a:gd name="connsiteX78" fmla="*/ 303572 w 607145"/>
                <a:gd name="connsiteY78" fmla="*/ 26848 h 545824"/>
                <a:gd name="connsiteX79" fmla="*/ 208118 w 607145"/>
                <a:gd name="connsiteY79" fmla="*/ 36111 h 545824"/>
                <a:gd name="connsiteX80" fmla="*/ 208118 w 607145"/>
                <a:gd name="connsiteY80" fmla="*/ 518976 h 545824"/>
                <a:gd name="connsiteX81" fmla="*/ 255442 w 607145"/>
                <a:gd name="connsiteY81" fmla="*/ 518976 h 545824"/>
                <a:gd name="connsiteX82" fmla="*/ 255442 w 607145"/>
                <a:gd name="connsiteY82" fmla="*/ 359766 h 545824"/>
                <a:gd name="connsiteX83" fmla="*/ 264450 w 607145"/>
                <a:gd name="connsiteY83" fmla="*/ 350772 h 545824"/>
                <a:gd name="connsiteX84" fmla="*/ 342830 w 607145"/>
                <a:gd name="connsiteY84" fmla="*/ 350772 h 545824"/>
                <a:gd name="connsiteX85" fmla="*/ 351703 w 607145"/>
                <a:gd name="connsiteY85" fmla="*/ 359766 h 545824"/>
                <a:gd name="connsiteX86" fmla="*/ 351703 w 607145"/>
                <a:gd name="connsiteY86" fmla="*/ 518976 h 545824"/>
                <a:gd name="connsiteX87" fmla="*/ 399162 w 607145"/>
                <a:gd name="connsiteY87" fmla="*/ 518976 h 545824"/>
                <a:gd name="connsiteX88" fmla="*/ 399162 w 607145"/>
                <a:gd name="connsiteY88" fmla="*/ 36111 h 545824"/>
                <a:gd name="connsiteX89" fmla="*/ 303572 w 607145"/>
                <a:gd name="connsiteY89" fmla="*/ 26848 h 545824"/>
                <a:gd name="connsiteX90" fmla="*/ 303572 w 607145"/>
                <a:gd name="connsiteY90" fmla="*/ 0 h 545824"/>
                <a:gd name="connsiteX91" fmla="*/ 415295 w 607145"/>
                <a:gd name="connsiteY91" fmla="*/ 11947 h 545824"/>
                <a:gd name="connsiteX92" fmla="*/ 418925 w 607145"/>
                <a:gd name="connsiteY92" fmla="*/ 12753 h 545824"/>
                <a:gd name="connsiteX93" fmla="*/ 426050 w 607145"/>
                <a:gd name="connsiteY93" fmla="*/ 21478 h 545824"/>
                <a:gd name="connsiteX94" fmla="*/ 426050 w 607145"/>
                <a:gd name="connsiteY94" fmla="*/ 94237 h 545824"/>
                <a:gd name="connsiteX95" fmla="*/ 503355 w 607145"/>
                <a:gd name="connsiteY95" fmla="*/ 87391 h 545824"/>
                <a:gd name="connsiteX96" fmla="*/ 596524 w 607145"/>
                <a:gd name="connsiteY96" fmla="*/ 97459 h 545824"/>
                <a:gd name="connsiteX97" fmla="*/ 600154 w 607145"/>
                <a:gd name="connsiteY97" fmla="*/ 98130 h 545824"/>
                <a:gd name="connsiteX98" fmla="*/ 607145 w 607145"/>
                <a:gd name="connsiteY98" fmla="*/ 106856 h 545824"/>
                <a:gd name="connsiteX99" fmla="*/ 607145 w 607145"/>
                <a:gd name="connsiteY99" fmla="*/ 536964 h 545824"/>
                <a:gd name="connsiteX100" fmla="*/ 598272 w 607145"/>
                <a:gd name="connsiteY100" fmla="*/ 545824 h 545824"/>
                <a:gd name="connsiteX101" fmla="*/ 412606 w 607145"/>
                <a:gd name="connsiteY101" fmla="*/ 545824 h 545824"/>
                <a:gd name="connsiteX102" fmla="*/ 9008 w 607145"/>
                <a:gd name="connsiteY102" fmla="*/ 545824 h 545824"/>
                <a:gd name="connsiteX103" fmla="*/ 0 w 607145"/>
                <a:gd name="connsiteY103" fmla="*/ 536964 h 545824"/>
                <a:gd name="connsiteX104" fmla="*/ 0 w 607145"/>
                <a:gd name="connsiteY104" fmla="*/ 106856 h 545824"/>
                <a:gd name="connsiteX105" fmla="*/ 7125 w 607145"/>
                <a:gd name="connsiteY105" fmla="*/ 98130 h 545824"/>
                <a:gd name="connsiteX106" fmla="*/ 10621 w 607145"/>
                <a:gd name="connsiteY106" fmla="*/ 97459 h 545824"/>
                <a:gd name="connsiteX107" fmla="*/ 103925 w 607145"/>
                <a:gd name="connsiteY107" fmla="*/ 87391 h 545824"/>
                <a:gd name="connsiteX108" fmla="*/ 181229 w 607145"/>
                <a:gd name="connsiteY108" fmla="*/ 94237 h 545824"/>
                <a:gd name="connsiteX109" fmla="*/ 181229 w 607145"/>
                <a:gd name="connsiteY109" fmla="*/ 21478 h 545824"/>
                <a:gd name="connsiteX110" fmla="*/ 188355 w 607145"/>
                <a:gd name="connsiteY110" fmla="*/ 12753 h 545824"/>
                <a:gd name="connsiteX111" fmla="*/ 191850 w 607145"/>
                <a:gd name="connsiteY111" fmla="*/ 11947 h 545824"/>
                <a:gd name="connsiteX112" fmla="*/ 303572 w 607145"/>
                <a:gd name="connsiteY112" fmla="*/ 0 h 54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607145" h="545824">
                  <a:moveTo>
                    <a:pt x="467190" y="392521"/>
                  </a:moveTo>
                  <a:cubicBezTo>
                    <a:pt x="465711" y="392521"/>
                    <a:pt x="464501" y="393729"/>
                    <a:pt x="464501" y="395206"/>
                  </a:cubicBezTo>
                  <a:lnTo>
                    <a:pt x="464501" y="450916"/>
                  </a:lnTo>
                  <a:cubicBezTo>
                    <a:pt x="464501" y="452392"/>
                    <a:pt x="465711" y="453601"/>
                    <a:pt x="467190" y="453601"/>
                  </a:cubicBezTo>
                  <a:lnTo>
                    <a:pt x="534949" y="453601"/>
                  </a:lnTo>
                  <a:cubicBezTo>
                    <a:pt x="536428" y="453601"/>
                    <a:pt x="537638" y="452392"/>
                    <a:pt x="537638" y="450916"/>
                  </a:cubicBezTo>
                  <a:lnTo>
                    <a:pt x="537638" y="395206"/>
                  </a:lnTo>
                  <a:cubicBezTo>
                    <a:pt x="537638" y="393729"/>
                    <a:pt x="536428" y="392521"/>
                    <a:pt x="534949" y="392521"/>
                  </a:cubicBezTo>
                  <a:close/>
                  <a:moveTo>
                    <a:pt x="72196" y="392521"/>
                  </a:moveTo>
                  <a:cubicBezTo>
                    <a:pt x="70717" y="392521"/>
                    <a:pt x="69507" y="393729"/>
                    <a:pt x="69507" y="395206"/>
                  </a:cubicBezTo>
                  <a:lnTo>
                    <a:pt x="69507" y="450916"/>
                  </a:lnTo>
                  <a:cubicBezTo>
                    <a:pt x="69507" y="452392"/>
                    <a:pt x="70717" y="453601"/>
                    <a:pt x="72196" y="453601"/>
                  </a:cubicBezTo>
                  <a:lnTo>
                    <a:pt x="139955" y="453601"/>
                  </a:lnTo>
                  <a:cubicBezTo>
                    <a:pt x="141434" y="453601"/>
                    <a:pt x="142644" y="452392"/>
                    <a:pt x="142644" y="450916"/>
                  </a:cubicBezTo>
                  <a:lnTo>
                    <a:pt x="142644" y="395206"/>
                  </a:lnTo>
                  <a:cubicBezTo>
                    <a:pt x="142644" y="393729"/>
                    <a:pt x="141434" y="392521"/>
                    <a:pt x="139955" y="392521"/>
                  </a:cubicBezTo>
                  <a:close/>
                  <a:moveTo>
                    <a:pt x="467190" y="281235"/>
                  </a:moveTo>
                  <a:cubicBezTo>
                    <a:pt x="465711" y="281235"/>
                    <a:pt x="464501" y="282443"/>
                    <a:pt x="464501" y="283920"/>
                  </a:cubicBezTo>
                  <a:lnTo>
                    <a:pt x="464501" y="339630"/>
                  </a:lnTo>
                  <a:cubicBezTo>
                    <a:pt x="464501" y="341107"/>
                    <a:pt x="465711" y="342315"/>
                    <a:pt x="467190" y="342315"/>
                  </a:cubicBezTo>
                  <a:lnTo>
                    <a:pt x="534949" y="342315"/>
                  </a:lnTo>
                  <a:cubicBezTo>
                    <a:pt x="536428" y="342315"/>
                    <a:pt x="537638" y="341107"/>
                    <a:pt x="537638" y="339630"/>
                  </a:cubicBezTo>
                  <a:lnTo>
                    <a:pt x="537638" y="283920"/>
                  </a:lnTo>
                  <a:cubicBezTo>
                    <a:pt x="537638" y="282443"/>
                    <a:pt x="536428" y="281235"/>
                    <a:pt x="534949" y="281235"/>
                  </a:cubicBezTo>
                  <a:close/>
                  <a:moveTo>
                    <a:pt x="72196" y="281235"/>
                  </a:moveTo>
                  <a:cubicBezTo>
                    <a:pt x="70717" y="281235"/>
                    <a:pt x="69507" y="282443"/>
                    <a:pt x="69507" y="283920"/>
                  </a:cubicBezTo>
                  <a:lnTo>
                    <a:pt x="69507" y="339630"/>
                  </a:lnTo>
                  <a:cubicBezTo>
                    <a:pt x="69507" y="341107"/>
                    <a:pt x="70717" y="342315"/>
                    <a:pt x="72196" y="342315"/>
                  </a:cubicBezTo>
                  <a:lnTo>
                    <a:pt x="139955" y="342315"/>
                  </a:lnTo>
                  <a:cubicBezTo>
                    <a:pt x="141434" y="342315"/>
                    <a:pt x="142644" y="341107"/>
                    <a:pt x="142644" y="339630"/>
                  </a:cubicBezTo>
                  <a:lnTo>
                    <a:pt x="142644" y="283920"/>
                  </a:lnTo>
                  <a:cubicBezTo>
                    <a:pt x="142644" y="282443"/>
                    <a:pt x="141434" y="281235"/>
                    <a:pt x="139955" y="281235"/>
                  </a:cubicBezTo>
                  <a:close/>
                  <a:moveTo>
                    <a:pt x="467190" y="170084"/>
                  </a:moveTo>
                  <a:cubicBezTo>
                    <a:pt x="465711" y="170084"/>
                    <a:pt x="464501" y="171292"/>
                    <a:pt x="464501" y="172768"/>
                  </a:cubicBezTo>
                  <a:lnTo>
                    <a:pt x="464501" y="228478"/>
                  </a:lnTo>
                  <a:cubicBezTo>
                    <a:pt x="464501" y="229955"/>
                    <a:pt x="465711" y="231163"/>
                    <a:pt x="467190" y="231163"/>
                  </a:cubicBezTo>
                  <a:lnTo>
                    <a:pt x="534949" y="231163"/>
                  </a:lnTo>
                  <a:cubicBezTo>
                    <a:pt x="536428" y="231163"/>
                    <a:pt x="537638" y="229955"/>
                    <a:pt x="537638" y="228478"/>
                  </a:cubicBezTo>
                  <a:lnTo>
                    <a:pt x="537638" y="172768"/>
                  </a:lnTo>
                  <a:cubicBezTo>
                    <a:pt x="537638" y="171292"/>
                    <a:pt x="536428" y="170084"/>
                    <a:pt x="534949" y="170084"/>
                  </a:cubicBezTo>
                  <a:close/>
                  <a:moveTo>
                    <a:pt x="72196" y="170084"/>
                  </a:moveTo>
                  <a:cubicBezTo>
                    <a:pt x="70717" y="170084"/>
                    <a:pt x="69507" y="171292"/>
                    <a:pt x="69507" y="172768"/>
                  </a:cubicBezTo>
                  <a:lnTo>
                    <a:pt x="69507" y="228478"/>
                  </a:lnTo>
                  <a:cubicBezTo>
                    <a:pt x="69507" y="229955"/>
                    <a:pt x="70717" y="231163"/>
                    <a:pt x="72196" y="231163"/>
                  </a:cubicBezTo>
                  <a:lnTo>
                    <a:pt x="139955" y="231163"/>
                  </a:lnTo>
                  <a:cubicBezTo>
                    <a:pt x="141434" y="231163"/>
                    <a:pt x="142644" y="229955"/>
                    <a:pt x="142644" y="228478"/>
                  </a:cubicBezTo>
                  <a:lnTo>
                    <a:pt x="142644" y="172768"/>
                  </a:lnTo>
                  <a:cubicBezTo>
                    <a:pt x="142644" y="171292"/>
                    <a:pt x="141434" y="170084"/>
                    <a:pt x="139955" y="170084"/>
                  </a:cubicBezTo>
                  <a:close/>
                  <a:moveTo>
                    <a:pt x="291732" y="97310"/>
                  </a:moveTo>
                  <a:lnTo>
                    <a:pt x="312576" y="97310"/>
                  </a:lnTo>
                  <a:cubicBezTo>
                    <a:pt x="315534" y="97310"/>
                    <a:pt x="317821" y="99592"/>
                    <a:pt x="317821" y="102412"/>
                  </a:cubicBezTo>
                  <a:lnTo>
                    <a:pt x="317821" y="113285"/>
                  </a:lnTo>
                  <a:cubicBezTo>
                    <a:pt x="329251" y="114896"/>
                    <a:pt x="340278" y="118655"/>
                    <a:pt x="348616" y="124025"/>
                  </a:cubicBezTo>
                  <a:cubicBezTo>
                    <a:pt x="351037" y="125636"/>
                    <a:pt x="351709" y="128858"/>
                    <a:pt x="350095" y="131274"/>
                  </a:cubicBezTo>
                  <a:lnTo>
                    <a:pt x="338799" y="148860"/>
                  </a:lnTo>
                  <a:cubicBezTo>
                    <a:pt x="337320" y="151277"/>
                    <a:pt x="334092" y="151948"/>
                    <a:pt x="331537" y="150337"/>
                  </a:cubicBezTo>
                  <a:cubicBezTo>
                    <a:pt x="325620" y="146444"/>
                    <a:pt x="315400" y="143759"/>
                    <a:pt x="306793" y="143759"/>
                  </a:cubicBezTo>
                  <a:cubicBezTo>
                    <a:pt x="297783" y="143759"/>
                    <a:pt x="282587" y="146310"/>
                    <a:pt x="282587" y="155841"/>
                  </a:cubicBezTo>
                  <a:cubicBezTo>
                    <a:pt x="282587" y="165238"/>
                    <a:pt x="287429" y="168594"/>
                    <a:pt x="309752" y="175441"/>
                  </a:cubicBezTo>
                  <a:cubicBezTo>
                    <a:pt x="328848" y="181213"/>
                    <a:pt x="357626" y="189939"/>
                    <a:pt x="357357" y="222695"/>
                  </a:cubicBezTo>
                  <a:cubicBezTo>
                    <a:pt x="357357" y="243503"/>
                    <a:pt x="342027" y="259210"/>
                    <a:pt x="317821" y="263774"/>
                  </a:cubicBezTo>
                  <a:lnTo>
                    <a:pt x="317821" y="275051"/>
                  </a:lnTo>
                  <a:cubicBezTo>
                    <a:pt x="317821" y="278004"/>
                    <a:pt x="315534" y="280286"/>
                    <a:pt x="312576" y="280286"/>
                  </a:cubicBezTo>
                  <a:lnTo>
                    <a:pt x="291732" y="280286"/>
                  </a:lnTo>
                  <a:cubicBezTo>
                    <a:pt x="288773" y="280286"/>
                    <a:pt x="286487" y="278004"/>
                    <a:pt x="286487" y="275051"/>
                  </a:cubicBezTo>
                  <a:lnTo>
                    <a:pt x="286487" y="263103"/>
                  </a:lnTo>
                  <a:cubicBezTo>
                    <a:pt x="272771" y="260015"/>
                    <a:pt x="260130" y="253034"/>
                    <a:pt x="251254" y="243772"/>
                  </a:cubicBezTo>
                  <a:cubicBezTo>
                    <a:pt x="249237" y="241624"/>
                    <a:pt x="249371" y="238402"/>
                    <a:pt x="251389" y="236388"/>
                  </a:cubicBezTo>
                  <a:lnTo>
                    <a:pt x="266585" y="222024"/>
                  </a:lnTo>
                  <a:cubicBezTo>
                    <a:pt x="267660" y="221084"/>
                    <a:pt x="269005" y="220547"/>
                    <a:pt x="270350" y="220547"/>
                  </a:cubicBezTo>
                  <a:cubicBezTo>
                    <a:pt x="271695" y="220681"/>
                    <a:pt x="273040" y="221218"/>
                    <a:pt x="273981" y="222292"/>
                  </a:cubicBezTo>
                  <a:cubicBezTo>
                    <a:pt x="280436" y="229005"/>
                    <a:pt x="292270" y="233837"/>
                    <a:pt x="302894" y="233837"/>
                  </a:cubicBezTo>
                  <a:cubicBezTo>
                    <a:pt x="311500" y="233837"/>
                    <a:pt x="326024" y="231421"/>
                    <a:pt x="326024" y="222561"/>
                  </a:cubicBezTo>
                  <a:cubicBezTo>
                    <a:pt x="326158" y="214640"/>
                    <a:pt x="321855" y="211821"/>
                    <a:pt x="300607" y="205378"/>
                  </a:cubicBezTo>
                  <a:cubicBezTo>
                    <a:pt x="280974" y="199471"/>
                    <a:pt x="251254" y="190476"/>
                    <a:pt x="251254" y="155841"/>
                  </a:cubicBezTo>
                  <a:cubicBezTo>
                    <a:pt x="251254" y="136107"/>
                    <a:pt x="264567" y="120669"/>
                    <a:pt x="286487" y="115031"/>
                  </a:cubicBezTo>
                  <a:lnTo>
                    <a:pt x="286487" y="102412"/>
                  </a:lnTo>
                  <a:cubicBezTo>
                    <a:pt x="286487" y="99592"/>
                    <a:pt x="288773" y="97310"/>
                    <a:pt x="291732" y="97310"/>
                  </a:cubicBezTo>
                  <a:close/>
                  <a:moveTo>
                    <a:pt x="303572" y="26848"/>
                  </a:moveTo>
                  <a:cubicBezTo>
                    <a:pt x="272113" y="26848"/>
                    <a:pt x="239981" y="29935"/>
                    <a:pt x="208118" y="36111"/>
                  </a:cubicBezTo>
                  <a:lnTo>
                    <a:pt x="208118" y="518976"/>
                  </a:lnTo>
                  <a:lnTo>
                    <a:pt x="255442" y="518976"/>
                  </a:lnTo>
                  <a:lnTo>
                    <a:pt x="255442" y="359766"/>
                  </a:lnTo>
                  <a:cubicBezTo>
                    <a:pt x="255442" y="354799"/>
                    <a:pt x="259475" y="350772"/>
                    <a:pt x="264450" y="350772"/>
                  </a:cubicBezTo>
                  <a:lnTo>
                    <a:pt x="342830" y="350772"/>
                  </a:lnTo>
                  <a:cubicBezTo>
                    <a:pt x="347670" y="350772"/>
                    <a:pt x="351703" y="354799"/>
                    <a:pt x="351703" y="359766"/>
                  </a:cubicBezTo>
                  <a:lnTo>
                    <a:pt x="351703" y="518976"/>
                  </a:lnTo>
                  <a:lnTo>
                    <a:pt x="399162" y="518976"/>
                  </a:lnTo>
                  <a:lnTo>
                    <a:pt x="399162" y="36111"/>
                  </a:lnTo>
                  <a:cubicBezTo>
                    <a:pt x="367164" y="29935"/>
                    <a:pt x="335032" y="26848"/>
                    <a:pt x="303572" y="26848"/>
                  </a:cubicBezTo>
                  <a:close/>
                  <a:moveTo>
                    <a:pt x="303572" y="0"/>
                  </a:moveTo>
                  <a:cubicBezTo>
                    <a:pt x="340813" y="0"/>
                    <a:pt x="377382" y="3893"/>
                    <a:pt x="415295" y="11947"/>
                  </a:cubicBezTo>
                  <a:lnTo>
                    <a:pt x="418925" y="12753"/>
                  </a:lnTo>
                  <a:cubicBezTo>
                    <a:pt x="423092" y="13558"/>
                    <a:pt x="426050" y="17317"/>
                    <a:pt x="426050" y="21478"/>
                  </a:cubicBezTo>
                  <a:lnTo>
                    <a:pt x="426050" y="94237"/>
                  </a:lnTo>
                  <a:cubicBezTo>
                    <a:pt x="451863" y="89807"/>
                    <a:pt x="477811" y="87391"/>
                    <a:pt x="503355" y="87391"/>
                  </a:cubicBezTo>
                  <a:cubicBezTo>
                    <a:pt x="534411" y="87391"/>
                    <a:pt x="564930" y="90747"/>
                    <a:pt x="596524" y="97459"/>
                  </a:cubicBezTo>
                  <a:lnTo>
                    <a:pt x="600154" y="98130"/>
                  </a:lnTo>
                  <a:cubicBezTo>
                    <a:pt x="604187" y="99070"/>
                    <a:pt x="607145" y="102695"/>
                    <a:pt x="607145" y="106856"/>
                  </a:cubicBezTo>
                  <a:lnTo>
                    <a:pt x="607145" y="536964"/>
                  </a:lnTo>
                  <a:cubicBezTo>
                    <a:pt x="607145" y="541797"/>
                    <a:pt x="603246" y="545824"/>
                    <a:pt x="598272" y="545824"/>
                  </a:cubicBezTo>
                  <a:lnTo>
                    <a:pt x="412606" y="545824"/>
                  </a:lnTo>
                  <a:lnTo>
                    <a:pt x="9008" y="545824"/>
                  </a:lnTo>
                  <a:cubicBezTo>
                    <a:pt x="4033" y="545824"/>
                    <a:pt x="0" y="541797"/>
                    <a:pt x="0" y="536964"/>
                  </a:cubicBezTo>
                  <a:lnTo>
                    <a:pt x="0" y="106856"/>
                  </a:lnTo>
                  <a:cubicBezTo>
                    <a:pt x="0" y="102695"/>
                    <a:pt x="2958" y="99070"/>
                    <a:pt x="7125" y="98130"/>
                  </a:cubicBezTo>
                  <a:lnTo>
                    <a:pt x="10621" y="97459"/>
                  </a:lnTo>
                  <a:cubicBezTo>
                    <a:pt x="42350" y="90747"/>
                    <a:pt x="72868" y="87391"/>
                    <a:pt x="103925" y="87391"/>
                  </a:cubicBezTo>
                  <a:cubicBezTo>
                    <a:pt x="129334" y="87391"/>
                    <a:pt x="155416" y="89673"/>
                    <a:pt x="181229" y="94237"/>
                  </a:cubicBezTo>
                  <a:lnTo>
                    <a:pt x="181229" y="21478"/>
                  </a:lnTo>
                  <a:cubicBezTo>
                    <a:pt x="181229" y="17317"/>
                    <a:pt x="184187" y="13558"/>
                    <a:pt x="188355" y="12753"/>
                  </a:cubicBezTo>
                  <a:lnTo>
                    <a:pt x="191850" y="11947"/>
                  </a:lnTo>
                  <a:cubicBezTo>
                    <a:pt x="229763" y="3893"/>
                    <a:pt x="266332" y="0"/>
                    <a:pt x="3035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 sz="2200"/>
            </a:p>
          </p:txBody>
        </p:sp>
        <p:sp>
          <p:nvSpPr>
            <p:cNvPr id="10" name="iśļïdè">
              <a:extLst>
                <a:ext uri="{FF2B5EF4-FFF2-40B4-BE49-F238E27FC236}">
                  <a16:creationId xmlns:a16="http://schemas.microsoft.com/office/drawing/2014/main" id="{E82D32E5-2507-408D-AE53-4660A08FFAC7}"/>
                </a:ext>
              </a:extLst>
            </p:cNvPr>
            <p:cNvSpPr/>
            <p:nvPr/>
          </p:nvSpPr>
          <p:spPr>
            <a:xfrm>
              <a:off x="4261019" y="3252784"/>
              <a:ext cx="805944" cy="805944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  <a:miter lim="800000"/>
            </a:ln>
            <a:effectLst/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defTabSz="914377"/>
              <a:endParaRPr sz="1400" b="1" kern="0">
                <a:solidFill>
                  <a:schemeClr val="tx1"/>
                </a:solidFill>
              </a:endParaRPr>
            </a:p>
          </p:txBody>
        </p:sp>
        <p:sp>
          <p:nvSpPr>
            <p:cNvPr id="11" name="ïšļîḓê">
              <a:extLst>
                <a:ext uri="{FF2B5EF4-FFF2-40B4-BE49-F238E27FC236}">
                  <a16:creationId xmlns:a16="http://schemas.microsoft.com/office/drawing/2014/main" id="{8D448E75-871F-42AD-AB19-C1DBFFE7BEE5}"/>
                </a:ext>
              </a:extLst>
            </p:cNvPr>
            <p:cNvSpPr/>
            <p:nvPr/>
          </p:nvSpPr>
          <p:spPr>
            <a:xfrm>
              <a:off x="4496386" y="3505073"/>
              <a:ext cx="335214" cy="301357"/>
            </a:xfrm>
            <a:custGeom>
              <a:avLst/>
              <a:gdLst>
                <a:gd name="connsiteX0" fmla="*/ 467190 w 607145"/>
                <a:gd name="connsiteY0" fmla="*/ 392521 h 545824"/>
                <a:gd name="connsiteX1" fmla="*/ 464501 w 607145"/>
                <a:gd name="connsiteY1" fmla="*/ 395206 h 545824"/>
                <a:gd name="connsiteX2" fmla="*/ 464501 w 607145"/>
                <a:gd name="connsiteY2" fmla="*/ 450916 h 545824"/>
                <a:gd name="connsiteX3" fmla="*/ 467190 w 607145"/>
                <a:gd name="connsiteY3" fmla="*/ 453601 h 545824"/>
                <a:gd name="connsiteX4" fmla="*/ 534949 w 607145"/>
                <a:gd name="connsiteY4" fmla="*/ 453601 h 545824"/>
                <a:gd name="connsiteX5" fmla="*/ 537638 w 607145"/>
                <a:gd name="connsiteY5" fmla="*/ 450916 h 545824"/>
                <a:gd name="connsiteX6" fmla="*/ 537638 w 607145"/>
                <a:gd name="connsiteY6" fmla="*/ 395206 h 545824"/>
                <a:gd name="connsiteX7" fmla="*/ 534949 w 607145"/>
                <a:gd name="connsiteY7" fmla="*/ 392521 h 545824"/>
                <a:gd name="connsiteX8" fmla="*/ 72196 w 607145"/>
                <a:gd name="connsiteY8" fmla="*/ 392521 h 545824"/>
                <a:gd name="connsiteX9" fmla="*/ 69507 w 607145"/>
                <a:gd name="connsiteY9" fmla="*/ 395206 h 545824"/>
                <a:gd name="connsiteX10" fmla="*/ 69507 w 607145"/>
                <a:gd name="connsiteY10" fmla="*/ 450916 h 545824"/>
                <a:gd name="connsiteX11" fmla="*/ 72196 w 607145"/>
                <a:gd name="connsiteY11" fmla="*/ 453601 h 545824"/>
                <a:gd name="connsiteX12" fmla="*/ 139955 w 607145"/>
                <a:gd name="connsiteY12" fmla="*/ 453601 h 545824"/>
                <a:gd name="connsiteX13" fmla="*/ 142644 w 607145"/>
                <a:gd name="connsiteY13" fmla="*/ 450916 h 545824"/>
                <a:gd name="connsiteX14" fmla="*/ 142644 w 607145"/>
                <a:gd name="connsiteY14" fmla="*/ 395206 h 545824"/>
                <a:gd name="connsiteX15" fmla="*/ 139955 w 607145"/>
                <a:gd name="connsiteY15" fmla="*/ 392521 h 545824"/>
                <a:gd name="connsiteX16" fmla="*/ 467190 w 607145"/>
                <a:gd name="connsiteY16" fmla="*/ 281235 h 545824"/>
                <a:gd name="connsiteX17" fmla="*/ 464501 w 607145"/>
                <a:gd name="connsiteY17" fmla="*/ 283920 h 545824"/>
                <a:gd name="connsiteX18" fmla="*/ 464501 w 607145"/>
                <a:gd name="connsiteY18" fmla="*/ 339630 h 545824"/>
                <a:gd name="connsiteX19" fmla="*/ 467190 w 607145"/>
                <a:gd name="connsiteY19" fmla="*/ 342315 h 545824"/>
                <a:gd name="connsiteX20" fmla="*/ 534949 w 607145"/>
                <a:gd name="connsiteY20" fmla="*/ 342315 h 545824"/>
                <a:gd name="connsiteX21" fmla="*/ 537638 w 607145"/>
                <a:gd name="connsiteY21" fmla="*/ 339630 h 545824"/>
                <a:gd name="connsiteX22" fmla="*/ 537638 w 607145"/>
                <a:gd name="connsiteY22" fmla="*/ 283920 h 545824"/>
                <a:gd name="connsiteX23" fmla="*/ 534949 w 607145"/>
                <a:gd name="connsiteY23" fmla="*/ 281235 h 545824"/>
                <a:gd name="connsiteX24" fmla="*/ 72196 w 607145"/>
                <a:gd name="connsiteY24" fmla="*/ 281235 h 545824"/>
                <a:gd name="connsiteX25" fmla="*/ 69507 w 607145"/>
                <a:gd name="connsiteY25" fmla="*/ 283920 h 545824"/>
                <a:gd name="connsiteX26" fmla="*/ 69507 w 607145"/>
                <a:gd name="connsiteY26" fmla="*/ 339630 h 545824"/>
                <a:gd name="connsiteX27" fmla="*/ 72196 w 607145"/>
                <a:gd name="connsiteY27" fmla="*/ 342315 h 545824"/>
                <a:gd name="connsiteX28" fmla="*/ 139955 w 607145"/>
                <a:gd name="connsiteY28" fmla="*/ 342315 h 545824"/>
                <a:gd name="connsiteX29" fmla="*/ 142644 w 607145"/>
                <a:gd name="connsiteY29" fmla="*/ 339630 h 545824"/>
                <a:gd name="connsiteX30" fmla="*/ 142644 w 607145"/>
                <a:gd name="connsiteY30" fmla="*/ 283920 h 545824"/>
                <a:gd name="connsiteX31" fmla="*/ 139955 w 607145"/>
                <a:gd name="connsiteY31" fmla="*/ 281235 h 545824"/>
                <a:gd name="connsiteX32" fmla="*/ 467190 w 607145"/>
                <a:gd name="connsiteY32" fmla="*/ 170084 h 545824"/>
                <a:gd name="connsiteX33" fmla="*/ 464501 w 607145"/>
                <a:gd name="connsiteY33" fmla="*/ 172768 h 545824"/>
                <a:gd name="connsiteX34" fmla="*/ 464501 w 607145"/>
                <a:gd name="connsiteY34" fmla="*/ 228478 h 545824"/>
                <a:gd name="connsiteX35" fmla="*/ 467190 w 607145"/>
                <a:gd name="connsiteY35" fmla="*/ 231163 h 545824"/>
                <a:gd name="connsiteX36" fmla="*/ 534949 w 607145"/>
                <a:gd name="connsiteY36" fmla="*/ 231163 h 545824"/>
                <a:gd name="connsiteX37" fmla="*/ 537638 w 607145"/>
                <a:gd name="connsiteY37" fmla="*/ 228478 h 545824"/>
                <a:gd name="connsiteX38" fmla="*/ 537638 w 607145"/>
                <a:gd name="connsiteY38" fmla="*/ 172768 h 545824"/>
                <a:gd name="connsiteX39" fmla="*/ 534949 w 607145"/>
                <a:gd name="connsiteY39" fmla="*/ 170084 h 545824"/>
                <a:gd name="connsiteX40" fmla="*/ 72196 w 607145"/>
                <a:gd name="connsiteY40" fmla="*/ 170084 h 545824"/>
                <a:gd name="connsiteX41" fmla="*/ 69507 w 607145"/>
                <a:gd name="connsiteY41" fmla="*/ 172768 h 545824"/>
                <a:gd name="connsiteX42" fmla="*/ 69507 w 607145"/>
                <a:gd name="connsiteY42" fmla="*/ 228478 h 545824"/>
                <a:gd name="connsiteX43" fmla="*/ 72196 w 607145"/>
                <a:gd name="connsiteY43" fmla="*/ 231163 h 545824"/>
                <a:gd name="connsiteX44" fmla="*/ 139955 w 607145"/>
                <a:gd name="connsiteY44" fmla="*/ 231163 h 545824"/>
                <a:gd name="connsiteX45" fmla="*/ 142644 w 607145"/>
                <a:gd name="connsiteY45" fmla="*/ 228478 h 545824"/>
                <a:gd name="connsiteX46" fmla="*/ 142644 w 607145"/>
                <a:gd name="connsiteY46" fmla="*/ 172768 h 545824"/>
                <a:gd name="connsiteX47" fmla="*/ 139955 w 607145"/>
                <a:gd name="connsiteY47" fmla="*/ 170084 h 545824"/>
                <a:gd name="connsiteX48" fmla="*/ 291732 w 607145"/>
                <a:gd name="connsiteY48" fmla="*/ 97310 h 545824"/>
                <a:gd name="connsiteX49" fmla="*/ 312576 w 607145"/>
                <a:gd name="connsiteY49" fmla="*/ 97310 h 545824"/>
                <a:gd name="connsiteX50" fmla="*/ 317821 w 607145"/>
                <a:gd name="connsiteY50" fmla="*/ 102412 h 545824"/>
                <a:gd name="connsiteX51" fmla="*/ 317821 w 607145"/>
                <a:gd name="connsiteY51" fmla="*/ 113285 h 545824"/>
                <a:gd name="connsiteX52" fmla="*/ 348616 w 607145"/>
                <a:gd name="connsiteY52" fmla="*/ 124025 h 545824"/>
                <a:gd name="connsiteX53" fmla="*/ 350095 w 607145"/>
                <a:gd name="connsiteY53" fmla="*/ 131274 h 545824"/>
                <a:gd name="connsiteX54" fmla="*/ 338799 w 607145"/>
                <a:gd name="connsiteY54" fmla="*/ 148860 h 545824"/>
                <a:gd name="connsiteX55" fmla="*/ 331537 w 607145"/>
                <a:gd name="connsiteY55" fmla="*/ 150337 h 545824"/>
                <a:gd name="connsiteX56" fmla="*/ 306793 w 607145"/>
                <a:gd name="connsiteY56" fmla="*/ 143759 h 545824"/>
                <a:gd name="connsiteX57" fmla="*/ 282587 w 607145"/>
                <a:gd name="connsiteY57" fmla="*/ 155841 h 545824"/>
                <a:gd name="connsiteX58" fmla="*/ 309752 w 607145"/>
                <a:gd name="connsiteY58" fmla="*/ 175441 h 545824"/>
                <a:gd name="connsiteX59" fmla="*/ 357357 w 607145"/>
                <a:gd name="connsiteY59" fmla="*/ 222695 h 545824"/>
                <a:gd name="connsiteX60" fmla="*/ 317821 w 607145"/>
                <a:gd name="connsiteY60" fmla="*/ 263774 h 545824"/>
                <a:gd name="connsiteX61" fmla="*/ 317821 w 607145"/>
                <a:gd name="connsiteY61" fmla="*/ 275051 h 545824"/>
                <a:gd name="connsiteX62" fmla="*/ 312576 w 607145"/>
                <a:gd name="connsiteY62" fmla="*/ 280286 h 545824"/>
                <a:gd name="connsiteX63" fmla="*/ 291732 w 607145"/>
                <a:gd name="connsiteY63" fmla="*/ 280286 h 545824"/>
                <a:gd name="connsiteX64" fmla="*/ 286487 w 607145"/>
                <a:gd name="connsiteY64" fmla="*/ 275051 h 545824"/>
                <a:gd name="connsiteX65" fmla="*/ 286487 w 607145"/>
                <a:gd name="connsiteY65" fmla="*/ 263103 h 545824"/>
                <a:gd name="connsiteX66" fmla="*/ 251254 w 607145"/>
                <a:gd name="connsiteY66" fmla="*/ 243772 h 545824"/>
                <a:gd name="connsiteX67" fmla="*/ 251389 w 607145"/>
                <a:gd name="connsiteY67" fmla="*/ 236388 h 545824"/>
                <a:gd name="connsiteX68" fmla="*/ 266585 w 607145"/>
                <a:gd name="connsiteY68" fmla="*/ 222024 h 545824"/>
                <a:gd name="connsiteX69" fmla="*/ 270350 w 607145"/>
                <a:gd name="connsiteY69" fmla="*/ 220547 h 545824"/>
                <a:gd name="connsiteX70" fmla="*/ 273981 w 607145"/>
                <a:gd name="connsiteY70" fmla="*/ 222292 h 545824"/>
                <a:gd name="connsiteX71" fmla="*/ 302894 w 607145"/>
                <a:gd name="connsiteY71" fmla="*/ 233837 h 545824"/>
                <a:gd name="connsiteX72" fmla="*/ 326024 w 607145"/>
                <a:gd name="connsiteY72" fmla="*/ 222561 h 545824"/>
                <a:gd name="connsiteX73" fmla="*/ 300607 w 607145"/>
                <a:gd name="connsiteY73" fmla="*/ 205378 h 545824"/>
                <a:gd name="connsiteX74" fmla="*/ 251254 w 607145"/>
                <a:gd name="connsiteY74" fmla="*/ 155841 h 545824"/>
                <a:gd name="connsiteX75" fmla="*/ 286487 w 607145"/>
                <a:gd name="connsiteY75" fmla="*/ 115031 h 545824"/>
                <a:gd name="connsiteX76" fmla="*/ 286487 w 607145"/>
                <a:gd name="connsiteY76" fmla="*/ 102412 h 545824"/>
                <a:gd name="connsiteX77" fmla="*/ 291732 w 607145"/>
                <a:gd name="connsiteY77" fmla="*/ 97310 h 545824"/>
                <a:gd name="connsiteX78" fmla="*/ 303572 w 607145"/>
                <a:gd name="connsiteY78" fmla="*/ 26848 h 545824"/>
                <a:gd name="connsiteX79" fmla="*/ 208118 w 607145"/>
                <a:gd name="connsiteY79" fmla="*/ 36111 h 545824"/>
                <a:gd name="connsiteX80" fmla="*/ 208118 w 607145"/>
                <a:gd name="connsiteY80" fmla="*/ 518976 h 545824"/>
                <a:gd name="connsiteX81" fmla="*/ 255442 w 607145"/>
                <a:gd name="connsiteY81" fmla="*/ 518976 h 545824"/>
                <a:gd name="connsiteX82" fmla="*/ 255442 w 607145"/>
                <a:gd name="connsiteY82" fmla="*/ 359766 h 545824"/>
                <a:gd name="connsiteX83" fmla="*/ 264450 w 607145"/>
                <a:gd name="connsiteY83" fmla="*/ 350772 h 545824"/>
                <a:gd name="connsiteX84" fmla="*/ 342830 w 607145"/>
                <a:gd name="connsiteY84" fmla="*/ 350772 h 545824"/>
                <a:gd name="connsiteX85" fmla="*/ 351703 w 607145"/>
                <a:gd name="connsiteY85" fmla="*/ 359766 h 545824"/>
                <a:gd name="connsiteX86" fmla="*/ 351703 w 607145"/>
                <a:gd name="connsiteY86" fmla="*/ 518976 h 545824"/>
                <a:gd name="connsiteX87" fmla="*/ 399162 w 607145"/>
                <a:gd name="connsiteY87" fmla="*/ 518976 h 545824"/>
                <a:gd name="connsiteX88" fmla="*/ 399162 w 607145"/>
                <a:gd name="connsiteY88" fmla="*/ 36111 h 545824"/>
                <a:gd name="connsiteX89" fmla="*/ 303572 w 607145"/>
                <a:gd name="connsiteY89" fmla="*/ 26848 h 545824"/>
                <a:gd name="connsiteX90" fmla="*/ 303572 w 607145"/>
                <a:gd name="connsiteY90" fmla="*/ 0 h 545824"/>
                <a:gd name="connsiteX91" fmla="*/ 415295 w 607145"/>
                <a:gd name="connsiteY91" fmla="*/ 11947 h 545824"/>
                <a:gd name="connsiteX92" fmla="*/ 418925 w 607145"/>
                <a:gd name="connsiteY92" fmla="*/ 12753 h 545824"/>
                <a:gd name="connsiteX93" fmla="*/ 426050 w 607145"/>
                <a:gd name="connsiteY93" fmla="*/ 21478 h 545824"/>
                <a:gd name="connsiteX94" fmla="*/ 426050 w 607145"/>
                <a:gd name="connsiteY94" fmla="*/ 94237 h 545824"/>
                <a:gd name="connsiteX95" fmla="*/ 503355 w 607145"/>
                <a:gd name="connsiteY95" fmla="*/ 87391 h 545824"/>
                <a:gd name="connsiteX96" fmla="*/ 596524 w 607145"/>
                <a:gd name="connsiteY96" fmla="*/ 97459 h 545824"/>
                <a:gd name="connsiteX97" fmla="*/ 600154 w 607145"/>
                <a:gd name="connsiteY97" fmla="*/ 98130 h 545824"/>
                <a:gd name="connsiteX98" fmla="*/ 607145 w 607145"/>
                <a:gd name="connsiteY98" fmla="*/ 106856 h 545824"/>
                <a:gd name="connsiteX99" fmla="*/ 607145 w 607145"/>
                <a:gd name="connsiteY99" fmla="*/ 536964 h 545824"/>
                <a:gd name="connsiteX100" fmla="*/ 598272 w 607145"/>
                <a:gd name="connsiteY100" fmla="*/ 545824 h 545824"/>
                <a:gd name="connsiteX101" fmla="*/ 412606 w 607145"/>
                <a:gd name="connsiteY101" fmla="*/ 545824 h 545824"/>
                <a:gd name="connsiteX102" fmla="*/ 9008 w 607145"/>
                <a:gd name="connsiteY102" fmla="*/ 545824 h 545824"/>
                <a:gd name="connsiteX103" fmla="*/ 0 w 607145"/>
                <a:gd name="connsiteY103" fmla="*/ 536964 h 545824"/>
                <a:gd name="connsiteX104" fmla="*/ 0 w 607145"/>
                <a:gd name="connsiteY104" fmla="*/ 106856 h 545824"/>
                <a:gd name="connsiteX105" fmla="*/ 7125 w 607145"/>
                <a:gd name="connsiteY105" fmla="*/ 98130 h 545824"/>
                <a:gd name="connsiteX106" fmla="*/ 10621 w 607145"/>
                <a:gd name="connsiteY106" fmla="*/ 97459 h 545824"/>
                <a:gd name="connsiteX107" fmla="*/ 103925 w 607145"/>
                <a:gd name="connsiteY107" fmla="*/ 87391 h 545824"/>
                <a:gd name="connsiteX108" fmla="*/ 181229 w 607145"/>
                <a:gd name="connsiteY108" fmla="*/ 94237 h 545824"/>
                <a:gd name="connsiteX109" fmla="*/ 181229 w 607145"/>
                <a:gd name="connsiteY109" fmla="*/ 21478 h 545824"/>
                <a:gd name="connsiteX110" fmla="*/ 188355 w 607145"/>
                <a:gd name="connsiteY110" fmla="*/ 12753 h 545824"/>
                <a:gd name="connsiteX111" fmla="*/ 191850 w 607145"/>
                <a:gd name="connsiteY111" fmla="*/ 11947 h 545824"/>
                <a:gd name="connsiteX112" fmla="*/ 303572 w 607145"/>
                <a:gd name="connsiteY112" fmla="*/ 0 h 54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607145" h="545824">
                  <a:moveTo>
                    <a:pt x="467190" y="392521"/>
                  </a:moveTo>
                  <a:cubicBezTo>
                    <a:pt x="465711" y="392521"/>
                    <a:pt x="464501" y="393729"/>
                    <a:pt x="464501" y="395206"/>
                  </a:cubicBezTo>
                  <a:lnTo>
                    <a:pt x="464501" y="450916"/>
                  </a:lnTo>
                  <a:cubicBezTo>
                    <a:pt x="464501" y="452392"/>
                    <a:pt x="465711" y="453601"/>
                    <a:pt x="467190" y="453601"/>
                  </a:cubicBezTo>
                  <a:lnTo>
                    <a:pt x="534949" y="453601"/>
                  </a:lnTo>
                  <a:cubicBezTo>
                    <a:pt x="536428" y="453601"/>
                    <a:pt x="537638" y="452392"/>
                    <a:pt x="537638" y="450916"/>
                  </a:cubicBezTo>
                  <a:lnTo>
                    <a:pt x="537638" y="395206"/>
                  </a:lnTo>
                  <a:cubicBezTo>
                    <a:pt x="537638" y="393729"/>
                    <a:pt x="536428" y="392521"/>
                    <a:pt x="534949" y="392521"/>
                  </a:cubicBezTo>
                  <a:close/>
                  <a:moveTo>
                    <a:pt x="72196" y="392521"/>
                  </a:moveTo>
                  <a:cubicBezTo>
                    <a:pt x="70717" y="392521"/>
                    <a:pt x="69507" y="393729"/>
                    <a:pt x="69507" y="395206"/>
                  </a:cubicBezTo>
                  <a:lnTo>
                    <a:pt x="69507" y="450916"/>
                  </a:lnTo>
                  <a:cubicBezTo>
                    <a:pt x="69507" y="452392"/>
                    <a:pt x="70717" y="453601"/>
                    <a:pt x="72196" y="453601"/>
                  </a:cubicBezTo>
                  <a:lnTo>
                    <a:pt x="139955" y="453601"/>
                  </a:lnTo>
                  <a:cubicBezTo>
                    <a:pt x="141434" y="453601"/>
                    <a:pt x="142644" y="452392"/>
                    <a:pt x="142644" y="450916"/>
                  </a:cubicBezTo>
                  <a:lnTo>
                    <a:pt x="142644" y="395206"/>
                  </a:lnTo>
                  <a:cubicBezTo>
                    <a:pt x="142644" y="393729"/>
                    <a:pt x="141434" y="392521"/>
                    <a:pt x="139955" y="392521"/>
                  </a:cubicBezTo>
                  <a:close/>
                  <a:moveTo>
                    <a:pt x="467190" y="281235"/>
                  </a:moveTo>
                  <a:cubicBezTo>
                    <a:pt x="465711" y="281235"/>
                    <a:pt x="464501" y="282443"/>
                    <a:pt x="464501" y="283920"/>
                  </a:cubicBezTo>
                  <a:lnTo>
                    <a:pt x="464501" y="339630"/>
                  </a:lnTo>
                  <a:cubicBezTo>
                    <a:pt x="464501" y="341107"/>
                    <a:pt x="465711" y="342315"/>
                    <a:pt x="467190" y="342315"/>
                  </a:cubicBezTo>
                  <a:lnTo>
                    <a:pt x="534949" y="342315"/>
                  </a:lnTo>
                  <a:cubicBezTo>
                    <a:pt x="536428" y="342315"/>
                    <a:pt x="537638" y="341107"/>
                    <a:pt x="537638" y="339630"/>
                  </a:cubicBezTo>
                  <a:lnTo>
                    <a:pt x="537638" y="283920"/>
                  </a:lnTo>
                  <a:cubicBezTo>
                    <a:pt x="537638" y="282443"/>
                    <a:pt x="536428" y="281235"/>
                    <a:pt x="534949" y="281235"/>
                  </a:cubicBezTo>
                  <a:close/>
                  <a:moveTo>
                    <a:pt x="72196" y="281235"/>
                  </a:moveTo>
                  <a:cubicBezTo>
                    <a:pt x="70717" y="281235"/>
                    <a:pt x="69507" y="282443"/>
                    <a:pt x="69507" y="283920"/>
                  </a:cubicBezTo>
                  <a:lnTo>
                    <a:pt x="69507" y="339630"/>
                  </a:lnTo>
                  <a:cubicBezTo>
                    <a:pt x="69507" y="341107"/>
                    <a:pt x="70717" y="342315"/>
                    <a:pt x="72196" y="342315"/>
                  </a:cubicBezTo>
                  <a:lnTo>
                    <a:pt x="139955" y="342315"/>
                  </a:lnTo>
                  <a:cubicBezTo>
                    <a:pt x="141434" y="342315"/>
                    <a:pt x="142644" y="341107"/>
                    <a:pt x="142644" y="339630"/>
                  </a:cubicBezTo>
                  <a:lnTo>
                    <a:pt x="142644" y="283920"/>
                  </a:lnTo>
                  <a:cubicBezTo>
                    <a:pt x="142644" y="282443"/>
                    <a:pt x="141434" y="281235"/>
                    <a:pt x="139955" y="281235"/>
                  </a:cubicBezTo>
                  <a:close/>
                  <a:moveTo>
                    <a:pt x="467190" y="170084"/>
                  </a:moveTo>
                  <a:cubicBezTo>
                    <a:pt x="465711" y="170084"/>
                    <a:pt x="464501" y="171292"/>
                    <a:pt x="464501" y="172768"/>
                  </a:cubicBezTo>
                  <a:lnTo>
                    <a:pt x="464501" y="228478"/>
                  </a:lnTo>
                  <a:cubicBezTo>
                    <a:pt x="464501" y="229955"/>
                    <a:pt x="465711" y="231163"/>
                    <a:pt x="467190" y="231163"/>
                  </a:cubicBezTo>
                  <a:lnTo>
                    <a:pt x="534949" y="231163"/>
                  </a:lnTo>
                  <a:cubicBezTo>
                    <a:pt x="536428" y="231163"/>
                    <a:pt x="537638" y="229955"/>
                    <a:pt x="537638" y="228478"/>
                  </a:cubicBezTo>
                  <a:lnTo>
                    <a:pt x="537638" y="172768"/>
                  </a:lnTo>
                  <a:cubicBezTo>
                    <a:pt x="537638" y="171292"/>
                    <a:pt x="536428" y="170084"/>
                    <a:pt x="534949" y="170084"/>
                  </a:cubicBezTo>
                  <a:close/>
                  <a:moveTo>
                    <a:pt x="72196" y="170084"/>
                  </a:moveTo>
                  <a:cubicBezTo>
                    <a:pt x="70717" y="170084"/>
                    <a:pt x="69507" y="171292"/>
                    <a:pt x="69507" y="172768"/>
                  </a:cubicBezTo>
                  <a:lnTo>
                    <a:pt x="69507" y="228478"/>
                  </a:lnTo>
                  <a:cubicBezTo>
                    <a:pt x="69507" y="229955"/>
                    <a:pt x="70717" y="231163"/>
                    <a:pt x="72196" y="231163"/>
                  </a:cubicBezTo>
                  <a:lnTo>
                    <a:pt x="139955" y="231163"/>
                  </a:lnTo>
                  <a:cubicBezTo>
                    <a:pt x="141434" y="231163"/>
                    <a:pt x="142644" y="229955"/>
                    <a:pt x="142644" y="228478"/>
                  </a:cubicBezTo>
                  <a:lnTo>
                    <a:pt x="142644" y="172768"/>
                  </a:lnTo>
                  <a:cubicBezTo>
                    <a:pt x="142644" y="171292"/>
                    <a:pt x="141434" y="170084"/>
                    <a:pt x="139955" y="170084"/>
                  </a:cubicBezTo>
                  <a:close/>
                  <a:moveTo>
                    <a:pt x="291732" y="97310"/>
                  </a:moveTo>
                  <a:lnTo>
                    <a:pt x="312576" y="97310"/>
                  </a:lnTo>
                  <a:cubicBezTo>
                    <a:pt x="315534" y="97310"/>
                    <a:pt x="317821" y="99592"/>
                    <a:pt x="317821" y="102412"/>
                  </a:cubicBezTo>
                  <a:lnTo>
                    <a:pt x="317821" y="113285"/>
                  </a:lnTo>
                  <a:cubicBezTo>
                    <a:pt x="329251" y="114896"/>
                    <a:pt x="340278" y="118655"/>
                    <a:pt x="348616" y="124025"/>
                  </a:cubicBezTo>
                  <a:cubicBezTo>
                    <a:pt x="351037" y="125636"/>
                    <a:pt x="351709" y="128858"/>
                    <a:pt x="350095" y="131274"/>
                  </a:cubicBezTo>
                  <a:lnTo>
                    <a:pt x="338799" y="148860"/>
                  </a:lnTo>
                  <a:cubicBezTo>
                    <a:pt x="337320" y="151277"/>
                    <a:pt x="334092" y="151948"/>
                    <a:pt x="331537" y="150337"/>
                  </a:cubicBezTo>
                  <a:cubicBezTo>
                    <a:pt x="325620" y="146444"/>
                    <a:pt x="315400" y="143759"/>
                    <a:pt x="306793" y="143759"/>
                  </a:cubicBezTo>
                  <a:cubicBezTo>
                    <a:pt x="297783" y="143759"/>
                    <a:pt x="282587" y="146310"/>
                    <a:pt x="282587" y="155841"/>
                  </a:cubicBezTo>
                  <a:cubicBezTo>
                    <a:pt x="282587" y="165238"/>
                    <a:pt x="287429" y="168594"/>
                    <a:pt x="309752" y="175441"/>
                  </a:cubicBezTo>
                  <a:cubicBezTo>
                    <a:pt x="328848" y="181213"/>
                    <a:pt x="357626" y="189939"/>
                    <a:pt x="357357" y="222695"/>
                  </a:cubicBezTo>
                  <a:cubicBezTo>
                    <a:pt x="357357" y="243503"/>
                    <a:pt x="342027" y="259210"/>
                    <a:pt x="317821" y="263774"/>
                  </a:cubicBezTo>
                  <a:lnTo>
                    <a:pt x="317821" y="275051"/>
                  </a:lnTo>
                  <a:cubicBezTo>
                    <a:pt x="317821" y="278004"/>
                    <a:pt x="315534" y="280286"/>
                    <a:pt x="312576" y="280286"/>
                  </a:cubicBezTo>
                  <a:lnTo>
                    <a:pt x="291732" y="280286"/>
                  </a:lnTo>
                  <a:cubicBezTo>
                    <a:pt x="288773" y="280286"/>
                    <a:pt x="286487" y="278004"/>
                    <a:pt x="286487" y="275051"/>
                  </a:cubicBezTo>
                  <a:lnTo>
                    <a:pt x="286487" y="263103"/>
                  </a:lnTo>
                  <a:cubicBezTo>
                    <a:pt x="272771" y="260015"/>
                    <a:pt x="260130" y="253034"/>
                    <a:pt x="251254" y="243772"/>
                  </a:cubicBezTo>
                  <a:cubicBezTo>
                    <a:pt x="249237" y="241624"/>
                    <a:pt x="249371" y="238402"/>
                    <a:pt x="251389" y="236388"/>
                  </a:cubicBezTo>
                  <a:lnTo>
                    <a:pt x="266585" y="222024"/>
                  </a:lnTo>
                  <a:cubicBezTo>
                    <a:pt x="267660" y="221084"/>
                    <a:pt x="269005" y="220547"/>
                    <a:pt x="270350" y="220547"/>
                  </a:cubicBezTo>
                  <a:cubicBezTo>
                    <a:pt x="271695" y="220681"/>
                    <a:pt x="273040" y="221218"/>
                    <a:pt x="273981" y="222292"/>
                  </a:cubicBezTo>
                  <a:cubicBezTo>
                    <a:pt x="280436" y="229005"/>
                    <a:pt x="292270" y="233837"/>
                    <a:pt x="302894" y="233837"/>
                  </a:cubicBezTo>
                  <a:cubicBezTo>
                    <a:pt x="311500" y="233837"/>
                    <a:pt x="326024" y="231421"/>
                    <a:pt x="326024" y="222561"/>
                  </a:cubicBezTo>
                  <a:cubicBezTo>
                    <a:pt x="326158" y="214640"/>
                    <a:pt x="321855" y="211821"/>
                    <a:pt x="300607" y="205378"/>
                  </a:cubicBezTo>
                  <a:cubicBezTo>
                    <a:pt x="280974" y="199471"/>
                    <a:pt x="251254" y="190476"/>
                    <a:pt x="251254" y="155841"/>
                  </a:cubicBezTo>
                  <a:cubicBezTo>
                    <a:pt x="251254" y="136107"/>
                    <a:pt x="264567" y="120669"/>
                    <a:pt x="286487" y="115031"/>
                  </a:cubicBezTo>
                  <a:lnTo>
                    <a:pt x="286487" y="102412"/>
                  </a:lnTo>
                  <a:cubicBezTo>
                    <a:pt x="286487" y="99592"/>
                    <a:pt x="288773" y="97310"/>
                    <a:pt x="291732" y="97310"/>
                  </a:cubicBezTo>
                  <a:close/>
                  <a:moveTo>
                    <a:pt x="303572" y="26848"/>
                  </a:moveTo>
                  <a:cubicBezTo>
                    <a:pt x="272113" y="26848"/>
                    <a:pt x="239981" y="29935"/>
                    <a:pt x="208118" y="36111"/>
                  </a:cubicBezTo>
                  <a:lnTo>
                    <a:pt x="208118" y="518976"/>
                  </a:lnTo>
                  <a:lnTo>
                    <a:pt x="255442" y="518976"/>
                  </a:lnTo>
                  <a:lnTo>
                    <a:pt x="255442" y="359766"/>
                  </a:lnTo>
                  <a:cubicBezTo>
                    <a:pt x="255442" y="354799"/>
                    <a:pt x="259475" y="350772"/>
                    <a:pt x="264450" y="350772"/>
                  </a:cubicBezTo>
                  <a:lnTo>
                    <a:pt x="342830" y="350772"/>
                  </a:lnTo>
                  <a:cubicBezTo>
                    <a:pt x="347670" y="350772"/>
                    <a:pt x="351703" y="354799"/>
                    <a:pt x="351703" y="359766"/>
                  </a:cubicBezTo>
                  <a:lnTo>
                    <a:pt x="351703" y="518976"/>
                  </a:lnTo>
                  <a:lnTo>
                    <a:pt x="399162" y="518976"/>
                  </a:lnTo>
                  <a:lnTo>
                    <a:pt x="399162" y="36111"/>
                  </a:lnTo>
                  <a:cubicBezTo>
                    <a:pt x="367164" y="29935"/>
                    <a:pt x="335032" y="26848"/>
                    <a:pt x="303572" y="26848"/>
                  </a:cubicBezTo>
                  <a:close/>
                  <a:moveTo>
                    <a:pt x="303572" y="0"/>
                  </a:moveTo>
                  <a:cubicBezTo>
                    <a:pt x="340813" y="0"/>
                    <a:pt x="377382" y="3893"/>
                    <a:pt x="415295" y="11947"/>
                  </a:cubicBezTo>
                  <a:lnTo>
                    <a:pt x="418925" y="12753"/>
                  </a:lnTo>
                  <a:cubicBezTo>
                    <a:pt x="423092" y="13558"/>
                    <a:pt x="426050" y="17317"/>
                    <a:pt x="426050" y="21478"/>
                  </a:cubicBezTo>
                  <a:lnTo>
                    <a:pt x="426050" y="94237"/>
                  </a:lnTo>
                  <a:cubicBezTo>
                    <a:pt x="451863" y="89807"/>
                    <a:pt x="477811" y="87391"/>
                    <a:pt x="503355" y="87391"/>
                  </a:cubicBezTo>
                  <a:cubicBezTo>
                    <a:pt x="534411" y="87391"/>
                    <a:pt x="564930" y="90747"/>
                    <a:pt x="596524" y="97459"/>
                  </a:cubicBezTo>
                  <a:lnTo>
                    <a:pt x="600154" y="98130"/>
                  </a:lnTo>
                  <a:cubicBezTo>
                    <a:pt x="604187" y="99070"/>
                    <a:pt x="607145" y="102695"/>
                    <a:pt x="607145" y="106856"/>
                  </a:cubicBezTo>
                  <a:lnTo>
                    <a:pt x="607145" y="536964"/>
                  </a:lnTo>
                  <a:cubicBezTo>
                    <a:pt x="607145" y="541797"/>
                    <a:pt x="603246" y="545824"/>
                    <a:pt x="598272" y="545824"/>
                  </a:cubicBezTo>
                  <a:lnTo>
                    <a:pt x="412606" y="545824"/>
                  </a:lnTo>
                  <a:lnTo>
                    <a:pt x="9008" y="545824"/>
                  </a:lnTo>
                  <a:cubicBezTo>
                    <a:pt x="4033" y="545824"/>
                    <a:pt x="0" y="541797"/>
                    <a:pt x="0" y="536964"/>
                  </a:cubicBezTo>
                  <a:lnTo>
                    <a:pt x="0" y="106856"/>
                  </a:lnTo>
                  <a:cubicBezTo>
                    <a:pt x="0" y="102695"/>
                    <a:pt x="2958" y="99070"/>
                    <a:pt x="7125" y="98130"/>
                  </a:cubicBezTo>
                  <a:lnTo>
                    <a:pt x="10621" y="97459"/>
                  </a:lnTo>
                  <a:cubicBezTo>
                    <a:pt x="42350" y="90747"/>
                    <a:pt x="72868" y="87391"/>
                    <a:pt x="103925" y="87391"/>
                  </a:cubicBezTo>
                  <a:cubicBezTo>
                    <a:pt x="129334" y="87391"/>
                    <a:pt x="155416" y="89673"/>
                    <a:pt x="181229" y="94237"/>
                  </a:cubicBezTo>
                  <a:lnTo>
                    <a:pt x="181229" y="21478"/>
                  </a:lnTo>
                  <a:cubicBezTo>
                    <a:pt x="181229" y="17317"/>
                    <a:pt x="184187" y="13558"/>
                    <a:pt x="188355" y="12753"/>
                  </a:cubicBezTo>
                  <a:lnTo>
                    <a:pt x="191850" y="11947"/>
                  </a:lnTo>
                  <a:cubicBezTo>
                    <a:pt x="229763" y="3893"/>
                    <a:pt x="266332" y="0"/>
                    <a:pt x="3035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 sz="2200"/>
            </a:p>
          </p:txBody>
        </p:sp>
        <p:sp>
          <p:nvSpPr>
            <p:cNvPr id="12" name="iṥ1ïḑê">
              <a:extLst>
                <a:ext uri="{FF2B5EF4-FFF2-40B4-BE49-F238E27FC236}">
                  <a16:creationId xmlns:a16="http://schemas.microsoft.com/office/drawing/2014/main" id="{F0A310E8-4090-450D-B444-9C52EE119685}"/>
                </a:ext>
              </a:extLst>
            </p:cNvPr>
            <p:cNvSpPr/>
            <p:nvPr/>
          </p:nvSpPr>
          <p:spPr>
            <a:xfrm>
              <a:off x="7125038" y="3252784"/>
              <a:ext cx="805944" cy="805944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  <a:miter lim="800000"/>
            </a:ln>
            <a:effectLst/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defTabSz="914377"/>
              <a:endParaRPr sz="1400" b="1" kern="0">
                <a:solidFill>
                  <a:schemeClr val="tx1"/>
                </a:solidFill>
              </a:endParaRPr>
            </a:p>
          </p:txBody>
        </p:sp>
        <p:sp>
          <p:nvSpPr>
            <p:cNvPr id="13" name="íSḻîḓé">
              <a:extLst>
                <a:ext uri="{FF2B5EF4-FFF2-40B4-BE49-F238E27FC236}">
                  <a16:creationId xmlns:a16="http://schemas.microsoft.com/office/drawing/2014/main" id="{5D37A7BC-82E3-4566-AB0A-C8BF6351FE5A}"/>
                </a:ext>
              </a:extLst>
            </p:cNvPr>
            <p:cNvSpPr/>
            <p:nvPr/>
          </p:nvSpPr>
          <p:spPr>
            <a:xfrm>
              <a:off x="7360405" y="3505073"/>
              <a:ext cx="335214" cy="301357"/>
            </a:xfrm>
            <a:custGeom>
              <a:avLst/>
              <a:gdLst>
                <a:gd name="connsiteX0" fmla="*/ 467190 w 607145"/>
                <a:gd name="connsiteY0" fmla="*/ 392521 h 545824"/>
                <a:gd name="connsiteX1" fmla="*/ 464501 w 607145"/>
                <a:gd name="connsiteY1" fmla="*/ 395206 h 545824"/>
                <a:gd name="connsiteX2" fmla="*/ 464501 w 607145"/>
                <a:gd name="connsiteY2" fmla="*/ 450916 h 545824"/>
                <a:gd name="connsiteX3" fmla="*/ 467190 w 607145"/>
                <a:gd name="connsiteY3" fmla="*/ 453601 h 545824"/>
                <a:gd name="connsiteX4" fmla="*/ 534949 w 607145"/>
                <a:gd name="connsiteY4" fmla="*/ 453601 h 545824"/>
                <a:gd name="connsiteX5" fmla="*/ 537638 w 607145"/>
                <a:gd name="connsiteY5" fmla="*/ 450916 h 545824"/>
                <a:gd name="connsiteX6" fmla="*/ 537638 w 607145"/>
                <a:gd name="connsiteY6" fmla="*/ 395206 h 545824"/>
                <a:gd name="connsiteX7" fmla="*/ 534949 w 607145"/>
                <a:gd name="connsiteY7" fmla="*/ 392521 h 545824"/>
                <a:gd name="connsiteX8" fmla="*/ 72196 w 607145"/>
                <a:gd name="connsiteY8" fmla="*/ 392521 h 545824"/>
                <a:gd name="connsiteX9" fmla="*/ 69507 w 607145"/>
                <a:gd name="connsiteY9" fmla="*/ 395206 h 545824"/>
                <a:gd name="connsiteX10" fmla="*/ 69507 w 607145"/>
                <a:gd name="connsiteY10" fmla="*/ 450916 h 545824"/>
                <a:gd name="connsiteX11" fmla="*/ 72196 w 607145"/>
                <a:gd name="connsiteY11" fmla="*/ 453601 h 545824"/>
                <a:gd name="connsiteX12" fmla="*/ 139955 w 607145"/>
                <a:gd name="connsiteY12" fmla="*/ 453601 h 545824"/>
                <a:gd name="connsiteX13" fmla="*/ 142644 w 607145"/>
                <a:gd name="connsiteY13" fmla="*/ 450916 h 545824"/>
                <a:gd name="connsiteX14" fmla="*/ 142644 w 607145"/>
                <a:gd name="connsiteY14" fmla="*/ 395206 h 545824"/>
                <a:gd name="connsiteX15" fmla="*/ 139955 w 607145"/>
                <a:gd name="connsiteY15" fmla="*/ 392521 h 545824"/>
                <a:gd name="connsiteX16" fmla="*/ 467190 w 607145"/>
                <a:gd name="connsiteY16" fmla="*/ 281235 h 545824"/>
                <a:gd name="connsiteX17" fmla="*/ 464501 w 607145"/>
                <a:gd name="connsiteY17" fmla="*/ 283920 h 545824"/>
                <a:gd name="connsiteX18" fmla="*/ 464501 w 607145"/>
                <a:gd name="connsiteY18" fmla="*/ 339630 h 545824"/>
                <a:gd name="connsiteX19" fmla="*/ 467190 w 607145"/>
                <a:gd name="connsiteY19" fmla="*/ 342315 h 545824"/>
                <a:gd name="connsiteX20" fmla="*/ 534949 w 607145"/>
                <a:gd name="connsiteY20" fmla="*/ 342315 h 545824"/>
                <a:gd name="connsiteX21" fmla="*/ 537638 w 607145"/>
                <a:gd name="connsiteY21" fmla="*/ 339630 h 545824"/>
                <a:gd name="connsiteX22" fmla="*/ 537638 w 607145"/>
                <a:gd name="connsiteY22" fmla="*/ 283920 h 545824"/>
                <a:gd name="connsiteX23" fmla="*/ 534949 w 607145"/>
                <a:gd name="connsiteY23" fmla="*/ 281235 h 545824"/>
                <a:gd name="connsiteX24" fmla="*/ 72196 w 607145"/>
                <a:gd name="connsiteY24" fmla="*/ 281235 h 545824"/>
                <a:gd name="connsiteX25" fmla="*/ 69507 w 607145"/>
                <a:gd name="connsiteY25" fmla="*/ 283920 h 545824"/>
                <a:gd name="connsiteX26" fmla="*/ 69507 w 607145"/>
                <a:gd name="connsiteY26" fmla="*/ 339630 h 545824"/>
                <a:gd name="connsiteX27" fmla="*/ 72196 w 607145"/>
                <a:gd name="connsiteY27" fmla="*/ 342315 h 545824"/>
                <a:gd name="connsiteX28" fmla="*/ 139955 w 607145"/>
                <a:gd name="connsiteY28" fmla="*/ 342315 h 545824"/>
                <a:gd name="connsiteX29" fmla="*/ 142644 w 607145"/>
                <a:gd name="connsiteY29" fmla="*/ 339630 h 545824"/>
                <a:gd name="connsiteX30" fmla="*/ 142644 w 607145"/>
                <a:gd name="connsiteY30" fmla="*/ 283920 h 545824"/>
                <a:gd name="connsiteX31" fmla="*/ 139955 w 607145"/>
                <a:gd name="connsiteY31" fmla="*/ 281235 h 545824"/>
                <a:gd name="connsiteX32" fmla="*/ 467190 w 607145"/>
                <a:gd name="connsiteY32" fmla="*/ 170084 h 545824"/>
                <a:gd name="connsiteX33" fmla="*/ 464501 w 607145"/>
                <a:gd name="connsiteY33" fmla="*/ 172768 h 545824"/>
                <a:gd name="connsiteX34" fmla="*/ 464501 w 607145"/>
                <a:gd name="connsiteY34" fmla="*/ 228478 h 545824"/>
                <a:gd name="connsiteX35" fmla="*/ 467190 w 607145"/>
                <a:gd name="connsiteY35" fmla="*/ 231163 h 545824"/>
                <a:gd name="connsiteX36" fmla="*/ 534949 w 607145"/>
                <a:gd name="connsiteY36" fmla="*/ 231163 h 545824"/>
                <a:gd name="connsiteX37" fmla="*/ 537638 w 607145"/>
                <a:gd name="connsiteY37" fmla="*/ 228478 h 545824"/>
                <a:gd name="connsiteX38" fmla="*/ 537638 w 607145"/>
                <a:gd name="connsiteY38" fmla="*/ 172768 h 545824"/>
                <a:gd name="connsiteX39" fmla="*/ 534949 w 607145"/>
                <a:gd name="connsiteY39" fmla="*/ 170084 h 545824"/>
                <a:gd name="connsiteX40" fmla="*/ 72196 w 607145"/>
                <a:gd name="connsiteY40" fmla="*/ 170084 h 545824"/>
                <a:gd name="connsiteX41" fmla="*/ 69507 w 607145"/>
                <a:gd name="connsiteY41" fmla="*/ 172768 h 545824"/>
                <a:gd name="connsiteX42" fmla="*/ 69507 w 607145"/>
                <a:gd name="connsiteY42" fmla="*/ 228478 h 545824"/>
                <a:gd name="connsiteX43" fmla="*/ 72196 w 607145"/>
                <a:gd name="connsiteY43" fmla="*/ 231163 h 545824"/>
                <a:gd name="connsiteX44" fmla="*/ 139955 w 607145"/>
                <a:gd name="connsiteY44" fmla="*/ 231163 h 545824"/>
                <a:gd name="connsiteX45" fmla="*/ 142644 w 607145"/>
                <a:gd name="connsiteY45" fmla="*/ 228478 h 545824"/>
                <a:gd name="connsiteX46" fmla="*/ 142644 w 607145"/>
                <a:gd name="connsiteY46" fmla="*/ 172768 h 545824"/>
                <a:gd name="connsiteX47" fmla="*/ 139955 w 607145"/>
                <a:gd name="connsiteY47" fmla="*/ 170084 h 545824"/>
                <a:gd name="connsiteX48" fmla="*/ 291732 w 607145"/>
                <a:gd name="connsiteY48" fmla="*/ 97310 h 545824"/>
                <a:gd name="connsiteX49" fmla="*/ 312576 w 607145"/>
                <a:gd name="connsiteY49" fmla="*/ 97310 h 545824"/>
                <a:gd name="connsiteX50" fmla="*/ 317821 w 607145"/>
                <a:gd name="connsiteY50" fmla="*/ 102412 h 545824"/>
                <a:gd name="connsiteX51" fmla="*/ 317821 w 607145"/>
                <a:gd name="connsiteY51" fmla="*/ 113285 h 545824"/>
                <a:gd name="connsiteX52" fmla="*/ 348616 w 607145"/>
                <a:gd name="connsiteY52" fmla="*/ 124025 h 545824"/>
                <a:gd name="connsiteX53" fmla="*/ 350095 w 607145"/>
                <a:gd name="connsiteY53" fmla="*/ 131274 h 545824"/>
                <a:gd name="connsiteX54" fmla="*/ 338799 w 607145"/>
                <a:gd name="connsiteY54" fmla="*/ 148860 h 545824"/>
                <a:gd name="connsiteX55" fmla="*/ 331537 w 607145"/>
                <a:gd name="connsiteY55" fmla="*/ 150337 h 545824"/>
                <a:gd name="connsiteX56" fmla="*/ 306793 w 607145"/>
                <a:gd name="connsiteY56" fmla="*/ 143759 h 545824"/>
                <a:gd name="connsiteX57" fmla="*/ 282587 w 607145"/>
                <a:gd name="connsiteY57" fmla="*/ 155841 h 545824"/>
                <a:gd name="connsiteX58" fmla="*/ 309752 w 607145"/>
                <a:gd name="connsiteY58" fmla="*/ 175441 h 545824"/>
                <a:gd name="connsiteX59" fmla="*/ 357357 w 607145"/>
                <a:gd name="connsiteY59" fmla="*/ 222695 h 545824"/>
                <a:gd name="connsiteX60" fmla="*/ 317821 w 607145"/>
                <a:gd name="connsiteY60" fmla="*/ 263774 h 545824"/>
                <a:gd name="connsiteX61" fmla="*/ 317821 w 607145"/>
                <a:gd name="connsiteY61" fmla="*/ 275051 h 545824"/>
                <a:gd name="connsiteX62" fmla="*/ 312576 w 607145"/>
                <a:gd name="connsiteY62" fmla="*/ 280286 h 545824"/>
                <a:gd name="connsiteX63" fmla="*/ 291732 w 607145"/>
                <a:gd name="connsiteY63" fmla="*/ 280286 h 545824"/>
                <a:gd name="connsiteX64" fmla="*/ 286487 w 607145"/>
                <a:gd name="connsiteY64" fmla="*/ 275051 h 545824"/>
                <a:gd name="connsiteX65" fmla="*/ 286487 w 607145"/>
                <a:gd name="connsiteY65" fmla="*/ 263103 h 545824"/>
                <a:gd name="connsiteX66" fmla="*/ 251254 w 607145"/>
                <a:gd name="connsiteY66" fmla="*/ 243772 h 545824"/>
                <a:gd name="connsiteX67" fmla="*/ 251389 w 607145"/>
                <a:gd name="connsiteY67" fmla="*/ 236388 h 545824"/>
                <a:gd name="connsiteX68" fmla="*/ 266585 w 607145"/>
                <a:gd name="connsiteY68" fmla="*/ 222024 h 545824"/>
                <a:gd name="connsiteX69" fmla="*/ 270350 w 607145"/>
                <a:gd name="connsiteY69" fmla="*/ 220547 h 545824"/>
                <a:gd name="connsiteX70" fmla="*/ 273981 w 607145"/>
                <a:gd name="connsiteY70" fmla="*/ 222292 h 545824"/>
                <a:gd name="connsiteX71" fmla="*/ 302894 w 607145"/>
                <a:gd name="connsiteY71" fmla="*/ 233837 h 545824"/>
                <a:gd name="connsiteX72" fmla="*/ 326024 w 607145"/>
                <a:gd name="connsiteY72" fmla="*/ 222561 h 545824"/>
                <a:gd name="connsiteX73" fmla="*/ 300607 w 607145"/>
                <a:gd name="connsiteY73" fmla="*/ 205378 h 545824"/>
                <a:gd name="connsiteX74" fmla="*/ 251254 w 607145"/>
                <a:gd name="connsiteY74" fmla="*/ 155841 h 545824"/>
                <a:gd name="connsiteX75" fmla="*/ 286487 w 607145"/>
                <a:gd name="connsiteY75" fmla="*/ 115031 h 545824"/>
                <a:gd name="connsiteX76" fmla="*/ 286487 w 607145"/>
                <a:gd name="connsiteY76" fmla="*/ 102412 h 545824"/>
                <a:gd name="connsiteX77" fmla="*/ 291732 w 607145"/>
                <a:gd name="connsiteY77" fmla="*/ 97310 h 545824"/>
                <a:gd name="connsiteX78" fmla="*/ 303572 w 607145"/>
                <a:gd name="connsiteY78" fmla="*/ 26848 h 545824"/>
                <a:gd name="connsiteX79" fmla="*/ 208118 w 607145"/>
                <a:gd name="connsiteY79" fmla="*/ 36111 h 545824"/>
                <a:gd name="connsiteX80" fmla="*/ 208118 w 607145"/>
                <a:gd name="connsiteY80" fmla="*/ 518976 h 545824"/>
                <a:gd name="connsiteX81" fmla="*/ 255442 w 607145"/>
                <a:gd name="connsiteY81" fmla="*/ 518976 h 545824"/>
                <a:gd name="connsiteX82" fmla="*/ 255442 w 607145"/>
                <a:gd name="connsiteY82" fmla="*/ 359766 h 545824"/>
                <a:gd name="connsiteX83" fmla="*/ 264450 w 607145"/>
                <a:gd name="connsiteY83" fmla="*/ 350772 h 545824"/>
                <a:gd name="connsiteX84" fmla="*/ 342830 w 607145"/>
                <a:gd name="connsiteY84" fmla="*/ 350772 h 545824"/>
                <a:gd name="connsiteX85" fmla="*/ 351703 w 607145"/>
                <a:gd name="connsiteY85" fmla="*/ 359766 h 545824"/>
                <a:gd name="connsiteX86" fmla="*/ 351703 w 607145"/>
                <a:gd name="connsiteY86" fmla="*/ 518976 h 545824"/>
                <a:gd name="connsiteX87" fmla="*/ 399162 w 607145"/>
                <a:gd name="connsiteY87" fmla="*/ 518976 h 545824"/>
                <a:gd name="connsiteX88" fmla="*/ 399162 w 607145"/>
                <a:gd name="connsiteY88" fmla="*/ 36111 h 545824"/>
                <a:gd name="connsiteX89" fmla="*/ 303572 w 607145"/>
                <a:gd name="connsiteY89" fmla="*/ 26848 h 545824"/>
                <a:gd name="connsiteX90" fmla="*/ 303572 w 607145"/>
                <a:gd name="connsiteY90" fmla="*/ 0 h 545824"/>
                <a:gd name="connsiteX91" fmla="*/ 415295 w 607145"/>
                <a:gd name="connsiteY91" fmla="*/ 11947 h 545824"/>
                <a:gd name="connsiteX92" fmla="*/ 418925 w 607145"/>
                <a:gd name="connsiteY92" fmla="*/ 12753 h 545824"/>
                <a:gd name="connsiteX93" fmla="*/ 426050 w 607145"/>
                <a:gd name="connsiteY93" fmla="*/ 21478 h 545824"/>
                <a:gd name="connsiteX94" fmla="*/ 426050 w 607145"/>
                <a:gd name="connsiteY94" fmla="*/ 94237 h 545824"/>
                <a:gd name="connsiteX95" fmla="*/ 503355 w 607145"/>
                <a:gd name="connsiteY95" fmla="*/ 87391 h 545824"/>
                <a:gd name="connsiteX96" fmla="*/ 596524 w 607145"/>
                <a:gd name="connsiteY96" fmla="*/ 97459 h 545824"/>
                <a:gd name="connsiteX97" fmla="*/ 600154 w 607145"/>
                <a:gd name="connsiteY97" fmla="*/ 98130 h 545824"/>
                <a:gd name="connsiteX98" fmla="*/ 607145 w 607145"/>
                <a:gd name="connsiteY98" fmla="*/ 106856 h 545824"/>
                <a:gd name="connsiteX99" fmla="*/ 607145 w 607145"/>
                <a:gd name="connsiteY99" fmla="*/ 536964 h 545824"/>
                <a:gd name="connsiteX100" fmla="*/ 598272 w 607145"/>
                <a:gd name="connsiteY100" fmla="*/ 545824 h 545824"/>
                <a:gd name="connsiteX101" fmla="*/ 412606 w 607145"/>
                <a:gd name="connsiteY101" fmla="*/ 545824 h 545824"/>
                <a:gd name="connsiteX102" fmla="*/ 9008 w 607145"/>
                <a:gd name="connsiteY102" fmla="*/ 545824 h 545824"/>
                <a:gd name="connsiteX103" fmla="*/ 0 w 607145"/>
                <a:gd name="connsiteY103" fmla="*/ 536964 h 545824"/>
                <a:gd name="connsiteX104" fmla="*/ 0 w 607145"/>
                <a:gd name="connsiteY104" fmla="*/ 106856 h 545824"/>
                <a:gd name="connsiteX105" fmla="*/ 7125 w 607145"/>
                <a:gd name="connsiteY105" fmla="*/ 98130 h 545824"/>
                <a:gd name="connsiteX106" fmla="*/ 10621 w 607145"/>
                <a:gd name="connsiteY106" fmla="*/ 97459 h 545824"/>
                <a:gd name="connsiteX107" fmla="*/ 103925 w 607145"/>
                <a:gd name="connsiteY107" fmla="*/ 87391 h 545824"/>
                <a:gd name="connsiteX108" fmla="*/ 181229 w 607145"/>
                <a:gd name="connsiteY108" fmla="*/ 94237 h 545824"/>
                <a:gd name="connsiteX109" fmla="*/ 181229 w 607145"/>
                <a:gd name="connsiteY109" fmla="*/ 21478 h 545824"/>
                <a:gd name="connsiteX110" fmla="*/ 188355 w 607145"/>
                <a:gd name="connsiteY110" fmla="*/ 12753 h 545824"/>
                <a:gd name="connsiteX111" fmla="*/ 191850 w 607145"/>
                <a:gd name="connsiteY111" fmla="*/ 11947 h 545824"/>
                <a:gd name="connsiteX112" fmla="*/ 303572 w 607145"/>
                <a:gd name="connsiteY112" fmla="*/ 0 h 54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607145" h="545824">
                  <a:moveTo>
                    <a:pt x="467190" y="392521"/>
                  </a:moveTo>
                  <a:cubicBezTo>
                    <a:pt x="465711" y="392521"/>
                    <a:pt x="464501" y="393729"/>
                    <a:pt x="464501" y="395206"/>
                  </a:cubicBezTo>
                  <a:lnTo>
                    <a:pt x="464501" y="450916"/>
                  </a:lnTo>
                  <a:cubicBezTo>
                    <a:pt x="464501" y="452392"/>
                    <a:pt x="465711" y="453601"/>
                    <a:pt x="467190" y="453601"/>
                  </a:cubicBezTo>
                  <a:lnTo>
                    <a:pt x="534949" y="453601"/>
                  </a:lnTo>
                  <a:cubicBezTo>
                    <a:pt x="536428" y="453601"/>
                    <a:pt x="537638" y="452392"/>
                    <a:pt x="537638" y="450916"/>
                  </a:cubicBezTo>
                  <a:lnTo>
                    <a:pt x="537638" y="395206"/>
                  </a:lnTo>
                  <a:cubicBezTo>
                    <a:pt x="537638" y="393729"/>
                    <a:pt x="536428" y="392521"/>
                    <a:pt x="534949" y="392521"/>
                  </a:cubicBezTo>
                  <a:close/>
                  <a:moveTo>
                    <a:pt x="72196" y="392521"/>
                  </a:moveTo>
                  <a:cubicBezTo>
                    <a:pt x="70717" y="392521"/>
                    <a:pt x="69507" y="393729"/>
                    <a:pt x="69507" y="395206"/>
                  </a:cubicBezTo>
                  <a:lnTo>
                    <a:pt x="69507" y="450916"/>
                  </a:lnTo>
                  <a:cubicBezTo>
                    <a:pt x="69507" y="452392"/>
                    <a:pt x="70717" y="453601"/>
                    <a:pt x="72196" y="453601"/>
                  </a:cubicBezTo>
                  <a:lnTo>
                    <a:pt x="139955" y="453601"/>
                  </a:lnTo>
                  <a:cubicBezTo>
                    <a:pt x="141434" y="453601"/>
                    <a:pt x="142644" y="452392"/>
                    <a:pt x="142644" y="450916"/>
                  </a:cubicBezTo>
                  <a:lnTo>
                    <a:pt x="142644" y="395206"/>
                  </a:lnTo>
                  <a:cubicBezTo>
                    <a:pt x="142644" y="393729"/>
                    <a:pt x="141434" y="392521"/>
                    <a:pt x="139955" y="392521"/>
                  </a:cubicBezTo>
                  <a:close/>
                  <a:moveTo>
                    <a:pt x="467190" y="281235"/>
                  </a:moveTo>
                  <a:cubicBezTo>
                    <a:pt x="465711" y="281235"/>
                    <a:pt x="464501" y="282443"/>
                    <a:pt x="464501" y="283920"/>
                  </a:cubicBezTo>
                  <a:lnTo>
                    <a:pt x="464501" y="339630"/>
                  </a:lnTo>
                  <a:cubicBezTo>
                    <a:pt x="464501" y="341107"/>
                    <a:pt x="465711" y="342315"/>
                    <a:pt x="467190" y="342315"/>
                  </a:cubicBezTo>
                  <a:lnTo>
                    <a:pt x="534949" y="342315"/>
                  </a:lnTo>
                  <a:cubicBezTo>
                    <a:pt x="536428" y="342315"/>
                    <a:pt x="537638" y="341107"/>
                    <a:pt x="537638" y="339630"/>
                  </a:cubicBezTo>
                  <a:lnTo>
                    <a:pt x="537638" y="283920"/>
                  </a:lnTo>
                  <a:cubicBezTo>
                    <a:pt x="537638" y="282443"/>
                    <a:pt x="536428" y="281235"/>
                    <a:pt x="534949" y="281235"/>
                  </a:cubicBezTo>
                  <a:close/>
                  <a:moveTo>
                    <a:pt x="72196" y="281235"/>
                  </a:moveTo>
                  <a:cubicBezTo>
                    <a:pt x="70717" y="281235"/>
                    <a:pt x="69507" y="282443"/>
                    <a:pt x="69507" y="283920"/>
                  </a:cubicBezTo>
                  <a:lnTo>
                    <a:pt x="69507" y="339630"/>
                  </a:lnTo>
                  <a:cubicBezTo>
                    <a:pt x="69507" y="341107"/>
                    <a:pt x="70717" y="342315"/>
                    <a:pt x="72196" y="342315"/>
                  </a:cubicBezTo>
                  <a:lnTo>
                    <a:pt x="139955" y="342315"/>
                  </a:lnTo>
                  <a:cubicBezTo>
                    <a:pt x="141434" y="342315"/>
                    <a:pt x="142644" y="341107"/>
                    <a:pt x="142644" y="339630"/>
                  </a:cubicBezTo>
                  <a:lnTo>
                    <a:pt x="142644" y="283920"/>
                  </a:lnTo>
                  <a:cubicBezTo>
                    <a:pt x="142644" y="282443"/>
                    <a:pt x="141434" y="281235"/>
                    <a:pt x="139955" y="281235"/>
                  </a:cubicBezTo>
                  <a:close/>
                  <a:moveTo>
                    <a:pt x="467190" y="170084"/>
                  </a:moveTo>
                  <a:cubicBezTo>
                    <a:pt x="465711" y="170084"/>
                    <a:pt x="464501" y="171292"/>
                    <a:pt x="464501" y="172768"/>
                  </a:cubicBezTo>
                  <a:lnTo>
                    <a:pt x="464501" y="228478"/>
                  </a:lnTo>
                  <a:cubicBezTo>
                    <a:pt x="464501" y="229955"/>
                    <a:pt x="465711" y="231163"/>
                    <a:pt x="467190" y="231163"/>
                  </a:cubicBezTo>
                  <a:lnTo>
                    <a:pt x="534949" y="231163"/>
                  </a:lnTo>
                  <a:cubicBezTo>
                    <a:pt x="536428" y="231163"/>
                    <a:pt x="537638" y="229955"/>
                    <a:pt x="537638" y="228478"/>
                  </a:cubicBezTo>
                  <a:lnTo>
                    <a:pt x="537638" y="172768"/>
                  </a:lnTo>
                  <a:cubicBezTo>
                    <a:pt x="537638" y="171292"/>
                    <a:pt x="536428" y="170084"/>
                    <a:pt x="534949" y="170084"/>
                  </a:cubicBezTo>
                  <a:close/>
                  <a:moveTo>
                    <a:pt x="72196" y="170084"/>
                  </a:moveTo>
                  <a:cubicBezTo>
                    <a:pt x="70717" y="170084"/>
                    <a:pt x="69507" y="171292"/>
                    <a:pt x="69507" y="172768"/>
                  </a:cubicBezTo>
                  <a:lnTo>
                    <a:pt x="69507" y="228478"/>
                  </a:lnTo>
                  <a:cubicBezTo>
                    <a:pt x="69507" y="229955"/>
                    <a:pt x="70717" y="231163"/>
                    <a:pt x="72196" y="231163"/>
                  </a:cubicBezTo>
                  <a:lnTo>
                    <a:pt x="139955" y="231163"/>
                  </a:lnTo>
                  <a:cubicBezTo>
                    <a:pt x="141434" y="231163"/>
                    <a:pt x="142644" y="229955"/>
                    <a:pt x="142644" y="228478"/>
                  </a:cubicBezTo>
                  <a:lnTo>
                    <a:pt x="142644" y="172768"/>
                  </a:lnTo>
                  <a:cubicBezTo>
                    <a:pt x="142644" y="171292"/>
                    <a:pt x="141434" y="170084"/>
                    <a:pt x="139955" y="170084"/>
                  </a:cubicBezTo>
                  <a:close/>
                  <a:moveTo>
                    <a:pt x="291732" y="97310"/>
                  </a:moveTo>
                  <a:lnTo>
                    <a:pt x="312576" y="97310"/>
                  </a:lnTo>
                  <a:cubicBezTo>
                    <a:pt x="315534" y="97310"/>
                    <a:pt x="317821" y="99592"/>
                    <a:pt x="317821" y="102412"/>
                  </a:cubicBezTo>
                  <a:lnTo>
                    <a:pt x="317821" y="113285"/>
                  </a:lnTo>
                  <a:cubicBezTo>
                    <a:pt x="329251" y="114896"/>
                    <a:pt x="340278" y="118655"/>
                    <a:pt x="348616" y="124025"/>
                  </a:cubicBezTo>
                  <a:cubicBezTo>
                    <a:pt x="351037" y="125636"/>
                    <a:pt x="351709" y="128858"/>
                    <a:pt x="350095" y="131274"/>
                  </a:cubicBezTo>
                  <a:lnTo>
                    <a:pt x="338799" y="148860"/>
                  </a:lnTo>
                  <a:cubicBezTo>
                    <a:pt x="337320" y="151277"/>
                    <a:pt x="334092" y="151948"/>
                    <a:pt x="331537" y="150337"/>
                  </a:cubicBezTo>
                  <a:cubicBezTo>
                    <a:pt x="325620" y="146444"/>
                    <a:pt x="315400" y="143759"/>
                    <a:pt x="306793" y="143759"/>
                  </a:cubicBezTo>
                  <a:cubicBezTo>
                    <a:pt x="297783" y="143759"/>
                    <a:pt x="282587" y="146310"/>
                    <a:pt x="282587" y="155841"/>
                  </a:cubicBezTo>
                  <a:cubicBezTo>
                    <a:pt x="282587" y="165238"/>
                    <a:pt x="287429" y="168594"/>
                    <a:pt x="309752" y="175441"/>
                  </a:cubicBezTo>
                  <a:cubicBezTo>
                    <a:pt x="328848" y="181213"/>
                    <a:pt x="357626" y="189939"/>
                    <a:pt x="357357" y="222695"/>
                  </a:cubicBezTo>
                  <a:cubicBezTo>
                    <a:pt x="357357" y="243503"/>
                    <a:pt x="342027" y="259210"/>
                    <a:pt x="317821" y="263774"/>
                  </a:cubicBezTo>
                  <a:lnTo>
                    <a:pt x="317821" y="275051"/>
                  </a:lnTo>
                  <a:cubicBezTo>
                    <a:pt x="317821" y="278004"/>
                    <a:pt x="315534" y="280286"/>
                    <a:pt x="312576" y="280286"/>
                  </a:cubicBezTo>
                  <a:lnTo>
                    <a:pt x="291732" y="280286"/>
                  </a:lnTo>
                  <a:cubicBezTo>
                    <a:pt x="288773" y="280286"/>
                    <a:pt x="286487" y="278004"/>
                    <a:pt x="286487" y="275051"/>
                  </a:cubicBezTo>
                  <a:lnTo>
                    <a:pt x="286487" y="263103"/>
                  </a:lnTo>
                  <a:cubicBezTo>
                    <a:pt x="272771" y="260015"/>
                    <a:pt x="260130" y="253034"/>
                    <a:pt x="251254" y="243772"/>
                  </a:cubicBezTo>
                  <a:cubicBezTo>
                    <a:pt x="249237" y="241624"/>
                    <a:pt x="249371" y="238402"/>
                    <a:pt x="251389" y="236388"/>
                  </a:cubicBezTo>
                  <a:lnTo>
                    <a:pt x="266585" y="222024"/>
                  </a:lnTo>
                  <a:cubicBezTo>
                    <a:pt x="267660" y="221084"/>
                    <a:pt x="269005" y="220547"/>
                    <a:pt x="270350" y="220547"/>
                  </a:cubicBezTo>
                  <a:cubicBezTo>
                    <a:pt x="271695" y="220681"/>
                    <a:pt x="273040" y="221218"/>
                    <a:pt x="273981" y="222292"/>
                  </a:cubicBezTo>
                  <a:cubicBezTo>
                    <a:pt x="280436" y="229005"/>
                    <a:pt x="292270" y="233837"/>
                    <a:pt x="302894" y="233837"/>
                  </a:cubicBezTo>
                  <a:cubicBezTo>
                    <a:pt x="311500" y="233837"/>
                    <a:pt x="326024" y="231421"/>
                    <a:pt x="326024" y="222561"/>
                  </a:cubicBezTo>
                  <a:cubicBezTo>
                    <a:pt x="326158" y="214640"/>
                    <a:pt x="321855" y="211821"/>
                    <a:pt x="300607" y="205378"/>
                  </a:cubicBezTo>
                  <a:cubicBezTo>
                    <a:pt x="280974" y="199471"/>
                    <a:pt x="251254" y="190476"/>
                    <a:pt x="251254" y="155841"/>
                  </a:cubicBezTo>
                  <a:cubicBezTo>
                    <a:pt x="251254" y="136107"/>
                    <a:pt x="264567" y="120669"/>
                    <a:pt x="286487" y="115031"/>
                  </a:cubicBezTo>
                  <a:lnTo>
                    <a:pt x="286487" y="102412"/>
                  </a:lnTo>
                  <a:cubicBezTo>
                    <a:pt x="286487" y="99592"/>
                    <a:pt x="288773" y="97310"/>
                    <a:pt x="291732" y="97310"/>
                  </a:cubicBezTo>
                  <a:close/>
                  <a:moveTo>
                    <a:pt x="303572" y="26848"/>
                  </a:moveTo>
                  <a:cubicBezTo>
                    <a:pt x="272113" y="26848"/>
                    <a:pt x="239981" y="29935"/>
                    <a:pt x="208118" y="36111"/>
                  </a:cubicBezTo>
                  <a:lnTo>
                    <a:pt x="208118" y="518976"/>
                  </a:lnTo>
                  <a:lnTo>
                    <a:pt x="255442" y="518976"/>
                  </a:lnTo>
                  <a:lnTo>
                    <a:pt x="255442" y="359766"/>
                  </a:lnTo>
                  <a:cubicBezTo>
                    <a:pt x="255442" y="354799"/>
                    <a:pt x="259475" y="350772"/>
                    <a:pt x="264450" y="350772"/>
                  </a:cubicBezTo>
                  <a:lnTo>
                    <a:pt x="342830" y="350772"/>
                  </a:lnTo>
                  <a:cubicBezTo>
                    <a:pt x="347670" y="350772"/>
                    <a:pt x="351703" y="354799"/>
                    <a:pt x="351703" y="359766"/>
                  </a:cubicBezTo>
                  <a:lnTo>
                    <a:pt x="351703" y="518976"/>
                  </a:lnTo>
                  <a:lnTo>
                    <a:pt x="399162" y="518976"/>
                  </a:lnTo>
                  <a:lnTo>
                    <a:pt x="399162" y="36111"/>
                  </a:lnTo>
                  <a:cubicBezTo>
                    <a:pt x="367164" y="29935"/>
                    <a:pt x="335032" y="26848"/>
                    <a:pt x="303572" y="26848"/>
                  </a:cubicBezTo>
                  <a:close/>
                  <a:moveTo>
                    <a:pt x="303572" y="0"/>
                  </a:moveTo>
                  <a:cubicBezTo>
                    <a:pt x="340813" y="0"/>
                    <a:pt x="377382" y="3893"/>
                    <a:pt x="415295" y="11947"/>
                  </a:cubicBezTo>
                  <a:lnTo>
                    <a:pt x="418925" y="12753"/>
                  </a:lnTo>
                  <a:cubicBezTo>
                    <a:pt x="423092" y="13558"/>
                    <a:pt x="426050" y="17317"/>
                    <a:pt x="426050" y="21478"/>
                  </a:cubicBezTo>
                  <a:lnTo>
                    <a:pt x="426050" y="94237"/>
                  </a:lnTo>
                  <a:cubicBezTo>
                    <a:pt x="451863" y="89807"/>
                    <a:pt x="477811" y="87391"/>
                    <a:pt x="503355" y="87391"/>
                  </a:cubicBezTo>
                  <a:cubicBezTo>
                    <a:pt x="534411" y="87391"/>
                    <a:pt x="564930" y="90747"/>
                    <a:pt x="596524" y="97459"/>
                  </a:cubicBezTo>
                  <a:lnTo>
                    <a:pt x="600154" y="98130"/>
                  </a:lnTo>
                  <a:cubicBezTo>
                    <a:pt x="604187" y="99070"/>
                    <a:pt x="607145" y="102695"/>
                    <a:pt x="607145" y="106856"/>
                  </a:cubicBezTo>
                  <a:lnTo>
                    <a:pt x="607145" y="536964"/>
                  </a:lnTo>
                  <a:cubicBezTo>
                    <a:pt x="607145" y="541797"/>
                    <a:pt x="603246" y="545824"/>
                    <a:pt x="598272" y="545824"/>
                  </a:cubicBezTo>
                  <a:lnTo>
                    <a:pt x="412606" y="545824"/>
                  </a:lnTo>
                  <a:lnTo>
                    <a:pt x="9008" y="545824"/>
                  </a:lnTo>
                  <a:cubicBezTo>
                    <a:pt x="4033" y="545824"/>
                    <a:pt x="0" y="541797"/>
                    <a:pt x="0" y="536964"/>
                  </a:cubicBezTo>
                  <a:lnTo>
                    <a:pt x="0" y="106856"/>
                  </a:lnTo>
                  <a:cubicBezTo>
                    <a:pt x="0" y="102695"/>
                    <a:pt x="2958" y="99070"/>
                    <a:pt x="7125" y="98130"/>
                  </a:cubicBezTo>
                  <a:lnTo>
                    <a:pt x="10621" y="97459"/>
                  </a:lnTo>
                  <a:cubicBezTo>
                    <a:pt x="42350" y="90747"/>
                    <a:pt x="72868" y="87391"/>
                    <a:pt x="103925" y="87391"/>
                  </a:cubicBezTo>
                  <a:cubicBezTo>
                    <a:pt x="129334" y="87391"/>
                    <a:pt x="155416" y="89673"/>
                    <a:pt x="181229" y="94237"/>
                  </a:cubicBezTo>
                  <a:lnTo>
                    <a:pt x="181229" y="21478"/>
                  </a:lnTo>
                  <a:cubicBezTo>
                    <a:pt x="181229" y="17317"/>
                    <a:pt x="184187" y="13558"/>
                    <a:pt x="188355" y="12753"/>
                  </a:cubicBezTo>
                  <a:lnTo>
                    <a:pt x="191850" y="11947"/>
                  </a:lnTo>
                  <a:cubicBezTo>
                    <a:pt x="229763" y="3893"/>
                    <a:pt x="266332" y="0"/>
                    <a:pt x="3035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 sz="2200"/>
            </a:p>
          </p:txBody>
        </p:sp>
        <p:sp>
          <p:nvSpPr>
            <p:cNvPr id="14" name="îśļiḓè">
              <a:extLst>
                <a:ext uri="{FF2B5EF4-FFF2-40B4-BE49-F238E27FC236}">
                  <a16:creationId xmlns:a16="http://schemas.microsoft.com/office/drawing/2014/main" id="{341A14E5-1475-4035-9AD6-77E8D4FEC7FC}"/>
                </a:ext>
              </a:extLst>
            </p:cNvPr>
            <p:cNvSpPr/>
            <p:nvPr/>
          </p:nvSpPr>
          <p:spPr>
            <a:xfrm>
              <a:off x="9989056" y="2440886"/>
              <a:ext cx="805944" cy="805944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  <a:miter lim="800000"/>
            </a:ln>
            <a:effectLst/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defTabSz="914377"/>
              <a:endParaRPr sz="1400" b="1" kern="0">
                <a:solidFill>
                  <a:schemeClr val="tx1"/>
                </a:solidFill>
              </a:endParaRPr>
            </a:p>
          </p:txBody>
        </p:sp>
        <p:sp>
          <p:nvSpPr>
            <p:cNvPr id="15" name="ïSlîdé">
              <a:extLst>
                <a:ext uri="{FF2B5EF4-FFF2-40B4-BE49-F238E27FC236}">
                  <a16:creationId xmlns:a16="http://schemas.microsoft.com/office/drawing/2014/main" id="{E40AB463-02BF-47EA-947A-3E0FAA0A083B}"/>
                </a:ext>
              </a:extLst>
            </p:cNvPr>
            <p:cNvSpPr/>
            <p:nvPr/>
          </p:nvSpPr>
          <p:spPr>
            <a:xfrm>
              <a:off x="10224423" y="2693175"/>
              <a:ext cx="335214" cy="301357"/>
            </a:xfrm>
            <a:custGeom>
              <a:avLst/>
              <a:gdLst>
                <a:gd name="connsiteX0" fmla="*/ 467190 w 607145"/>
                <a:gd name="connsiteY0" fmla="*/ 392521 h 545824"/>
                <a:gd name="connsiteX1" fmla="*/ 464501 w 607145"/>
                <a:gd name="connsiteY1" fmla="*/ 395206 h 545824"/>
                <a:gd name="connsiteX2" fmla="*/ 464501 w 607145"/>
                <a:gd name="connsiteY2" fmla="*/ 450916 h 545824"/>
                <a:gd name="connsiteX3" fmla="*/ 467190 w 607145"/>
                <a:gd name="connsiteY3" fmla="*/ 453601 h 545824"/>
                <a:gd name="connsiteX4" fmla="*/ 534949 w 607145"/>
                <a:gd name="connsiteY4" fmla="*/ 453601 h 545824"/>
                <a:gd name="connsiteX5" fmla="*/ 537638 w 607145"/>
                <a:gd name="connsiteY5" fmla="*/ 450916 h 545824"/>
                <a:gd name="connsiteX6" fmla="*/ 537638 w 607145"/>
                <a:gd name="connsiteY6" fmla="*/ 395206 h 545824"/>
                <a:gd name="connsiteX7" fmla="*/ 534949 w 607145"/>
                <a:gd name="connsiteY7" fmla="*/ 392521 h 545824"/>
                <a:gd name="connsiteX8" fmla="*/ 72196 w 607145"/>
                <a:gd name="connsiteY8" fmla="*/ 392521 h 545824"/>
                <a:gd name="connsiteX9" fmla="*/ 69507 w 607145"/>
                <a:gd name="connsiteY9" fmla="*/ 395206 h 545824"/>
                <a:gd name="connsiteX10" fmla="*/ 69507 w 607145"/>
                <a:gd name="connsiteY10" fmla="*/ 450916 h 545824"/>
                <a:gd name="connsiteX11" fmla="*/ 72196 w 607145"/>
                <a:gd name="connsiteY11" fmla="*/ 453601 h 545824"/>
                <a:gd name="connsiteX12" fmla="*/ 139955 w 607145"/>
                <a:gd name="connsiteY12" fmla="*/ 453601 h 545824"/>
                <a:gd name="connsiteX13" fmla="*/ 142644 w 607145"/>
                <a:gd name="connsiteY13" fmla="*/ 450916 h 545824"/>
                <a:gd name="connsiteX14" fmla="*/ 142644 w 607145"/>
                <a:gd name="connsiteY14" fmla="*/ 395206 h 545824"/>
                <a:gd name="connsiteX15" fmla="*/ 139955 w 607145"/>
                <a:gd name="connsiteY15" fmla="*/ 392521 h 545824"/>
                <a:gd name="connsiteX16" fmla="*/ 467190 w 607145"/>
                <a:gd name="connsiteY16" fmla="*/ 281235 h 545824"/>
                <a:gd name="connsiteX17" fmla="*/ 464501 w 607145"/>
                <a:gd name="connsiteY17" fmla="*/ 283920 h 545824"/>
                <a:gd name="connsiteX18" fmla="*/ 464501 w 607145"/>
                <a:gd name="connsiteY18" fmla="*/ 339630 h 545824"/>
                <a:gd name="connsiteX19" fmla="*/ 467190 w 607145"/>
                <a:gd name="connsiteY19" fmla="*/ 342315 h 545824"/>
                <a:gd name="connsiteX20" fmla="*/ 534949 w 607145"/>
                <a:gd name="connsiteY20" fmla="*/ 342315 h 545824"/>
                <a:gd name="connsiteX21" fmla="*/ 537638 w 607145"/>
                <a:gd name="connsiteY21" fmla="*/ 339630 h 545824"/>
                <a:gd name="connsiteX22" fmla="*/ 537638 w 607145"/>
                <a:gd name="connsiteY22" fmla="*/ 283920 h 545824"/>
                <a:gd name="connsiteX23" fmla="*/ 534949 w 607145"/>
                <a:gd name="connsiteY23" fmla="*/ 281235 h 545824"/>
                <a:gd name="connsiteX24" fmla="*/ 72196 w 607145"/>
                <a:gd name="connsiteY24" fmla="*/ 281235 h 545824"/>
                <a:gd name="connsiteX25" fmla="*/ 69507 w 607145"/>
                <a:gd name="connsiteY25" fmla="*/ 283920 h 545824"/>
                <a:gd name="connsiteX26" fmla="*/ 69507 w 607145"/>
                <a:gd name="connsiteY26" fmla="*/ 339630 h 545824"/>
                <a:gd name="connsiteX27" fmla="*/ 72196 w 607145"/>
                <a:gd name="connsiteY27" fmla="*/ 342315 h 545824"/>
                <a:gd name="connsiteX28" fmla="*/ 139955 w 607145"/>
                <a:gd name="connsiteY28" fmla="*/ 342315 h 545824"/>
                <a:gd name="connsiteX29" fmla="*/ 142644 w 607145"/>
                <a:gd name="connsiteY29" fmla="*/ 339630 h 545824"/>
                <a:gd name="connsiteX30" fmla="*/ 142644 w 607145"/>
                <a:gd name="connsiteY30" fmla="*/ 283920 h 545824"/>
                <a:gd name="connsiteX31" fmla="*/ 139955 w 607145"/>
                <a:gd name="connsiteY31" fmla="*/ 281235 h 545824"/>
                <a:gd name="connsiteX32" fmla="*/ 467190 w 607145"/>
                <a:gd name="connsiteY32" fmla="*/ 170084 h 545824"/>
                <a:gd name="connsiteX33" fmla="*/ 464501 w 607145"/>
                <a:gd name="connsiteY33" fmla="*/ 172768 h 545824"/>
                <a:gd name="connsiteX34" fmla="*/ 464501 w 607145"/>
                <a:gd name="connsiteY34" fmla="*/ 228478 h 545824"/>
                <a:gd name="connsiteX35" fmla="*/ 467190 w 607145"/>
                <a:gd name="connsiteY35" fmla="*/ 231163 h 545824"/>
                <a:gd name="connsiteX36" fmla="*/ 534949 w 607145"/>
                <a:gd name="connsiteY36" fmla="*/ 231163 h 545824"/>
                <a:gd name="connsiteX37" fmla="*/ 537638 w 607145"/>
                <a:gd name="connsiteY37" fmla="*/ 228478 h 545824"/>
                <a:gd name="connsiteX38" fmla="*/ 537638 w 607145"/>
                <a:gd name="connsiteY38" fmla="*/ 172768 h 545824"/>
                <a:gd name="connsiteX39" fmla="*/ 534949 w 607145"/>
                <a:gd name="connsiteY39" fmla="*/ 170084 h 545824"/>
                <a:gd name="connsiteX40" fmla="*/ 72196 w 607145"/>
                <a:gd name="connsiteY40" fmla="*/ 170084 h 545824"/>
                <a:gd name="connsiteX41" fmla="*/ 69507 w 607145"/>
                <a:gd name="connsiteY41" fmla="*/ 172768 h 545824"/>
                <a:gd name="connsiteX42" fmla="*/ 69507 w 607145"/>
                <a:gd name="connsiteY42" fmla="*/ 228478 h 545824"/>
                <a:gd name="connsiteX43" fmla="*/ 72196 w 607145"/>
                <a:gd name="connsiteY43" fmla="*/ 231163 h 545824"/>
                <a:gd name="connsiteX44" fmla="*/ 139955 w 607145"/>
                <a:gd name="connsiteY44" fmla="*/ 231163 h 545824"/>
                <a:gd name="connsiteX45" fmla="*/ 142644 w 607145"/>
                <a:gd name="connsiteY45" fmla="*/ 228478 h 545824"/>
                <a:gd name="connsiteX46" fmla="*/ 142644 w 607145"/>
                <a:gd name="connsiteY46" fmla="*/ 172768 h 545824"/>
                <a:gd name="connsiteX47" fmla="*/ 139955 w 607145"/>
                <a:gd name="connsiteY47" fmla="*/ 170084 h 545824"/>
                <a:gd name="connsiteX48" fmla="*/ 291732 w 607145"/>
                <a:gd name="connsiteY48" fmla="*/ 97310 h 545824"/>
                <a:gd name="connsiteX49" fmla="*/ 312576 w 607145"/>
                <a:gd name="connsiteY49" fmla="*/ 97310 h 545824"/>
                <a:gd name="connsiteX50" fmla="*/ 317821 w 607145"/>
                <a:gd name="connsiteY50" fmla="*/ 102412 h 545824"/>
                <a:gd name="connsiteX51" fmla="*/ 317821 w 607145"/>
                <a:gd name="connsiteY51" fmla="*/ 113285 h 545824"/>
                <a:gd name="connsiteX52" fmla="*/ 348616 w 607145"/>
                <a:gd name="connsiteY52" fmla="*/ 124025 h 545824"/>
                <a:gd name="connsiteX53" fmla="*/ 350095 w 607145"/>
                <a:gd name="connsiteY53" fmla="*/ 131274 h 545824"/>
                <a:gd name="connsiteX54" fmla="*/ 338799 w 607145"/>
                <a:gd name="connsiteY54" fmla="*/ 148860 h 545824"/>
                <a:gd name="connsiteX55" fmla="*/ 331537 w 607145"/>
                <a:gd name="connsiteY55" fmla="*/ 150337 h 545824"/>
                <a:gd name="connsiteX56" fmla="*/ 306793 w 607145"/>
                <a:gd name="connsiteY56" fmla="*/ 143759 h 545824"/>
                <a:gd name="connsiteX57" fmla="*/ 282587 w 607145"/>
                <a:gd name="connsiteY57" fmla="*/ 155841 h 545824"/>
                <a:gd name="connsiteX58" fmla="*/ 309752 w 607145"/>
                <a:gd name="connsiteY58" fmla="*/ 175441 h 545824"/>
                <a:gd name="connsiteX59" fmla="*/ 357357 w 607145"/>
                <a:gd name="connsiteY59" fmla="*/ 222695 h 545824"/>
                <a:gd name="connsiteX60" fmla="*/ 317821 w 607145"/>
                <a:gd name="connsiteY60" fmla="*/ 263774 h 545824"/>
                <a:gd name="connsiteX61" fmla="*/ 317821 w 607145"/>
                <a:gd name="connsiteY61" fmla="*/ 275051 h 545824"/>
                <a:gd name="connsiteX62" fmla="*/ 312576 w 607145"/>
                <a:gd name="connsiteY62" fmla="*/ 280286 h 545824"/>
                <a:gd name="connsiteX63" fmla="*/ 291732 w 607145"/>
                <a:gd name="connsiteY63" fmla="*/ 280286 h 545824"/>
                <a:gd name="connsiteX64" fmla="*/ 286487 w 607145"/>
                <a:gd name="connsiteY64" fmla="*/ 275051 h 545824"/>
                <a:gd name="connsiteX65" fmla="*/ 286487 w 607145"/>
                <a:gd name="connsiteY65" fmla="*/ 263103 h 545824"/>
                <a:gd name="connsiteX66" fmla="*/ 251254 w 607145"/>
                <a:gd name="connsiteY66" fmla="*/ 243772 h 545824"/>
                <a:gd name="connsiteX67" fmla="*/ 251389 w 607145"/>
                <a:gd name="connsiteY67" fmla="*/ 236388 h 545824"/>
                <a:gd name="connsiteX68" fmla="*/ 266585 w 607145"/>
                <a:gd name="connsiteY68" fmla="*/ 222024 h 545824"/>
                <a:gd name="connsiteX69" fmla="*/ 270350 w 607145"/>
                <a:gd name="connsiteY69" fmla="*/ 220547 h 545824"/>
                <a:gd name="connsiteX70" fmla="*/ 273981 w 607145"/>
                <a:gd name="connsiteY70" fmla="*/ 222292 h 545824"/>
                <a:gd name="connsiteX71" fmla="*/ 302894 w 607145"/>
                <a:gd name="connsiteY71" fmla="*/ 233837 h 545824"/>
                <a:gd name="connsiteX72" fmla="*/ 326024 w 607145"/>
                <a:gd name="connsiteY72" fmla="*/ 222561 h 545824"/>
                <a:gd name="connsiteX73" fmla="*/ 300607 w 607145"/>
                <a:gd name="connsiteY73" fmla="*/ 205378 h 545824"/>
                <a:gd name="connsiteX74" fmla="*/ 251254 w 607145"/>
                <a:gd name="connsiteY74" fmla="*/ 155841 h 545824"/>
                <a:gd name="connsiteX75" fmla="*/ 286487 w 607145"/>
                <a:gd name="connsiteY75" fmla="*/ 115031 h 545824"/>
                <a:gd name="connsiteX76" fmla="*/ 286487 w 607145"/>
                <a:gd name="connsiteY76" fmla="*/ 102412 h 545824"/>
                <a:gd name="connsiteX77" fmla="*/ 291732 w 607145"/>
                <a:gd name="connsiteY77" fmla="*/ 97310 h 545824"/>
                <a:gd name="connsiteX78" fmla="*/ 303572 w 607145"/>
                <a:gd name="connsiteY78" fmla="*/ 26848 h 545824"/>
                <a:gd name="connsiteX79" fmla="*/ 208118 w 607145"/>
                <a:gd name="connsiteY79" fmla="*/ 36111 h 545824"/>
                <a:gd name="connsiteX80" fmla="*/ 208118 w 607145"/>
                <a:gd name="connsiteY80" fmla="*/ 518976 h 545824"/>
                <a:gd name="connsiteX81" fmla="*/ 255442 w 607145"/>
                <a:gd name="connsiteY81" fmla="*/ 518976 h 545824"/>
                <a:gd name="connsiteX82" fmla="*/ 255442 w 607145"/>
                <a:gd name="connsiteY82" fmla="*/ 359766 h 545824"/>
                <a:gd name="connsiteX83" fmla="*/ 264450 w 607145"/>
                <a:gd name="connsiteY83" fmla="*/ 350772 h 545824"/>
                <a:gd name="connsiteX84" fmla="*/ 342830 w 607145"/>
                <a:gd name="connsiteY84" fmla="*/ 350772 h 545824"/>
                <a:gd name="connsiteX85" fmla="*/ 351703 w 607145"/>
                <a:gd name="connsiteY85" fmla="*/ 359766 h 545824"/>
                <a:gd name="connsiteX86" fmla="*/ 351703 w 607145"/>
                <a:gd name="connsiteY86" fmla="*/ 518976 h 545824"/>
                <a:gd name="connsiteX87" fmla="*/ 399162 w 607145"/>
                <a:gd name="connsiteY87" fmla="*/ 518976 h 545824"/>
                <a:gd name="connsiteX88" fmla="*/ 399162 w 607145"/>
                <a:gd name="connsiteY88" fmla="*/ 36111 h 545824"/>
                <a:gd name="connsiteX89" fmla="*/ 303572 w 607145"/>
                <a:gd name="connsiteY89" fmla="*/ 26848 h 545824"/>
                <a:gd name="connsiteX90" fmla="*/ 303572 w 607145"/>
                <a:gd name="connsiteY90" fmla="*/ 0 h 545824"/>
                <a:gd name="connsiteX91" fmla="*/ 415295 w 607145"/>
                <a:gd name="connsiteY91" fmla="*/ 11947 h 545824"/>
                <a:gd name="connsiteX92" fmla="*/ 418925 w 607145"/>
                <a:gd name="connsiteY92" fmla="*/ 12753 h 545824"/>
                <a:gd name="connsiteX93" fmla="*/ 426050 w 607145"/>
                <a:gd name="connsiteY93" fmla="*/ 21478 h 545824"/>
                <a:gd name="connsiteX94" fmla="*/ 426050 w 607145"/>
                <a:gd name="connsiteY94" fmla="*/ 94237 h 545824"/>
                <a:gd name="connsiteX95" fmla="*/ 503355 w 607145"/>
                <a:gd name="connsiteY95" fmla="*/ 87391 h 545824"/>
                <a:gd name="connsiteX96" fmla="*/ 596524 w 607145"/>
                <a:gd name="connsiteY96" fmla="*/ 97459 h 545824"/>
                <a:gd name="connsiteX97" fmla="*/ 600154 w 607145"/>
                <a:gd name="connsiteY97" fmla="*/ 98130 h 545824"/>
                <a:gd name="connsiteX98" fmla="*/ 607145 w 607145"/>
                <a:gd name="connsiteY98" fmla="*/ 106856 h 545824"/>
                <a:gd name="connsiteX99" fmla="*/ 607145 w 607145"/>
                <a:gd name="connsiteY99" fmla="*/ 536964 h 545824"/>
                <a:gd name="connsiteX100" fmla="*/ 598272 w 607145"/>
                <a:gd name="connsiteY100" fmla="*/ 545824 h 545824"/>
                <a:gd name="connsiteX101" fmla="*/ 412606 w 607145"/>
                <a:gd name="connsiteY101" fmla="*/ 545824 h 545824"/>
                <a:gd name="connsiteX102" fmla="*/ 9008 w 607145"/>
                <a:gd name="connsiteY102" fmla="*/ 545824 h 545824"/>
                <a:gd name="connsiteX103" fmla="*/ 0 w 607145"/>
                <a:gd name="connsiteY103" fmla="*/ 536964 h 545824"/>
                <a:gd name="connsiteX104" fmla="*/ 0 w 607145"/>
                <a:gd name="connsiteY104" fmla="*/ 106856 h 545824"/>
                <a:gd name="connsiteX105" fmla="*/ 7125 w 607145"/>
                <a:gd name="connsiteY105" fmla="*/ 98130 h 545824"/>
                <a:gd name="connsiteX106" fmla="*/ 10621 w 607145"/>
                <a:gd name="connsiteY106" fmla="*/ 97459 h 545824"/>
                <a:gd name="connsiteX107" fmla="*/ 103925 w 607145"/>
                <a:gd name="connsiteY107" fmla="*/ 87391 h 545824"/>
                <a:gd name="connsiteX108" fmla="*/ 181229 w 607145"/>
                <a:gd name="connsiteY108" fmla="*/ 94237 h 545824"/>
                <a:gd name="connsiteX109" fmla="*/ 181229 w 607145"/>
                <a:gd name="connsiteY109" fmla="*/ 21478 h 545824"/>
                <a:gd name="connsiteX110" fmla="*/ 188355 w 607145"/>
                <a:gd name="connsiteY110" fmla="*/ 12753 h 545824"/>
                <a:gd name="connsiteX111" fmla="*/ 191850 w 607145"/>
                <a:gd name="connsiteY111" fmla="*/ 11947 h 545824"/>
                <a:gd name="connsiteX112" fmla="*/ 303572 w 607145"/>
                <a:gd name="connsiteY112" fmla="*/ 0 h 54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607145" h="545824">
                  <a:moveTo>
                    <a:pt x="467190" y="392521"/>
                  </a:moveTo>
                  <a:cubicBezTo>
                    <a:pt x="465711" y="392521"/>
                    <a:pt x="464501" y="393729"/>
                    <a:pt x="464501" y="395206"/>
                  </a:cubicBezTo>
                  <a:lnTo>
                    <a:pt x="464501" y="450916"/>
                  </a:lnTo>
                  <a:cubicBezTo>
                    <a:pt x="464501" y="452392"/>
                    <a:pt x="465711" y="453601"/>
                    <a:pt x="467190" y="453601"/>
                  </a:cubicBezTo>
                  <a:lnTo>
                    <a:pt x="534949" y="453601"/>
                  </a:lnTo>
                  <a:cubicBezTo>
                    <a:pt x="536428" y="453601"/>
                    <a:pt x="537638" y="452392"/>
                    <a:pt x="537638" y="450916"/>
                  </a:cubicBezTo>
                  <a:lnTo>
                    <a:pt x="537638" y="395206"/>
                  </a:lnTo>
                  <a:cubicBezTo>
                    <a:pt x="537638" y="393729"/>
                    <a:pt x="536428" y="392521"/>
                    <a:pt x="534949" y="392521"/>
                  </a:cubicBezTo>
                  <a:close/>
                  <a:moveTo>
                    <a:pt x="72196" y="392521"/>
                  </a:moveTo>
                  <a:cubicBezTo>
                    <a:pt x="70717" y="392521"/>
                    <a:pt x="69507" y="393729"/>
                    <a:pt x="69507" y="395206"/>
                  </a:cubicBezTo>
                  <a:lnTo>
                    <a:pt x="69507" y="450916"/>
                  </a:lnTo>
                  <a:cubicBezTo>
                    <a:pt x="69507" y="452392"/>
                    <a:pt x="70717" y="453601"/>
                    <a:pt x="72196" y="453601"/>
                  </a:cubicBezTo>
                  <a:lnTo>
                    <a:pt x="139955" y="453601"/>
                  </a:lnTo>
                  <a:cubicBezTo>
                    <a:pt x="141434" y="453601"/>
                    <a:pt x="142644" y="452392"/>
                    <a:pt x="142644" y="450916"/>
                  </a:cubicBezTo>
                  <a:lnTo>
                    <a:pt x="142644" y="395206"/>
                  </a:lnTo>
                  <a:cubicBezTo>
                    <a:pt x="142644" y="393729"/>
                    <a:pt x="141434" y="392521"/>
                    <a:pt x="139955" y="392521"/>
                  </a:cubicBezTo>
                  <a:close/>
                  <a:moveTo>
                    <a:pt x="467190" y="281235"/>
                  </a:moveTo>
                  <a:cubicBezTo>
                    <a:pt x="465711" y="281235"/>
                    <a:pt x="464501" y="282443"/>
                    <a:pt x="464501" y="283920"/>
                  </a:cubicBezTo>
                  <a:lnTo>
                    <a:pt x="464501" y="339630"/>
                  </a:lnTo>
                  <a:cubicBezTo>
                    <a:pt x="464501" y="341107"/>
                    <a:pt x="465711" y="342315"/>
                    <a:pt x="467190" y="342315"/>
                  </a:cubicBezTo>
                  <a:lnTo>
                    <a:pt x="534949" y="342315"/>
                  </a:lnTo>
                  <a:cubicBezTo>
                    <a:pt x="536428" y="342315"/>
                    <a:pt x="537638" y="341107"/>
                    <a:pt x="537638" y="339630"/>
                  </a:cubicBezTo>
                  <a:lnTo>
                    <a:pt x="537638" y="283920"/>
                  </a:lnTo>
                  <a:cubicBezTo>
                    <a:pt x="537638" y="282443"/>
                    <a:pt x="536428" y="281235"/>
                    <a:pt x="534949" y="281235"/>
                  </a:cubicBezTo>
                  <a:close/>
                  <a:moveTo>
                    <a:pt x="72196" y="281235"/>
                  </a:moveTo>
                  <a:cubicBezTo>
                    <a:pt x="70717" y="281235"/>
                    <a:pt x="69507" y="282443"/>
                    <a:pt x="69507" y="283920"/>
                  </a:cubicBezTo>
                  <a:lnTo>
                    <a:pt x="69507" y="339630"/>
                  </a:lnTo>
                  <a:cubicBezTo>
                    <a:pt x="69507" y="341107"/>
                    <a:pt x="70717" y="342315"/>
                    <a:pt x="72196" y="342315"/>
                  </a:cubicBezTo>
                  <a:lnTo>
                    <a:pt x="139955" y="342315"/>
                  </a:lnTo>
                  <a:cubicBezTo>
                    <a:pt x="141434" y="342315"/>
                    <a:pt x="142644" y="341107"/>
                    <a:pt x="142644" y="339630"/>
                  </a:cubicBezTo>
                  <a:lnTo>
                    <a:pt x="142644" y="283920"/>
                  </a:lnTo>
                  <a:cubicBezTo>
                    <a:pt x="142644" y="282443"/>
                    <a:pt x="141434" y="281235"/>
                    <a:pt x="139955" y="281235"/>
                  </a:cubicBezTo>
                  <a:close/>
                  <a:moveTo>
                    <a:pt x="467190" y="170084"/>
                  </a:moveTo>
                  <a:cubicBezTo>
                    <a:pt x="465711" y="170084"/>
                    <a:pt x="464501" y="171292"/>
                    <a:pt x="464501" y="172768"/>
                  </a:cubicBezTo>
                  <a:lnTo>
                    <a:pt x="464501" y="228478"/>
                  </a:lnTo>
                  <a:cubicBezTo>
                    <a:pt x="464501" y="229955"/>
                    <a:pt x="465711" y="231163"/>
                    <a:pt x="467190" y="231163"/>
                  </a:cubicBezTo>
                  <a:lnTo>
                    <a:pt x="534949" y="231163"/>
                  </a:lnTo>
                  <a:cubicBezTo>
                    <a:pt x="536428" y="231163"/>
                    <a:pt x="537638" y="229955"/>
                    <a:pt x="537638" y="228478"/>
                  </a:cubicBezTo>
                  <a:lnTo>
                    <a:pt x="537638" y="172768"/>
                  </a:lnTo>
                  <a:cubicBezTo>
                    <a:pt x="537638" y="171292"/>
                    <a:pt x="536428" y="170084"/>
                    <a:pt x="534949" y="170084"/>
                  </a:cubicBezTo>
                  <a:close/>
                  <a:moveTo>
                    <a:pt x="72196" y="170084"/>
                  </a:moveTo>
                  <a:cubicBezTo>
                    <a:pt x="70717" y="170084"/>
                    <a:pt x="69507" y="171292"/>
                    <a:pt x="69507" y="172768"/>
                  </a:cubicBezTo>
                  <a:lnTo>
                    <a:pt x="69507" y="228478"/>
                  </a:lnTo>
                  <a:cubicBezTo>
                    <a:pt x="69507" y="229955"/>
                    <a:pt x="70717" y="231163"/>
                    <a:pt x="72196" y="231163"/>
                  </a:cubicBezTo>
                  <a:lnTo>
                    <a:pt x="139955" y="231163"/>
                  </a:lnTo>
                  <a:cubicBezTo>
                    <a:pt x="141434" y="231163"/>
                    <a:pt x="142644" y="229955"/>
                    <a:pt x="142644" y="228478"/>
                  </a:cubicBezTo>
                  <a:lnTo>
                    <a:pt x="142644" y="172768"/>
                  </a:lnTo>
                  <a:cubicBezTo>
                    <a:pt x="142644" y="171292"/>
                    <a:pt x="141434" y="170084"/>
                    <a:pt x="139955" y="170084"/>
                  </a:cubicBezTo>
                  <a:close/>
                  <a:moveTo>
                    <a:pt x="291732" y="97310"/>
                  </a:moveTo>
                  <a:lnTo>
                    <a:pt x="312576" y="97310"/>
                  </a:lnTo>
                  <a:cubicBezTo>
                    <a:pt x="315534" y="97310"/>
                    <a:pt x="317821" y="99592"/>
                    <a:pt x="317821" y="102412"/>
                  </a:cubicBezTo>
                  <a:lnTo>
                    <a:pt x="317821" y="113285"/>
                  </a:lnTo>
                  <a:cubicBezTo>
                    <a:pt x="329251" y="114896"/>
                    <a:pt x="340278" y="118655"/>
                    <a:pt x="348616" y="124025"/>
                  </a:cubicBezTo>
                  <a:cubicBezTo>
                    <a:pt x="351037" y="125636"/>
                    <a:pt x="351709" y="128858"/>
                    <a:pt x="350095" y="131274"/>
                  </a:cubicBezTo>
                  <a:lnTo>
                    <a:pt x="338799" y="148860"/>
                  </a:lnTo>
                  <a:cubicBezTo>
                    <a:pt x="337320" y="151277"/>
                    <a:pt x="334092" y="151948"/>
                    <a:pt x="331537" y="150337"/>
                  </a:cubicBezTo>
                  <a:cubicBezTo>
                    <a:pt x="325620" y="146444"/>
                    <a:pt x="315400" y="143759"/>
                    <a:pt x="306793" y="143759"/>
                  </a:cubicBezTo>
                  <a:cubicBezTo>
                    <a:pt x="297783" y="143759"/>
                    <a:pt x="282587" y="146310"/>
                    <a:pt x="282587" y="155841"/>
                  </a:cubicBezTo>
                  <a:cubicBezTo>
                    <a:pt x="282587" y="165238"/>
                    <a:pt x="287429" y="168594"/>
                    <a:pt x="309752" y="175441"/>
                  </a:cubicBezTo>
                  <a:cubicBezTo>
                    <a:pt x="328848" y="181213"/>
                    <a:pt x="357626" y="189939"/>
                    <a:pt x="357357" y="222695"/>
                  </a:cubicBezTo>
                  <a:cubicBezTo>
                    <a:pt x="357357" y="243503"/>
                    <a:pt x="342027" y="259210"/>
                    <a:pt x="317821" y="263774"/>
                  </a:cubicBezTo>
                  <a:lnTo>
                    <a:pt x="317821" y="275051"/>
                  </a:lnTo>
                  <a:cubicBezTo>
                    <a:pt x="317821" y="278004"/>
                    <a:pt x="315534" y="280286"/>
                    <a:pt x="312576" y="280286"/>
                  </a:cubicBezTo>
                  <a:lnTo>
                    <a:pt x="291732" y="280286"/>
                  </a:lnTo>
                  <a:cubicBezTo>
                    <a:pt x="288773" y="280286"/>
                    <a:pt x="286487" y="278004"/>
                    <a:pt x="286487" y="275051"/>
                  </a:cubicBezTo>
                  <a:lnTo>
                    <a:pt x="286487" y="263103"/>
                  </a:lnTo>
                  <a:cubicBezTo>
                    <a:pt x="272771" y="260015"/>
                    <a:pt x="260130" y="253034"/>
                    <a:pt x="251254" y="243772"/>
                  </a:cubicBezTo>
                  <a:cubicBezTo>
                    <a:pt x="249237" y="241624"/>
                    <a:pt x="249371" y="238402"/>
                    <a:pt x="251389" y="236388"/>
                  </a:cubicBezTo>
                  <a:lnTo>
                    <a:pt x="266585" y="222024"/>
                  </a:lnTo>
                  <a:cubicBezTo>
                    <a:pt x="267660" y="221084"/>
                    <a:pt x="269005" y="220547"/>
                    <a:pt x="270350" y="220547"/>
                  </a:cubicBezTo>
                  <a:cubicBezTo>
                    <a:pt x="271695" y="220681"/>
                    <a:pt x="273040" y="221218"/>
                    <a:pt x="273981" y="222292"/>
                  </a:cubicBezTo>
                  <a:cubicBezTo>
                    <a:pt x="280436" y="229005"/>
                    <a:pt x="292270" y="233837"/>
                    <a:pt x="302894" y="233837"/>
                  </a:cubicBezTo>
                  <a:cubicBezTo>
                    <a:pt x="311500" y="233837"/>
                    <a:pt x="326024" y="231421"/>
                    <a:pt x="326024" y="222561"/>
                  </a:cubicBezTo>
                  <a:cubicBezTo>
                    <a:pt x="326158" y="214640"/>
                    <a:pt x="321855" y="211821"/>
                    <a:pt x="300607" y="205378"/>
                  </a:cubicBezTo>
                  <a:cubicBezTo>
                    <a:pt x="280974" y="199471"/>
                    <a:pt x="251254" y="190476"/>
                    <a:pt x="251254" y="155841"/>
                  </a:cubicBezTo>
                  <a:cubicBezTo>
                    <a:pt x="251254" y="136107"/>
                    <a:pt x="264567" y="120669"/>
                    <a:pt x="286487" y="115031"/>
                  </a:cubicBezTo>
                  <a:lnTo>
                    <a:pt x="286487" y="102412"/>
                  </a:lnTo>
                  <a:cubicBezTo>
                    <a:pt x="286487" y="99592"/>
                    <a:pt x="288773" y="97310"/>
                    <a:pt x="291732" y="97310"/>
                  </a:cubicBezTo>
                  <a:close/>
                  <a:moveTo>
                    <a:pt x="303572" y="26848"/>
                  </a:moveTo>
                  <a:cubicBezTo>
                    <a:pt x="272113" y="26848"/>
                    <a:pt x="239981" y="29935"/>
                    <a:pt x="208118" y="36111"/>
                  </a:cubicBezTo>
                  <a:lnTo>
                    <a:pt x="208118" y="518976"/>
                  </a:lnTo>
                  <a:lnTo>
                    <a:pt x="255442" y="518976"/>
                  </a:lnTo>
                  <a:lnTo>
                    <a:pt x="255442" y="359766"/>
                  </a:lnTo>
                  <a:cubicBezTo>
                    <a:pt x="255442" y="354799"/>
                    <a:pt x="259475" y="350772"/>
                    <a:pt x="264450" y="350772"/>
                  </a:cubicBezTo>
                  <a:lnTo>
                    <a:pt x="342830" y="350772"/>
                  </a:lnTo>
                  <a:cubicBezTo>
                    <a:pt x="347670" y="350772"/>
                    <a:pt x="351703" y="354799"/>
                    <a:pt x="351703" y="359766"/>
                  </a:cubicBezTo>
                  <a:lnTo>
                    <a:pt x="351703" y="518976"/>
                  </a:lnTo>
                  <a:lnTo>
                    <a:pt x="399162" y="518976"/>
                  </a:lnTo>
                  <a:lnTo>
                    <a:pt x="399162" y="36111"/>
                  </a:lnTo>
                  <a:cubicBezTo>
                    <a:pt x="367164" y="29935"/>
                    <a:pt x="335032" y="26848"/>
                    <a:pt x="303572" y="26848"/>
                  </a:cubicBezTo>
                  <a:close/>
                  <a:moveTo>
                    <a:pt x="303572" y="0"/>
                  </a:moveTo>
                  <a:cubicBezTo>
                    <a:pt x="340813" y="0"/>
                    <a:pt x="377382" y="3893"/>
                    <a:pt x="415295" y="11947"/>
                  </a:cubicBezTo>
                  <a:lnTo>
                    <a:pt x="418925" y="12753"/>
                  </a:lnTo>
                  <a:cubicBezTo>
                    <a:pt x="423092" y="13558"/>
                    <a:pt x="426050" y="17317"/>
                    <a:pt x="426050" y="21478"/>
                  </a:cubicBezTo>
                  <a:lnTo>
                    <a:pt x="426050" y="94237"/>
                  </a:lnTo>
                  <a:cubicBezTo>
                    <a:pt x="451863" y="89807"/>
                    <a:pt x="477811" y="87391"/>
                    <a:pt x="503355" y="87391"/>
                  </a:cubicBezTo>
                  <a:cubicBezTo>
                    <a:pt x="534411" y="87391"/>
                    <a:pt x="564930" y="90747"/>
                    <a:pt x="596524" y="97459"/>
                  </a:cubicBezTo>
                  <a:lnTo>
                    <a:pt x="600154" y="98130"/>
                  </a:lnTo>
                  <a:cubicBezTo>
                    <a:pt x="604187" y="99070"/>
                    <a:pt x="607145" y="102695"/>
                    <a:pt x="607145" y="106856"/>
                  </a:cubicBezTo>
                  <a:lnTo>
                    <a:pt x="607145" y="536964"/>
                  </a:lnTo>
                  <a:cubicBezTo>
                    <a:pt x="607145" y="541797"/>
                    <a:pt x="603246" y="545824"/>
                    <a:pt x="598272" y="545824"/>
                  </a:cubicBezTo>
                  <a:lnTo>
                    <a:pt x="412606" y="545824"/>
                  </a:lnTo>
                  <a:lnTo>
                    <a:pt x="9008" y="545824"/>
                  </a:lnTo>
                  <a:cubicBezTo>
                    <a:pt x="4033" y="545824"/>
                    <a:pt x="0" y="541797"/>
                    <a:pt x="0" y="536964"/>
                  </a:cubicBezTo>
                  <a:lnTo>
                    <a:pt x="0" y="106856"/>
                  </a:lnTo>
                  <a:cubicBezTo>
                    <a:pt x="0" y="102695"/>
                    <a:pt x="2958" y="99070"/>
                    <a:pt x="7125" y="98130"/>
                  </a:cubicBezTo>
                  <a:lnTo>
                    <a:pt x="10621" y="97459"/>
                  </a:lnTo>
                  <a:cubicBezTo>
                    <a:pt x="42350" y="90747"/>
                    <a:pt x="72868" y="87391"/>
                    <a:pt x="103925" y="87391"/>
                  </a:cubicBezTo>
                  <a:cubicBezTo>
                    <a:pt x="129334" y="87391"/>
                    <a:pt x="155416" y="89673"/>
                    <a:pt x="181229" y="94237"/>
                  </a:cubicBezTo>
                  <a:lnTo>
                    <a:pt x="181229" y="21478"/>
                  </a:lnTo>
                  <a:cubicBezTo>
                    <a:pt x="181229" y="17317"/>
                    <a:pt x="184187" y="13558"/>
                    <a:pt x="188355" y="12753"/>
                  </a:cubicBezTo>
                  <a:lnTo>
                    <a:pt x="191850" y="11947"/>
                  </a:lnTo>
                  <a:cubicBezTo>
                    <a:pt x="229763" y="3893"/>
                    <a:pt x="266332" y="0"/>
                    <a:pt x="3035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 sz="2200"/>
            </a:p>
          </p:txBody>
        </p:sp>
        <p:sp>
          <p:nvSpPr>
            <p:cNvPr id="16" name="íSļîḍe">
              <a:extLst>
                <a:ext uri="{FF2B5EF4-FFF2-40B4-BE49-F238E27FC236}">
                  <a16:creationId xmlns:a16="http://schemas.microsoft.com/office/drawing/2014/main" id="{A468CAC4-46A9-466C-8063-807DD13C0E23}"/>
                </a:ext>
              </a:extLst>
            </p:cNvPr>
            <p:cNvSpPr/>
            <p:nvPr/>
          </p:nvSpPr>
          <p:spPr>
            <a:xfrm>
              <a:off x="4425983" y="4334736"/>
              <a:ext cx="192446" cy="192446"/>
            </a:xfrm>
            <a:prstGeom prst="ellipse">
              <a:avLst/>
            </a:prstGeom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 sz="2200"/>
            </a:p>
          </p:txBody>
        </p:sp>
        <p:sp>
          <p:nvSpPr>
            <p:cNvPr id="17" name="ís1îde">
              <a:extLst>
                <a:ext uri="{FF2B5EF4-FFF2-40B4-BE49-F238E27FC236}">
                  <a16:creationId xmlns:a16="http://schemas.microsoft.com/office/drawing/2014/main" id="{8720009F-B57F-419C-891B-7B0F71BA5F5D}"/>
                </a:ext>
              </a:extLst>
            </p:cNvPr>
            <p:cNvSpPr/>
            <p:nvPr/>
          </p:nvSpPr>
          <p:spPr>
            <a:xfrm>
              <a:off x="7431787" y="4342158"/>
              <a:ext cx="192446" cy="192446"/>
            </a:xfrm>
            <a:prstGeom prst="ellipse">
              <a:avLst/>
            </a:prstGeom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 sz="2200"/>
            </a:p>
          </p:txBody>
        </p:sp>
        <p:sp>
          <p:nvSpPr>
            <p:cNvPr id="18" name="íşļïḑé">
              <a:extLst>
                <a:ext uri="{FF2B5EF4-FFF2-40B4-BE49-F238E27FC236}">
                  <a16:creationId xmlns:a16="http://schemas.microsoft.com/office/drawing/2014/main" id="{56E9A2D9-B00C-4BA1-AD41-744F8E289870}"/>
                </a:ext>
              </a:extLst>
            </p:cNvPr>
            <p:cNvSpPr/>
            <p:nvPr/>
          </p:nvSpPr>
          <p:spPr bwMode="auto">
            <a:xfrm>
              <a:off x="715320" y="3994199"/>
              <a:ext cx="2169304" cy="922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2800" indent="-172800" defTabSz="60957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 err="1"/>
                <a:t>Scikit</a:t>
              </a:r>
              <a:r>
                <a:rPr lang="en-US" altLang="zh-CN" sz="1100" dirty="0"/>
                <a:t>-learn </a:t>
              </a:r>
            </a:p>
            <a:p>
              <a:pPr marL="172800" indent="-172800" defTabSz="60957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NLTK</a:t>
              </a:r>
            </a:p>
            <a:p>
              <a:pPr marL="172800" indent="-172800" defTabSz="60957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spacy</a:t>
              </a:r>
            </a:p>
            <a:p>
              <a:pPr marL="172800" indent="-172800" defTabSz="60957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Hugging face</a:t>
              </a:r>
            </a:p>
          </p:txBody>
        </p:sp>
        <p:sp>
          <p:nvSpPr>
            <p:cNvPr id="19" name="îṣľïḋê">
              <a:extLst>
                <a:ext uri="{FF2B5EF4-FFF2-40B4-BE49-F238E27FC236}">
                  <a16:creationId xmlns:a16="http://schemas.microsoft.com/office/drawing/2014/main" id="{98D8EC93-2A74-45BD-BE4C-8CA664E6D593}"/>
                </a:ext>
              </a:extLst>
            </p:cNvPr>
            <p:cNvSpPr txBox="1"/>
            <p:nvPr/>
          </p:nvSpPr>
          <p:spPr bwMode="auto">
            <a:xfrm>
              <a:off x="715320" y="3563938"/>
              <a:ext cx="2169304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 sz="1600" b="1" dirty="0"/>
                <a:t>模型</a:t>
              </a:r>
              <a:endParaRPr lang="en-US" altLang="zh-CN" sz="1600" b="1" dirty="0"/>
            </a:p>
          </p:txBody>
        </p:sp>
        <p:sp>
          <p:nvSpPr>
            <p:cNvPr id="20" name="ïŝ1iďê">
              <a:extLst>
                <a:ext uri="{FF2B5EF4-FFF2-40B4-BE49-F238E27FC236}">
                  <a16:creationId xmlns:a16="http://schemas.microsoft.com/office/drawing/2014/main" id="{8C4BE2C4-4AB9-47BE-81FB-535EDD34386A}"/>
                </a:ext>
              </a:extLst>
            </p:cNvPr>
            <p:cNvSpPr/>
            <p:nvPr/>
          </p:nvSpPr>
          <p:spPr bwMode="auto">
            <a:xfrm>
              <a:off x="3437554" y="5074860"/>
              <a:ext cx="2169304" cy="695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2800" indent="-172800" defTabSz="60957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 err="1"/>
                <a:t>Paperwithcode</a:t>
              </a:r>
              <a:endParaRPr lang="en-US" altLang="zh-CN" sz="1100" dirty="0"/>
            </a:p>
            <a:p>
              <a:pPr marL="172800" indent="-172800" defTabSz="60957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sz="1100" dirty="0"/>
                <a:t>科学空间</a:t>
              </a:r>
              <a:endParaRPr lang="en-US" altLang="zh-CN" sz="1100" dirty="0"/>
            </a:p>
          </p:txBody>
        </p:sp>
        <p:sp>
          <p:nvSpPr>
            <p:cNvPr id="21" name="îṩļíḓé">
              <a:extLst>
                <a:ext uri="{FF2B5EF4-FFF2-40B4-BE49-F238E27FC236}">
                  <a16:creationId xmlns:a16="http://schemas.microsoft.com/office/drawing/2014/main" id="{6C49201C-14A9-49D6-8660-1B4C813E1604}"/>
                </a:ext>
              </a:extLst>
            </p:cNvPr>
            <p:cNvSpPr txBox="1"/>
            <p:nvPr/>
          </p:nvSpPr>
          <p:spPr bwMode="auto">
            <a:xfrm>
              <a:off x="3437554" y="4644599"/>
              <a:ext cx="2169304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 sz="1600" b="1" dirty="0"/>
                <a:t>论文</a:t>
              </a:r>
              <a:endParaRPr lang="en-US" altLang="zh-CN" sz="1600" b="1" dirty="0"/>
            </a:p>
          </p:txBody>
        </p:sp>
        <p:sp>
          <p:nvSpPr>
            <p:cNvPr id="22" name="iṧļîḋé">
              <a:extLst>
                <a:ext uri="{FF2B5EF4-FFF2-40B4-BE49-F238E27FC236}">
                  <a16:creationId xmlns:a16="http://schemas.microsoft.com/office/drawing/2014/main" id="{F9B2A84A-789F-431A-B355-A0B20797F076}"/>
                </a:ext>
              </a:extLst>
            </p:cNvPr>
            <p:cNvSpPr/>
            <p:nvPr/>
          </p:nvSpPr>
          <p:spPr bwMode="auto">
            <a:xfrm>
              <a:off x="6647479" y="5074860"/>
              <a:ext cx="2169304" cy="695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2800" indent="-172800" defTabSz="60957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GLUE/</a:t>
              </a:r>
              <a:r>
                <a:rPr lang="en-US" altLang="zh-CN" sz="1100" dirty="0" err="1"/>
                <a:t>ChineseGlue</a:t>
              </a:r>
              <a:endParaRPr lang="en-US" altLang="zh-CN" sz="1100" dirty="0"/>
            </a:p>
            <a:p>
              <a:pPr marL="172800" indent="-172800" defTabSz="60957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 err="1"/>
                <a:t>paperwithcode</a:t>
              </a:r>
              <a:endParaRPr lang="en-US" altLang="zh-CN" sz="1100" dirty="0"/>
            </a:p>
          </p:txBody>
        </p:sp>
        <p:sp>
          <p:nvSpPr>
            <p:cNvPr id="23" name="îşlíďê">
              <a:extLst>
                <a:ext uri="{FF2B5EF4-FFF2-40B4-BE49-F238E27FC236}">
                  <a16:creationId xmlns:a16="http://schemas.microsoft.com/office/drawing/2014/main" id="{104F78F6-9E2C-4256-9256-BFD3EEFB8800}"/>
                </a:ext>
              </a:extLst>
            </p:cNvPr>
            <p:cNvSpPr txBox="1"/>
            <p:nvPr/>
          </p:nvSpPr>
          <p:spPr bwMode="auto">
            <a:xfrm>
              <a:off x="6444941" y="4644599"/>
              <a:ext cx="2169304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 sz="1600" b="1" dirty="0"/>
                <a:t>基准</a:t>
              </a:r>
              <a:endParaRPr lang="en-US" altLang="zh-CN" sz="1600" b="1" dirty="0"/>
            </a:p>
          </p:txBody>
        </p:sp>
        <p:sp>
          <p:nvSpPr>
            <p:cNvPr id="24" name="ïšľíďè">
              <a:extLst>
                <a:ext uri="{FF2B5EF4-FFF2-40B4-BE49-F238E27FC236}">
                  <a16:creationId xmlns:a16="http://schemas.microsoft.com/office/drawing/2014/main" id="{26BA8CF8-420C-47E4-A37F-3C2682082C4E}"/>
                </a:ext>
              </a:extLst>
            </p:cNvPr>
            <p:cNvSpPr/>
            <p:nvPr/>
          </p:nvSpPr>
          <p:spPr bwMode="auto">
            <a:xfrm>
              <a:off x="9307376" y="3994199"/>
              <a:ext cx="2169304" cy="695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2800" indent="-172800" defTabSz="60957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sz="1100" dirty="0"/>
                <a:t>提供数据集</a:t>
              </a:r>
              <a:endParaRPr lang="en-US" altLang="zh-CN" sz="1100" dirty="0"/>
            </a:p>
            <a:p>
              <a:pPr marL="172800" indent="-172800" defTabSz="60957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sz="1100" dirty="0"/>
                <a:t>免费的</a:t>
              </a:r>
              <a:r>
                <a:rPr lang="en-US" altLang="zh-CN" sz="1100" dirty="0"/>
                <a:t>GPU</a:t>
              </a:r>
            </a:p>
          </p:txBody>
        </p:sp>
        <p:sp>
          <p:nvSpPr>
            <p:cNvPr id="25" name="iṩḷïḓê">
              <a:extLst>
                <a:ext uri="{FF2B5EF4-FFF2-40B4-BE49-F238E27FC236}">
                  <a16:creationId xmlns:a16="http://schemas.microsoft.com/office/drawing/2014/main" id="{BE2FD67D-0D42-40DF-AE42-7ED55580BF02}"/>
                </a:ext>
              </a:extLst>
            </p:cNvPr>
            <p:cNvSpPr txBox="1"/>
            <p:nvPr/>
          </p:nvSpPr>
          <p:spPr bwMode="auto">
            <a:xfrm>
              <a:off x="9307376" y="3563938"/>
              <a:ext cx="2169304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1600" b="1" dirty="0" err="1"/>
                <a:t>kaggle</a:t>
              </a:r>
              <a:endParaRPr lang="en-US" altLang="zh-CN" sz="1600" b="1" dirty="0"/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77695DFD-E626-4FE5-ADED-1F496B0F2CC6}"/>
                </a:ext>
              </a:extLst>
            </p:cNvPr>
            <p:cNvCxnSpPr/>
            <p:nvPr/>
          </p:nvCxnSpPr>
          <p:spPr>
            <a:xfrm>
              <a:off x="2999656" y="3563938"/>
              <a:ext cx="0" cy="267335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41CA6B65-6A27-4EB2-859C-A6847847B8E3}"/>
                </a:ext>
              </a:extLst>
            </p:cNvPr>
            <p:cNvCxnSpPr/>
            <p:nvPr/>
          </p:nvCxnSpPr>
          <p:spPr>
            <a:xfrm>
              <a:off x="6038850" y="4860082"/>
              <a:ext cx="0" cy="1377206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F217D9A3-4AC0-4F3C-8DAD-DF7E05D9570B}"/>
                </a:ext>
              </a:extLst>
            </p:cNvPr>
            <p:cNvCxnSpPr/>
            <p:nvPr/>
          </p:nvCxnSpPr>
          <p:spPr>
            <a:xfrm>
              <a:off x="8976320" y="3563938"/>
              <a:ext cx="0" cy="267335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3344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Thanks.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f80e25c2-97e1-4d5c-b51f-8d6d52b20bd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B90EAFC7-6D19-4082-BD68-C813BB36914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019436" y="-2"/>
            <a:ext cx="10314511" cy="6143627"/>
            <a:chOff x="1019436" y="-2"/>
            <a:chExt cx="10314511" cy="6143627"/>
          </a:xfrm>
        </p:grpSpPr>
        <p:grpSp>
          <p:nvGrpSpPr>
            <p:cNvPr id="3" name="íšlîḍé">
              <a:extLst>
                <a:ext uri="{FF2B5EF4-FFF2-40B4-BE49-F238E27FC236}">
                  <a16:creationId xmlns:a16="http://schemas.microsoft.com/office/drawing/2014/main" id="{F89EC8B6-AFF6-42C1-AB3E-9A96212FA65D}"/>
                </a:ext>
              </a:extLst>
            </p:cNvPr>
            <p:cNvGrpSpPr/>
            <p:nvPr/>
          </p:nvGrpSpPr>
          <p:grpSpPr>
            <a:xfrm>
              <a:off x="1283432" y="-1"/>
              <a:ext cx="3336404" cy="6143626"/>
              <a:chOff x="1283432" y="-1"/>
              <a:chExt cx="3336404" cy="5273825"/>
            </a:xfrm>
          </p:grpSpPr>
          <p:sp>
            <p:nvSpPr>
              <p:cNvPr id="27" name="îś1îḓe">
                <a:extLst>
                  <a:ext uri="{FF2B5EF4-FFF2-40B4-BE49-F238E27FC236}">
                    <a16:creationId xmlns:a16="http://schemas.microsoft.com/office/drawing/2014/main" id="{6269712D-D824-4D2B-A77B-3E9548D515D4}"/>
                  </a:ext>
                </a:extLst>
              </p:cNvPr>
              <p:cNvSpPr/>
              <p:nvPr/>
            </p:nvSpPr>
            <p:spPr bwMode="auto">
              <a:xfrm>
                <a:off x="1283432" y="0"/>
                <a:ext cx="288032" cy="5273824"/>
              </a:xfrm>
              <a:prstGeom prst="rect">
                <a:avLst/>
              </a:pr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ŝliďê">
                <a:extLst>
                  <a:ext uri="{FF2B5EF4-FFF2-40B4-BE49-F238E27FC236}">
                    <a16:creationId xmlns:a16="http://schemas.microsoft.com/office/drawing/2014/main" id="{534C9B09-876E-42BE-82D8-7F07505129D9}"/>
                  </a:ext>
                </a:extLst>
              </p:cNvPr>
              <p:cNvSpPr/>
              <p:nvPr/>
            </p:nvSpPr>
            <p:spPr bwMode="auto">
              <a:xfrm>
                <a:off x="2299556" y="-1"/>
                <a:ext cx="288032" cy="4499155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îSḻiďè">
                <a:extLst>
                  <a:ext uri="{FF2B5EF4-FFF2-40B4-BE49-F238E27FC236}">
                    <a16:creationId xmlns:a16="http://schemas.microsoft.com/office/drawing/2014/main" id="{E9C01C2B-AE0B-4467-8DAC-54574792A95A}"/>
                  </a:ext>
                </a:extLst>
              </p:cNvPr>
              <p:cNvSpPr/>
              <p:nvPr/>
            </p:nvSpPr>
            <p:spPr bwMode="auto">
              <a:xfrm>
                <a:off x="3315680" y="-1"/>
                <a:ext cx="288032" cy="3674840"/>
              </a:xfrm>
              <a:prstGeom prst="rect">
                <a:avLst/>
              </a:prstGeom>
              <a:solidFill>
                <a:schemeClr val="accent3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isļíďè">
                <a:extLst>
                  <a:ext uri="{FF2B5EF4-FFF2-40B4-BE49-F238E27FC236}">
                    <a16:creationId xmlns:a16="http://schemas.microsoft.com/office/drawing/2014/main" id="{64E6052C-D0BF-445B-A86A-83713CF01539}"/>
                  </a:ext>
                </a:extLst>
              </p:cNvPr>
              <p:cNvSpPr/>
              <p:nvPr/>
            </p:nvSpPr>
            <p:spPr bwMode="auto">
              <a:xfrm>
                <a:off x="4331804" y="-1"/>
                <a:ext cx="288032" cy="2850524"/>
              </a:xfrm>
              <a:prstGeom prst="rect">
                <a:avLst/>
              </a:prstGeom>
              <a:solidFill>
                <a:schemeClr val="accent4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</p:grpSp>
        <p:sp>
          <p:nvSpPr>
            <p:cNvPr id="4" name="íşḷïďè">
              <a:extLst>
                <a:ext uri="{FF2B5EF4-FFF2-40B4-BE49-F238E27FC236}">
                  <a16:creationId xmlns:a16="http://schemas.microsoft.com/office/drawing/2014/main" id="{78C78894-B294-40D9-A97D-5B92B6940E6A}"/>
                </a:ext>
              </a:extLst>
            </p:cNvPr>
            <p:cNvSpPr/>
            <p:nvPr/>
          </p:nvSpPr>
          <p:spPr bwMode="auto">
            <a:xfrm>
              <a:off x="1019436" y="584684"/>
              <a:ext cx="3996444" cy="1131157"/>
            </a:xfrm>
            <a:prstGeom prst="rect">
              <a:avLst/>
            </a:prstGeom>
            <a:solidFill>
              <a:schemeClr val="bg1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5" name="iṡ1ïḑé">
              <a:extLst>
                <a:ext uri="{FF2B5EF4-FFF2-40B4-BE49-F238E27FC236}">
                  <a16:creationId xmlns:a16="http://schemas.microsoft.com/office/drawing/2014/main" id="{6F657993-5025-402E-AF0F-C923007C88B3}"/>
                </a:ext>
              </a:extLst>
            </p:cNvPr>
            <p:cNvGrpSpPr/>
            <p:nvPr/>
          </p:nvGrpSpPr>
          <p:grpSpPr>
            <a:xfrm>
              <a:off x="1751484" y="5530593"/>
              <a:ext cx="4320480" cy="612068"/>
              <a:chOff x="6815010" y="4547844"/>
              <a:chExt cx="2382192" cy="612068"/>
            </a:xfrm>
          </p:grpSpPr>
          <p:sp>
            <p:nvSpPr>
              <p:cNvPr id="25" name="îŝ1íḓê">
                <a:extLst>
                  <a:ext uri="{FF2B5EF4-FFF2-40B4-BE49-F238E27FC236}">
                    <a16:creationId xmlns:a16="http://schemas.microsoft.com/office/drawing/2014/main" id="{AD806D0D-D76C-4AB9-A893-3B0F1754270B}"/>
                  </a:ext>
                </a:extLst>
              </p:cNvPr>
              <p:cNvSpPr txBox="1"/>
              <p:nvPr/>
            </p:nvSpPr>
            <p:spPr>
              <a:xfrm>
                <a:off x="6815010" y="4794065"/>
                <a:ext cx="2382192" cy="365847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200" dirty="0"/>
              </a:p>
            </p:txBody>
          </p:sp>
          <p:sp>
            <p:nvSpPr>
              <p:cNvPr id="26" name="ïşlîdé">
                <a:extLst>
                  <a:ext uri="{FF2B5EF4-FFF2-40B4-BE49-F238E27FC236}">
                    <a16:creationId xmlns:a16="http://schemas.microsoft.com/office/drawing/2014/main" id="{A7158D54-CC1C-47C3-B8A9-E7F4BAD71506}"/>
                  </a:ext>
                </a:extLst>
              </p:cNvPr>
              <p:cNvSpPr txBox="1"/>
              <p:nvPr/>
            </p:nvSpPr>
            <p:spPr>
              <a:xfrm>
                <a:off x="6815010" y="4547844"/>
                <a:ext cx="763648" cy="276999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ctr" anchorCtr="0">
                <a:normAutofit fontScale="85000" lnSpcReduction="20000"/>
              </a:bodyPr>
              <a:lstStyle/>
              <a:p>
                <a:r>
                  <a:rPr lang="en-US" altLang="zh-CN" b="1" dirty="0"/>
                  <a:t>RNN</a:t>
                </a:r>
                <a:endParaRPr lang="zh-CN" altLang="en-US" b="1" dirty="0"/>
              </a:p>
            </p:txBody>
          </p:sp>
        </p:grpSp>
        <p:grpSp>
          <p:nvGrpSpPr>
            <p:cNvPr id="6" name="íşḷiḋé">
              <a:extLst>
                <a:ext uri="{FF2B5EF4-FFF2-40B4-BE49-F238E27FC236}">
                  <a16:creationId xmlns:a16="http://schemas.microsoft.com/office/drawing/2014/main" id="{9D72821E-F01C-4890-935E-D84B90D89864}"/>
                </a:ext>
              </a:extLst>
            </p:cNvPr>
            <p:cNvGrpSpPr/>
            <p:nvPr/>
          </p:nvGrpSpPr>
          <p:grpSpPr>
            <a:xfrm>
              <a:off x="2759596" y="4632267"/>
              <a:ext cx="3896453" cy="620382"/>
              <a:chOff x="6815010" y="4547844"/>
              <a:chExt cx="2387106" cy="620382"/>
            </a:xfrm>
          </p:grpSpPr>
          <p:sp>
            <p:nvSpPr>
              <p:cNvPr id="23" name="ïşḷíḍè">
                <a:extLst>
                  <a:ext uri="{FF2B5EF4-FFF2-40B4-BE49-F238E27FC236}">
                    <a16:creationId xmlns:a16="http://schemas.microsoft.com/office/drawing/2014/main" id="{2E007C5F-8C05-4E24-8F57-FA31FD2171AE}"/>
                  </a:ext>
                </a:extLst>
              </p:cNvPr>
              <p:cNvSpPr txBox="1"/>
              <p:nvPr/>
            </p:nvSpPr>
            <p:spPr>
              <a:xfrm>
                <a:off x="6819924" y="4794065"/>
                <a:ext cx="2382192" cy="374161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200" dirty="0"/>
              </a:p>
            </p:txBody>
          </p:sp>
          <p:sp>
            <p:nvSpPr>
              <p:cNvPr id="24" name="îşļïḑé">
                <a:extLst>
                  <a:ext uri="{FF2B5EF4-FFF2-40B4-BE49-F238E27FC236}">
                    <a16:creationId xmlns:a16="http://schemas.microsoft.com/office/drawing/2014/main" id="{3497E0FF-A2B4-44A5-BBC4-499780EF9C57}"/>
                  </a:ext>
                </a:extLst>
              </p:cNvPr>
              <p:cNvSpPr txBox="1"/>
              <p:nvPr/>
            </p:nvSpPr>
            <p:spPr>
              <a:xfrm>
                <a:off x="6815010" y="4547844"/>
                <a:ext cx="848497" cy="276999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ctr" anchorCtr="0">
                <a:normAutofit fontScale="85000" lnSpcReduction="20000"/>
              </a:bodyPr>
              <a:lstStyle/>
              <a:p>
                <a:r>
                  <a:rPr lang="zh-CN" altLang="en-US" b="1" dirty="0"/>
                  <a:t>预训练模型</a:t>
                </a:r>
              </a:p>
            </p:txBody>
          </p:sp>
        </p:grpSp>
        <p:grpSp>
          <p:nvGrpSpPr>
            <p:cNvPr id="7" name="išḻïḍê">
              <a:extLst>
                <a:ext uri="{FF2B5EF4-FFF2-40B4-BE49-F238E27FC236}">
                  <a16:creationId xmlns:a16="http://schemas.microsoft.com/office/drawing/2014/main" id="{BE36E0BB-CE49-4E4F-A7A0-B48BEB07ECEB}"/>
                </a:ext>
              </a:extLst>
            </p:cNvPr>
            <p:cNvGrpSpPr/>
            <p:nvPr/>
          </p:nvGrpSpPr>
          <p:grpSpPr>
            <a:xfrm>
              <a:off x="3779725" y="3709266"/>
              <a:ext cx="4356486" cy="645058"/>
              <a:chOff x="6815009" y="4547844"/>
              <a:chExt cx="2382193" cy="645058"/>
            </a:xfrm>
          </p:grpSpPr>
          <p:sp>
            <p:nvSpPr>
              <p:cNvPr id="21" name="ïṩľïḋê">
                <a:extLst>
                  <a:ext uri="{FF2B5EF4-FFF2-40B4-BE49-F238E27FC236}">
                    <a16:creationId xmlns:a16="http://schemas.microsoft.com/office/drawing/2014/main" id="{3714AEBF-CD2F-4DE8-AEED-5D345D9CFB62}"/>
                  </a:ext>
                </a:extLst>
              </p:cNvPr>
              <p:cNvSpPr txBox="1"/>
              <p:nvPr/>
            </p:nvSpPr>
            <p:spPr>
              <a:xfrm>
                <a:off x="6815010" y="4794066"/>
                <a:ext cx="2382192" cy="398836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200" dirty="0"/>
              </a:p>
            </p:txBody>
          </p:sp>
          <p:sp>
            <p:nvSpPr>
              <p:cNvPr id="22" name="íSḻïḍe">
                <a:extLst>
                  <a:ext uri="{FF2B5EF4-FFF2-40B4-BE49-F238E27FC236}">
                    <a16:creationId xmlns:a16="http://schemas.microsoft.com/office/drawing/2014/main" id="{68511C7E-150B-4FF0-8583-CE41CD16BCF6}"/>
                  </a:ext>
                </a:extLst>
              </p:cNvPr>
              <p:cNvSpPr txBox="1"/>
              <p:nvPr/>
            </p:nvSpPr>
            <p:spPr>
              <a:xfrm>
                <a:off x="6815009" y="4547844"/>
                <a:ext cx="757336" cy="276999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ctr" anchorCtr="0">
                <a:normAutofit fontScale="85000" lnSpcReduction="20000"/>
              </a:bodyPr>
              <a:lstStyle/>
              <a:p>
                <a:r>
                  <a:rPr lang="zh-CN" altLang="en-US" b="1" dirty="0"/>
                  <a:t>联合模型</a:t>
                </a:r>
              </a:p>
            </p:txBody>
          </p:sp>
        </p:grpSp>
        <p:grpSp>
          <p:nvGrpSpPr>
            <p:cNvPr id="8" name="i$ḻïdê">
              <a:extLst>
                <a:ext uri="{FF2B5EF4-FFF2-40B4-BE49-F238E27FC236}">
                  <a16:creationId xmlns:a16="http://schemas.microsoft.com/office/drawing/2014/main" id="{8DC27691-E1C1-490C-9901-34903294FB8A}"/>
                </a:ext>
              </a:extLst>
            </p:cNvPr>
            <p:cNvGrpSpPr/>
            <p:nvPr/>
          </p:nvGrpSpPr>
          <p:grpSpPr>
            <a:xfrm>
              <a:off x="4775820" y="2786265"/>
              <a:ext cx="4356484" cy="645058"/>
              <a:chOff x="6815010" y="4547844"/>
              <a:chExt cx="2382192" cy="645058"/>
            </a:xfrm>
          </p:grpSpPr>
          <p:sp>
            <p:nvSpPr>
              <p:cNvPr id="19" name="ïṡlide">
                <a:extLst>
                  <a:ext uri="{FF2B5EF4-FFF2-40B4-BE49-F238E27FC236}">
                    <a16:creationId xmlns:a16="http://schemas.microsoft.com/office/drawing/2014/main" id="{DAF67860-A42E-4B57-A205-63E174AA508C}"/>
                  </a:ext>
                </a:extLst>
              </p:cNvPr>
              <p:cNvSpPr txBox="1"/>
              <p:nvPr/>
            </p:nvSpPr>
            <p:spPr>
              <a:xfrm>
                <a:off x="6815010" y="4794066"/>
                <a:ext cx="2382192" cy="398836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200" dirty="0"/>
              </a:p>
            </p:txBody>
          </p:sp>
          <p:sp>
            <p:nvSpPr>
              <p:cNvPr id="20" name="iṡ1ïḍê">
                <a:extLst>
                  <a:ext uri="{FF2B5EF4-FFF2-40B4-BE49-F238E27FC236}">
                    <a16:creationId xmlns:a16="http://schemas.microsoft.com/office/drawing/2014/main" id="{9E329103-7D5B-4742-AC4C-0BE49C23811A}"/>
                  </a:ext>
                </a:extLst>
              </p:cNvPr>
              <p:cNvSpPr txBox="1"/>
              <p:nvPr/>
            </p:nvSpPr>
            <p:spPr>
              <a:xfrm>
                <a:off x="6815010" y="4547844"/>
                <a:ext cx="757336" cy="276999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ctr" anchorCtr="0">
                <a:normAutofit fontScale="85000" lnSpcReduction="20000"/>
              </a:bodyPr>
              <a:lstStyle/>
              <a:p>
                <a:r>
                  <a:rPr lang="zh-CN" altLang="en-US" b="1" dirty="0"/>
                  <a:t>推荐</a:t>
                </a:r>
              </a:p>
            </p:txBody>
          </p:sp>
        </p:grpSp>
        <p:sp>
          <p:nvSpPr>
            <p:cNvPr id="9" name="íṧļîḋê">
              <a:extLst>
                <a:ext uri="{FF2B5EF4-FFF2-40B4-BE49-F238E27FC236}">
                  <a16:creationId xmlns:a16="http://schemas.microsoft.com/office/drawing/2014/main" id="{77266A25-8597-40E0-8E8C-8710916AF4C7}"/>
                </a:ext>
              </a:extLst>
            </p:cNvPr>
            <p:cNvSpPr/>
            <p:nvPr/>
          </p:nvSpPr>
          <p:spPr bwMode="auto">
            <a:xfrm>
              <a:off x="1127448" y="659874"/>
              <a:ext cx="418190" cy="991287"/>
            </a:xfrm>
            <a:custGeom>
              <a:avLst/>
              <a:gdLst/>
              <a:ahLst/>
              <a:cxnLst/>
              <a:rect l="l" t="t" r="r" b="b"/>
              <a:pathLst>
                <a:path w="1216619" h="2883903">
                  <a:moveTo>
                    <a:pt x="792673" y="0"/>
                  </a:moveTo>
                  <a:lnTo>
                    <a:pt x="1216619" y="0"/>
                  </a:lnTo>
                  <a:lnTo>
                    <a:pt x="1216619" y="2883903"/>
                  </a:lnTo>
                  <a:lnTo>
                    <a:pt x="496979" y="2883903"/>
                  </a:lnTo>
                  <a:lnTo>
                    <a:pt x="496979" y="1337746"/>
                  </a:lnTo>
                  <a:cubicBezTo>
                    <a:pt x="496979" y="1114492"/>
                    <a:pt x="491635" y="980302"/>
                    <a:pt x="480947" y="935176"/>
                  </a:cubicBezTo>
                  <a:cubicBezTo>
                    <a:pt x="470260" y="890050"/>
                    <a:pt x="440868" y="855908"/>
                    <a:pt x="392774" y="832752"/>
                  </a:cubicBezTo>
                  <a:cubicBezTo>
                    <a:pt x="344679" y="809595"/>
                    <a:pt x="237505" y="798017"/>
                    <a:pt x="71251" y="798017"/>
                  </a:cubicBezTo>
                  <a:lnTo>
                    <a:pt x="0" y="798017"/>
                  </a:lnTo>
                  <a:lnTo>
                    <a:pt x="0" y="461799"/>
                  </a:lnTo>
                  <a:cubicBezTo>
                    <a:pt x="347945" y="386911"/>
                    <a:pt x="612169" y="232977"/>
                    <a:pt x="792673" y="0"/>
                  </a:cubicBezTo>
                  <a:close/>
                </a:path>
              </a:pathLst>
            </a:custGeom>
            <a:solidFill>
              <a:schemeClr val="accent1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ïṧ1íḍè">
              <a:extLst>
                <a:ext uri="{FF2B5EF4-FFF2-40B4-BE49-F238E27FC236}">
                  <a16:creationId xmlns:a16="http://schemas.microsoft.com/office/drawing/2014/main" id="{C5E84331-3908-48FD-AA66-0C275E4ABAA3}"/>
                </a:ext>
              </a:extLst>
            </p:cNvPr>
            <p:cNvSpPr/>
            <p:nvPr/>
          </p:nvSpPr>
          <p:spPr bwMode="auto">
            <a:xfrm>
              <a:off x="2160391" y="640893"/>
              <a:ext cx="566362" cy="1010268"/>
            </a:xfrm>
            <a:custGeom>
              <a:avLst/>
              <a:gdLst/>
              <a:ahLst/>
              <a:cxnLst/>
              <a:rect l="l" t="t" r="r" b="b"/>
              <a:pathLst>
                <a:path w="1647690" h="2939123">
                  <a:moveTo>
                    <a:pt x="778422" y="0"/>
                  </a:moveTo>
                  <a:cubicBezTo>
                    <a:pt x="1064615" y="0"/>
                    <a:pt x="1281042" y="70955"/>
                    <a:pt x="1427701" y="212864"/>
                  </a:cubicBezTo>
                  <a:cubicBezTo>
                    <a:pt x="1574360" y="354773"/>
                    <a:pt x="1647690" y="534386"/>
                    <a:pt x="1647690" y="751703"/>
                  </a:cubicBezTo>
                  <a:cubicBezTo>
                    <a:pt x="1647690" y="916769"/>
                    <a:pt x="1606419" y="1091335"/>
                    <a:pt x="1523876" y="1275402"/>
                  </a:cubicBezTo>
                  <a:cubicBezTo>
                    <a:pt x="1441334" y="1459468"/>
                    <a:pt x="1198175" y="1850163"/>
                    <a:pt x="794398" y="2447488"/>
                  </a:cubicBezTo>
                  <a:lnTo>
                    <a:pt x="1583563" y="2447488"/>
                  </a:lnTo>
                  <a:lnTo>
                    <a:pt x="1583563" y="2939123"/>
                  </a:lnTo>
                  <a:lnTo>
                    <a:pt x="0" y="2939123"/>
                  </a:lnTo>
                  <a:lnTo>
                    <a:pt x="445" y="2527646"/>
                  </a:lnTo>
                  <a:cubicBezTo>
                    <a:pt x="469517" y="1760505"/>
                    <a:pt x="748289" y="1285792"/>
                    <a:pt x="836759" y="1103507"/>
                  </a:cubicBezTo>
                  <a:cubicBezTo>
                    <a:pt x="925230" y="921222"/>
                    <a:pt x="969465" y="779016"/>
                    <a:pt x="969465" y="676889"/>
                  </a:cubicBezTo>
                  <a:cubicBezTo>
                    <a:pt x="969465" y="598513"/>
                    <a:pt x="956087" y="540027"/>
                    <a:pt x="929330" y="501432"/>
                  </a:cubicBezTo>
                  <a:cubicBezTo>
                    <a:pt x="902574" y="462838"/>
                    <a:pt x="861845" y="443541"/>
                    <a:pt x="807145" y="443541"/>
                  </a:cubicBezTo>
                  <a:cubicBezTo>
                    <a:pt x="752445" y="443541"/>
                    <a:pt x="711717" y="464916"/>
                    <a:pt x="684960" y="507667"/>
                  </a:cubicBezTo>
                  <a:cubicBezTo>
                    <a:pt x="658204" y="550418"/>
                    <a:pt x="644825" y="635326"/>
                    <a:pt x="644825" y="762391"/>
                  </a:cubicBezTo>
                  <a:lnTo>
                    <a:pt x="644825" y="1036709"/>
                  </a:lnTo>
                  <a:lnTo>
                    <a:pt x="0" y="1036709"/>
                  </a:lnTo>
                  <a:lnTo>
                    <a:pt x="0" y="931613"/>
                  </a:lnTo>
                  <a:cubicBezTo>
                    <a:pt x="0" y="770110"/>
                    <a:pt x="8312" y="642748"/>
                    <a:pt x="24938" y="549527"/>
                  </a:cubicBezTo>
                  <a:cubicBezTo>
                    <a:pt x="41563" y="456306"/>
                    <a:pt x="82533" y="364570"/>
                    <a:pt x="147846" y="274318"/>
                  </a:cubicBezTo>
                  <a:cubicBezTo>
                    <a:pt x="213160" y="184067"/>
                    <a:pt x="298068" y="115784"/>
                    <a:pt x="402570" y="69470"/>
                  </a:cubicBezTo>
                  <a:cubicBezTo>
                    <a:pt x="507073" y="23157"/>
                    <a:pt x="632356" y="0"/>
                    <a:pt x="778422" y="0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Sļíḍe">
              <a:extLst>
                <a:ext uri="{FF2B5EF4-FFF2-40B4-BE49-F238E27FC236}">
                  <a16:creationId xmlns:a16="http://schemas.microsoft.com/office/drawing/2014/main" id="{BDB14E3A-70CC-4311-A83C-0196B6F7082F}"/>
                </a:ext>
              </a:extLst>
            </p:cNvPr>
            <p:cNvSpPr/>
            <p:nvPr/>
          </p:nvSpPr>
          <p:spPr bwMode="auto">
            <a:xfrm>
              <a:off x="3160340" y="620688"/>
              <a:ext cx="583506" cy="1030473"/>
            </a:xfrm>
            <a:custGeom>
              <a:avLst/>
              <a:gdLst/>
              <a:ahLst/>
              <a:cxnLst/>
              <a:rect l="l" t="t" r="r" b="b"/>
              <a:pathLst>
                <a:path w="1697566" h="2997905">
                  <a:moveTo>
                    <a:pt x="789110" y="0"/>
                  </a:moveTo>
                  <a:cubicBezTo>
                    <a:pt x="1132304" y="0"/>
                    <a:pt x="1365059" y="67049"/>
                    <a:pt x="1487374" y="201146"/>
                  </a:cubicBezTo>
                  <a:cubicBezTo>
                    <a:pt x="1609689" y="335244"/>
                    <a:pt x="1670846" y="521555"/>
                    <a:pt x="1670846" y="760081"/>
                  </a:cubicBezTo>
                  <a:cubicBezTo>
                    <a:pt x="1670846" y="921473"/>
                    <a:pt x="1648877" y="1038068"/>
                    <a:pt x="1604939" y="1109867"/>
                  </a:cubicBezTo>
                  <a:cubicBezTo>
                    <a:pt x="1561001" y="1181666"/>
                    <a:pt x="1483812" y="1247235"/>
                    <a:pt x="1373372" y="1306574"/>
                  </a:cubicBezTo>
                  <a:cubicBezTo>
                    <a:pt x="1482624" y="1343406"/>
                    <a:pt x="1563970" y="1403705"/>
                    <a:pt x="1617408" y="1487472"/>
                  </a:cubicBezTo>
                  <a:cubicBezTo>
                    <a:pt x="1670846" y="1571239"/>
                    <a:pt x="1697566" y="1767584"/>
                    <a:pt x="1697566" y="2076507"/>
                  </a:cubicBezTo>
                  <a:cubicBezTo>
                    <a:pt x="1697566" y="2305811"/>
                    <a:pt x="1671440" y="2483730"/>
                    <a:pt x="1619189" y="2610267"/>
                  </a:cubicBezTo>
                  <a:cubicBezTo>
                    <a:pt x="1566938" y="2736803"/>
                    <a:pt x="1476686" y="2833043"/>
                    <a:pt x="1348434" y="2898988"/>
                  </a:cubicBezTo>
                  <a:cubicBezTo>
                    <a:pt x="1220181" y="2964933"/>
                    <a:pt x="1055709" y="2997905"/>
                    <a:pt x="855017" y="2997905"/>
                  </a:cubicBezTo>
                  <a:cubicBezTo>
                    <a:pt x="627013" y="2997905"/>
                    <a:pt x="447994" y="2959608"/>
                    <a:pt x="317960" y="2883012"/>
                  </a:cubicBezTo>
                  <a:cubicBezTo>
                    <a:pt x="187926" y="2806417"/>
                    <a:pt x="102424" y="2712603"/>
                    <a:pt x="61454" y="2601569"/>
                  </a:cubicBezTo>
                  <a:cubicBezTo>
                    <a:pt x="20485" y="2490536"/>
                    <a:pt x="0" y="2297860"/>
                    <a:pt x="0" y="2023541"/>
                  </a:cubicBezTo>
                  <a:lnTo>
                    <a:pt x="0" y="1795537"/>
                  </a:lnTo>
                  <a:lnTo>
                    <a:pt x="719640" y="1795537"/>
                  </a:lnTo>
                  <a:lnTo>
                    <a:pt x="719640" y="2264015"/>
                  </a:lnTo>
                  <a:cubicBezTo>
                    <a:pt x="719640" y="2388705"/>
                    <a:pt x="727062" y="2467973"/>
                    <a:pt x="741906" y="2501817"/>
                  </a:cubicBezTo>
                  <a:cubicBezTo>
                    <a:pt x="756750" y="2535661"/>
                    <a:pt x="789704" y="2552584"/>
                    <a:pt x="840767" y="2552584"/>
                  </a:cubicBezTo>
                  <a:cubicBezTo>
                    <a:pt x="896581" y="2552584"/>
                    <a:pt x="933394" y="2531208"/>
                    <a:pt x="951207" y="2488457"/>
                  </a:cubicBezTo>
                  <a:cubicBezTo>
                    <a:pt x="969020" y="2445706"/>
                    <a:pt x="977926" y="2334079"/>
                    <a:pt x="977926" y="2153575"/>
                  </a:cubicBezTo>
                  <a:lnTo>
                    <a:pt x="977926" y="1954071"/>
                  </a:lnTo>
                  <a:cubicBezTo>
                    <a:pt x="977926" y="1843631"/>
                    <a:pt x="965457" y="1762880"/>
                    <a:pt x="940519" y="1711816"/>
                  </a:cubicBezTo>
                  <a:cubicBezTo>
                    <a:pt x="915581" y="1660753"/>
                    <a:pt x="878768" y="1627205"/>
                    <a:pt x="830079" y="1611174"/>
                  </a:cubicBezTo>
                  <a:cubicBezTo>
                    <a:pt x="781391" y="1595142"/>
                    <a:pt x="686983" y="1585939"/>
                    <a:pt x="546855" y="1583564"/>
                  </a:cubicBezTo>
                  <a:lnTo>
                    <a:pt x="546855" y="1164961"/>
                  </a:lnTo>
                  <a:cubicBezTo>
                    <a:pt x="717858" y="1164961"/>
                    <a:pt x="823548" y="1158430"/>
                    <a:pt x="863924" y="1145367"/>
                  </a:cubicBezTo>
                  <a:cubicBezTo>
                    <a:pt x="904300" y="1132305"/>
                    <a:pt x="933394" y="1103804"/>
                    <a:pt x="951207" y="1059866"/>
                  </a:cubicBezTo>
                  <a:cubicBezTo>
                    <a:pt x="969020" y="1015927"/>
                    <a:pt x="977926" y="947051"/>
                    <a:pt x="977926" y="853236"/>
                  </a:cubicBezTo>
                  <a:lnTo>
                    <a:pt x="977926" y="692921"/>
                  </a:lnTo>
                  <a:cubicBezTo>
                    <a:pt x="977926" y="591981"/>
                    <a:pt x="967535" y="525480"/>
                    <a:pt x="946754" y="493416"/>
                  </a:cubicBezTo>
                  <a:cubicBezTo>
                    <a:pt x="925972" y="461353"/>
                    <a:pt x="893612" y="445322"/>
                    <a:pt x="849674" y="445322"/>
                  </a:cubicBezTo>
                  <a:cubicBezTo>
                    <a:pt x="799798" y="445322"/>
                    <a:pt x="765656" y="462244"/>
                    <a:pt x="747250" y="496088"/>
                  </a:cubicBezTo>
                  <a:cubicBezTo>
                    <a:pt x="728843" y="529933"/>
                    <a:pt x="719640" y="602075"/>
                    <a:pt x="719640" y="712515"/>
                  </a:cubicBezTo>
                  <a:lnTo>
                    <a:pt x="719640" y="949426"/>
                  </a:lnTo>
                  <a:lnTo>
                    <a:pt x="0" y="949426"/>
                  </a:lnTo>
                  <a:lnTo>
                    <a:pt x="0" y="703608"/>
                  </a:lnTo>
                  <a:cubicBezTo>
                    <a:pt x="0" y="428103"/>
                    <a:pt x="62939" y="241958"/>
                    <a:pt x="188816" y="145175"/>
                  </a:cubicBezTo>
                  <a:cubicBezTo>
                    <a:pt x="314694" y="48391"/>
                    <a:pt x="514792" y="0"/>
                    <a:pt x="789110" y="0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ïSļîḑê">
              <a:extLst>
                <a:ext uri="{FF2B5EF4-FFF2-40B4-BE49-F238E27FC236}">
                  <a16:creationId xmlns:a16="http://schemas.microsoft.com/office/drawing/2014/main" id="{5B158EF1-FDDD-476C-B0B5-79B0DAADAD88}"/>
                </a:ext>
              </a:extLst>
            </p:cNvPr>
            <p:cNvSpPr/>
            <p:nvPr/>
          </p:nvSpPr>
          <p:spPr bwMode="auto">
            <a:xfrm>
              <a:off x="4115605" y="659874"/>
              <a:ext cx="611672" cy="991287"/>
            </a:xfrm>
            <a:custGeom>
              <a:avLst/>
              <a:gdLst/>
              <a:ahLst/>
              <a:cxnLst/>
              <a:rect l="l" t="t" r="r" b="b"/>
              <a:pathLst>
                <a:path w="1779505" h="2883903">
                  <a:moveTo>
                    <a:pt x="621669" y="0"/>
                  </a:moveTo>
                  <a:lnTo>
                    <a:pt x="1574657" y="0"/>
                  </a:lnTo>
                  <a:lnTo>
                    <a:pt x="1574657" y="1884601"/>
                  </a:lnTo>
                  <a:lnTo>
                    <a:pt x="1779505" y="1884601"/>
                  </a:lnTo>
                  <a:lnTo>
                    <a:pt x="1779505" y="2376236"/>
                  </a:lnTo>
                  <a:lnTo>
                    <a:pt x="1574657" y="2376236"/>
                  </a:lnTo>
                  <a:lnTo>
                    <a:pt x="1574657" y="2883903"/>
                  </a:lnTo>
                  <a:lnTo>
                    <a:pt x="855018" y="2883903"/>
                  </a:lnTo>
                  <a:lnTo>
                    <a:pt x="855018" y="2376236"/>
                  </a:lnTo>
                  <a:lnTo>
                    <a:pt x="0" y="2376236"/>
                  </a:lnTo>
                  <a:lnTo>
                    <a:pt x="0" y="1884601"/>
                  </a:lnTo>
                  <a:lnTo>
                    <a:pt x="621669" y="0"/>
                  </a:lnTo>
                  <a:close/>
                  <a:moveTo>
                    <a:pt x="855018" y="657295"/>
                  </a:moveTo>
                  <a:lnTo>
                    <a:pt x="537058" y="1884601"/>
                  </a:lnTo>
                  <a:lnTo>
                    <a:pt x="855018" y="1884601"/>
                  </a:lnTo>
                  <a:lnTo>
                    <a:pt x="855018" y="657295"/>
                  </a:lnTo>
                  <a:close/>
                </a:path>
              </a:pathLst>
            </a:custGeom>
            <a:solidFill>
              <a:schemeClr val="accent4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iṥḷîḑe">
              <a:extLst>
                <a:ext uri="{FF2B5EF4-FFF2-40B4-BE49-F238E27FC236}">
                  <a16:creationId xmlns:a16="http://schemas.microsoft.com/office/drawing/2014/main" id="{E610DA54-AD27-4C21-B478-A8455B80CAB8}"/>
                </a:ext>
              </a:extLst>
            </p:cNvPr>
            <p:cNvSpPr/>
            <p:nvPr/>
          </p:nvSpPr>
          <p:spPr>
            <a:xfrm>
              <a:off x="9660920" y="646979"/>
              <a:ext cx="1384995" cy="1945228"/>
            </a:xfrm>
            <a:prstGeom prst="rect">
              <a:avLst/>
            </a:prstGeom>
          </p:spPr>
          <p:txBody>
            <a:bodyPr vert="eaVert" wrap="square">
              <a:normAutofit/>
            </a:bodyPr>
            <a:lstStyle/>
            <a:p>
              <a:r>
                <a:rPr lang="en-US" altLang="zh-CN" sz="2400" b="1" spc="300" dirty="0">
                  <a:solidFill>
                    <a:schemeClr val="accent1"/>
                  </a:solidFill>
                </a:rPr>
                <a:t>CONTENT</a:t>
              </a:r>
              <a:br>
                <a:rPr lang="en-US" altLang="zh-CN" sz="2400" b="1" spc="300" dirty="0">
                  <a:solidFill>
                    <a:schemeClr val="accent1"/>
                  </a:solidFill>
                </a:rPr>
              </a:br>
              <a:r>
                <a:rPr lang="zh-CN" altLang="en-US" sz="2400" b="1" spc="300" dirty="0">
                  <a:solidFill>
                    <a:schemeClr val="accent1"/>
                  </a:solidFill>
                </a:rPr>
                <a:t> </a:t>
              </a:r>
            </a:p>
          </p:txBody>
        </p:sp>
        <p:grpSp>
          <p:nvGrpSpPr>
            <p:cNvPr id="14" name="iṣḻîdè">
              <a:extLst>
                <a:ext uri="{FF2B5EF4-FFF2-40B4-BE49-F238E27FC236}">
                  <a16:creationId xmlns:a16="http://schemas.microsoft.com/office/drawing/2014/main" id="{C5E0A96E-46ED-40FB-A601-5D5833939D83}"/>
                </a:ext>
              </a:extLst>
            </p:cNvPr>
            <p:cNvGrpSpPr/>
            <p:nvPr/>
          </p:nvGrpSpPr>
          <p:grpSpPr>
            <a:xfrm>
              <a:off x="11045915" y="-2"/>
              <a:ext cx="288032" cy="2420889"/>
              <a:chOff x="11045915" y="-1"/>
              <a:chExt cx="288032" cy="2007966"/>
            </a:xfrm>
          </p:grpSpPr>
          <p:sp>
            <p:nvSpPr>
              <p:cNvPr id="15" name="îş1íḍé">
                <a:extLst>
                  <a:ext uri="{FF2B5EF4-FFF2-40B4-BE49-F238E27FC236}">
                    <a16:creationId xmlns:a16="http://schemas.microsoft.com/office/drawing/2014/main" id="{11566912-973C-4247-B367-9D0D5F23CACF}"/>
                  </a:ext>
                </a:extLst>
              </p:cNvPr>
              <p:cNvSpPr/>
              <p:nvPr/>
            </p:nvSpPr>
            <p:spPr bwMode="auto">
              <a:xfrm>
                <a:off x="11045915" y="-1"/>
                <a:ext cx="288032" cy="512677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iṧḻïdé">
                <a:extLst>
                  <a:ext uri="{FF2B5EF4-FFF2-40B4-BE49-F238E27FC236}">
                    <a16:creationId xmlns:a16="http://schemas.microsoft.com/office/drawing/2014/main" id="{FA1FFDBA-88E3-4EF3-BA87-C038176F9B4C}"/>
                  </a:ext>
                </a:extLst>
              </p:cNvPr>
              <p:cNvSpPr/>
              <p:nvPr/>
            </p:nvSpPr>
            <p:spPr bwMode="auto">
              <a:xfrm>
                <a:off x="11045915" y="502351"/>
                <a:ext cx="288032" cy="512677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ṣḻïḑe">
                <a:extLst>
                  <a:ext uri="{FF2B5EF4-FFF2-40B4-BE49-F238E27FC236}">
                    <a16:creationId xmlns:a16="http://schemas.microsoft.com/office/drawing/2014/main" id="{915BBD2E-05F0-4F3F-92E0-EC118F4CF029}"/>
                  </a:ext>
                </a:extLst>
              </p:cNvPr>
              <p:cNvSpPr/>
              <p:nvPr/>
            </p:nvSpPr>
            <p:spPr bwMode="auto">
              <a:xfrm>
                <a:off x="11045915" y="1003982"/>
                <a:ext cx="288032" cy="512677"/>
              </a:xfrm>
              <a:prstGeom prst="rect">
                <a:avLst/>
              </a:prstGeom>
              <a:solidFill>
                <a:schemeClr val="accent3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ṧḻidè">
                <a:extLst>
                  <a:ext uri="{FF2B5EF4-FFF2-40B4-BE49-F238E27FC236}">
                    <a16:creationId xmlns:a16="http://schemas.microsoft.com/office/drawing/2014/main" id="{5C9DAB19-0C74-49FD-8DFF-313B86F8DE4B}"/>
                  </a:ext>
                </a:extLst>
              </p:cNvPr>
              <p:cNvSpPr/>
              <p:nvPr/>
            </p:nvSpPr>
            <p:spPr bwMode="auto">
              <a:xfrm>
                <a:off x="11045915" y="1495288"/>
                <a:ext cx="288032" cy="512677"/>
              </a:xfrm>
              <a:prstGeom prst="rect">
                <a:avLst/>
              </a:prstGeom>
              <a:solidFill>
                <a:schemeClr val="accent4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46361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682696" y="3271664"/>
            <a:ext cx="5710084" cy="2976736"/>
          </a:xfrm>
        </p:spPr>
        <p:txBody>
          <a:bodyPr>
            <a:noAutofit/>
          </a:bodyPr>
          <a:lstStyle/>
          <a:p>
            <a:pPr marL="228600" lvl="0" indent="-228600" algn="dist" defTabSz="914400">
              <a:buFont typeface="Arial" panose="020B0604020202020204" pitchFamily="34" charset="0"/>
              <a:buChar char="•"/>
            </a:pPr>
            <a:r>
              <a:rPr lang="zh-CN" altLang="en-US" sz="1800" dirty="0"/>
              <a:t>循环神经网络（</a:t>
            </a:r>
            <a:r>
              <a:rPr lang="en-US" altLang="zh-CN" sz="1800" dirty="0"/>
              <a:t>Recurrent neural network</a:t>
            </a:r>
            <a:r>
              <a:rPr lang="zh-CN" altLang="en-US" sz="1800" dirty="0"/>
              <a:t>：</a:t>
            </a:r>
            <a:r>
              <a:rPr lang="en-US" altLang="zh-CN" sz="1800" dirty="0"/>
              <a:t>RNN</a:t>
            </a:r>
            <a:r>
              <a:rPr lang="zh-CN" altLang="en-US" sz="1800" dirty="0"/>
              <a:t>）是神经网络的一种。单纯的</a:t>
            </a:r>
            <a:r>
              <a:rPr lang="en-US" altLang="zh-CN" sz="1800" dirty="0"/>
              <a:t>RNN</a:t>
            </a:r>
            <a:r>
              <a:rPr lang="zh-CN" altLang="en-US" sz="1800" dirty="0"/>
              <a:t>因为无法处理随着递归，权重指数级爆炸或梯度消失问题，难以捕捉长期时间关联；而结合不同的</a:t>
            </a:r>
            <a:r>
              <a:rPr lang="en-US" altLang="zh-CN" sz="1800" dirty="0"/>
              <a:t>LSTM</a:t>
            </a:r>
            <a:r>
              <a:rPr lang="zh-CN" altLang="en-US" sz="1800" dirty="0"/>
              <a:t>可以很好解决这个问题。</a:t>
            </a:r>
            <a:endParaRPr lang="en-US" altLang="zh-CN" sz="1800" dirty="0"/>
          </a:p>
          <a:p>
            <a:pPr marL="228600" lvl="0" indent="-228600" algn="dist" defTabSz="914400">
              <a:buFont typeface="Arial" panose="020B0604020202020204" pitchFamily="34" charset="0"/>
              <a:buChar char="•"/>
            </a:pPr>
            <a:endParaRPr lang="en-US" altLang="zh-CN" sz="1800" dirty="0"/>
          </a:p>
          <a:p>
            <a:pPr marL="228600" lvl="0" indent="-228600" algn="dist" defTabSz="914400">
              <a:buFont typeface="Arial" panose="020B0604020202020204" pitchFamily="34" charset="0"/>
              <a:buChar char="•"/>
            </a:pPr>
            <a:r>
              <a:rPr lang="zh-CN" altLang="en-US" sz="1800" dirty="0"/>
              <a:t>循环神经网络可以描述动态时间行为，因为和</a:t>
            </a:r>
            <a:r>
              <a:rPr lang="zh-CN" altLang="en-US" sz="1800" dirty="0">
                <a:hlinkClick r:id="rId3" tooltip="前馈神经网络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前馈神经网络</a:t>
            </a:r>
            <a:r>
              <a:rPr lang="zh-CN" altLang="en-US" sz="1800" dirty="0"/>
              <a:t>（</a:t>
            </a:r>
            <a:r>
              <a:rPr lang="en-US" altLang="zh-CN" sz="1800" dirty="0"/>
              <a:t>feedforward neural network</a:t>
            </a:r>
            <a:r>
              <a:rPr lang="zh-CN" altLang="en-US" sz="1800" dirty="0"/>
              <a:t>）接受较特定结构的输入不同，</a:t>
            </a:r>
            <a:r>
              <a:rPr lang="en-US" altLang="zh-CN" sz="1800" dirty="0"/>
              <a:t>RNN</a:t>
            </a:r>
            <a:r>
              <a:rPr lang="zh-CN" altLang="en-US" sz="1800" dirty="0"/>
              <a:t>将状态在自身网络中循环传递，因此可以接受更广泛的</a:t>
            </a:r>
            <a:r>
              <a:rPr lang="zh-CN" altLang="en-US" sz="18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时间序列</a:t>
            </a:r>
            <a:r>
              <a:rPr lang="zh-CN" altLang="en-US" sz="1800" dirty="0"/>
              <a:t>结构输入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介绍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CBAAB3F-E181-44C1-9D13-DA1F5CE5F4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1221" y="2934317"/>
            <a:ext cx="5004231" cy="158909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F766777-C3CC-4193-BA37-AFAB33B20E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9769" y="4760032"/>
            <a:ext cx="4451684" cy="158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597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682696" y="3271665"/>
            <a:ext cx="4546600" cy="2487451"/>
          </a:xfrm>
        </p:spPr>
        <p:txBody>
          <a:bodyPr>
            <a:normAutofit/>
          </a:bodyPr>
          <a:lstStyle/>
          <a:p>
            <a:pPr marL="228600" indent="-228600" algn="dist" defTabSz="914400">
              <a:buFont typeface="Arial" panose="020B0604020202020204" pitchFamily="34" charset="0"/>
              <a:buChar char="•"/>
            </a:pPr>
            <a:r>
              <a:rPr lang="en-US" altLang="zh-CN" sz="1800" dirty="0"/>
              <a:t>Seq2Seq</a:t>
            </a:r>
            <a:r>
              <a:rPr lang="zh-CN" altLang="en-US" sz="1800" dirty="0"/>
              <a:t>结构，编码器</a:t>
            </a:r>
            <a:r>
              <a:rPr lang="en-US" altLang="zh-CN" sz="1800" dirty="0"/>
              <a:t>Encoder</a:t>
            </a:r>
            <a:r>
              <a:rPr lang="zh-CN" altLang="en-US" sz="1800" dirty="0"/>
              <a:t>把所有的输入序列都编码成一个统一的语义向量</a:t>
            </a:r>
            <a:r>
              <a:rPr lang="en-US" altLang="zh-CN" sz="1800" dirty="0"/>
              <a:t>Context</a:t>
            </a:r>
            <a:r>
              <a:rPr lang="zh-CN" altLang="en-US" sz="1800" dirty="0"/>
              <a:t>，然后再由解码器</a:t>
            </a:r>
            <a:r>
              <a:rPr lang="en-US" altLang="zh-CN" sz="1800" dirty="0"/>
              <a:t>Decoder</a:t>
            </a:r>
            <a:r>
              <a:rPr lang="zh-CN" altLang="en-US" sz="1800" dirty="0"/>
              <a:t>解码</a:t>
            </a:r>
            <a:endParaRPr lang="en-US" altLang="zh-CN" sz="1800" dirty="0"/>
          </a:p>
          <a:p>
            <a:pPr marL="228600" indent="-228600" algn="dist" defTabSz="914400">
              <a:buFont typeface="Arial" panose="020B0604020202020204" pitchFamily="34" charset="0"/>
              <a:buChar char="•"/>
            </a:pPr>
            <a:endParaRPr lang="en-US" altLang="zh-CN" sz="1800" dirty="0"/>
          </a:p>
          <a:p>
            <a:pPr marL="228600" indent="-228600" algn="dist" defTabSz="914400">
              <a:buFont typeface="Arial" panose="020B0604020202020204" pitchFamily="34" charset="0"/>
              <a:buChar char="•"/>
            </a:pPr>
            <a:r>
              <a:rPr lang="en-US" altLang="zh-CN" sz="1800" dirty="0"/>
              <a:t>encoder</a:t>
            </a:r>
            <a:r>
              <a:rPr lang="zh-CN" altLang="en-US" sz="1800" dirty="0"/>
              <a:t>把所有的输入序列都编码成一个统一的语义向量</a:t>
            </a:r>
            <a:r>
              <a:rPr lang="en-US" altLang="zh-CN" sz="1800" dirty="0"/>
              <a:t>Context</a:t>
            </a:r>
            <a:r>
              <a:rPr lang="zh-CN" altLang="en-US" sz="1800" dirty="0"/>
              <a:t>，由</a:t>
            </a:r>
            <a:r>
              <a:rPr lang="en-US" altLang="zh-CN" sz="1800" dirty="0"/>
              <a:t>Decoder</a:t>
            </a:r>
            <a:r>
              <a:rPr lang="zh-CN" altLang="en-US" sz="1800" dirty="0"/>
              <a:t>解码。但过长的</a:t>
            </a:r>
            <a:r>
              <a:rPr lang="en-US" altLang="zh-CN" sz="1800" dirty="0"/>
              <a:t>Encoder</a:t>
            </a:r>
            <a:r>
              <a:rPr lang="zh-CN" altLang="en-US" sz="1800" dirty="0"/>
              <a:t>信息过多，难以维持。</a:t>
            </a:r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RNN</a:t>
            </a:r>
            <a:r>
              <a:rPr lang="zh-CN" altLang="en-US" dirty="0"/>
              <a:t>与</a:t>
            </a:r>
            <a:r>
              <a:rPr lang="en-US" altLang="zh-CN" dirty="0"/>
              <a:t>seq2seq</a:t>
            </a:r>
            <a:endParaRPr lang="zh-CN" altLang="en-US" dirty="0"/>
          </a:p>
        </p:txBody>
      </p:sp>
      <p:pic>
        <p:nvPicPr>
          <p:cNvPr id="7" name="Picture 2" descr="https://pic1.zhimg.com/80/v2-a5012851897f8cc685bc946e73496304_720w.jpg">
            <a:extLst>
              <a:ext uri="{FF2B5EF4-FFF2-40B4-BE49-F238E27FC236}">
                <a16:creationId xmlns:a16="http://schemas.microsoft.com/office/drawing/2014/main" id="{860070BF-D7D2-4351-BD69-CBD57EE99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055" y="3271665"/>
            <a:ext cx="4731619" cy="248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1954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8C7A50-C921-421D-8D56-4636E531C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RNN</a:t>
            </a:r>
            <a:r>
              <a:rPr lang="zh-CN" altLang="en-US" dirty="0"/>
              <a:t>与</a:t>
            </a:r>
            <a:r>
              <a:rPr lang="en-US" altLang="zh-CN" dirty="0"/>
              <a:t>Attention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D00769-2E57-4B00-BCA8-4E7551904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2" name="Rectangle 9">
            <a:extLst>
              <a:ext uri="{FF2B5EF4-FFF2-40B4-BE49-F238E27FC236}">
                <a16:creationId xmlns:a16="http://schemas.microsoft.com/office/drawing/2014/main" id="{0C05D23A-9B46-4CE5-AE7C-0CD8962B8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4" y="1203770"/>
            <a:ext cx="4576113" cy="12157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" panose="020B0604020202020204" pitchFamily="34" charset="0"/>
                <a:ea typeface="-apple-system"/>
              </a:rPr>
              <a:t>所以如果要改进Seq2Seq结构，最好的切入角度就是：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121212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" panose="020B0604020202020204" pitchFamily="34" charset="0"/>
                <a:ea typeface="-apple-system"/>
              </a:rPr>
              <a:t>利用Encoder所有隐藏层状态 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" panose="020B0604020202020204" pitchFamily="34" charset="0"/>
                <a:ea typeface="-apple-system"/>
              </a:rPr>
              <a:t>  </a:t>
            </a:r>
            <a:r>
              <a:rPr kumimoji="0" lang="zh-CN" altLang="zh-CN" sz="1900" b="1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" panose="020B0604020202020204" pitchFamily="34" charset="0"/>
                <a:ea typeface="-apple-system"/>
              </a:rPr>
              <a:t>解决Context长度限制问题。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121212"/>
              </a:solidFill>
              <a:effectLst/>
              <a:latin typeface="Arial" panose="020B0604020202020204" pitchFamily="34" charset="0"/>
              <a:ea typeface="-apple-system"/>
            </a:endParaRPr>
          </a:p>
        </p:txBody>
      </p:sp>
      <p:pic>
        <p:nvPicPr>
          <p:cNvPr id="63" name="内容占位符 3" descr="http://fancyerii.github.io/img/transformer/attention_mechanism.jpg">
            <a:extLst>
              <a:ext uri="{FF2B5EF4-FFF2-40B4-BE49-F238E27FC236}">
                <a16:creationId xmlns:a16="http://schemas.microsoft.com/office/drawing/2014/main" id="{D9012FD8-2B92-4674-931D-A7BE1C8C28D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937" y="1458912"/>
            <a:ext cx="6103287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2409BFE-3621-41C2-ABC6-4F5004680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4" y="2525127"/>
            <a:ext cx="4246996" cy="180774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D4BDB30-1FFB-4B2F-8272-50ED141DD4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24" y="4438512"/>
            <a:ext cx="4246996" cy="186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454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F8976-2F10-453C-990D-E81CC0E96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Transformer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4D46F5B-491A-44A9-8EC6-2DB06B805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>
                <a:cs typeface="+mn-ea"/>
                <a:sym typeface="+mn-lt"/>
              </a:rPr>
              <a:pPr/>
              <a:t>6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00D7A6E-5658-4CA6-B7E7-505103779B6C}"/>
              </a:ext>
            </a:extLst>
          </p:cNvPr>
          <p:cNvSpPr/>
          <p:nvPr/>
        </p:nvSpPr>
        <p:spPr>
          <a:xfrm>
            <a:off x="7903552" y="1566232"/>
            <a:ext cx="3600000" cy="415782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iṥ1íďe">
            <a:extLst>
              <a:ext uri="{FF2B5EF4-FFF2-40B4-BE49-F238E27FC236}">
                <a16:creationId xmlns:a16="http://schemas.microsoft.com/office/drawing/2014/main" id="{98947B98-9BE7-410B-8F38-9B1619698769}"/>
              </a:ext>
            </a:extLst>
          </p:cNvPr>
          <p:cNvSpPr/>
          <p:nvPr/>
        </p:nvSpPr>
        <p:spPr>
          <a:xfrm flipH="1">
            <a:off x="1333737" y="2635909"/>
            <a:ext cx="2289573" cy="560065"/>
          </a:xfrm>
          <a:prstGeom prst="rect">
            <a:avLst/>
          </a:prstGeom>
          <a:scene3d>
            <a:camera prst="perspectiveLeft">
              <a:rot lat="0" lon="0" rev="0"/>
            </a:camera>
            <a:lightRig rig="threePt" dir="t"/>
          </a:scene3d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400" b="1" dirty="0">
                <a:cs typeface="+mn-ea"/>
                <a:sym typeface="+mn-lt"/>
              </a:rPr>
              <a:t>QKV</a:t>
            </a:r>
            <a:r>
              <a:rPr lang="zh-CN" altLang="en-US" sz="2400" b="1" dirty="0">
                <a:cs typeface="+mn-ea"/>
                <a:sym typeface="+mn-lt"/>
              </a:rPr>
              <a:t>机制</a:t>
            </a:r>
          </a:p>
        </p:txBody>
      </p:sp>
      <p:sp>
        <p:nvSpPr>
          <p:cNvPr id="22" name="light-bulb_62830">
            <a:extLst>
              <a:ext uri="{FF2B5EF4-FFF2-40B4-BE49-F238E27FC236}">
                <a16:creationId xmlns:a16="http://schemas.microsoft.com/office/drawing/2014/main" id="{C036B83C-BCF9-419B-94CE-0B74C3D65416}"/>
              </a:ext>
            </a:extLst>
          </p:cNvPr>
          <p:cNvSpPr>
            <a:spLocks noChangeAspect="1"/>
          </p:cNvSpPr>
          <p:nvPr/>
        </p:nvSpPr>
        <p:spPr bwMode="auto">
          <a:xfrm>
            <a:off x="5846397" y="2134186"/>
            <a:ext cx="504163" cy="504000"/>
          </a:xfrm>
          <a:custGeom>
            <a:avLst/>
            <a:gdLst>
              <a:gd name="connsiteX0" fmla="*/ 291327 w 608430"/>
              <a:gd name="connsiteY0" fmla="*/ 232337 h 608239"/>
              <a:gd name="connsiteX1" fmla="*/ 296219 w 608430"/>
              <a:gd name="connsiteY1" fmla="*/ 235039 h 608239"/>
              <a:gd name="connsiteX2" fmla="*/ 304232 w 608430"/>
              <a:gd name="connsiteY2" fmla="*/ 238780 h 608239"/>
              <a:gd name="connsiteX3" fmla="*/ 312246 w 608430"/>
              <a:gd name="connsiteY3" fmla="*/ 235039 h 608239"/>
              <a:gd name="connsiteX4" fmla="*/ 317241 w 608430"/>
              <a:gd name="connsiteY4" fmla="*/ 232337 h 608239"/>
              <a:gd name="connsiteX5" fmla="*/ 323173 w 608430"/>
              <a:gd name="connsiteY5" fmla="*/ 235454 h 608239"/>
              <a:gd name="connsiteX6" fmla="*/ 325359 w 608430"/>
              <a:gd name="connsiteY6" fmla="*/ 242936 h 608239"/>
              <a:gd name="connsiteX7" fmla="*/ 304232 w 608430"/>
              <a:gd name="connsiteY7" fmla="*/ 363165 h 608239"/>
              <a:gd name="connsiteX8" fmla="*/ 283106 w 608430"/>
              <a:gd name="connsiteY8" fmla="*/ 243040 h 608239"/>
              <a:gd name="connsiteX9" fmla="*/ 285499 w 608430"/>
              <a:gd name="connsiteY9" fmla="*/ 235454 h 608239"/>
              <a:gd name="connsiteX10" fmla="*/ 291327 w 608430"/>
              <a:gd name="connsiteY10" fmla="*/ 232337 h 608239"/>
              <a:gd name="connsiteX11" fmla="*/ 304233 w 608430"/>
              <a:gd name="connsiteY11" fmla="*/ 124019 h 608239"/>
              <a:gd name="connsiteX12" fmla="*/ 408192 w 608430"/>
              <a:gd name="connsiteY12" fmla="*/ 220890 h 608239"/>
              <a:gd name="connsiteX13" fmla="*/ 375724 w 608430"/>
              <a:gd name="connsiteY13" fmla="*/ 308406 h 608239"/>
              <a:gd name="connsiteX14" fmla="*/ 338366 w 608430"/>
              <a:gd name="connsiteY14" fmla="*/ 389063 h 608239"/>
              <a:gd name="connsiteX15" fmla="*/ 320779 w 608430"/>
              <a:gd name="connsiteY15" fmla="*/ 389063 h 608239"/>
              <a:gd name="connsiteX16" fmla="*/ 345858 w 608430"/>
              <a:gd name="connsiteY16" fmla="*/ 246459 h 608239"/>
              <a:gd name="connsiteX17" fmla="*/ 345962 w 608430"/>
              <a:gd name="connsiteY17" fmla="*/ 246147 h 608239"/>
              <a:gd name="connsiteX18" fmla="*/ 338990 w 608430"/>
              <a:gd name="connsiteY18" fmla="*/ 221825 h 608239"/>
              <a:gd name="connsiteX19" fmla="*/ 317241 w 608430"/>
              <a:gd name="connsiteY19" fmla="*/ 211535 h 608239"/>
              <a:gd name="connsiteX20" fmla="*/ 304233 w 608430"/>
              <a:gd name="connsiteY20" fmla="*/ 214965 h 608239"/>
              <a:gd name="connsiteX21" fmla="*/ 291329 w 608430"/>
              <a:gd name="connsiteY21" fmla="*/ 211535 h 608239"/>
              <a:gd name="connsiteX22" fmla="*/ 269788 w 608430"/>
              <a:gd name="connsiteY22" fmla="*/ 221929 h 608239"/>
              <a:gd name="connsiteX23" fmla="*/ 262503 w 608430"/>
              <a:gd name="connsiteY23" fmla="*/ 246147 h 608239"/>
              <a:gd name="connsiteX24" fmla="*/ 262607 w 608430"/>
              <a:gd name="connsiteY24" fmla="*/ 246459 h 608239"/>
              <a:gd name="connsiteX25" fmla="*/ 287687 w 608430"/>
              <a:gd name="connsiteY25" fmla="*/ 389063 h 608239"/>
              <a:gd name="connsiteX26" fmla="*/ 270204 w 608430"/>
              <a:gd name="connsiteY26" fmla="*/ 389063 h 608239"/>
              <a:gd name="connsiteX27" fmla="*/ 232845 w 608430"/>
              <a:gd name="connsiteY27" fmla="*/ 308303 h 608239"/>
              <a:gd name="connsiteX28" fmla="*/ 200377 w 608430"/>
              <a:gd name="connsiteY28" fmla="*/ 220890 h 608239"/>
              <a:gd name="connsiteX29" fmla="*/ 304233 w 608430"/>
              <a:gd name="connsiteY29" fmla="*/ 124019 h 608239"/>
              <a:gd name="connsiteX30" fmla="*/ 304195 w 608430"/>
              <a:gd name="connsiteY30" fmla="*/ 89961 h 608239"/>
              <a:gd name="connsiteX31" fmla="*/ 166184 w 608430"/>
              <a:gd name="connsiteY31" fmla="*/ 220907 h 608239"/>
              <a:gd name="connsiteX32" fmla="*/ 204590 w 608430"/>
              <a:gd name="connsiteY32" fmla="*/ 327535 h 608239"/>
              <a:gd name="connsiteX33" fmla="*/ 237688 w 608430"/>
              <a:gd name="connsiteY33" fmla="*/ 406623 h 608239"/>
              <a:gd name="connsiteX34" fmla="*/ 251114 w 608430"/>
              <a:gd name="connsiteY34" fmla="*/ 422731 h 608239"/>
              <a:gd name="connsiteX35" fmla="*/ 239041 w 608430"/>
              <a:gd name="connsiteY35" fmla="*/ 438944 h 608239"/>
              <a:gd name="connsiteX36" fmla="*/ 248720 w 608430"/>
              <a:gd name="connsiteY36" fmla="*/ 454325 h 608239"/>
              <a:gd name="connsiteX37" fmla="*/ 239041 w 608430"/>
              <a:gd name="connsiteY37" fmla="*/ 469602 h 608239"/>
              <a:gd name="connsiteX38" fmla="*/ 256110 w 608430"/>
              <a:gd name="connsiteY38" fmla="*/ 486646 h 608239"/>
              <a:gd name="connsiteX39" fmla="*/ 266518 w 608430"/>
              <a:gd name="connsiteY39" fmla="*/ 486646 h 608239"/>
              <a:gd name="connsiteX40" fmla="*/ 304195 w 608430"/>
              <a:gd name="connsiteY40" fmla="*/ 518135 h 608239"/>
              <a:gd name="connsiteX41" fmla="*/ 341977 w 608430"/>
              <a:gd name="connsiteY41" fmla="*/ 486646 h 608239"/>
              <a:gd name="connsiteX42" fmla="*/ 352385 w 608430"/>
              <a:gd name="connsiteY42" fmla="*/ 486646 h 608239"/>
              <a:gd name="connsiteX43" fmla="*/ 369454 w 608430"/>
              <a:gd name="connsiteY43" fmla="*/ 469602 h 608239"/>
              <a:gd name="connsiteX44" fmla="*/ 359774 w 608430"/>
              <a:gd name="connsiteY44" fmla="*/ 454325 h 608239"/>
              <a:gd name="connsiteX45" fmla="*/ 369454 w 608430"/>
              <a:gd name="connsiteY45" fmla="*/ 438944 h 608239"/>
              <a:gd name="connsiteX46" fmla="*/ 357485 w 608430"/>
              <a:gd name="connsiteY46" fmla="*/ 422731 h 608239"/>
              <a:gd name="connsiteX47" fmla="*/ 370911 w 608430"/>
              <a:gd name="connsiteY47" fmla="*/ 406623 h 608239"/>
              <a:gd name="connsiteX48" fmla="*/ 403905 w 608430"/>
              <a:gd name="connsiteY48" fmla="*/ 327535 h 608239"/>
              <a:gd name="connsiteX49" fmla="*/ 442206 w 608430"/>
              <a:gd name="connsiteY49" fmla="*/ 220907 h 608239"/>
              <a:gd name="connsiteX50" fmla="*/ 304195 w 608430"/>
              <a:gd name="connsiteY50" fmla="*/ 89961 h 608239"/>
              <a:gd name="connsiteX51" fmla="*/ 341872 w 608430"/>
              <a:gd name="connsiteY51" fmla="*/ 65 h 608239"/>
              <a:gd name="connsiteX52" fmla="*/ 347077 w 608430"/>
              <a:gd name="connsiteY52" fmla="*/ 3598 h 608239"/>
              <a:gd name="connsiteX53" fmla="*/ 401719 w 608430"/>
              <a:gd name="connsiteY53" fmla="*/ 46416 h 608239"/>
              <a:gd name="connsiteX54" fmla="*/ 443351 w 608430"/>
              <a:gd name="connsiteY54" fmla="*/ 34776 h 608239"/>
              <a:gd name="connsiteX55" fmla="*/ 449700 w 608430"/>
              <a:gd name="connsiteY55" fmla="*/ 34984 h 608239"/>
              <a:gd name="connsiteX56" fmla="*/ 453239 w 608430"/>
              <a:gd name="connsiteY56" fmla="*/ 40284 h 608239"/>
              <a:gd name="connsiteX57" fmla="*/ 515479 w 608430"/>
              <a:gd name="connsiteY57" fmla="*/ 103471 h 608239"/>
              <a:gd name="connsiteX58" fmla="*/ 529946 w 608430"/>
              <a:gd name="connsiteY58" fmla="*/ 102744 h 608239"/>
              <a:gd name="connsiteX59" fmla="*/ 535879 w 608430"/>
              <a:gd name="connsiteY59" fmla="*/ 105134 h 608239"/>
              <a:gd name="connsiteX60" fmla="*/ 537336 w 608430"/>
              <a:gd name="connsiteY60" fmla="*/ 111369 h 608239"/>
              <a:gd name="connsiteX61" fmla="*/ 539314 w 608430"/>
              <a:gd name="connsiteY61" fmla="*/ 167905 h 608239"/>
              <a:gd name="connsiteX62" fmla="*/ 587191 w 608430"/>
              <a:gd name="connsiteY62" fmla="*/ 198251 h 608239"/>
              <a:gd name="connsiteX63" fmla="*/ 591770 w 608430"/>
              <a:gd name="connsiteY63" fmla="*/ 202616 h 608239"/>
              <a:gd name="connsiteX64" fmla="*/ 590938 w 608430"/>
              <a:gd name="connsiteY64" fmla="*/ 208852 h 608239"/>
              <a:gd name="connsiteX65" fmla="*/ 605821 w 608430"/>
              <a:gd name="connsiteY65" fmla="*/ 310076 h 608239"/>
              <a:gd name="connsiteX66" fmla="*/ 608423 w 608430"/>
              <a:gd name="connsiteY66" fmla="*/ 315896 h 608239"/>
              <a:gd name="connsiteX67" fmla="*/ 605301 w 608430"/>
              <a:gd name="connsiteY67" fmla="*/ 321300 h 608239"/>
              <a:gd name="connsiteX68" fmla="*/ 582403 w 608430"/>
              <a:gd name="connsiteY68" fmla="*/ 420029 h 608239"/>
              <a:gd name="connsiteX69" fmla="*/ 582715 w 608430"/>
              <a:gd name="connsiteY69" fmla="*/ 426369 h 608239"/>
              <a:gd name="connsiteX70" fmla="*/ 577719 w 608430"/>
              <a:gd name="connsiteY70" fmla="*/ 430318 h 608239"/>
              <a:gd name="connsiteX71" fmla="*/ 527865 w 608430"/>
              <a:gd name="connsiteY71" fmla="*/ 456507 h 608239"/>
              <a:gd name="connsiteX72" fmla="*/ 521412 w 608430"/>
              <a:gd name="connsiteY72" fmla="*/ 511796 h 608239"/>
              <a:gd name="connsiteX73" fmla="*/ 521620 w 608430"/>
              <a:gd name="connsiteY73" fmla="*/ 513666 h 608239"/>
              <a:gd name="connsiteX74" fmla="*/ 514751 w 608430"/>
              <a:gd name="connsiteY74" fmla="*/ 520526 h 608239"/>
              <a:gd name="connsiteX75" fmla="*/ 513502 w 608430"/>
              <a:gd name="connsiteY75" fmla="*/ 520422 h 608239"/>
              <a:gd name="connsiteX76" fmla="*/ 490396 w 608430"/>
              <a:gd name="connsiteY76" fmla="*/ 518239 h 608239"/>
              <a:gd name="connsiteX77" fmla="*/ 432110 w 608430"/>
              <a:gd name="connsiteY77" fmla="*/ 576749 h 608239"/>
              <a:gd name="connsiteX78" fmla="*/ 428155 w 608430"/>
              <a:gd name="connsiteY78" fmla="*/ 581738 h 608239"/>
              <a:gd name="connsiteX79" fmla="*/ 421806 w 608430"/>
              <a:gd name="connsiteY79" fmla="*/ 581426 h 608239"/>
              <a:gd name="connsiteX80" fmla="*/ 377052 w 608430"/>
              <a:gd name="connsiteY80" fmla="*/ 566461 h 608239"/>
              <a:gd name="connsiteX81" fmla="*/ 323242 w 608430"/>
              <a:gd name="connsiteY81" fmla="*/ 605017 h 608239"/>
              <a:gd name="connsiteX82" fmla="*/ 321889 w 608430"/>
              <a:gd name="connsiteY82" fmla="*/ 606576 h 608239"/>
              <a:gd name="connsiteX83" fmla="*/ 320120 w 608430"/>
              <a:gd name="connsiteY83" fmla="*/ 607615 h 608239"/>
              <a:gd name="connsiteX84" fmla="*/ 320016 w 608430"/>
              <a:gd name="connsiteY84" fmla="*/ 607719 h 608239"/>
              <a:gd name="connsiteX85" fmla="*/ 319703 w 608430"/>
              <a:gd name="connsiteY85" fmla="*/ 607823 h 608239"/>
              <a:gd name="connsiteX86" fmla="*/ 317830 w 608430"/>
              <a:gd name="connsiteY86" fmla="*/ 608135 h 608239"/>
              <a:gd name="connsiteX87" fmla="*/ 317414 w 608430"/>
              <a:gd name="connsiteY87" fmla="*/ 608239 h 608239"/>
              <a:gd name="connsiteX88" fmla="*/ 315852 w 608430"/>
              <a:gd name="connsiteY88" fmla="*/ 608031 h 608239"/>
              <a:gd name="connsiteX89" fmla="*/ 315124 w 608430"/>
              <a:gd name="connsiteY89" fmla="*/ 607823 h 608239"/>
              <a:gd name="connsiteX90" fmla="*/ 313771 w 608430"/>
              <a:gd name="connsiteY90" fmla="*/ 607096 h 608239"/>
              <a:gd name="connsiteX91" fmla="*/ 313667 w 608430"/>
              <a:gd name="connsiteY91" fmla="*/ 607096 h 608239"/>
              <a:gd name="connsiteX92" fmla="*/ 311897 w 608430"/>
              <a:gd name="connsiteY92" fmla="*/ 605537 h 608239"/>
              <a:gd name="connsiteX93" fmla="*/ 261210 w 608430"/>
              <a:gd name="connsiteY93" fmla="*/ 572488 h 608239"/>
              <a:gd name="connsiteX94" fmla="*/ 214374 w 608430"/>
              <a:gd name="connsiteY94" fmla="*/ 592546 h 608239"/>
              <a:gd name="connsiteX95" fmla="*/ 208025 w 608430"/>
              <a:gd name="connsiteY95" fmla="*/ 593585 h 608239"/>
              <a:gd name="connsiteX96" fmla="*/ 203549 w 608430"/>
              <a:gd name="connsiteY96" fmla="*/ 589117 h 608239"/>
              <a:gd name="connsiteX97" fmla="*/ 146825 w 608430"/>
              <a:gd name="connsiteY97" fmla="*/ 536114 h 608239"/>
              <a:gd name="connsiteX98" fmla="*/ 115497 w 608430"/>
              <a:gd name="connsiteY98" fmla="*/ 540999 h 608239"/>
              <a:gd name="connsiteX99" fmla="*/ 109252 w 608430"/>
              <a:gd name="connsiteY99" fmla="*/ 539752 h 608239"/>
              <a:gd name="connsiteX100" fmla="*/ 106754 w 608430"/>
              <a:gd name="connsiteY100" fmla="*/ 533828 h 608239"/>
              <a:gd name="connsiteX101" fmla="*/ 94889 w 608430"/>
              <a:gd name="connsiteY101" fmla="*/ 479163 h 608239"/>
              <a:gd name="connsiteX102" fmla="*/ 42745 w 608430"/>
              <a:gd name="connsiteY102" fmla="*/ 458586 h 608239"/>
              <a:gd name="connsiteX103" fmla="*/ 37332 w 608430"/>
              <a:gd name="connsiteY103" fmla="*/ 455260 h 608239"/>
              <a:gd name="connsiteX104" fmla="*/ 37020 w 608430"/>
              <a:gd name="connsiteY104" fmla="*/ 448817 h 608239"/>
              <a:gd name="connsiteX105" fmla="*/ 45243 w 608430"/>
              <a:gd name="connsiteY105" fmla="*/ 392489 h 608239"/>
              <a:gd name="connsiteX106" fmla="*/ 3818 w 608430"/>
              <a:gd name="connsiteY106" fmla="*/ 353309 h 608239"/>
              <a:gd name="connsiteX107" fmla="*/ 71 w 608430"/>
              <a:gd name="connsiteY107" fmla="*/ 348113 h 608239"/>
              <a:gd name="connsiteX108" fmla="*/ 2153 w 608430"/>
              <a:gd name="connsiteY108" fmla="*/ 342189 h 608239"/>
              <a:gd name="connsiteX109" fmla="*/ 30359 w 608430"/>
              <a:gd name="connsiteY109" fmla="*/ 292304 h 608239"/>
              <a:gd name="connsiteX110" fmla="*/ 6108 w 608430"/>
              <a:gd name="connsiteY110" fmla="*/ 240341 h 608239"/>
              <a:gd name="connsiteX111" fmla="*/ 4547 w 608430"/>
              <a:gd name="connsiteY111" fmla="*/ 234210 h 608239"/>
              <a:gd name="connsiteX112" fmla="*/ 8710 w 608430"/>
              <a:gd name="connsiteY112" fmla="*/ 229325 h 608239"/>
              <a:gd name="connsiteX113" fmla="*/ 52944 w 608430"/>
              <a:gd name="connsiteY113" fmla="*/ 193887 h 608239"/>
              <a:gd name="connsiteX114" fmla="*/ 48989 w 608430"/>
              <a:gd name="connsiteY114" fmla="*/ 137351 h 608239"/>
              <a:gd name="connsiteX115" fmla="*/ 49822 w 608430"/>
              <a:gd name="connsiteY115" fmla="*/ 131011 h 608239"/>
              <a:gd name="connsiteX116" fmla="*/ 55442 w 608430"/>
              <a:gd name="connsiteY116" fmla="*/ 127998 h 608239"/>
              <a:gd name="connsiteX117" fmla="*/ 124656 w 608430"/>
              <a:gd name="connsiteY117" fmla="*/ 58159 h 608239"/>
              <a:gd name="connsiteX118" fmla="*/ 127674 w 608430"/>
              <a:gd name="connsiteY118" fmla="*/ 52443 h 608239"/>
              <a:gd name="connsiteX119" fmla="*/ 133919 w 608430"/>
              <a:gd name="connsiteY119" fmla="*/ 51612 h 608239"/>
              <a:gd name="connsiteX120" fmla="*/ 170139 w 608430"/>
              <a:gd name="connsiteY120" fmla="*/ 58991 h 608239"/>
              <a:gd name="connsiteX121" fmla="*/ 225614 w 608430"/>
              <a:gd name="connsiteY121" fmla="*/ 10250 h 608239"/>
              <a:gd name="connsiteX122" fmla="*/ 230402 w 608430"/>
              <a:gd name="connsiteY122" fmla="*/ 6092 h 608239"/>
              <a:gd name="connsiteX123" fmla="*/ 236543 w 608430"/>
              <a:gd name="connsiteY123" fmla="*/ 7651 h 608239"/>
              <a:gd name="connsiteX124" fmla="*/ 285357 w 608430"/>
              <a:gd name="connsiteY124" fmla="*/ 31346 h 608239"/>
              <a:gd name="connsiteX125" fmla="*/ 335836 w 608430"/>
              <a:gd name="connsiteY125" fmla="*/ 2247 h 608239"/>
              <a:gd name="connsiteX126" fmla="*/ 341872 w 608430"/>
              <a:gd name="connsiteY126" fmla="*/ 65 h 608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</a:cxnLst>
            <a:rect l="l" t="t" r="r" b="b"/>
            <a:pathLst>
              <a:path w="608430" h="608239">
                <a:moveTo>
                  <a:pt x="291327" y="232337"/>
                </a:moveTo>
                <a:cubicBezTo>
                  <a:pt x="293617" y="232337"/>
                  <a:pt x="295386" y="234000"/>
                  <a:pt x="296219" y="235039"/>
                </a:cubicBezTo>
                <a:cubicBezTo>
                  <a:pt x="298196" y="237429"/>
                  <a:pt x="301110" y="238780"/>
                  <a:pt x="304232" y="238780"/>
                </a:cubicBezTo>
                <a:cubicBezTo>
                  <a:pt x="307354" y="238780"/>
                  <a:pt x="310268" y="237429"/>
                  <a:pt x="312246" y="235039"/>
                </a:cubicBezTo>
                <a:cubicBezTo>
                  <a:pt x="313078" y="234000"/>
                  <a:pt x="314848" y="232337"/>
                  <a:pt x="317241" y="232337"/>
                </a:cubicBezTo>
                <a:cubicBezTo>
                  <a:pt x="319219" y="232337"/>
                  <a:pt x="321508" y="233480"/>
                  <a:pt x="323173" y="235454"/>
                </a:cubicBezTo>
                <a:cubicBezTo>
                  <a:pt x="324214" y="236701"/>
                  <a:pt x="325983" y="239299"/>
                  <a:pt x="325359" y="242936"/>
                </a:cubicBezTo>
                <a:lnTo>
                  <a:pt x="304232" y="363165"/>
                </a:lnTo>
                <a:lnTo>
                  <a:pt x="283106" y="243040"/>
                </a:lnTo>
                <a:cubicBezTo>
                  <a:pt x="282585" y="239299"/>
                  <a:pt x="284667" y="236494"/>
                  <a:pt x="285499" y="235454"/>
                </a:cubicBezTo>
                <a:cubicBezTo>
                  <a:pt x="287164" y="233584"/>
                  <a:pt x="289454" y="232337"/>
                  <a:pt x="291327" y="232337"/>
                </a:cubicBezTo>
                <a:close/>
                <a:moveTo>
                  <a:pt x="304233" y="124019"/>
                </a:moveTo>
                <a:cubicBezTo>
                  <a:pt x="361572" y="124019"/>
                  <a:pt x="408192" y="167465"/>
                  <a:pt x="408192" y="220890"/>
                </a:cubicBezTo>
                <a:cubicBezTo>
                  <a:pt x="408192" y="260802"/>
                  <a:pt x="393103" y="282838"/>
                  <a:pt x="375724" y="308406"/>
                </a:cubicBezTo>
                <a:cubicBezTo>
                  <a:pt x="361260" y="329610"/>
                  <a:pt x="343673" y="355283"/>
                  <a:pt x="338366" y="389063"/>
                </a:cubicBezTo>
                <a:lnTo>
                  <a:pt x="320779" y="389063"/>
                </a:lnTo>
                <a:lnTo>
                  <a:pt x="345858" y="246459"/>
                </a:lnTo>
                <a:cubicBezTo>
                  <a:pt x="345962" y="246355"/>
                  <a:pt x="345962" y="246251"/>
                  <a:pt x="345962" y="246147"/>
                </a:cubicBezTo>
                <a:cubicBezTo>
                  <a:pt x="347315" y="237416"/>
                  <a:pt x="344713" y="228581"/>
                  <a:pt x="338990" y="221825"/>
                </a:cubicBezTo>
                <a:cubicBezTo>
                  <a:pt x="333371" y="215381"/>
                  <a:pt x="325254" y="211535"/>
                  <a:pt x="317241" y="211535"/>
                </a:cubicBezTo>
                <a:cubicBezTo>
                  <a:pt x="312662" y="211535"/>
                  <a:pt x="308187" y="212783"/>
                  <a:pt x="304233" y="214965"/>
                </a:cubicBezTo>
                <a:cubicBezTo>
                  <a:pt x="300278" y="212783"/>
                  <a:pt x="295804" y="211535"/>
                  <a:pt x="291329" y="211535"/>
                </a:cubicBezTo>
                <a:cubicBezTo>
                  <a:pt x="283316" y="211535"/>
                  <a:pt x="275511" y="215277"/>
                  <a:pt x="269788" y="221929"/>
                </a:cubicBezTo>
                <a:cubicBezTo>
                  <a:pt x="263856" y="228685"/>
                  <a:pt x="261254" y="237520"/>
                  <a:pt x="262503" y="246147"/>
                </a:cubicBezTo>
                <a:cubicBezTo>
                  <a:pt x="262607" y="246251"/>
                  <a:pt x="262607" y="246355"/>
                  <a:pt x="262607" y="246459"/>
                </a:cubicBezTo>
                <a:lnTo>
                  <a:pt x="287687" y="389063"/>
                </a:lnTo>
                <a:lnTo>
                  <a:pt x="270204" y="389063"/>
                </a:lnTo>
                <a:cubicBezTo>
                  <a:pt x="264897" y="355283"/>
                  <a:pt x="247310" y="329506"/>
                  <a:pt x="232845" y="308303"/>
                </a:cubicBezTo>
                <a:cubicBezTo>
                  <a:pt x="215362" y="282838"/>
                  <a:pt x="200377" y="260802"/>
                  <a:pt x="200377" y="220890"/>
                </a:cubicBezTo>
                <a:cubicBezTo>
                  <a:pt x="200377" y="167465"/>
                  <a:pt x="246998" y="124019"/>
                  <a:pt x="304233" y="124019"/>
                </a:cubicBezTo>
                <a:close/>
                <a:moveTo>
                  <a:pt x="304195" y="89961"/>
                </a:moveTo>
                <a:cubicBezTo>
                  <a:pt x="228112" y="89961"/>
                  <a:pt x="166184" y="148783"/>
                  <a:pt x="166184" y="220907"/>
                </a:cubicBezTo>
                <a:cubicBezTo>
                  <a:pt x="166184" y="271311"/>
                  <a:pt x="185751" y="299891"/>
                  <a:pt x="204590" y="327535"/>
                </a:cubicBezTo>
                <a:cubicBezTo>
                  <a:pt x="220410" y="350503"/>
                  <a:pt x="236647" y="374406"/>
                  <a:pt x="237688" y="406623"/>
                </a:cubicBezTo>
                <a:cubicBezTo>
                  <a:pt x="237896" y="414521"/>
                  <a:pt x="243620" y="421068"/>
                  <a:pt x="251114" y="422731"/>
                </a:cubicBezTo>
                <a:cubicBezTo>
                  <a:pt x="244141" y="424810"/>
                  <a:pt x="239041" y="431357"/>
                  <a:pt x="239041" y="438944"/>
                </a:cubicBezTo>
                <a:cubicBezTo>
                  <a:pt x="239041" y="445699"/>
                  <a:pt x="242996" y="451519"/>
                  <a:pt x="248720" y="454325"/>
                </a:cubicBezTo>
                <a:cubicBezTo>
                  <a:pt x="242996" y="457027"/>
                  <a:pt x="239041" y="462847"/>
                  <a:pt x="239041" y="469602"/>
                </a:cubicBezTo>
                <a:cubicBezTo>
                  <a:pt x="239041" y="479059"/>
                  <a:pt x="246639" y="486646"/>
                  <a:pt x="256110" y="486646"/>
                </a:cubicBezTo>
                <a:lnTo>
                  <a:pt x="266518" y="486646"/>
                </a:lnTo>
                <a:cubicBezTo>
                  <a:pt x="269745" y="504521"/>
                  <a:pt x="285357" y="518135"/>
                  <a:pt x="304195" y="518135"/>
                </a:cubicBezTo>
                <a:cubicBezTo>
                  <a:pt x="323034" y="518135"/>
                  <a:pt x="338750" y="504521"/>
                  <a:pt x="341977" y="486646"/>
                </a:cubicBezTo>
                <a:lnTo>
                  <a:pt x="352385" y="486646"/>
                </a:lnTo>
                <a:cubicBezTo>
                  <a:pt x="361752" y="486646"/>
                  <a:pt x="369454" y="479059"/>
                  <a:pt x="369454" y="469602"/>
                </a:cubicBezTo>
                <a:cubicBezTo>
                  <a:pt x="369454" y="462847"/>
                  <a:pt x="365499" y="457027"/>
                  <a:pt x="359774" y="454325"/>
                </a:cubicBezTo>
                <a:cubicBezTo>
                  <a:pt x="365499" y="451519"/>
                  <a:pt x="369454" y="445699"/>
                  <a:pt x="369454" y="438944"/>
                </a:cubicBezTo>
                <a:cubicBezTo>
                  <a:pt x="369454" y="431357"/>
                  <a:pt x="364354" y="424914"/>
                  <a:pt x="357485" y="422731"/>
                </a:cubicBezTo>
                <a:cubicBezTo>
                  <a:pt x="364978" y="421172"/>
                  <a:pt x="370599" y="414625"/>
                  <a:pt x="370911" y="406623"/>
                </a:cubicBezTo>
                <a:cubicBezTo>
                  <a:pt x="371848" y="374406"/>
                  <a:pt x="388084" y="350607"/>
                  <a:pt x="403905" y="327535"/>
                </a:cubicBezTo>
                <a:cubicBezTo>
                  <a:pt x="422743" y="299891"/>
                  <a:pt x="442206" y="271311"/>
                  <a:pt x="442206" y="220907"/>
                </a:cubicBezTo>
                <a:cubicBezTo>
                  <a:pt x="442206" y="148783"/>
                  <a:pt x="380278" y="89961"/>
                  <a:pt x="304195" y="89961"/>
                </a:cubicBezTo>
                <a:close/>
                <a:moveTo>
                  <a:pt x="341872" y="65"/>
                </a:moveTo>
                <a:cubicBezTo>
                  <a:pt x="344058" y="273"/>
                  <a:pt x="346036" y="1624"/>
                  <a:pt x="347077" y="3598"/>
                </a:cubicBezTo>
                <a:cubicBezTo>
                  <a:pt x="363001" y="33217"/>
                  <a:pt x="379862" y="46416"/>
                  <a:pt x="401719" y="46416"/>
                </a:cubicBezTo>
                <a:cubicBezTo>
                  <a:pt x="413480" y="46416"/>
                  <a:pt x="427115" y="42674"/>
                  <a:pt x="443351" y="34776"/>
                </a:cubicBezTo>
                <a:cubicBezTo>
                  <a:pt x="445329" y="33841"/>
                  <a:pt x="447723" y="33945"/>
                  <a:pt x="449700" y="34984"/>
                </a:cubicBezTo>
                <a:cubicBezTo>
                  <a:pt x="451678" y="36127"/>
                  <a:pt x="453031" y="38102"/>
                  <a:pt x="453239" y="40284"/>
                </a:cubicBezTo>
                <a:cubicBezTo>
                  <a:pt x="458131" y="85180"/>
                  <a:pt x="476241" y="103471"/>
                  <a:pt x="515479" y="103471"/>
                </a:cubicBezTo>
                <a:cubicBezTo>
                  <a:pt x="519955" y="103471"/>
                  <a:pt x="524846" y="103263"/>
                  <a:pt x="529946" y="102744"/>
                </a:cubicBezTo>
                <a:cubicBezTo>
                  <a:pt x="532132" y="102536"/>
                  <a:pt x="534422" y="103471"/>
                  <a:pt x="535879" y="105134"/>
                </a:cubicBezTo>
                <a:cubicBezTo>
                  <a:pt x="537336" y="106901"/>
                  <a:pt x="537856" y="109187"/>
                  <a:pt x="537336" y="111369"/>
                </a:cubicBezTo>
                <a:cubicBezTo>
                  <a:pt x="530883" y="136416"/>
                  <a:pt x="531508" y="154291"/>
                  <a:pt x="539314" y="167905"/>
                </a:cubicBezTo>
                <a:cubicBezTo>
                  <a:pt x="547120" y="181415"/>
                  <a:pt x="562315" y="190977"/>
                  <a:pt x="587191" y="198251"/>
                </a:cubicBezTo>
                <a:cubicBezTo>
                  <a:pt x="589272" y="198875"/>
                  <a:pt x="591042" y="200434"/>
                  <a:pt x="591770" y="202616"/>
                </a:cubicBezTo>
                <a:cubicBezTo>
                  <a:pt x="592499" y="204695"/>
                  <a:pt x="592187" y="206981"/>
                  <a:pt x="590938" y="208852"/>
                </a:cubicBezTo>
                <a:cubicBezTo>
                  <a:pt x="561483" y="251046"/>
                  <a:pt x="565542" y="278482"/>
                  <a:pt x="605821" y="310076"/>
                </a:cubicBezTo>
                <a:cubicBezTo>
                  <a:pt x="607486" y="311531"/>
                  <a:pt x="608527" y="313609"/>
                  <a:pt x="608423" y="315896"/>
                </a:cubicBezTo>
                <a:cubicBezTo>
                  <a:pt x="608319" y="318078"/>
                  <a:pt x="607174" y="320156"/>
                  <a:pt x="605301" y="321300"/>
                </a:cubicBezTo>
                <a:cubicBezTo>
                  <a:pt x="563044" y="349048"/>
                  <a:pt x="556591" y="376692"/>
                  <a:pt x="582403" y="420029"/>
                </a:cubicBezTo>
                <a:cubicBezTo>
                  <a:pt x="583548" y="421900"/>
                  <a:pt x="583652" y="424290"/>
                  <a:pt x="582715" y="426369"/>
                </a:cubicBezTo>
                <a:cubicBezTo>
                  <a:pt x="581778" y="428343"/>
                  <a:pt x="580009" y="429902"/>
                  <a:pt x="577719" y="430318"/>
                </a:cubicBezTo>
                <a:cubicBezTo>
                  <a:pt x="552428" y="435410"/>
                  <a:pt x="536607" y="443724"/>
                  <a:pt x="527865" y="456507"/>
                </a:cubicBezTo>
                <a:cubicBezTo>
                  <a:pt x="519122" y="469186"/>
                  <a:pt x="517144" y="486750"/>
                  <a:pt x="521412" y="511796"/>
                </a:cubicBezTo>
                <a:cubicBezTo>
                  <a:pt x="521620" y="512419"/>
                  <a:pt x="521620" y="513043"/>
                  <a:pt x="521620" y="513666"/>
                </a:cubicBezTo>
                <a:cubicBezTo>
                  <a:pt x="521620" y="517512"/>
                  <a:pt x="518602" y="520526"/>
                  <a:pt x="514751" y="520526"/>
                </a:cubicBezTo>
                <a:cubicBezTo>
                  <a:pt x="514334" y="520526"/>
                  <a:pt x="513918" y="520526"/>
                  <a:pt x="513502" y="520422"/>
                </a:cubicBezTo>
                <a:cubicBezTo>
                  <a:pt x="505071" y="518967"/>
                  <a:pt x="497265" y="518239"/>
                  <a:pt x="490396" y="518239"/>
                </a:cubicBezTo>
                <a:cubicBezTo>
                  <a:pt x="456986" y="518239"/>
                  <a:pt x="440125" y="535179"/>
                  <a:pt x="432110" y="576749"/>
                </a:cubicBezTo>
                <a:cubicBezTo>
                  <a:pt x="431694" y="578932"/>
                  <a:pt x="430237" y="580803"/>
                  <a:pt x="428155" y="581738"/>
                </a:cubicBezTo>
                <a:cubicBezTo>
                  <a:pt x="426178" y="582673"/>
                  <a:pt x="423784" y="582569"/>
                  <a:pt x="421806" y="581426"/>
                </a:cubicBezTo>
                <a:cubicBezTo>
                  <a:pt x="404425" y="571345"/>
                  <a:pt x="389854" y="566461"/>
                  <a:pt x="377052" y="566461"/>
                </a:cubicBezTo>
                <a:cubicBezTo>
                  <a:pt x="357381" y="566461"/>
                  <a:pt x="340311" y="578724"/>
                  <a:pt x="323242" y="605017"/>
                </a:cubicBezTo>
                <a:cubicBezTo>
                  <a:pt x="322826" y="605641"/>
                  <a:pt x="322409" y="606160"/>
                  <a:pt x="321889" y="606576"/>
                </a:cubicBezTo>
                <a:cubicBezTo>
                  <a:pt x="321369" y="606992"/>
                  <a:pt x="320744" y="607408"/>
                  <a:pt x="320120" y="607615"/>
                </a:cubicBezTo>
                <a:cubicBezTo>
                  <a:pt x="320016" y="607719"/>
                  <a:pt x="320016" y="607719"/>
                  <a:pt x="320016" y="607719"/>
                </a:cubicBezTo>
                <a:cubicBezTo>
                  <a:pt x="319911" y="607719"/>
                  <a:pt x="319807" y="607719"/>
                  <a:pt x="319703" y="607823"/>
                </a:cubicBezTo>
                <a:cubicBezTo>
                  <a:pt x="319079" y="608031"/>
                  <a:pt x="318454" y="608135"/>
                  <a:pt x="317830" y="608135"/>
                </a:cubicBezTo>
                <a:cubicBezTo>
                  <a:pt x="317622" y="608239"/>
                  <a:pt x="317518" y="608239"/>
                  <a:pt x="317414" y="608239"/>
                </a:cubicBezTo>
                <a:cubicBezTo>
                  <a:pt x="316893" y="608239"/>
                  <a:pt x="316373" y="608135"/>
                  <a:pt x="315852" y="608031"/>
                </a:cubicBezTo>
                <a:cubicBezTo>
                  <a:pt x="315540" y="607927"/>
                  <a:pt x="315332" y="607927"/>
                  <a:pt x="315124" y="607823"/>
                </a:cubicBezTo>
                <a:cubicBezTo>
                  <a:pt x="314603" y="607615"/>
                  <a:pt x="314187" y="607408"/>
                  <a:pt x="313771" y="607096"/>
                </a:cubicBezTo>
                <a:cubicBezTo>
                  <a:pt x="313771" y="607096"/>
                  <a:pt x="313667" y="607096"/>
                  <a:pt x="313667" y="607096"/>
                </a:cubicBezTo>
                <a:cubicBezTo>
                  <a:pt x="313042" y="606680"/>
                  <a:pt x="312418" y="606160"/>
                  <a:pt x="311897" y="605537"/>
                </a:cubicBezTo>
                <a:cubicBezTo>
                  <a:pt x="294516" y="582985"/>
                  <a:pt x="278383" y="572488"/>
                  <a:pt x="261210" y="572488"/>
                </a:cubicBezTo>
                <a:cubicBezTo>
                  <a:pt x="247575" y="572488"/>
                  <a:pt x="232276" y="579036"/>
                  <a:pt x="214374" y="592546"/>
                </a:cubicBezTo>
                <a:cubicBezTo>
                  <a:pt x="212604" y="593897"/>
                  <a:pt x="210210" y="594313"/>
                  <a:pt x="208025" y="593585"/>
                </a:cubicBezTo>
                <a:cubicBezTo>
                  <a:pt x="205943" y="592962"/>
                  <a:pt x="204278" y="591195"/>
                  <a:pt x="203549" y="589117"/>
                </a:cubicBezTo>
                <a:cubicBezTo>
                  <a:pt x="191996" y="552015"/>
                  <a:pt x="175031" y="536114"/>
                  <a:pt x="146825" y="536114"/>
                </a:cubicBezTo>
                <a:cubicBezTo>
                  <a:pt x="137666" y="536114"/>
                  <a:pt x="127466" y="537777"/>
                  <a:pt x="115497" y="540999"/>
                </a:cubicBezTo>
                <a:cubicBezTo>
                  <a:pt x="113311" y="541622"/>
                  <a:pt x="111022" y="541103"/>
                  <a:pt x="109252" y="539752"/>
                </a:cubicBezTo>
                <a:cubicBezTo>
                  <a:pt x="107483" y="538297"/>
                  <a:pt x="106546" y="536114"/>
                  <a:pt x="106754" y="533828"/>
                </a:cubicBezTo>
                <a:cubicBezTo>
                  <a:pt x="108628" y="508262"/>
                  <a:pt x="104881" y="490803"/>
                  <a:pt x="94889" y="479163"/>
                </a:cubicBezTo>
                <a:cubicBezTo>
                  <a:pt x="85001" y="467419"/>
                  <a:pt x="68348" y="460872"/>
                  <a:pt x="42745" y="458586"/>
                </a:cubicBezTo>
                <a:cubicBezTo>
                  <a:pt x="40455" y="458482"/>
                  <a:pt x="38477" y="457131"/>
                  <a:pt x="37332" y="455260"/>
                </a:cubicBezTo>
                <a:cubicBezTo>
                  <a:pt x="36187" y="453286"/>
                  <a:pt x="36083" y="450895"/>
                  <a:pt x="37020" y="448817"/>
                </a:cubicBezTo>
                <a:cubicBezTo>
                  <a:pt x="47845" y="425226"/>
                  <a:pt x="50447" y="407350"/>
                  <a:pt x="45243" y="392489"/>
                </a:cubicBezTo>
                <a:cubicBezTo>
                  <a:pt x="40038" y="377524"/>
                  <a:pt x="26924" y="365052"/>
                  <a:pt x="3818" y="353309"/>
                </a:cubicBezTo>
                <a:cubicBezTo>
                  <a:pt x="1841" y="352270"/>
                  <a:pt x="384" y="350399"/>
                  <a:pt x="71" y="348113"/>
                </a:cubicBezTo>
                <a:cubicBezTo>
                  <a:pt x="-241" y="345930"/>
                  <a:pt x="488" y="343748"/>
                  <a:pt x="2153" y="342189"/>
                </a:cubicBezTo>
                <a:cubicBezTo>
                  <a:pt x="20784" y="324002"/>
                  <a:pt x="29734" y="308205"/>
                  <a:pt x="30359" y="292304"/>
                </a:cubicBezTo>
                <a:cubicBezTo>
                  <a:pt x="30983" y="276404"/>
                  <a:pt x="23281" y="259879"/>
                  <a:pt x="6108" y="240341"/>
                </a:cubicBezTo>
                <a:cubicBezTo>
                  <a:pt x="4651" y="238679"/>
                  <a:pt x="4027" y="236392"/>
                  <a:pt x="4547" y="234210"/>
                </a:cubicBezTo>
                <a:cubicBezTo>
                  <a:pt x="5067" y="232027"/>
                  <a:pt x="6629" y="230261"/>
                  <a:pt x="8710" y="229325"/>
                </a:cubicBezTo>
                <a:cubicBezTo>
                  <a:pt x="32649" y="219556"/>
                  <a:pt x="46700" y="208228"/>
                  <a:pt x="52944" y="193887"/>
                </a:cubicBezTo>
                <a:cubicBezTo>
                  <a:pt x="59293" y="179545"/>
                  <a:pt x="58044" y="161566"/>
                  <a:pt x="48989" y="137351"/>
                </a:cubicBezTo>
                <a:cubicBezTo>
                  <a:pt x="48261" y="135272"/>
                  <a:pt x="48573" y="132882"/>
                  <a:pt x="49822" y="131011"/>
                </a:cubicBezTo>
                <a:cubicBezTo>
                  <a:pt x="51071" y="129141"/>
                  <a:pt x="53153" y="128101"/>
                  <a:pt x="55442" y="127998"/>
                </a:cubicBezTo>
                <a:cubicBezTo>
                  <a:pt x="105922" y="127478"/>
                  <a:pt x="124656" y="108563"/>
                  <a:pt x="124656" y="58159"/>
                </a:cubicBezTo>
                <a:cubicBezTo>
                  <a:pt x="124656" y="55873"/>
                  <a:pt x="125801" y="53794"/>
                  <a:pt x="127674" y="52443"/>
                </a:cubicBezTo>
                <a:cubicBezTo>
                  <a:pt x="129444" y="51196"/>
                  <a:pt x="131838" y="50885"/>
                  <a:pt x="133919" y="51612"/>
                </a:cubicBezTo>
                <a:cubicBezTo>
                  <a:pt x="147970" y="56600"/>
                  <a:pt x="159731" y="58991"/>
                  <a:pt x="170139" y="58991"/>
                </a:cubicBezTo>
                <a:cubicBezTo>
                  <a:pt x="195015" y="58991"/>
                  <a:pt x="212084" y="44025"/>
                  <a:pt x="225614" y="10250"/>
                </a:cubicBezTo>
                <a:cubicBezTo>
                  <a:pt x="226447" y="8171"/>
                  <a:pt x="228216" y="6612"/>
                  <a:pt x="230402" y="6092"/>
                </a:cubicBezTo>
                <a:cubicBezTo>
                  <a:pt x="232588" y="5573"/>
                  <a:pt x="234878" y="6196"/>
                  <a:pt x="236543" y="7651"/>
                </a:cubicBezTo>
                <a:cubicBezTo>
                  <a:pt x="254861" y="23656"/>
                  <a:pt x="270785" y="31346"/>
                  <a:pt x="285357" y="31346"/>
                </a:cubicBezTo>
                <a:cubicBezTo>
                  <a:pt x="301593" y="31346"/>
                  <a:pt x="317622" y="22097"/>
                  <a:pt x="335836" y="2247"/>
                </a:cubicBezTo>
                <a:cubicBezTo>
                  <a:pt x="337397" y="584"/>
                  <a:pt x="339687" y="-247"/>
                  <a:pt x="341872" y="6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scene3d>
            <a:camera prst="perspectiveRight">
              <a:rot lat="0" lon="21594000" rev="0"/>
            </a:camera>
            <a:lightRig rig="threePt" dir="t"/>
          </a:scene3d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iṥ1íďe">
            <a:extLst>
              <a:ext uri="{FF2B5EF4-FFF2-40B4-BE49-F238E27FC236}">
                <a16:creationId xmlns:a16="http://schemas.microsoft.com/office/drawing/2014/main" id="{DF2E416E-5FB3-44EE-A40B-994D10E712D6}"/>
              </a:ext>
            </a:extLst>
          </p:cNvPr>
          <p:cNvSpPr/>
          <p:nvPr/>
        </p:nvSpPr>
        <p:spPr>
          <a:xfrm flipH="1">
            <a:off x="4953692" y="2585109"/>
            <a:ext cx="2289573" cy="560065"/>
          </a:xfrm>
          <a:prstGeom prst="rect">
            <a:avLst/>
          </a:prstGeom>
          <a:scene3d>
            <a:camera prst="perspectiveRight">
              <a:rot lat="0" lon="21594000" rev="0"/>
            </a:camera>
            <a:lightRig rig="threePt" dir="t"/>
          </a:scene3d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2400" b="1" dirty="0">
                <a:cs typeface="+mn-ea"/>
                <a:sym typeface="+mn-lt"/>
              </a:rPr>
              <a:t>参数化注意力</a:t>
            </a:r>
          </a:p>
        </p:txBody>
      </p:sp>
      <p:sp>
        <p:nvSpPr>
          <p:cNvPr id="20" name="have-an-idea_65779">
            <a:extLst>
              <a:ext uri="{FF2B5EF4-FFF2-40B4-BE49-F238E27FC236}">
                <a16:creationId xmlns:a16="http://schemas.microsoft.com/office/drawing/2014/main" id="{0EB2D7DF-F48A-46A0-852E-13EC9DAFB3E8}"/>
              </a:ext>
            </a:extLst>
          </p:cNvPr>
          <p:cNvSpPr>
            <a:spLocks noChangeAspect="1"/>
          </p:cNvSpPr>
          <p:nvPr/>
        </p:nvSpPr>
        <p:spPr bwMode="auto">
          <a:xfrm>
            <a:off x="9461057" y="2134186"/>
            <a:ext cx="484991" cy="504000"/>
          </a:xfrm>
          <a:custGeom>
            <a:avLst/>
            <a:gdLst>
              <a:gd name="T0" fmla="*/ 295 w 589"/>
              <a:gd name="T1" fmla="*/ 0 h 613"/>
              <a:gd name="T2" fmla="*/ 295 w 589"/>
              <a:gd name="T3" fmla="*/ 0 h 613"/>
              <a:gd name="T4" fmla="*/ 0 w 589"/>
              <a:gd name="T5" fmla="*/ 295 h 613"/>
              <a:gd name="T6" fmla="*/ 139 w 589"/>
              <a:gd name="T7" fmla="*/ 545 h 613"/>
              <a:gd name="T8" fmla="*/ 125 w 589"/>
              <a:gd name="T9" fmla="*/ 571 h 613"/>
              <a:gd name="T10" fmla="*/ 125 w 589"/>
              <a:gd name="T11" fmla="*/ 599 h 613"/>
              <a:gd name="T12" fmla="*/ 149 w 589"/>
              <a:gd name="T13" fmla="*/ 613 h 613"/>
              <a:gd name="T14" fmla="*/ 383 w 589"/>
              <a:gd name="T15" fmla="*/ 613 h 613"/>
              <a:gd name="T16" fmla="*/ 408 w 589"/>
              <a:gd name="T17" fmla="*/ 599 h 613"/>
              <a:gd name="T18" fmla="*/ 432 w 589"/>
              <a:gd name="T19" fmla="*/ 555 h 613"/>
              <a:gd name="T20" fmla="*/ 511 w 589"/>
              <a:gd name="T21" fmla="*/ 494 h 613"/>
              <a:gd name="T22" fmla="*/ 519 w 589"/>
              <a:gd name="T23" fmla="*/ 475 h 613"/>
              <a:gd name="T24" fmla="*/ 519 w 589"/>
              <a:gd name="T25" fmla="*/ 387 h 613"/>
              <a:gd name="T26" fmla="*/ 553 w 589"/>
              <a:gd name="T27" fmla="*/ 387 h 613"/>
              <a:gd name="T28" fmla="*/ 581 w 589"/>
              <a:gd name="T29" fmla="*/ 365 h 613"/>
              <a:gd name="T30" fmla="*/ 589 w 589"/>
              <a:gd name="T31" fmla="*/ 295 h 613"/>
              <a:gd name="T32" fmla="*/ 295 w 589"/>
              <a:gd name="T33" fmla="*/ 0 h 613"/>
              <a:gd name="T34" fmla="*/ 419 w 589"/>
              <a:gd name="T35" fmla="*/ 284 h 613"/>
              <a:gd name="T36" fmla="*/ 380 w 589"/>
              <a:gd name="T37" fmla="*/ 284 h 613"/>
              <a:gd name="T38" fmla="*/ 342 w 589"/>
              <a:gd name="T39" fmla="*/ 349 h 613"/>
              <a:gd name="T40" fmla="*/ 342 w 589"/>
              <a:gd name="T41" fmla="*/ 359 h 613"/>
              <a:gd name="T42" fmla="*/ 323 w 589"/>
              <a:gd name="T43" fmla="*/ 394 h 613"/>
              <a:gd name="T44" fmla="*/ 323 w 589"/>
              <a:gd name="T45" fmla="*/ 434 h 613"/>
              <a:gd name="T46" fmla="*/ 302 w 589"/>
              <a:gd name="T47" fmla="*/ 455 h 613"/>
              <a:gd name="T48" fmla="*/ 234 w 589"/>
              <a:gd name="T49" fmla="*/ 455 h 613"/>
              <a:gd name="T50" fmla="*/ 213 w 589"/>
              <a:gd name="T51" fmla="*/ 434 h 613"/>
              <a:gd name="T52" fmla="*/ 213 w 589"/>
              <a:gd name="T53" fmla="*/ 394 h 613"/>
              <a:gd name="T54" fmla="*/ 194 w 589"/>
              <a:gd name="T55" fmla="*/ 359 h 613"/>
              <a:gd name="T56" fmla="*/ 194 w 589"/>
              <a:gd name="T57" fmla="*/ 349 h 613"/>
              <a:gd name="T58" fmla="*/ 156 w 589"/>
              <a:gd name="T59" fmla="*/ 284 h 613"/>
              <a:gd name="T60" fmla="*/ 117 w 589"/>
              <a:gd name="T61" fmla="*/ 284 h 613"/>
              <a:gd name="T62" fmla="*/ 96 w 589"/>
              <a:gd name="T63" fmla="*/ 263 h 613"/>
              <a:gd name="T64" fmla="*/ 117 w 589"/>
              <a:gd name="T65" fmla="*/ 242 h 613"/>
              <a:gd name="T66" fmla="*/ 156 w 589"/>
              <a:gd name="T67" fmla="*/ 242 h 613"/>
              <a:gd name="T68" fmla="*/ 174 w 589"/>
              <a:gd name="T69" fmla="*/ 199 h 613"/>
              <a:gd name="T70" fmla="*/ 147 w 589"/>
              <a:gd name="T71" fmla="*/ 171 h 613"/>
              <a:gd name="T72" fmla="*/ 147 w 589"/>
              <a:gd name="T73" fmla="*/ 142 h 613"/>
              <a:gd name="T74" fmla="*/ 176 w 589"/>
              <a:gd name="T75" fmla="*/ 142 h 613"/>
              <a:gd name="T76" fmla="*/ 204 w 589"/>
              <a:gd name="T77" fmla="*/ 170 h 613"/>
              <a:gd name="T78" fmla="*/ 247 w 589"/>
              <a:gd name="T79" fmla="*/ 152 h 613"/>
              <a:gd name="T80" fmla="*/ 247 w 589"/>
              <a:gd name="T81" fmla="*/ 112 h 613"/>
              <a:gd name="T82" fmla="*/ 268 w 589"/>
              <a:gd name="T83" fmla="*/ 92 h 613"/>
              <a:gd name="T84" fmla="*/ 289 w 589"/>
              <a:gd name="T85" fmla="*/ 112 h 613"/>
              <a:gd name="T86" fmla="*/ 289 w 589"/>
              <a:gd name="T87" fmla="*/ 152 h 613"/>
              <a:gd name="T88" fmla="*/ 332 w 589"/>
              <a:gd name="T89" fmla="*/ 170 h 613"/>
              <a:gd name="T90" fmla="*/ 360 w 589"/>
              <a:gd name="T91" fmla="*/ 142 h 613"/>
              <a:gd name="T92" fmla="*/ 389 w 589"/>
              <a:gd name="T93" fmla="*/ 142 h 613"/>
              <a:gd name="T94" fmla="*/ 389 w 589"/>
              <a:gd name="T95" fmla="*/ 171 h 613"/>
              <a:gd name="T96" fmla="*/ 362 w 589"/>
              <a:gd name="T97" fmla="*/ 199 h 613"/>
              <a:gd name="T98" fmla="*/ 380 w 589"/>
              <a:gd name="T99" fmla="*/ 242 h 613"/>
              <a:gd name="T100" fmla="*/ 419 w 589"/>
              <a:gd name="T101" fmla="*/ 242 h 613"/>
              <a:gd name="T102" fmla="*/ 440 w 589"/>
              <a:gd name="T103" fmla="*/ 263 h 613"/>
              <a:gd name="T104" fmla="*/ 419 w 589"/>
              <a:gd name="T105" fmla="*/ 284 h 613"/>
              <a:gd name="T106" fmla="*/ 340 w 589"/>
              <a:gd name="T107" fmla="*/ 263 h 613"/>
              <a:gd name="T108" fmla="*/ 301 w 589"/>
              <a:gd name="T109" fmla="*/ 327 h 613"/>
              <a:gd name="T110" fmla="*/ 301 w 589"/>
              <a:gd name="T111" fmla="*/ 359 h 613"/>
              <a:gd name="T112" fmla="*/ 235 w 589"/>
              <a:gd name="T113" fmla="*/ 359 h 613"/>
              <a:gd name="T114" fmla="*/ 235 w 589"/>
              <a:gd name="T115" fmla="*/ 327 h 613"/>
              <a:gd name="T116" fmla="*/ 196 w 589"/>
              <a:gd name="T117" fmla="*/ 263 h 613"/>
              <a:gd name="T118" fmla="*/ 268 w 589"/>
              <a:gd name="T119" fmla="*/ 191 h 613"/>
              <a:gd name="T120" fmla="*/ 340 w 589"/>
              <a:gd name="T121" fmla="*/ 263 h 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89" h="613">
                <a:moveTo>
                  <a:pt x="295" y="0"/>
                </a:moveTo>
                <a:lnTo>
                  <a:pt x="295" y="0"/>
                </a:lnTo>
                <a:cubicBezTo>
                  <a:pt x="132" y="0"/>
                  <a:pt x="0" y="132"/>
                  <a:pt x="0" y="295"/>
                </a:cubicBezTo>
                <a:cubicBezTo>
                  <a:pt x="0" y="398"/>
                  <a:pt x="53" y="491"/>
                  <a:pt x="139" y="545"/>
                </a:cubicBezTo>
                <a:lnTo>
                  <a:pt x="125" y="571"/>
                </a:lnTo>
                <a:cubicBezTo>
                  <a:pt x="120" y="580"/>
                  <a:pt x="120" y="591"/>
                  <a:pt x="125" y="599"/>
                </a:cubicBezTo>
                <a:cubicBezTo>
                  <a:pt x="130" y="608"/>
                  <a:pt x="139" y="613"/>
                  <a:pt x="149" y="613"/>
                </a:cubicBezTo>
                <a:lnTo>
                  <a:pt x="383" y="613"/>
                </a:lnTo>
                <a:cubicBezTo>
                  <a:pt x="393" y="613"/>
                  <a:pt x="403" y="608"/>
                  <a:pt x="408" y="599"/>
                </a:cubicBezTo>
                <a:lnTo>
                  <a:pt x="432" y="555"/>
                </a:lnTo>
                <a:cubicBezTo>
                  <a:pt x="462" y="540"/>
                  <a:pt x="488" y="519"/>
                  <a:pt x="511" y="494"/>
                </a:cubicBezTo>
                <a:cubicBezTo>
                  <a:pt x="516" y="489"/>
                  <a:pt x="519" y="482"/>
                  <a:pt x="519" y="475"/>
                </a:cubicBezTo>
                <a:lnTo>
                  <a:pt x="519" y="387"/>
                </a:lnTo>
                <a:lnTo>
                  <a:pt x="553" y="387"/>
                </a:lnTo>
                <a:cubicBezTo>
                  <a:pt x="566" y="387"/>
                  <a:pt x="578" y="378"/>
                  <a:pt x="581" y="365"/>
                </a:cubicBezTo>
                <a:cubicBezTo>
                  <a:pt x="587" y="342"/>
                  <a:pt x="589" y="318"/>
                  <a:pt x="589" y="295"/>
                </a:cubicBezTo>
                <a:cubicBezTo>
                  <a:pt x="589" y="132"/>
                  <a:pt x="457" y="0"/>
                  <a:pt x="295" y="0"/>
                </a:cubicBezTo>
                <a:close/>
                <a:moveTo>
                  <a:pt x="419" y="284"/>
                </a:moveTo>
                <a:lnTo>
                  <a:pt x="380" y="284"/>
                </a:lnTo>
                <a:cubicBezTo>
                  <a:pt x="375" y="310"/>
                  <a:pt x="362" y="333"/>
                  <a:pt x="342" y="349"/>
                </a:cubicBezTo>
                <a:lnTo>
                  <a:pt x="342" y="359"/>
                </a:lnTo>
                <a:cubicBezTo>
                  <a:pt x="342" y="374"/>
                  <a:pt x="334" y="387"/>
                  <a:pt x="323" y="394"/>
                </a:cubicBezTo>
                <a:lnTo>
                  <a:pt x="323" y="434"/>
                </a:lnTo>
                <a:cubicBezTo>
                  <a:pt x="323" y="446"/>
                  <a:pt x="313" y="455"/>
                  <a:pt x="302" y="455"/>
                </a:cubicBezTo>
                <a:lnTo>
                  <a:pt x="234" y="455"/>
                </a:lnTo>
                <a:cubicBezTo>
                  <a:pt x="223" y="455"/>
                  <a:pt x="213" y="446"/>
                  <a:pt x="213" y="434"/>
                </a:cubicBezTo>
                <a:lnTo>
                  <a:pt x="213" y="394"/>
                </a:lnTo>
                <a:cubicBezTo>
                  <a:pt x="202" y="387"/>
                  <a:pt x="194" y="374"/>
                  <a:pt x="194" y="359"/>
                </a:cubicBezTo>
                <a:lnTo>
                  <a:pt x="194" y="349"/>
                </a:lnTo>
                <a:cubicBezTo>
                  <a:pt x="174" y="333"/>
                  <a:pt x="161" y="310"/>
                  <a:pt x="156" y="284"/>
                </a:cubicBezTo>
                <a:lnTo>
                  <a:pt x="117" y="284"/>
                </a:lnTo>
                <a:cubicBezTo>
                  <a:pt x="106" y="284"/>
                  <a:pt x="96" y="275"/>
                  <a:pt x="96" y="263"/>
                </a:cubicBezTo>
                <a:cubicBezTo>
                  <a:pt x="96" y="252"/>
                  <a:pt x="106" y="242"/>
                  <a:pt x="117" y="242"/>
                </a:cubicBezTo>
                <a:lnTo>
                  <a:pt x="156" y="242"/>
                </a:lnTo>
                <a:cubicBezTo>
                  <a:pt x="159" y="226"/>
                  <a:pt x="166" y="212"/>
                  <a:pt x="174" y="199"/>
                </a:cubicBezTo>
                <a:lnTo>
                  <a:pt x="147" y="171"/>
                </a:lnTo>
                <a:cubicBezTo>
                  <a:pt x="139" y="163"/>
                  <a:pt x="139" y="150"/>
                  <a:pt x="147" y="142"/>
                </a:cubicBezTo>
                <a:cubicBezTo>
                  <a:pt x="155" y="134"/>
                  <a:pt x="168" y="134"/>
                  <a:pt x="176" y="142"/>
                </a:cubicBezTo>
                <a:lnTo>
                  <a:pt x="204" y="170"/>
                </a:lnTo>
                <a:cubicBezTo>
                  <a:pt x="217" y="161"/>
                  <a:pt x="231" y="155"/>
                  <a:pt x="247" y="152"/>
                </a:cubicBezTo>
                <a:lnTo>
                  <a:pt x="247" y="112"/>
                </a:lnTo>
                <a:cubicBezTo>
                  <a:pt x="247" y="101"/>
                  <a:pt x="257" y="92"/>
                  <a:pt x="268" y="92"/>
                </a:cubicBezTo>
                <a:cubicBezTo>
                  <a:pt x="280" y="92"/>
                  <a:pt x="289" y="101"/>
                  <a:pt x="289" y="112"/>
                </a:cubicBezTo>
                <a:lnTo>
                  <a:pt x="289" y="152"/>
                </a:lnTo>
                <a:cubicBezTo>
                  <a:pt x="305" y="155"/>
                  <a:pt x="319" y="161"/>
                  <a:pt x="332" y="170"/>
                </a:cubicBezTo>
                <a:lnTo>
                  <a:pt x="360" y="142"/>
                </a:lnTo>
                <a:cubicBezTo>
                  <a:pt x="368" y="134"/>
                  <a:pt x="381" y="134"/>
                  <a:pt x="389" y="142"/>
                </a:cubicBezTo>
                <a:cubicBezTo>
                  <a:pt x="398" y="150"/>
                  <a:pt x="398" y="163"/>
                  <a:pt x="389" y="171"/>
                </a:cubicBezTo>
                <a:lnTo>
                  <a:pt x="362" y="199"/>
                </a:lnTo>
                <a:cubicBezTo>
                  <a:pt x="371" y="212"/>
                  <a:pt x="377" y="226"/>
                  <a:pt x="380" y="242"/>
                </a:cubicBezTo>
                <a:lnTo>
                  <a:pt x="419" y="242"/>
                </a:lnTo>
                <a:cubicBezTo>
                  <a:pt x="430" y="242"/>
                  <a:pt x="440" y="252"/>
                  <a:pt x="440" y="263"/>
                </a:cubicBezTo>
                <a:cubicBezTo>
                  <a:pt x="440" y="275"/>
                  <a:pt x="430" y="284"/>
                  <a:pt x="419" y="284"/>
                </a:cubicBezTo>
                <a:close/>
                <a:moveTo>
                  <a:pt x="340" y="263"/>
                </a:moveTo>
                <a:cubicBezTo>
                  <a:pt x="340" y="291"/>
                  <a:pt x="324" y="316"/>
                  <a:pt x="301" y="327"/>
                </a:cubicBezTo>
                <a:lnTo>
                  <a:pt x="301" y="359"/>
                </a:lnTo>
                <a:lnTo>
                  <a:pt x="235" y="359"/>
                </a:lnTo>
                <a:lnTo>
                  <a:pt x="235" y="327"/>
                </a:lnTo>
                <a:cubicBezTo>
                  <a:pt x="212" y="316"/>
                  <a:pt x="196" y="291"/>
                  <a:pt x="196" y="263"/>
                </a:cubicBezTo>
                <a:cubicBezTo>
                  <a:pt x="196" y="224"/>
                  <a:pt x="228" y="191"/>
                  <a:pt x="268" y="191"/>
                </a:cubicBezTo>
                <a:cubicBezTo>
                  <a:pt x="308" y="191"/>
                  <a:pt x="340" y="224"/>
                  <a:pt x="340" y="2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pPr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iṥ1íďe">
            <a:extLst>
              <a:ext uri="{FF2B5EF4-FFF2-40B4-BE49-F238E27FC236}">
                <a16:creationId xmlns:a16="http://schemas.microsoft.com/office/drawing/2014/main" id="{7386B669-2A4D-4B32-A109-0E0AF94D4307}"/>
              </a:ext>
            </a:extLst>
          </p:cNvPr>
          <p:cNvSpPr/>
          <p:nvPr/>
        </p:nvSpPr>
        <p:spPr>
          <a:xfrm flipH="1">
            <a:off x="8558766" y="2585109"/>
            <a:ext cx="2289573" cy="560065"/>
          </a:xfrm>
          <a:prstGeom prst="rect">
            <a:avLst/>
          </a:prstGeom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2400" b="1" dirty="0">
                <a:cs typeface="+mn-ea"/>
                <a:sym typeface="+mn-lt"/>
              </a:rPr>
              <a:t>多头注意力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6A58C04-6E3F-4B05-9362-3A23BD839799}"/>
              </a:ext>
            </a:extLst>
          </p:cNvPr>
          <p:cNvSpPr/>
          <p:nvPr/>
        </p:nvSpPr>
        <p:spPr>
          <a:xfrm>
            <a:off x="4298478" y="1566232"/>
            <a:ext cx="3600000" cy="415782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B7750A0-2941-4391-B7EC-A3F975D79B4C}"/>
              </a:ext>
            </a:extLst>
          </p:cNvPr>
          <p:cNvSpPr/>
          <p:nvPr/>
        </p:nvSpPr>
        <p:spPr>
          <a:xfrm>
            <a:off x="660400" y="1566232"/>
            <a:ext cx="3636247" cy="415782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light-bulb-inside-circle_62843">
            <a:extLst>
              <a:ext uri="{FF2B5EF4-FFF2-40B4-BE49-F238E27FC236}">
                <a16:creationId xmlns:a16="http://schemas.microsoft.com/office/drawing/2014/main" id="{F0411D21-84AD-496C-A3FE-B900163C82F3}"/>
              </a:ext>
            </a:extLst>
          </p:cNvPr>
          <p:cNvSpPr>
            <a:spLocks noChangeAspect="1"/>
          </p:cNvSpPr>
          <p:nvPr/>
        </p:nvSpPr>
        <p:spPr bwMode="auto">
          <a:xfrm>
            <a:off x="2226142" y="2134186"/>
            <a:ext cx="504762" cy="504000"/>
          </a:xfrm>
          <a:custGeom>
            <a:avLst/>
            <a:gdLst>
              <a:gd name="T0" fmla="*/ 472622 w 604011"/>
              <a:gd name="T1" fmla="*/ 472622 w 604011"/>
              <a:gd name="T2" fmla="*/ 472622 w 604011"/>
              <a:gd name="T3" fmla="*/ 472622 w 604011"/>
              <a:gd name="T4" fmla="*/ 472622 w 604011"/>
              <a:gd name="T5" fmla="*/ 472622 w 604011"/>
              <a:gd name="T6" fmla="*/ 472622 w 604011"/>
              <a:gd name="T7" fmla="*/ 472622 w 604011"/>
              <a:gd name="T8" fmla="*/ 472622 w 604011"/>
              <a:gd name="T9" fmla="*/ 472622 w 604011"/>
              <a:gd name="T10" fmla="*/ 472622 w 604011"/>
              <a:gd name="T11" fmla="*/ 472622 w 604011"/>
              <a:gd name="T12" fmla="*/ 472622 w 604011"/>
              <a:gd name="T13" fmla="*/ 472622 w 604011"/>
              <a:gd name="T14" fmla="*/ 472622 w 604011"/>
              <a:gd name="T15" fmla="*/ 472622 w 604011"/>
              <a:gd name="T16" fmla="*/ 472622 w 604011"/>
              <a:gd name="T17" fmla="*/ 472622 w 604011"/>
              <a:gd name="T18" fmla="*/ 472622 w 604011"/>
              <a:gd name="T19" fmla="*/ 472622 w 604011"/>
              <a:gd name="T20" fmla="*/ 472622 w 604011"/>
              <a:gd name="T21" fmla="*/ 472622 w 604011"/>
              <a:gd name="T22" fmla="*/ 472622 w 604011"/>
              <a:gd name="T23" fmla="*/ 472622 w 604011"/>
              <a:gd name="T24" fmla="*/ 472622 w 604011"/>
              <a:gd name="T25" fmla="*/ 472622 w 604011"/>
              <a:gd name="T26" fmla="*/ 472622 w 604011"/>
              <a:gd name="T27" fmla="*/ 472622 w 604011"/>
              <a:gd name="T28" fmla="*/ 472622 w 604011"/>
              <a:gd name="T29" fmla="*/ 472622 w 604011"/>
              <a:gd name="T30" fmla="*/ 472622 w 604011"/>
              <a:gd name="T31" fmla="*/ 472622 w 604011"/>
              <a:gd name="T32" fmla="*/ 472622 w 604011"/>
              <a:gd name="T33" fmla="*/ 472622 w 604011"/>
              <a:gd name="T34" fmla="*/ 472622 w 604011"/>
              <a:gd name="T35" fmla="*/ 472622 w 604011"/>
              <a:gd name="T36" fmla="*/ 472622 w 604011"/>
              <a:gd name="T37" fmla="*/ 472622 w 604011"/>
              <a:gd name="T38" fmla="*/ 472622 w 604011"/>
              <a:gd name="T39" fmla="*/ 472622 w 604011"/>
              <a:gd name="T40" fmla="*/ 472622 w 604011"/>
              <a:gd name="T41" fmla="*/ 472622 w 604011"/>
              <a:gd name="T42" fmla="*/ 472622 w 604011"/>
              <a:gd name="T43" fmla="*/ 472622 w 604011"/>
              <a:gd name="T44" fmla="*/ 472622 w 604011"/>
              <a:gd name="T45" fmla="*/ 472622 w 604011"/>
              <a:gd name="T46" fmla="*/ 472622 w 604011"/>
              <a:gd name="T47" fmla="*/ 472622 w 604011"/>
              <a:gd name="T48" fmla="*/ 472622 w 604011"/>
              <a:gd name="T49" fmla="*/ 472622 w 604011"/>
              <a:gd name="T50" fmla="*/ 472622 w 604011"/>
              <a:gd name="T51" fmla="*/ 472622 w 604011"/>
              <a:gd name="T52" fmla="*/ 472622 w 604011"/>
              <a:gd name="T53" fmla="*/ 472622 w 604011"/>
              <a:gd name="T54" fmla="*/ 472622 w 604011"/>
              <a:gd name="T55" fmla="*/ 472622 w 604011"/>
              <a:gd name="T56" fmla="*/ 472622 w 604011"/>
              <a:gd name="T57" fmla="*/ 472622 w 604011"/>
              <a:gd name="T58" fmla="*/ 472622 w 604011"/>
              <a:gd name="T59" fmla="*/ 472622 w 604011"/>
              <a:gd name="T60" fmla="*/ 472622 w 604011"/>
              <a:gd name="T61" fmla="*/ 472622 w 604011"/>
              <a:gd name="T62" fmla="*/ 472622 w 604011"/>
              <a:gd name="T63" fmla="*/ 472622 w 604011"/>
              <a:gd name="T64" fmla="*/ 472622 w 604011"/>
              <a:gd name="T65" fmla="*/ 472622 w 604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027" h="6027">
                <a:moveTo>
                  <a:pt x="3013" y="0"/>
                </a:moveTo>
                <a:cubicBezTo>
                  <a:pt x="1349" y="0"/>
                  <a:pt x="0" y="1349"/>
                  <a:pt x="0" y="3013"/>
                </a:cubicBezTo>
                <a:cubicBezTo>
                  <a:pt x="0" y="4678"/>
                  <a:pt x="1349" y="6027"/>
                  <a:pt x="3013" y="6027"/>
                </a:cubicBezTo>
                <a:cubicBezTo>
                  <a:pt x="4678" y="6027"/>
                  <a:pt x="6027" y="4678"/>
                  <a:pt x="6027" y="3013"/>
                </a:cubicBezTo>
                <a:cubicBezTo>
                  <a:pt x="6027" y="1349"/>
                  <a:pt x="4678" y="0"/>
                  <a:pt x="3013" y="0"/>
                </a:cubicBezTo>
                <a:close/>
                <a:moveTo>
                  <a:pt x="2873" y="1426"/>
                </a:moveTo>
                <a:lnTo>
                  <a:pt x="2873" y="1040"/>
                </a:lnTo>
                <a:cubicBezTo>
                  <a:pt x="2873" y="962"/>
                  <a:pt x="2936" y="899"/>
                  <a:pt x="3013" y="899"/>
                </a:cubicBezTo>
                <a:cubicBezTo>
                  <a:pt x="3091" y="899"/>
                  <a:pt x="3154" y="962"/>
                  <a:pt x="3154" y="1040"/>
                </a:cubicBezTo>
                <a:lnTo>
                  <a:pt x="3154" y="1426"/>
                </a:lnTo>
                <a:lnTo>
                  <a:pt x="3154" y="1426"/>
                </a:lnTo>
                <a:cubicBezTo>
                  <a:pt x="3154" y="1503"/>
                  <a:pt x="3091" y="1566"/>
                  <a:pt x="3013" y="1566"/>
                </a:cubicBezTo>
                <a:cubicBezTo>
                  <a:pt x="2936" y="1566"/>
                  <a:pt x="2873" y="1503"/>
                  <a:pt x="2873" y="1426"/>
                </a:cubicBezTo>
                <a:lnTo>
                  <a:pt x="2873" y="1426"/>
                </a:lnTo>
                <a:close/>
                <a:moveTo>
                  <a:pt x="1688" y="2678"/>
                </a:moveTo>
                <a:cubicBezTo>
                  <a:pt x="1676" y="2746"/>
                  <a:pt x="1617" y="2794"/>
                  <a:pt x="1550" y="2794"/>
                </a:cubicBezTo>
                <a:cubicBezTo>
                  <a:pt x="1542" y="2794"/>
                  <a:pt x="1534" y="2793"/>
                  <a:pt x="1525" y="2792"/>
                </a:cubicBezTo>
                <a:lnTo>
                  <a:pt x="1145" y="2725"/>
                </a:lnTo>
                <a:cubicBezTo>
                  <a:pt x="1069" y="2711"/>
                  <a:pt x="1018" y="2639"/>
                  <a:pt x="1031" y="2563"/>
                </a:cubicBezTo>
                <a:cubicBezTo>
                  <a:pt x="1045" y="2486"/>
                  <a:pt x="1117" y="2435"/>
                  <a:pt x="1194" y="2449"/>
                </a:cubicBezTo>
                <a:lnTo>
                  <a:pt x="1574" y="2516"/>
                </a:lnTo>
                <a:cubicBezTo>
                  <a:pt x="1650" y="2529"/>
                  <a:pt x="1701" y="2602"/>
                  <a:pt x="1688" y="2678"/>
                </a:cubicBezTo>
                <a:close/>
                <a:moveTo>
                  <a:pt x="1951" y="1864"/>
                </a:moveTo>
                <a:lnTo>
                  <a:pt x="1702" y="1568"/>
                </a:lnTo>
                <a:cubicBezTo>
                  <a:pt x="1653" y="1508"/>
                  <a:pt x="1660" y="1420"/>
                  <a:pt x="1720" y="1370"/>
                </a:cubicBezTo>
                <a:cubicBezTo>
                  <a:pt x="1779" y="1320"/>
                  <a:pt x="1867" y="1328"/>
                  <a:pt x="1917" y="1387"/>
                </a:cubicBezTo>
                <a:lnTo>
                  <a:pt x="2166" y="1683"/>
                </a:lnTo>
                <a:cubicBezTo>
                  <a:pt x="2215" y="1743"/>
                  <a:pt x="2208" y="1831"/>
                  <a:pt x="2148" y="1881"/>
                </a:cubicBezTo>
                <a:cubicBezTo>
                  <a:pt x="2122" y="1903"/>
                  <a:pt x="2090" y="1914"/>
                  <a:pt x="2058" y="1914"/>
                </a:cubicBezTo>
                <a:cubicBezTo>
                  <a:pt x="2018" y="1914"/>
                  <a:pt x="1978" y="1897"/>
                  <a:pt x="1951" y="1864"/>
                </a:cubicBezTo>
                <a:close/>
                <a:moveTo>
                  <a:pt x="3762" y="3693"/>
                </a:moveTo>
                <a:cubicBezTo>
                  <a:pt x="3644" y="3867"/>
                  <a:pt x="3522" y="4046"/>
                  <a:pt x="3514" y="4288"/>
                </a:cubicBezTo>
                <a:cubicBezTo>
                  <a:pt x="3512" y="4348"/>
                  <a:pt x="3470" y="4397"/>
                  <a:pt x="3413" y="4410"/>
                </a:cubicBezTo>
                <a:cubicBezTo>
                  <a:pt x="3466" y="4426"/>
                  <a:pt x="3503" y="4474"/>
                  <a:pt x="3503" y="4532"/>
                </a:cubicBezTo>
                <a:cubicBezTo>
                  <a:pt x="3503" y="4583"/>
                  <a:pt x="3474" y="4626"/>
                  <a:pt x="3431" y="4647"/>
                </a:cubicBezTo>
                <a:cubicBezTo>
                  <a:pt x="3474" y="4668"/>
                  <a:pt x="3503" y="4712"/>
                  <a:pt x="3503" y="4762"/>
                </a:cubicBezTo>
                <a:cubicBezTo>
                  <a:pt x="3503" y="4833"/>
                  <a:pt x="3446" y="4891"/>
                  <a:pt x="3375" y="4891"/>
                </a:cubicBezTo>
                <a:lnTo>
                  <a:pt x="3297" y="4891"/>
                </a:lnTo>
                <a:cubicBezTo>
                  <a:pt x="3273" y="5025"/>
                  <a:pt x="3155" y="5127"/>
                  <a:pt x="3013" y="5127"/>
                </a:cubicBezTo>
                <a:cubicBezTo>
                  <a:pt x="2872" y="5127"/>
                  <a:pt x="2754" y="5025"/>
                  <a:pt x="2730" y="4891"/>
                </a:cubicBezTo>
                <a:lnTo>
                  <a:pt x="2652" y="4891"/>
                </a:lnTo>
                <a:cubicBezTo>
                  <a:pt x="2581" y="4891"/>
                  <a:pt x="2523" y="4833"/>
                  <a:pt x="2523" y="4762"/>
                </a:cubicBezTo>
                <a:cubicBezTo>
                  <a:pt x="2523" y="4712"/>
                  <a:pt x="2553" y="4668"/>
                  <a:pt x="2596" y="4647"/>
                </a:cubicBezTo>
                <a:cubicBezTo>
                  <a:pt x="2553" y="4626"/>
                  <a:pt x="2523" y="4583"/>
                  <a:pt x="2523" y="4532"/>
                </a:cubicBezTo>
                <a:cubicBezTo>
                  <a:pt x="2523" y="4474"/>
                  <a:pt x="2562" y="4425"/>
                  <a:pt x="2614" y="4409"/>
                </a:cubicBezTo>
                <a:cubicBezTo>
                  <a:pt x="2558" y="4397"/>
                  <a:pt x="2515" y="4348"/>
                  <a:pt x="2513" y="4288"/>
                </a:cubicBezTo>
                <a:cubicBezTo>
                  <a:pt x="2506" y="4046"/>
                  <a:pt x="2383" y="3866"/>
                  <a:pt x="2265" y="3693"/>
                </a:cubicBezTo>
                <a:cubicBezTo>
                  <a:pt x="2123" y="3485"/>
                  <a:pt x="1976" y="3270"/>
                  <a:pt x="1976" y="2891"/>
                </a:cubicBezTo>
                <a:cubicBezTo>
                  <a:pt x="1976" y="2348"/>
                  <a:pt x="2442" y="1906"/>
                  <a:pt x="3013" y="1906"/>
                </a:cubicBezTo>
                <a:cubicBezTo>
                  <a:pt x="3585" y="1906"/>
                  <a:pt x="4050" y="2348"/>
                  <a:pt x="4050" y="2891"/>
                </a:cubicBezTo>
                <a:cubicBezTo>
                  <a:pt x="4050" y="3270"/>
                  <a:pt x="3904" y="3485"/>
                  <a:pt x="3762" y="3693"/>
                </a:cubicBezTo>
                <a:close/>
                <a:moveTo>
                  <a:pt x="4076" y="1864"/>
                </a:moveTo>
                <a:cubicBezTo>
                  <a:pt x="4048" y="1897"/>
                  <a:pt x="4009" y="1914"/>
                  <a:pt x="3969" y="1914"/>
                </a:cubicBezTo>
                <a:cubicBezTo>
                  <a:pt x="3937" y="1914"/>
                  <a:pt x="3905" y="1903"/>
                  <a:pt x="3879" y="1881"/>
                </a:cubicBezTo>
                <a:cubicBezTo>
                  <a:pt x="3819" y="1831"/>
                  <a:pt x="3812" y="1743"/>
                  <a:pt x="3861" y="1683"/>
                </a:cubicBezTo>
                <a:lnTo>
                  <a:pt x="4110" y="1387"/>
                </a:lnTo>
                <a:cubicBezTo>
                  <a:pt x="4159" y="1328"/>
                  <a:pt x="4248" y="1320"/>
                  <a:pt x="4307" y="1370"/>
                </a:cubicBezTo>
                <a:cubicBezTo>
                  <a:pt x="4366" y="1420"/>
                  <a:pt x="4374" y="1508"/>
                  <a:pt x="4324" y="1568"/>
                </a:cubicBezTo>
                <a:lnTo>
                  <a:pt x="4076" y="1864"/>
                </a:lnTo>
                <a:close/>
                <a:moveTo>
                  <a:pt x="4882" y="2725"/>
                </a:moveTo>
                <a:lnTo>
                  <a:pt x="4501" y="2792"/>
                </a:lnTo>
                <a:cubicBezTo>
                  <a:pt x="4493" y="2793"/>
                  <a:pt x="4485" y="2794"/>
                  <a:pt x="4477" y="2794"/>
                </a:cubicBezTo>
                <a:cubicBezTo>
                  <a:pt x="4410" y="2794"/>
                  <a:pt x="4351" y="2746"/>
                  <a:pt x="4339" y="2678"/>
                </a:cubicBezTo>
                <a:cubicBezTo>
                  <a:pt x="4325" y="2602"/>
                  <a:pt x="4376" y="2529"/>
                  <a:pt x="4453" y="2516"/>
                </a:cubicBezTo>
                <a:lnTo>
                  <a:pt x="4833" y="2449"/>
                </a:lnTo>
                <a:cubicBezTo>
                  <a:pt x="4909" y="2435"/>
                  <a:pt x="4982" y="2486"/>
                  <a:pt x="4996" y="2563"/>
                </a:cubicBezTo>
                <a:cubicBezTo>
                  <a:pt x="5009" y="2639"/>
                  <a:pt x="4958" y="2711"/>
                  <a:pt x="4882" y="272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19" name="图片 18" descr="http://fancyerii.github.io/img/transformer/self-attention-matrix-calculation-2.png">
            <a:extLst>
              <a:ext uri="{FF2B5EF4-FFF2-40B4-BE49-F238E27FC236}">
                <a16:creationId xmlns:a16="http://schemas.microsoft.com/office/drawing/2014/main" id="{3330784A-F54D-444E-97E6-E1798955044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49" y="3372853"/>
            <a:ext cx="3563748" cy="2295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38A1A876-38AE-457C-A50A-D3AF74FC2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646" y="3467872"/>
            <a:ext cx="3539922" cy="2238909"/>
          </a:xfrm>
          <a:prstGeom prst="rect">
            <a:avLst/>
          </a:prstGeom>
        </p:spPr>
      </p:pic>
      <p:pic>
        <p:nvPicPr>
          <p:cNvPr id="24" name="图片 23" descr="http://fancyerii.github.io/img/transformer/transformer_multi-headed_self-attention-recap.png">
            <a:extLst>
              <a:ext uri="{FF2B5EF4-FFF2-40B4-BE49-F238E27FC236}">
                <a16:creationId xmlns:a16="http://schemas.microsoft.com/office/drawing/2014/main" id="{A0725C32-4ED3-4358-B2F0-5BAF845B6F6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897" y="3458619"/>
            <a:ext cx="3481062" cy="22092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7666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F8976-2F10-453C-990D-E81CC0E96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Transformer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4D46F5B-491A-44A9-8EC6-2DB06B805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>
                <a:cs typeface="+mn-ea"/>
                <a:sym typeface="+mn-lt"/>
              </a:rPr>
              <a:pPr/>
              <a:t>7</a:t>
            </a:fld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DF88163-D54B-4B56-991E-7686725B51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59" b="2658"/>
          <a:stretch/>
        </p:blipFill>
        <p:spPr>
          <a:xfrm>
            <a:off x="597735" y="1080759"/>
            <a:ext cx="4505325" cy="5366085"/>
          </a:xfrm>
          <a:prstGeom prst="rect">
            <a:avLst/>
          </a:prstGeom>
        </p:spPr>
      </p:pic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1336358D-E871-4AFB-B609-94BDFB7E42E5}"/>
              </a:ext>
            </a:extLst>
          </p:cNvPr>
          <p:cNvSpPr txBox="1">
            <a:spLocks/>
          </p:cNvSpPr>
          <p:nvPr/>
        </p:nvSpPr>
        <p:spPr>
          <a:xfrm>
            <a:off x="6095205" y="2229734"/>
            <a:ext cx="4082143" cy="3513339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放弃</a:t>
            </a:r>
            <a:r>
              <a:rPr lang="en-US" altLang="zh-CN" dirty="0"/>
              <a:t>RNN</a:t>
            </a:r>
            <a:r>
              <a:rPr lang="zh-CN" altLang="en-US" dirty="0"/>
              <a:t>与</a:t>
            </a:r>
            <a:r>
              <a:rPr lang="en-US" altLang="zh-CN" dirty="0"/>
              <a:t>CNN</a:t>
            </a:r>
            <a:r>
              <a:rPr lang="zh-CN" altLang="en-US" dirty="0"/>
              <a:t>等结构只使用</a:t>
            </a:r>
            <a:r>
              <a:rPr lang="en-US" altLang="zh-CN" dirty="0"/>
              <a:t>QKV</a:t>
            </a:r>
            <a:r>
              <a:rPr lang="zh-CN" altLang="en-US" dirty="0"/>
              <a:t>模型来构建</a:t>
            </a:r>
            <a:r>
              <a:rPr lang="en-US" altLang="zh-CN" dirty="0"/>
              <a:t>attention</a:t>
            </a:r>
            <a:r>
              <a:rPr lang="zh-CN" altLang="en-US" dirty="0"/>
              <a:t>结构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使用多组</a:t>
            </a:r>
            <a:r>
              <a:rPr lang="en-US" altLang="zh-CN" dirty="0"/>
              <a:t>QKV</a:t>
            </a:r>
            <a:r>
              <a:rPr lang="zh-CN" altLang="en-US" dirty="0"/>
              <a:t>形成多头注意力模型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使用残差机制使模型更稳定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对每层进行归一化，方便学习</a:t>
            </a:r>
          </a:p>
        </p:txBody>
      </p:sp>
    </p:spTree>
    <p:extLst>
      <p:ext uri="{BB962C8B-B14F-4D97-AF65-F5344CB8AC3E}">
        <p14:creationId xmlns:p14="http://schemas.microsoft.com/office/powerpoint/2010/main" val="1103776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>
            <a:extLst>
              <a:ext uri="{FF2B5EF4-FFF2-40B4-BE49-F238E27FC236}">
                <a16:creationId xmlns:a16="http://schemas.microsoft.com/office/drawing/2014/main" id="{AEBAA4F1-3C89-4BF4-A8C8-ED6AC02E6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ELMO</a:t>
            </a:r>
            <a:endParaRPr lang="zh-CN" altLang="en-US" dirty="0">
              <a:sym typeface="+mn-lt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91C4D54-B912-481C-87D5-C107E3DA3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>
                <a:sym typeface="+mn-lt"/>
              </a:rPr>
              <a:pPr/>
              <a:t>8</a:t>
            </a:fld>
            <a:endParaRPr lang="zh-CN" altLang="en-US">
              <a:sym typeface="+mn-lt"/>
            </a:endParaRPr>
          </a:p>
        </p:txBody>
      </p:sp>
      <p:sp>
        <p:nvSpPr>
          <p:cNvPr id="24" name="矩形 23" descr="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">
            <a:extLst>
              <a:ext uri="{FF2B5EF4-FFF2-40B4-BE49-F238E27FC236}">
                <a16:creationId xmlns:a16="http://schemas.microsoft.com/office/drawing/2014/main" id="{F4CFCBC4-5932-41A9-A701-5F9DCB18FC7F}"/>
              </a:ext>
            </a:extLst>
          </p:cNvPr>
          <p:cNvSpPr/>
          <p:nvPr/>
        </p:nvSpPr>
        <p:spPr>
          <a:xfrm>
            <a:off x="897204" y="1292478"/>
            <a:ext cx="3936324" cy="4498722"/>
          </a:xfrm>
          <a:prstGeom prst="rect">
            <a:avLst/>
          </a:prstGeom>
          <a:noFill/>
        </p:spPr>
        <p:txBody>
          <a:bodyPr wrap="square" anchor="ctr" anchorCtr="0">
            <a:normAutofit/>
          </a:bodyPr>
          <a:lstStyle/>
          <a:p>
            <a:pPr marL="342900" indent="-342900" algn="just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cs typeface="+mn-ea"/>
                <a:sym typeface="+mn-lt"/>
              </a:rPr>
              <a:t>ELMO</a:t>
            </a:r>
            <a:r>
              <a:rPr lang="zh-CN" altLang="en-US" sz="2000" dirty="0">
                <a:solidFill>
                  <a:srgbClr val="000000"/>
                </a:solidFill>
                <a:cs typeface="+mn-ea"/>
                <a:sym typeface="+mn-lt"/>
              </a:rPr>
              <a:t>的思路是用深度的双向</a:t>
            </a:r>
            <a:r>
              <a:rPr lang="en-US" altLang="zh-CN" sz="2000" dirty="0">
                <a:solidFill>
                  <a:srgbClr val="000000"/>
                </a:solidFill>
                <a:cs typeface="+mn-ea"/>
                <a:sym typeface="+mn-lt"/>
              </a:rPr>
              <a:t>RNN(LSTM)</a:t>
            </a:r>
            <a:r>
              <a:rPr lang="zh-CN" altLang="en-US" sz="2000" dirty="0">
                <a:solidFill>
                  <a:srgbClr val="000000"/>
                </a:solidFill>
                <a:cs typeface="+mn-ea"/>
                <a:sym typeface="+mn-lt"/>
              </a:rPr>
              <a:t>在大量未标注数据上训练语言模型，如右图所示</a:t>
            </a:r>
          </a:p>
          <a:p>
            <a:pPr marL="342900" indent="-342900" algn="just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cs typeface="+mn-ea"/>
                <a:sym typeface="+mn-lt"/>
              </a:rPr>
              <a:t>获取不同于</a:t>
            </a:r>
            <a:r>
              <a:rPr lang="en-US" altLang="zh-CN" sz="2000" dirty="0">
                <a:solidFill>
                  <a:srgbClr val="000000"/>
                </a:solidFill>
                <a:cs typeface="+mn-ea"/>
                <a:sym typeface="+mn-lt"/>
              </a:rPr>
              <a:t>word2vec</a:t>
            </a:r>
            <a:r>
              <a:rPr lang="zh-CN" altLang="en-US" sz="2000" dirty="0">
                <a:solidFill>
                  <a:srgbClr val="000000"/>
                </a:solidFill>
                <a:cs typeface="+mn-ea"/>
                <a:sym typeface="+mn-lt"/>
              </a:rPr>
              <a:t>的带上下文含义的</a:t>
            </a:r>
            <a:r>
              <a:rPr lang="en-US" altLang="zh-CN" sz="2000" dirty="0">
                <a:solidFill>
                  <a:srgbClr val="000000"/>
                </a:solidFill>
                <a:cs typeface="+mn-ea"/>
                <a:sym typeface="+mn-lt"/>
              </a:rPr>
              <a:t>Embedding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F5BFA7AA-B9E6-4219-B1B8-98D6ABAB30AA}"/>
              </a:ext>
            </a:extLst>
          </p:cNvPr>
          <p:cNvSpPr/>
          <p:nvPr/>
        </p:nvSpPr>
        <p:spPr>
          <a:xfrm>
            <a:off x="5787840" y="1549794"/>
            <a:ext cx="5265656" cy="3984090"/>
          </a:xfrm>
          <a:prstGeom prst="roundRect">
            <a:avLst>
              <a:gd name="adj" fmla="val 2543"/>
            </a:avLst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98C7513-46CF-43E0-9F6A-56C9F34FED66}"/>
              </a:ext>
            </a:extLst>
          </p:cNvPr>
          <p:cNvSpPr/>
          <p:nvPr/>
        </p:nvSpPr>
        <p:spPr>
          <a:xfrm>
            <a:off x="6029140" y="1292478"/>
            <a:ext cx="5215123" cy="4498722"/>
          </a:xfrm>
          <a:prstGeom prst="roundRect">
            <a:avLst>
              <a:gd name="adj" fmla="val 2543"/>
            </a:avLst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27" name="Picture 2" descr="http://fancyerii.github.io/img/bert/elmo-3.png">
            <a:extLst>
              <a:ext uri="{FF2B5EF4-FFF2-40B4-BE49-F238E27FC236}">
                <a16:creationId xmlns:a16="http://schemas.microsoft.com/office/drawing/2014/main" id="{CED27A03-50C6-4987-BC17-805137E9B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872" y="1819047"/>
            <a:ext cx="4901658" cy="3587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516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2CA14A-601F-40D2-BA1A-4691ACC4C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BERT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0C807D-D186-459B-A851-E2DD9708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449"/>
            <a:ext cx="10169434" cy="1470570"/>
          </a:xfrm>
        </p:spPr>
        <p:txBody>
          <a:bodyPr/>
          <a:lstStyle/>
          <a:p>
            <a:r>
              <a:rPr lang="zh-CN" altLang="en-US" dirty="0"/>
              <a:t>结构 ：</a:t>
            </a:r>
            <a:r>
              <a:rPr lang="en-US" altLang="zh-CN" dirty="0"/>
              <a:t>BERT</a:t>
            </a:r>
            <a:r>
              <a:rPr lang="zh-CN" altLang="en-US" dirty="0"/>
              <a:t>能够同时利用前后两个方向的信息，而</a:t>
            </a:r>
            <a:r>
              <a:rPr lang="en-US" altLang="zh-CN" dirty="0" err="1"/>
              <a:t>ELMo</a:t>
            </a:r>
            <a:r>
              <a:rPr lang="zh-CN" altLang="en-US" dirty="0"/>
              <a:t>和</a:t>
            </a:r>
            <a:r>
              <a:rPr lang="en-US" altLang="zh-CN" dirty="0"/>
              <a:t>GPT</a:t>
            </a:r>
            <a:r>
              <a:rPr lang="zh-CN" altLang="en-US" dirty="0"/>
              <a:t>只能使用单个方向的</a:t>
            </a:r>
            <a:endParaRPr lang="en-US" altLang="zh-CN" dirty="0"/>
          </a:p>
          <a:p>
            <a:r>
              <a:rPr lang="zh-CN" altLang="en-US" dirty="0"/>
              <a:t>语言模型：</a:t>
            </a:r>
            <a:r>
              <a:rPr lang="en-US" altLang="zh-CN" dirty="0"/>
              <a:t>Mask</a:t>
            </a:r>
            <a:r>
              <a:rPr lang="zh-CN" altLang="en-US" dirty="0"/>
              <a:t>语言模型</a:t>
            </a:r>
            <a:r>
              <a:rPr lang="en-US" altLang="zh-CN" dirty="0"/>
              <a:t>,</a:t>
            </a:r>
            <a:r>
              <a:rPr lang="zh-CN" altLang="en-US" dirty="0"/>
              <a:t>通过给定一个句子，把其中某个词遮挡起来，猜测可能的词</a:t>
            </a:r>
            <a:endParaRPr lang="en-US" altLang="zh-CN" dirty="0"/>
          </a:p>
          <a:p>
            <a:r>
              <a:rPr lang="zh-CN" altLang="en-US" dirty="0"/>
              <a:t>额外任务：预测句子是否相关，理解句子间关系</a:t>
            </a:r>
          </a:p>
        </p:txBody>
      </p:sp>
      <p:pic>
        <p:nvPicPr>
          <p:cNvPr id="4098" name="Picture 2" descr="http://fancyerii.github.io/img/bert/bert-1.png">
            <a:extLst>
              <a:ext uri="{FF2B5EF4-FFF2-40B4-BE49-F238E27FC236}">
                <a16:creationId xmlns:a16="http://schemas.microsoft.com/office/drawing/2014/main" id="{02429009-DD04-452B-9F9F-167E91D40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4" y="2916283"/>
            <a:ext cx="10351226" cy="2913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6054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2dfa4072-8d51-44c5-98ae-30a70443576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80e25c2-97e1-4d5c-b51f-8d6d52b20bd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dada4e3-3d5b-4186-a3d8-c12d5a13f0ae"/>
</p:tagLst>
</file>

<file path=ppt/theme/theme1.xml><?xml version="1.0" encoding="utf-8"?>
<a:theme xmlns:a="http://schemas.openxmlformats.org/drawingml/2006/main" name="主题5">
  <a:themeElements>
    <a:clrScheme name="地铁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03689"/>
      </a:accent1>
      <a:accent2>
        <a:srgbClr val="DA3C49"/>
      </a:accent2>
      <a:accent3>
        <a:srgbClr val="ACD9F2"/>
      </a:accent3>
      <a:accent4>
        <a:srgbClr val="CDD7DB"/>
      </a:accent4>
      <a:accent5>
        <a:srgbClr val="F0EFE0"/>
      </a:accent5>
      <a:accent6>
        <a:srgbClr val="215E8B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地铁">
    <a:dk1>
      <a:srgbClr val="000000"/>
    </a:dk1>
    <a:lt1>
      <a:srgbClr val="FFFFFF"/>
    </a:lt1>
    <a:dk2>
      <a:srgbClr val="44546A"/>
    </a:dk2>
    <a:lt2>
      <a:srgbClr val="E7E6E6"/>
    </a:lt2>
    <a:accent1>
      <a:srgbClr val="303689"/>
    </a:accent1>
    <a:accent2>
      <a:srgbClr val="DA3C49"/>
    </a:accent2>
    <a:accent3>
      <a:srgbClr val="ACD9F2"/>
    </a:accent3>
    <a:accent4>
      <a:srgbClr val="CDD7DB"/>
    </a:accent4>
    <a:accent5>
      <a:srgbClr val="F0EFE0"/>
    </a:accent5>
    <a:accent6>
      <a:srgbClr val="215E8B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地铁">
    <a:dk1>
      <a:srgbClr val="000000"/>
    </a:dk1>
    <a:lt1>
      <a:srgbClr val="FFFFFF"/>
    </a:lt1>
    <a:dk2>
      <a:srgbClr val="44546A"/>
    </a:dk2>
    <a:lt2>
      <a:srgbClr val="E7E6E6"/>
    </a:lt2>
    <a:accent1>
      <a:srgbClr val="303689"/>
    </a:accent1>
    <a:accent2>
      <a:srgbClr val="DA3C49"/>
    </a:accent2>
    <a:accent3>
      <a:srgbClr val="ACD9F2"/>
    </a:accent3>
    <a:accent4>
      <a:srgbClr val="CDD7DB"/>
    </a:accent4>
    <a:accent5>
      <a:srgbClr val="F0EFE0"/>
    </a:accent5>
    <a:accent6>
      <a:srgbClr val="215E8B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地铁">
    <a:dk1>
      <a:srgbClr val="000000"/>
    </a:dk1>
    <a:lt1>
      <a:srgbClr val="FFFFFF"/>
    </a:lt1>
    <a:dk2>
      <a:srgbClr val="44546A"/>
    </a:dk2>
    <a:lt2>
      <a:srgbClr val="E7E6E6"/>
    </a:lt2>
    <a:accent1>
      <a:srgbClr val="303689"/>
    </a:accent1>
    <a:accent2>
      <a:srgbClr val="DA3C49"/>
    </a:accent2>
    <a:accent3>
      <a:srgbClr val="ACD9F2"/>
    </a:accent3>
    <a:accent4>
      <a:srgbClr val="CDD7DB"/>
    </a:accent4>
    <a:accent5>
      <a:srgbClr val="F0EFE0"/>
    </a:accent5>
    <a:accent6>
      <a:srgbClr val="215E8B"/>
    </a:accent6>
    <a:hlink>
      <a:srgbClr val="0563C1"/>
    </a:hlink>
    <a:folHlink>
      <a:srgbClr val="954F72"/>
    </a:folHlink>
  </a:clrScheme>
</a:themeOverrid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1199</TotalTime>
  <Words>800</Words>
  <Application>Microsoft Office PowerPoint</Application>
  <PresentationFormat>宽屏</PresentationFormat>
  <Paragraphs>83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-apple-system</vt:lpstr>
      <vt:lpstr>等线</vt:lpstr>
      <vt:lpstr>宋体</vt:lpstr>
      <vt:lpstr>微软雅黑</vt:lpstr>
      <vt:lpstr>Arial</vt:lpstr>
      <vt:lpstr>Calibri</vt:lpstr>
      <vt:lpstr>Segoe UI Light</vt:lpstr>
      <vt:lpstr>Times New Roman</vt:lpstr>
      <vt:lpstr>Wingdings</vt:lpstr>
      <vt:lpstr>主题5</vt:lpstr>
      <vt:lpstr>OfficePLUS</vt:lpstr>
      <vt:lpstr>Unified Language Model Pre-training for Natural Language Understanding and Generation</vt:lpstr>
      <vt:lpstr>PowerPoint 演示文稿</vt:lpstr>
      <vt:lpstr>介绍</vt:lpstr>
      <vt:lpstr>RNN与seq2seq</vt:lpstr>
      <vt:lpstr>RNN与Attention</vt:lpstr>
      <vt:lpstr>Transformer</vt:lpstr>
      <vt:lpstr>Transformer</vt:lpstr>
      <vt:lpstr>ELMO</vt:lpstr>
      <vt:lpstr>BERT</vt:lpstr>
      <vt:lpstr>UniLM</vt:lpstr>
      <vt:lpstr>UniLM</vt:lpstr>
      <vt:lpstr>UniLM</vt:lpstr>
      <vt:lpstr>UniLM效果与缺陷</vt:lpstr>
      <vt:lpstr>RECOMMAND</vt:lpstr>
      <vt:lpstr>Thanks.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Lenovo</cp:lastModifiedBy>
  <cp:revision>28</cp:revision>
  <cp:lastPrinted>2017-12-07T16:00:00Z</cp:lastPrinted>
  <dcterms:created xsi:type="dcterms:W3CDTF">2017-12-07T16:00:00Z</dcterms:created>
  <dcterms:modified xsi:type="dcterms:W3CDTF">2022-03-04T01:26:48Z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2018-10-23T07:59:33.2016096Z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