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96CEB-8539-4A3F-AB10-CD2ABE6E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0FC2E5-F21E-4ECA-AC97-BAB6D74A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B143E-3AB4-4AB4-B3BC-458031F7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55B34-8DB0-4246-B89F-CCAC0137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3E327-35A5-48E0-ADF8-C4D71C40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2A2A-3BEC-4B2B-A7BD-32B9E40B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1B12C-9AE7-45AD-8CDF-3607A269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94F92-0E29-44A3-9678-0EB88C2E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A71BA-6CFD-4AAA-B59A-36E4646A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0D41E-1D7D-4DD5-91E8-2871EA7E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8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3C321-3128-437A-9AC1-3D750E50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76764-EFD8-4BDE-BDE8-00DFFEB4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10E0D-0C2A-4F8F-AA52-6EAF45A3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0D763-B783-4B61-8685-AC26373C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6CBD7-C721-4375-A812-C1A86203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6C072-2C43-4090-8339-D2D6133D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CC513-9021-44C9-9324-429E6E60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FA829-D914-499B-A9CE-CB3F6001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3165A-48B4-4C8A-88D8-2A05BDD1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07FB5-C540-4782-9FA0-231AF4EE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2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C0A15-BA35-43F0-A25C-013368A5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41849-4286-4243-8160-67223A2B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93A5D-64D4-4A29-AE5E-D7939C7A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5701C-97B8-43B4-BE48-CE3A3ADA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86955-A083-4786-AD9A-E150AE72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CD89B-95D5-4428-A4F3-14C00B2E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64440-5B67-439D-92B4-FC3440FCF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4E4A57-C537-4649-B67A-CC90CB75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D65DA-D399-4C1E-8B76-0A784F08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7E4A4-5E48-4A1E-A542-27F70159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DC130-6E6D-41F7-BC66-C049E381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3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D91A0-8C5A-4CF0-BFA8-C6C34939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B9AEA-CA5D-46FE-9CF5-DEA6F8FF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148EA-29F5-4F6D-BC35-E7E6C7204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29096D-B6D2-4221-A235-AC5E36805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58F53D-D560-4715-86CB-378DE963E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61712E-AC13-4330-914E-0A84BA2A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04025B-CA12-4294-B1BF-5F994EEA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FE1D87-D3BB-457E-92C6-54C46F1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3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8378B-44DC-4152-991B-1AB7A579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5EFD2-A5CC-4928-B0A7-8B6478BB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63B67-9651-4854-97F4-0AB63360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2E498-6C42-4F86-949B-7FA38D00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3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B43E71-757F-4A49-B236-C32731E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ADE742-69D0-4F04-A6AE-EBA649CA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DFD80-EA27-4FAC-BB7E-F27F7F5F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261E6-646F-4F85-94CD-621B615A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F0528-CAFB-4CF1-B481-E3FC6E7C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48F1B4-BC80-42C3-AF78-F4A91B19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5EFAD-E0D0-475D-8191-3FD3C1D2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06B7E-96F2-4FF4-AF20-2B9F6EEF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EBADC-DF88-4412-9FB8-6DA1FF07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C90C-6968-4028-96BA-1C10A13D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EC904-0CD8-4262-B2DB-D1166FE2B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282844-1E9F-4804-976B-52EEEC9B8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42A53-1F75-4661-AA54-1D786BD4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DC14E-5E2C-4652-8405-F0DDBA61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9311F-AEB5-48B8-98EE-AB024D91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2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2B833D-E62D-42FA-91F1-B6EF3C97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DA41D-D598-48EB-B243-886FF1B1E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52840-4E06-49F5-B1BC-F5151FD7F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98EB-6B72-46A8-9D68-2C383A49F6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29254-7CFA-4920-AA61-7259C11C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C030E-5433-4979-8AA9-48D53DD0E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BF78-6A33-4E7E-8D75-05EF19C3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E2E43-9647-4952-B255-16737AB6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seq2seq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41868-B6A1-44A1-991F-453AA7B9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501" y="1724116"/>
            <a:ext cx="5138299" cy="170488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Seq2Seq</a:t>
            </a:r>
            <a:r>
              <a:rPr lang="zh-CN" altLang="en-US" sz="2400" dirty="0"/>
              <a:t>结构，编码器</a:t>
            </a:r>
            <a:r>
              <a:rPr lang="en-US" altLang="zh-CN" sz="2400" dirty="0"/>
              <a:t>Encoder</a:t>
            </a:r>
            <a:r>
              <a:rPr lang="zh-CN" altLang="en-US" sz="2400" dirty="0"/>
              <a:t>把所有的输入序列都编码成一个统一的语义向量</a:t>
            </a:r>
            <a:r>
              <a:rPr lang="en-US" altLang="zh-CN" sz="2400" dirty="0"/>
              <a:t>Context</a:t>
            </a:r>
            <a:r>
              <a:rPr lang="zh-CN" altLang="en-US" sz="2400" dirty="0"/>
              <a:t>，然后再由解码器</a:t>
            </a:r>
            <a:r>
              <a:rPr lang="en-US" altLang="zh-CN" sz="2400" dirty="0"/>
              <a:t>Decoder</a:t>
            </a:r>
            <a:r>
              <a:rPr lang="zh-CN" altLang="en-US" sz="2400" dirty="0"/>
              <a:t>解码</a:t>
            </a:r>
          </a:p>
        </p:txBody>
      </p:sp>
      <p:pic>
        <p:nvPicPr>
          <p:cNvPr id="2050" name="Picture 2" descr="https://pic1.zhimg.com/80/v2-a5012851897f8cc685bc946e73496304_720w.jpg">
            <a:extLst>
              <a:ext uri="{FF2B5EF4-FFF2-40B4-BE49-F238E27FC236}">
                <a16:creationId xmlns:a16="http://schemas.microsoft.com/office/drawing/2014/main" id="{830E9F49-0BB0-4C71-8AD6-0BD67168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804852"/>
            <a:ext cx="5231674" cy="35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C0B7ED-384A-408F-8358-B800032DC104}"/>
              </a:ext>
            </a:extLst>
          </p:cNvPr>
          <p:cNvSpPr txBox="1"/>
          <p:nvPr/>
        </p:nvSpPr>
        <p:spPr>
          <a:xfrm>
            <a:off x="6215501" y="3354207"/>
            <a:ext cx="4868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encoder</a:t>
            </a:r>
            <a:r>
              <a:rPr lang="zh-CN" altLang="en-US" sz="2400" dirty="0"/>
              <a:t>把所有的输入序列都编码成一个统一的语义向量</a:t>
            </a:r>
            <a:r>
              <a:rPr lang="en-US" altLang="zh-CN" sz="2400" dirty="0"/>
              <a:t>Context</a:t>
            </a:r>
            <a:r>
              <a:rPr lang="zh-CN" altLang="en-US" sz="2400" dirty="0"/>
              <a:t>，由</a:t>
            </a:r>
            <a:r>
              <a:rPr lang="en-US" altLang="zh-CN" sz="2400" dirty="0"/>
              <a:t>Decoder</a:t>
            </a:r>
            <a:r>
              <a:rPr lang="zh-CN" altLang="en-US" sz="2400" dirty="0"/>
              <a:t>解码。但过长的</a:t>
            </a:r>
            <a:r>
              <a:rPr lang="en-US" altLang="zh-CN" sz="2400" dirty="0"/>
              <a:t>Encoder</a:t>
            </a:r>
            <a:r>
              <a:rPr lang="zh-CN" altLang="en-US" sz="2400" dirty="0"/>
              <a:t>信息过多，难以维持。</a:t>
            </a:r>
          </a:p>
        </p:txBody>
      </p:sp>
    </p:spTree>
    <p:extLst>
      <p:ext uri="{BB962C8B-B14F-4D97-AF65-F5344CB8AC3E}">
        <p14:creationId xmlns:p14="http://schemas.microsoft.com/office/powerpoint/2010/main" val="202301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716DC-44A4-411E-AC76-9AAA73B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Attention</a:t>
            </a:r>
            <a:endParaRPr lang="zh-CN" altLang="en-US" dirty="0"/>
          </a:p>
        </p:txBody>
      </p:sp>
      <p:pic>
        <p:nvPicPr>
          <p:cNvPr id="4" name="内容占位符 3" descr="http://fancyerii.github.io/img/transformer/attention_mechanism.jpg">
            <a:extLst>
              <a:ext uri="{FF2B5EF4-FFF2-40B4-BE49-F238E27FC236}">
                <a16:creationId xmlns:a16="http://schemas.microsoft.com/office/drawing/2014/main" id="{C6470F4C-D207-4463-A96F-470586E4B2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478" y="1690688"/>
            <a:ext cx="586637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5C86CEC0-5174-4C70-ABA6-C0ED54A42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65" y="4342383"/>
            <a:ext cx="4576113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所以如果要改进Seq2Seq结构，最好的切入角度就是：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利用Encoder所有隐藏层状态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解决Context长度限制问题。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F589BC42-87C4-49E9-B61C-17BB627055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5029" y="2683964"/>
            <a:ext cx="28019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3E696-F083-45F5-B051-13D7B029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F6910-F50A-4B72-8272-E56B42C4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2143" cy="2249986"/>
          </a:xfrm>
        </p:spPr>
        <p:txBody>
          <a:bodyPr/>
          <a:lstStyle/>
          <a:p>
            <a:r>
              <a:rPr lang="zh-CN" altLang="en-US" dirty="0"/>
              <a:t>放弃</a:t>
            </a:r>
            <a:r>
              <a:rPr lang="en-US" altLang="zh-CN" dirty="0"/>
              <a:t>RNN</a:t>
            </a:r>
            <a:r>
              <a:rPr lang="zh-CN" altLang="en-US" dirty="0"/>
              <a:t>与</a:t>
            </a:r>
            <a:r>
              <a:rPr lang="en-US" altLang="zh-CN" dirty="0"/>
              <a:t>CNN</a:t>
            </a:r>
            <a:r>
              <a:rPr lang="zh-CN" altLang="en-US" dirty="0"/>
              <a:t>等结构只使用</a:t>
            </a:r>
            <a:r>
              <a:rPr lang="en-US" altLang="zh-CN" dirty="0"/>
              <a:t>QKV</a:t>
            </a:r>
            <a:r>
              <a:rPr lang="zh-CN" altLang="en-US" dirty="0"/>
              <a:t>模型来构建</a:t>
            </a:r>
            <a:r>
              <a:rPr lang="en-US" altLang="zh-CN" dirty="0"/>
              <a:t>attention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使用多组</a:t>
            </a:r>
            <a:r>
              <a:rPr lang="en-US" altLang="zh-CN" dirty="0"/>
              <a:t>QKV</a:t>
            </a:r>
            <a:r>
              <a:rPr lang="zh-CN" altLang="en-US" dirty="0"/>
              <a:t>形成多头注意力模型</a:t>
            </a:r>
          </a:p>
        </p:txBody>
      </p:sp>
      <p:pic>
        <p:nvPicPr>
          <p:cNvPr id="4" name="图片 3" descr="http://fancyerii.github.io/img/transformer/self-attention-matrix-calculation-2.png">
            <a:extLst>
              <a:ext uri="{FF2B5EF4-FFF2-40B4-BE49-F238E27FC236}">
                <a16:creationId xmlns:a16="http://schemas.microsoft.com/office/drawing/2014/main" id="{48AF507F-5BD2-4376-9995-7EB4AFE0CF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02" y="1690688"/>
            <a:ext cx="4422412" cy="20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7D3CF3-AFEA-4DB9-81DE-52D7AC0D5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0548"/>
            <a:ext cx="4814071" cy="1923506"/>
          </a:xfrm>
          <a:prstGeom prst="rect">
            <a:avLst/>
          </a:prstGeom>
        </p:spPr>
      </p:pic>
      <p:pic>
        <p:nvPicPr>
          <p:cNvPr id="7" name="图片 6" descr="http://fancyerii.github.io/img/transformer/transformer_multi-headed_self-attention-recap.png">
            <a:extLst>
              <a:ext uri="{FF2B5EF4-FFF2-40B4-BE49-F238E27FC236}">
                <a16:creationId xmlns:a16="http://schemas.microsoft.com/office/drawing/2014/main" id="{730C46A2-6270-49EA-A120-07153C32506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1" y="3749993"/>
            <a:ext cx="5274310" cy="295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10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53795-A841-418C-B3A0-AFAE303D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2BDF7-4D97-4356-B2D1-5E7603B5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0520" cy="4351338"/>
          </a:xfrm>
        </p:spPr>
        <p:txBody>
          <a:bodyPr/>
          <a:lstStyle/>
          <a:p>
            <a:r>
              <a:rPr lang="en-US" altLang="zh-CN" dirty="0"/>
              <a:t>ELMO</a:t>
            </a:r>
            <a:r>
              <a:rPr lang="zh-CN" altLang="en-US" dirty="0"/>
              <a:t>的思路是用深度的双向</a:t>
            </a:r>
            <a:r>
              <a:rPr lang="en-US" altLang="zh-CN" dirty="0"/>
              <a:t>RNN(LSTM)</a:t>
            </a:r>
            <a:r>
              <a:rPr lang="zh-CN" altLang="en-US" dirty="0"/>
              <a:t>在大量未标注数据上训练语言模型，如右图所示</a:t>
            </a:r>
            <a:endParaRPr lang="en-US" altLang="zh-CN" dirty="0"/>
          </a:p>
          <a:p>
            <a:r>
              <a:rPr lang="zh-CN" altLang="en-US" dirty="0"/>
              <a:t>获取不同于</a:t>
            </a:r>
            <a:r>
              <a:rPr lang="en-US" altLang="zh-CN" dirty="0"/>
              <a:t>word2vec</a:t>
            </a:r>
            <a:r>
              <a:rPr lang="zh-CN" altLang="en-US" dirty="0"/>
              <a:t>的带上下文含义的</a:t>
            </a:r>
            <a:r>
              <a:rPr lang="en-US" altLang="zh-CN" dirty="0"/>
              <a:t>Embedding</a:t>
            </a:r>
            <a:endParaRPr lang="zh-CN" altLang="en-US" dirty="0"/>
          </a:p>
        </p:txBody>
      </p:sp>
      <p:pic>
        <p:nvPicPr>
          <p:cNvPr id="3074" name="Picture 2" descr="http://fancyerii.github.io/img/bert/elmo-3.png">
            <a:extLst>
              <a:ext uri="{FF2B5EF4-FFF2-40B4-BE49-F238E27FC236}">
                <a16:creationId xmlns:a16="http://schemas.microsoft.com/office/drawing/2014/main" id="{43E50E88-31C6-482C-9171-2FA97B958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614" y="1825625"/>
            <a:ext cx="6181861" cy="42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41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CA14A-601F-40D2-BA1A-4691ACC4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C807D-D186-459B-A851-E2DD9708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48"/>
            <a:ext cx="10169434" cy="2502535"/>
          </a:xfrm>
        </p:spPr>
        <p:txBody>
          <a:bodyPr/>
          <a:lstStyle/>
          <a:p>
            <a:r>
              <a:rPr lang="zh-CN" altLang="en-US" dirty="0"/>
              <a:t>结构 ：</a:t>
            </a:r>
            <a:r>
              <a:rPr lang="en-US" altLang="zh-CN" dirty="0"/>
              <a:t>BERT</a:t>
            </a:r>
            <a:r>
              <a:rPr lang="zh-CN" altLang="en-US" dirty="0"/>
              <a:t>能够同时利用前后两个方向的信息，而</a:t>
            </a:r>
            <a:r>
              <a:rPr lang="en-US" altLang="zh-CN" dirty="0" err="1"/>
              <a:t>ELMo</a:t>
            </a:r>
            <a:r>
              <a:rPr lang="zh-CN" altLang="en-US" dirty="0"/>
              <a:t>和</a:t>
            </a:r>
            <a:r>
              <a:rPr lang="en-US" altLang="zh-CN" dirty="0"/>
              <a:t>GPT</a:t>
            </a:r>
            <a:r>
              <a:rPr lang="zh-CN" altLang="en-US" dirty="0"/>
              <a:t>只能使用单个方向的</a:t>
            </a:r>
            <a:endParaRPr lang="en-US" altLang="zh-CN" dirty="0"/>
          </a:p>
          <a:p>
            <a:r>
              <a:rPr lang="zh-CN" altLang="en-US" dirty="0"/>
              <a:t>语言模型：</a:t>
            </a:r>
            <a:r>
              <a:rPr lang="en-US" altLang="zh-CN" dirty="0"/>
              <a:t>Mask</a:t>
            </a:r>
            <a:r>
              <a:rPr lang="zh-CN" altLang="en-US" dirty="0"/>
              <a:t>语言模型</a:t>
            </a:r>
            <a:r>
              <a:rPr lang="en-US" altLang="zh-CN" dirty="0"/>
              <a:t>,</a:t>
            </a:r>
            <a:r>
              <a:rPr lang="zh-CN" altLang="en-US" dirty="0"/>
              <a:t>通过给定一个句子，把其中某个词遮挡起来，猜测可能的词</a:t>
            </a:r>
            <a:endParaRPr lang="en-US" altLang="zh-CN" dirty="0"/>
          </a:p>
          <a:p>
            <a:r>
              <a:rPr lang="zh-CN" altLang="en-US" dirty="0"/>
              <a:t>额外任务：预测句子是否相关，理解句子间关系</a:t>
            </a:r>
          </a:p>
        </p:txBody>
      </p:sp>
      <p:pic>
        <p:nvPicPr>
          <p:cNvPr id="4098" name="Picture 2" descr="http://fancyerii.github.io/img/bert/bert-1.png">
            <a:extLst>
              <a:ext uri="{FF2B5EF4-FFF2-40B4-BE49-F238E27FC236}">
                <a16:creationId xmlns:a16="http://schemas.microsoft.com/office/drawing/2014/main" id="{02429009-DD04-452B-9F9F-167E91D4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" y="3944982"/>
            <a:ext cx="10351226" cy="291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A8356-3AA1-458B-A8FC-BA532AEC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FB385-D729-4055-A4AC-B24A1FA0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统一的预训练过程</a:t>
            </a:r>
            <a:r>
              <a:rPr lang="en-US" altLang="zh-CN" dirty="0"/>
              <a:t>,</a:t>
            </a:r>
            <a:r>
              <a:rPr lang="zh-CN" altLang="en-US" dirty="0"/>
              <a:t>使用一个</a:t>
            </a:r>
            <a:r>
              <a:rPr lang="en-US" altLang="zh-CN" dirty="0"/>
              <a:t>transformer</a:t>
            </a:r>
            <a:r>
              <a:rPr lang="zh-CN" altLang="en-US" dirty="0"/>
              <a:t>语言模型囊括了了不同类型的语言模型的的参数和结构</a:t>
            </a:r>
            <a:r>
              <a:rPr lang="en-US" altLang="zh-CN" dirty="0"/>
              <a:t>(</a:t>
            </a:r>
            <a:r>
              <a:rPr lang="en-US" altLang="zh-CN" dirty="0" err="1"/>
              <a:t>blm</a:t>
            </a:r>
            <a:r>
              <a:rPr lang="zh-CN" altLang="en-US" dirty="0"/>
              <a:t>，</a:t>
            </a:r>
            <a:r>
              <a:rPr lang="en-US" altLang="zh-CN" dirty="0"/>
              <a:t>left-to-</a:t>
            </a:r>
            <a:r>
              <a:rPr lang="en-US" altLang="zh-CN" dirty="0" err="1"/>
              <a:t>right,,seq</a:t>
            </a:r>
            <a:r>
              <a:rPr lang="en-US" altLang="zh-CN" dirty="0"/>
              <a:t>-to-seq),</a:t>
            </a:r>
            <a:r>
              <a:rPr lang="zh-CN" altLang="en-US" dirty="0"/>
              <a:t>从而不需要分开训练多个语言模型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由于包含多种语言模型和结构，参数共享使得模型学到的文本表征更加通用化了</a:t>
            </a:r>
            <a:r>
              <a:rPr lang="en-US" altLang="zh-CN" dirty="0"/>
              <a:t>,</a:t>
            </a:r>
            <a:r>
              <a:rPr lang="zh-CN" altLang="en-US" dirty="0"/>
              <a:t>根据不同的语言建模目标</a:t>
            </a:r>
            <a:r>
              <a:rPr lang="en-US" altLang="zh-CN" dirty="0"/>
              <a:t>,</a:t>
            </a:r>
            <a:r>
              <a:rPr lang="zh-CN" altLang="en-US" dirty="0"/>
              <a:t>上下文信息会以不同的方式去使用。</a:t>
            </a:r>
            <a:endParaRPr lang="en-US" altLang="zh-CN" dirty="0"/>
          </a:p>
          <a:p>
            <a:r>
              <a:rPr lang="en-US" altLang="zh-CN" dirty="0"/>
              <a:t>3.UNILM</a:t>
            </a:r>
            <a:r>
              <a:rPr lang="zh-CN" altLang="en-US" dirty="0"/>
              <a:t>有</a:t>
            </a:r>
            <a:r>
              <a:rPr lang="en-US" altLang="zh-CN" dirty="0"/>
              <a:t>seq-to-seq</a:t>
            </a:r>
            <a:r>
              <a:rPr lang="zh-CN" altLang="en-US" dirty="0"/>
              <a:t>的预训练任务</a:t>
            </a:r>
            <a:r>
              <a:rPr lang="en-US" altLang="zh-CN" dirty="0"/>
              <a:t>,</a:t>
            </a:r>
            <a:r>
              <a:rPr lang="zh-CN" altLang="en-US" dirty="0"/>
              <a:t>所以适用自然语言生成任务</a:t>
            </a:r>
            <a:r>
              <a:rPr lang="en-US" altLang="zh-CN" dirty="0"/>
              <a:t>,</a:t>
            </a:r>
            <a:r>
              <a:rPr lang="zh-CN" altLang="en-US" dirty="0"/>
              <a:t>比如摘要提取</a:t>
            </a:r>
            <a:r>
              <a:rPr lang="en-US" altLang="zh-CN" dirty="0"/>
              <a:t>,</a:t>
            </a:r>
            <a:r>
              <a:rPr lang="zh-CN" altLang="en-US" dirty="0"/>
              <a:t>问题生成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29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EE6E-DBC7-496B-A73B-3C9D58A3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dirty="0"/>
          </a:p>
        </p:txBody>
      </p:sp>
      <p:pic>
        <p:nvPicPr>
          <p:cNvPr id="4" name="内容占位符 3" descr="https://img-blog.csdnimg.cn/20191030171049914.png?x-oss-process=image/watermark,type_ZmFuZ3poZW5naGVpdGk,shadow_10,text_aHR0cHM6Ly9ibG9nLmNzZG4ubmV0L2Fub25Jc0FscmVhZHlUYWtlbg==,size_16,color_FFFFFF,t_70">
            <a:extLst>
              <a:ext uri="{FF2B5EF4-FFF2-40B4-BE49-F238E27FC236}">
                <a16:creationId xmlns:a16="http://schemas.microsoft.com/office/drawing/2014/main" id="{1AA583B2-80D6-4FA9-AAA5-AB1420541C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2" y="1690688"/>
            <a:ext cx="5744608" cy="46593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74F260-16B0-44AD-B9F0-FDC4BA29EE6D}"/>
              </a:ext>
            </a:extLst>
          </p:cNvPr>
          <p:cNvSpPr/>
          <p:nvPr/>
        </p:nvSpPr>
        <p:spPr>
          <a:xfrm>
            <a:off x="6096000" y="3429000"/>
            <a:ext cx="6087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Unidirectional LM : </a:t>
            </a:r>
            <a:r>
              <a:rPr lang="zh-CN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单向的语言模型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>
                <a:cs typeface="Times New Roman" panose="02020603050405020304" pitchFamily="18" charset="0"/>
              </a:rPr>
              <a:t>包括从左到右和从右到左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zh-CN">
                <a:cs typeface="Times New Roman" panose="02020603050405020304" pitchFamily="18" charset="0"/>
              </a:rPr>
              <a:t>单说从左到右</a:t>
            </a:r>
            <a:r>
              <a:rPr lang="en-US" altLang="zh-CN">
                <a:cs typeface="Times New Roman" panose="02020603050405020304" pitchFamily="18" charset="0"/>
              </a:rPr>
              <a:t>, </a:t>
            </a:r>
            <a:r>
              <a:rPr lang="zh-CN" altLang="zh-CN">
                <a:cs typeface="Times New Roman" panose="02020603050405020304" pitchFamily="18" charset="0"/>
              </a:rPr>
              <a:t>在考虑每个基本字符单位的向量表示的时候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zh-CN">
                <a:cs typeface="Times New Roman" panose="02020603050405020304" pitchFamily="18" charset="0"/>
              </a:rPr>
              <a:t>只考虑他本身及本身左边的基本字符单位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CC7E5B-2864-48F9-BD2A-B471803FFBC0}"/>
              </a:ext>
            </a:extLst>
          </p:cNvPr>
          <p:cNvSpPr/>
          <p:nvPr/>
        </p:nvSpPr>
        <p:spPr>
          <a:xfrm>
            <a:off x="6087533" y="1880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Bidirectional LM :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双向的语言模型可以在每一次预测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的时候都获得完整的上下文信息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两个方向的所有的基本字符单位信息都会编码进他的上下文信息中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10E95-C3E6-410D-AE44-F43A427C1989}"/>
              </a:ext>
            </a:extLst>
          </p:cNvPr>
          <p:cNvSpPr/>
          <p:nvPr/>
        </p:nvSpPr>
        <p:spPr>
          <a:xfrm>
            <a:off x="6096000" y="47818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Sequence-to-Sequence LM : </a:t>
            </a:r>
            <a:r>
              <a:rPr lang="en-US" altLang="zh-CN" dirty="0">
                <a:cs typeface="Times New Roman" panose="02020603050405020304" pitchFamily="18" charset="0"/>
              </a:rPr>
              <a:t>seq-to-seq</a:t>
            </a:r>
            <a:r>
              <a:rPr lang="zh-CN" altLang="zh-CN" dirty="0">
                <a:cs typeface="Times New Roman" panose="02020603050405020304" pitchFamily="18" charset="0"/>
              </a:rPr>
              <a:t>的场景中</a:t>
            </a:r>
            <a:r>
              <a:rPr lang="en-US" altLang="zh-CN" dirty="0">
                <a:cs typeface="Times New Roman" panose="02020603050405020304" pitchFamily="18" charset="0"/>
              </a:rPr>
              <a:t>source</a:t>
            </a:r>
            <a:r>
              <a:rPr lang="zh-CN" altLang="en-US" dirty="0"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cs typeface="Times New Roman" panose="02020603050405020304" pitchFamily="18" charset="0"/>
              </a:rPr>
              <a:t>对应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r>
              <a:rPr lang="zh-CN" altLang="zh-CN" dirty="0"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cs typeface="Times New Roman" panose="02020603050405020304" pitchFamily="18" charset="0"/>
              </a:rPr>
              <a:t>source</a:t>
            </a:r>
            <a:r>
              <a:rPr lang="zh-CN" altLang="zh-CN" dirty="0">
                <a:cs typeface="Times New Roman" panose="02020603050405020304" pitchFamily="18" charset="0"/>
              </a:rPr>
              <a:t>里的基本字符单位对互相可见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r>
              <a:rPr lang="zh-CN" altLang="zh-CN" dirty="0">
                <a:cs typeface="Times New Roman" panose="02020603050405020304" pitchFamily="18" charset="0"/>
              </a:rPr>
              <a:t>但是在</a:t>
            </a:r>
            <a:r>
              <a:rPr lang="en-US" altLang="zh-CN" dirty="0">
                <a:cs typeface="Times New Roman" panose="02020603050405020304" pitchFamily="18" charset="0"/>
              </a:rPr>
              <a:t>target</a:t>
            </a:r>
            <a:r>
              <a:rPr lang="zh-CN" altLang="zh-CN" dirty="0">
                <a:cs typeface="Times New Roman" panose="02020603050405020304" pitchFamily="18" charset="0"/>
              </a:rPr>
              <a:t>里面的基本字符单位只能见到自己和自己左边的基本字符单位</a:t>
            </a:r>
            <a:r>
              <a:rPr lang="en-US" altLang="zh-CN" dirty="0">
                <a:cs typeface="Times New Roman" panose="02020603050405020304" pitchFamily="18" charset="0"/>
              </a:rPr>
              <a:t> 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55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7DFFA-FFFF-4FEF-B8CB-2EA418BC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endParaRPr lang="zh-CN" altLang="en-US" dirty="0"/>
          </a:p>
        </p:txBody>
      </p:sp>
      <p:pic>
        <p:nvPicPr>
          <p:cNvPr id="4" name="内容占位符 3" descr="https://img-blog.csdnimg.cn/20191105155452374.png?x-oss-process=image/watermark,type_ZmFuZ3poZW5naGVpdGk,shadow_10,text_aHR0cHM6Ly9ibG9nLmNzZG4ubmV0L2Fub25Jc0FscmVhZHlUYWtlbg==,size_16,color_FFFFFF,t_70">
            <a:extLst>
              <a:ext uri="{FF2B5EF4-FFF2-40B4-BE49-F238E27FC236}">
                <a16:creationId xmlns:a16="http://schemas.microsoft.com/office/drawing/2014/main" id="{57344D92-E842-4CD1-96CD-B7BD3C401D4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" b="7120"/>
          <a:stretch/>
        </p:blipFill>
        <p:spPr bwMode="auto">
          <a:xfrm>
            <a:off x="838200" y="1396301"/>
            <a:ext cx="9135533" cy="2650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86010A-F8A6-4B56-8D8B-9144CA6422EF}"/>
              </a:ext>
            </a:extLst>
          </p:cNvPr>
          <p:cNvSpPr/>
          <p:nvPr/>
        </p:nvSpPr>
        <p:spPr>
          <a:xfrm>
            <a:off x="838199" y="4047067"/>
            <a:ext cx="10574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为参数固定的矩阵，不同的矩阵用于不同的任务当中。当需要相应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可见时，使其相应位置元素值为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，不做改变。当需要不可见时，使其相应位置元素值为负无穷，经过</a:t>
            </a:r>
            <a:r>
              <a:rPr lang="en-US" altLang="zh-CN" kern="100" dirty="0" err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值为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，表示对当前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不可见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CDAE1A-F1CC-47E9-863E-738CD3FA12B9}"/>
              </a:ext>
            </a:extLst>
          </p:cNvPr>
          <p:cNvSpPr/>
          <p:nvPr/>
        </p:nvSpPr>
        <p:spPr>
          <a:xfrm>
            <a:off x="838197" y="5247396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同时训练：</a:t>
            </a:r>
            <a:r>
              <a:rPr lang="zh-CN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在一个训练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batch</a:t>
            </a:r>
            <a:r>
              <a:rPr lang="zh-CN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</a:t>
            </a:r>
            <a:r>
              <a:rPr lang="zh-CN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三分之一的时间用</a:t>
            </a:r>
            <a:r>
              <a:rPr lang="en-US" altLang="zh-CN" b="1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Bidirectional LM ,</a:t>
            </a:r>
            <a:r>
              <a:rPr lang="zh-CN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三分之一的时间用</a:t>
            </a:r>
            <a:r>
              <a:rPr lang="en-US" altLang="zh-CN" b="1" kern="1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Sequence-to-Sequence LM, </a:t>
            </a:r>
            <a:r>
              <a:rPr lang="zh-CN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然后从左到右的单向和从右到左的单向各占六分之一的时间</a:t>
            </a:r>
            <a:r>
              <a:rPr lang="en-US" altLang="zh-CN" kern="1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0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9E9ED-6FE6-418A-B295-4FAA4377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r>
              <a:rPr lang="zh-CN" altLang="en-US" dirty="0"/>
              <a:t>效果与缺陷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58FA-EB7A-4266-97D9-2945A076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34502"/>
            <a:ext cx="4893733" cy="4351338"/>
          </a:xfrm>
        </p:spPr>
        <p:txBody>
          <a:bodyPr/>
          <a:lstStyle/>
          <a:p>
            <a:r>
              <a:rPr lang="zh-CN" altLang="zh-CN" dirty="0"/>
              <a:t>算力要求太高：训练用的服务器，</a:t>
            </a:r>
            <a:r>
              <a:rPr lang="en-US" altLang="zh-CN" dirty="0"/>
              <a:t>8 </a:t>
            </a:r>
            <a:r>
              <a:rPr lang="zh-CN" altLang="zh-CN" dirty="0"/>
              <a:t>张</a:t>
            </a:r>
            <a:r>
              <a:rPr lang="en-US" altLang="zh-CN" dirty="0"/>
              <a:t> V100 GPU</a:t>
            </a:r>
            <a:r>
              <a:rPr lang="zh-CN" altLang="zh-CN" dirty="0"/>
              <a:t>服务器，一次完整训练花费</a:t>
            </a:r>
            <a:r>
              <a:rPr lang="en-US" altLang="zh-CN" dirty="0"/>
              <a:t>23 </a:t>
            </a:r>
            <a:r>
              <a:rPr lang="zh-CN" altLang="zh-CN" dirty="0"/>
              <a:t>天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单一语言：</a:t>
            </a:r>
            <a:r>
              <a:rPr lang="zh-CN" altLang="zh-CN" dirty="0"/>
              <a:t>主要关注单语</a:t>
            </a:r>
            <a:r>
              <a:rPr lang="en-US" altLang="zh-CN" dirty="0"/>
              <a:t>NLP</a:t>
            </a:r>
            <a:r>
              <a:rPr lang="zh-CN" altLang="zh-CN" dirty="0"/>
              <a:t>任务</a:t>
            </a:r>
            <a:r>
              <a:rPr lang="zh-CN" altLang="en-US" dirty="0"/>
              <a:t>，没有再其他语言上进行扩展。</a:t>
            </a:r>
            <a:endParaRPr lang="en-US" altLang="zh-CN" dirty="0"/>
          </a:p>
          <a:p>
            <a:r>
              <a:rPr lang="zh-CN" altLang="en-US" dirty="0"/>
              <a:t>实验：缺乏</a:t>
            </a:r>
            <a:r>
              <a:rPr lang="zh-CN" altLang="zh-CN" dirty="0"/>
              <a:t>足够的终端应用实验和消融实验，以研究模型能力。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25190-DF49-4952-9F39-8F098C17F8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845" y="1734502"/>
            <a:ext cx="5194090" cy="33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5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621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Times New Roman</vt:lpstr>
      <vt:lpstr>Office 主题​​</vt:lpstr>
      <vt:lpstr>RNN与seq2seq</vt:lpstr>
      <vt:lpstr>RNN与Attention</vt:lpstr>
      <vt:lpstr>Transformer</vt:lpstr>
      <vt:lpstr>ELMO</vt:lpstr>
      <vt:lpstr>BERT</vt:lpstr>
      <vt:lpstr>UniLM</vt:lpstr>
      <vt:lpstr>UniLM</vt:lpstr>
      <vt:lpstr>UniLM</vt:lpstr>
      <vt:lpstr>UniLM效果与缺陷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8</cp:revision>
  <dcterms:created xsi:type="dcterms:W3CDTF">2021-05-27T07:58:43Z</dcterms:created>
  <dcterms:modified xsi:type="dcterms:W3CDTF">2021-06-28T03:37:20Z</dcterms:modified>
</cp:coreProperties>
</file>