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6" r:id="rId4"/>
    <p:sldId id="257" r:id="rId5"/>
    <p:sldId id="258" r:id="rId6"/>
    <p:sldId id="259"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1542" y="-10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5BC76-0F98-4918-9469-63149A5D58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43501D-5A70-4B1E-BA13-444BDD1B25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DCA7EB-A882-495B-B39F-4E8CD385EFFF}"/>
              </a:ext>
            </a:extLst>
          </p:cNvPr>
          <p:cNvSpPr>
            <a:spLocks noGrp="1"/>
          </p:cNvSpPr>
          <p:nvPr>
            <p:ph type="dt" sz="half" idx="10"/>
          </p:nvPr>
        </p:nvSpPr>
        <p:spPr/>
        <p:txBody>
          <a:bodyPr/>
          <a:lstStyle/>
          <a:p>
            <a:fld id="{22AF9C23-8593-40DB-AB2B-E0673472928C}"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6567891E-80F1-4306-8281-A58AEAEB76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CEC2F3-C9B4-4211-87B6-63B8A4969093}"/>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253834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11FAB-064D-474A-851D-29A18AC0E8B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6839FD5-850D-49DF-B8C4-933E6F4FA38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5E87C5B-1589-433D-9242-70271026748D}"/>
              </a:ext>
            </a:extLst>
          </p:cNvPr>
          <p:cNvSpPr>
            <a:spLocks noGrp="1"/>
          </p:cNvSpPr>
          <p:nvPr>
            <p:ph type="dt" sz="half" idx="10"/>
          </p:nvPr>
        </p:nvSpPr>
        <p:spPr/>
        <p:txBody>
          <a:bodyPr/>
          <a:lstStyle/>
          <a:p>
            <a:fld id="{22AF9C23-8593-40DB-AB2B-E0673472928C}"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D273BF98-D4B6-400F-B0AD-2FC97B5DF2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509DFE-435B-4581-9800-E8ED41878A1F}"/>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321813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AC3862F-4C22-461B-AA56-501A44AF893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68B0E6C-2A87-4AF2-AC4C-93E3232D211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4F3E12-6F59-47E0-89C0-ADE2B5FFA189}"/>
              </a:ext>
            </a:extLst>
          </p:cNvPr>
          <p:cNvSpPr>
            <a:spLocks noGrp="1"/>
          </p:cNvSpPr>
          <p:nvPr>
            <p:ph type="dt" sz="half" idx="10"/>
          </p:nvPr>
        </p:nvSpPr>
        <p:spPr/>
        <p:txBody>
          <a:bodyPr/>
          <a:lstStyle/>
          <a:p>
            <a:fld id="{22AF9C23-8593-40DB-AB2B-E0673472928C}"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4A7683AC-8608-4EF3-872B-726488202F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3D4D82-FF7F-49AC-905A-71C9206AD0A8}"/>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1514093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65C83-FB9B-46D9-9C92-5BBA2DDA8A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EFD01C-FC52-4DA6-94F9-17A8CB7F7F3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2E99FB-3D90-4721-86EC-DA1648F33D44}"/>
              </a:ext>
            </a:extLst>
          </p:cNvPr>
          <p:cNvSpPr>
            <a:spLocks noGrp="1"/>
          </p:cNvSpPr>
          <p:nvPr>
            <p:ph type="dt" sz="half" idx="10"/>
          </p:nvPr>
        </p:nvSpPr>
        <p:spPr/>
        <p:txBody>
          <a:bodyPr/>
          <a:lstStyle/>
          <a:p>
            <a:fld id="{22AF9C23-8593-40DB-AB2B-E0673472928C}"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E923A742-37E5-48D3-88FF-EDF27E4B34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1FF76C-B18C-4F83-A82E-293FA98BC9EE}"/>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91584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B0AB5-861C-4FC8-93D6-2BCCDD53991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5C0EF5-1A17-4934-B10E-329AE00EB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058B435-0F98-4FA1-B838-ECF764408D18}"/>
              </a:ext>
            </a:extLst>
          </p:cNvPr>
          <p:cNvSpPr>
            <a:spLocks noGrp="1"/>
          </p:cNvSpPr>
          <p:nvPr>
            <p:ph type="dt" sz="half" idx="10"/>
          </p:nvPr>
        </p:nvSpPr>
        <p:spPr/>
        <p:txBody>
          <a:bodyPr/>
          <a:lstStyle/>
          <a:p>
            <a:fld id="{22AF9C23-8593-40DB-AB2B-E0673472928C}"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CC393B09-AFB4-4637-A478-5955508488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4EED85-AA05-480E-82CA-DDE6A0F2B235}"/>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2010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B2225-3575-431E-91ED-191447026E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CCA17C-AA19-40F9-A666-666502D7840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AA6CFD0-BE71-4BBD-8637-BC06BB37FE2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E7E55CA-098B-4DED-9A8B-DBBA2DE10477}"/>
              </a:ext>
            </a:extLst>
          </p:cNvPr>
          <p:cNvSpPr>
            <a:spLocks noGrp="1"/>
          </p:cNvSpPr>
          <p:nvPr>
            <p:ph type="dt" sz="half" idx="10"/>
          </p:nvPr>
        </p:nvSpPr>
        <p:spPr/>
        <p:txBody>
          <a:bodyPr/>
          <a:lstStyle/>
          <a:p>
            <a:fld id="{22AF9C23-8593-40DB-AB2B-E0673472928C}" type="datetimeFigureOut">
              <a:rPr lang="zh-CN" altLang="en-US" smtClean="0"/>
              <a:t>2021/11/29</a:t>
            </a:fld>
            <a:endParaRPr lang="zh-CN" altLang="en-US"/>
          </a:p>
        </p:txBody>
      </p:sp>
      <p:sp>
        <p:nvSpPr>
          <p:cNvPr id="6" name="页脚占位符 5">
            <a:extLst>
              <a:ext uri="{FF2B5EF4-FFF2-40B4-BE49-F238E27FC236}">
                <a16:creationId xmlns:a16="http://schemas.microsoft.com/office/drawing/2014/main" id="{B6B3E099-EFF4-4916-8068-C9D6DAB2FD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BF24A3-903B-40EF-8AD6-F2A95D04B6A9}"/>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92626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04421-AF06-491A-9247-BD5DB21358F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E05ACB6-7B5C-42A6-8AF6-6D26CC210A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48E72EC-FB32-4CCE-8C9B-9104AA5E605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1385346-4AC3-4465-A86D-858D5813C7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F116196-E70E-4E55-993C-5C533FD41E8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300AFAF-4E35-4BAB-A166-26281D4190BD}"/>
              </a:ext>
            </a:extLst>
          </p:cNvPr>
          <p:cNvSpPr>
            <a:spLocks noGrp="1"/>
          </p:cNvSpPr>
          <p:nvPr>
            <p:ph type="dt" sz="half" idx="10"/>
          </p:nvPr>
        </p:nvSpPr>
        <p:spPr/>
        <p:txBody>
          <a:bodyPr/>
          <a:lstStyle/>
          <a:p>
            <a:fld id="{22AF9C23-8593-40DB-AB2B-E0673472928C}" type="datetimeFigureOut">
              <a:rPr lang="zh-CN" altLang="en-US" smtClean="0"/>
              <a:t>2021/11/29</a:t>
            </a:fld>
            <a:endParaRPr lang="zh-CN" altLang="en-US"/>
          </a:p>
        </p:txBody>
      </p:sp>
      <p:sp>
        <p:nvSpPr>
          <p:cNvPr id="8" name="页脚占位符 7">
            <a:extLst>
              <a:ext uri="{FF2B5EF4-FFF2-40B4-BE49-F238E27FC236}">
                <a16:creationId xmlns:a16="http://schemas.microsoft.com/office/drawing/2014/main" id="{1D91B3A8-8433-4EDD-9C25-B0136D3A681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658E87E-23EC-456D-80C9-98B0A4939443}"/>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385222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88BED-E273-451A-88E9-337017253DD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0EDCCD4-8C96-43CF-8EB0-D5794F0BF041}"/>
              </a:ext>
            </a:extLst>
          </p:cNvPr>
          <p:cNvSpPr>
            <a:spLocks noGrp="1"/>
          </p:cNvSpPr>
          <p:nvPr>
            <p:ph type="dt" sz="half" idx="10"/>
          </p:nvPr>
        </p:nvSpPr>
        <p:spPr/>
        <p:txBody>
          <a:bodyPr/>
          <a:lstStyle/>
          <a:p>
            <a:fld id="{22AF9C23-8593-40DB-AB2B-E0673472928C}" type="datetimeFigureOut">
              <a:rPr lang="zh-CN" altLang="en-US" smtClean="0"/>
              <a:t>2021/11/29</a:t>
            </a:fld>
            <a:endParaRPr lang="zh-CN" altLang="en-US"/>
          </a:p>
        </p:txBody>
      </p:sp>
      <p:sp>
        <p:nvSpPr>
          <p:cNvPr id="4" name="页脚占位符 3">
            <a:extLst>
              <a:ext uri="{FF2B5EF4-FFF2-40B4-BE49-F238E27FC236}">
                <a16:creationId xmlns:a16="http://schemas.microsoft.com/office/drawing/2014/main" id="{ADF31DC9-255C-4C41-A563-901D68C9C92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F10B5DB-209F-4C04-93A6-78D9581CAAA8}"/>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23437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48AB2D6-BC9E-4337-B3E7-71778F30CDB4}"/>
              </a:ext>
            </a:extLst>
          </p:cNvPr>
          <p:cNvSpPr>
            <a:spLocks noGrp="1"/>
          </p:cNvSpPr>
          <p:nvPr>
            <p:ph type="dt" sz="half" idx="10"/>
          </p:nvPr>
        </p:nvSpPr>
        <p:spPr/>
        <p:txBody>
          <a:bodyPr/>
          <a:lstStyle/>
          <a:p>
            <a:fld id="{22AF9C23-8593-40DB-AB2B-E0673472928C}" type="datetimeFigureOut">
              <a:rPr lang="zh-CN" altLang="en-US" smtClean="0"/>
              <a:t>2021/11/29</a:t>
            </a:fld>
            <a:endParaRPr lang="zh-CN" altLang="en-US"/>
          </a:p>
        </p:txBody>
      </p:sp>
      <p:sp>
        <p:nvSpPr>
          <p:cNvPr id="3" name="页脚占位符 2">
            <a:extLst>
              <a:ext uri="{FF2B5EF4-FFF2-40B4-BE49-F238E27FC236}">
                <a16:creationId xmlns:a16="http://schemas.microsoft.com/office/drawing/2014/main" id="{BF9CB044-ACC8-410F-BAD3-EE2EE11EA1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3B7B16C-75A3-4779-B3AE-9F2DEB526C70}"/>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4075213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00F1B-05EE-4D67-9001-0E0B2972F8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5B22ADC-6142-462C-B5A7-965D0C6CB8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032161-DCCE-4D5D-BE28-F93E5A5AB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F752C5E-2903-4426-BC5F-506B88F4387F}"/>
              </a:ext>
            </a:extLst>
          </p:cNvPr>
          <p:cNvSpPr>
            <a:spLocks noGrp="1"/>
          </p:cNvSpPr>
          <p:nvPr>
            <p:ph type="dt" sz="half" idx="10"/>
          </p:nvPr>
        </p:nvSpPr>
        <p:spPr/>
        <p:txBody>
          <a:bodyPr/>
          <a:lstStyle/>
          <a:p>
            <a:fld id="{22AF9C23-8593-40DB-AB2B-E0673472928C}" type="datetimeFigureOut">
              <a:rPr lang="zh-CN" altLang="en-US" smtClean="0"/>
              <a:t>2021/11/29</a:t>
            </a:fld>
            <a:endParaRPr lang="zh-CN" altLang="en-US"/>
          </a:p>
        </p:txBody>
      </p:sp>
      <p:sp>
        <p:nvSpPr>
          <p:cNvPr id="6" name="页脚占位符 5">
            <a:extLst>
              <a:ext uri="{FF2B5EF4-FFF2-40B4-BE49-F238E27FC236}">
                <a16:creationId xmlns:a16="http://schemas.microsoft.com/office/drawing/2014/main" id="{F74A651E-1A58-418D-81BD-EBC92BF4E1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E0CD9C-D0E5-4BB7-9F17-5CE938B84CCA}"/>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192990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6674E-7070-472C-B8AB-DE46B48F51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B1CEBDD-1B8D-4144-B576-965EDCCE60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A5396F-50A9-4DA6-AFE7-B4F824EA4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AAB07F4-6D3B-4BA0-BF8F-A9D53BC435FE}"/>
              </a:ext>
            </a:extLst>
          </p:cNvPr>
          <p:cNvSpPr>
            <a:spLocks noGrp="1"/>
          </p:cNvSpPr>
          <p:nvPr>
            <p:ph type="dt" sz="half" idx="10"/>
          </p:nvPr>
        </p:nvSpPr>
        <p:spPr/>
        <p:txBody>
          <a:bodyPr/>
          <a:lstStyle/>
          <a:p>
            <a:fld id="{22AF9C23-8593-40DB-AB2B-E0673472928C}" type="datetimeFigureOut">
              <a:rPr lang="zh-CN" altLang="en-US" smtClean="0"/>
              <a:t>2021/11/29</a:t>
            </a:fld>
            <a:endParaRPr lang="zh-CN" altLang="en-US"/>
          </a:p>
        </p:txBody>
      </p:sp>
      <p:sp>
        <p:nvSpPr>
          <p:cNvPr id="6" name="页脚占位符 5">
            <a:extLst>
              <a:ext uri="{FF2B5EF4-FFF2-40B4-BE49-F238E27FC236}">
                <a16:creationId xmlns:a16="http://schemas.microsoft.com/office/drawing/2014/main" id="{FC3E4AAD-B2C6-4CA7-AEF4-9D7A90848A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49E28F-BD8F-497B-BE1F-B4485FC6D6A8}"/>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4119649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3CEA30C-1314-40FD-9EA0-7FE9990AA6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6CFFFD0-4F9A-4E35-BF3A-C6C06BDC12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527AC41-342E-462B-9FBB-E0EF90E3E0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F9C23-8593-40DB-AB2B-E0673472928C}"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669190EA-17F5-4AEA-83A3-7BE5AFCE18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CF6CFE0-10E9-4DF7-AFFD-0F2568F342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2093929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FCBCE-7C7A-498B-A141-4C7EA13C91E7}"/>
              </a:ext>
            </a:extLst>
          </p:cNvPr>
          <p:cNvSpPr>
            <a:spLocks noGrp="1"/>
          </p:cNvSpPr>
          <p:nvPr>
            <p:ph type="title"/>
          </p:nvPr>
        </p:nvSpPr>
        <p:spPr/>
        <p:txBody>
          <a:bodyPr/>
          <a:lstStyle/>
          <a:p>
            <a:r>
              <a:rPr lang="zh-CN" altLang="en-US" dirty="0"/>
              <a:t>拟解决科学问题</a:t>
            </a:r>
          </a:p>
        </p:txBody>
      </p:sp>
      <p:sp>
        <p:nvSpPr>
          <p:cNvPr id="3" name="内容占位符 2">
            <a:extLst>
              <a:ext uri="{FF2B5EF4-FFF2-40B4-BE49-F238E27FC236}">
                <a16:creationId xmlns:a16="http://schemas.microsoft.com/office/drawing/2014/main" id="{C1E003B3-8B69-42B4-8072-CCCF0641A8C1}"/>
              </a:ext>
            </a:extLst>
          </p:cNvPr>
          <p:cNvSpPr>
            <a:spLocks noGrp="1"/>
          </p:cNvSpPr>
          <p:nvPr>
            <p:ph idx="1"/>
          </p:nvPr>
        </p:nvSpPr>
        <p:spPr>
          <a:xfrm>
            <a:off x="838200" y="1859491"/>
            <a:ext cx="10515600" cy="4351338"/>
          </a:xfrm>
        </p:spPr>
        <p:txBody>
          <a:bodyPr>
            <a:normAutofit/>
          </a:bodyPr>
          <a:lstStyle/>
          <a:p>
            <a:r>
              <a:rPr lang="en-US" altLang="zh-CN" sz="1600" dirty="0"/>
              <a:t>1.</a:t>
            </a:r>
            <a:r>
              <a:rPr lang="zh-CN" altLang="en-US" sz="1600" dirty="0"/>
              <a:t>如何建模上下文信息对黑暗术语进行识别。过去的研究依赖于静态词嵌入（如</a:t>
            </a:r>
            <a:r>
              <a:rPr lang="en-US" altLang="zh-CN" sz="1600" dirty="0"/>
              <a:t>word2vec</a:t>
            </a:r>
            <a:r>
              <a:rPr lang="zh-CN" altLang="en-US" sz="1600" dirty="0"/>
              <a:t>），希望通过比较在词在不同的语料中（犯罪人员交流的黑暗语料和一般化的交流语料）上的差异来检测黑暗术语，对黑暗术语的标注并不监督，而且模型效果在不同数据集上的鲁棒性较差。一类新的方法使用</a:t>
            </a:r>
            <a:r>
              <a:rPr lang="en-US" altLang="zh-CN" sz="1600" dirty="0"/>
              <a:t>MLM</a:t>
            </a:r>
            <a:r>
              <a:rPr lang="zh-CN" altLang="en-US" sz="1600" dirty="0"/>
              <a:t>掩码模型，使用自监督方式规避了标注过程同时在不同的数据上鲁棒性较好。所使用的自监督方法中的</a:t>
            </a:r>
            <a:r>
              <a:rPr lang="en-US" altLang="zh-CN" sz="1600" dirty="0"/>
              <a:t>fine-tune</a:t>
            </a:r>
            <a:r>
              <a:rPr lang="zh-CN" altLang="en-US" sz="1600" dirty="0"/>
              <a:t>过程并不稳定导致模型准确度偏低。在不影响鲁棒性的情况下，如何进行改进，提高对术语识别的准确性。</a:t>
            </a:r>
            <a:endParaRPr lang="en-US" altLang="zh-CN" sz="1600" dirty="0"/>
          </a:p>
          <a:p>
            <a:r>
              <a:rPr lang="en-US" altLang="zh-CN" sz="1600" dirty="0"/>
              <a:t>2.</a:t>
            </a:r>
            <a:r>
              <a:rPr lang="zh-CN" altLang="en-US" sz="1600" dirty="0"/>
              <a:t>如何识别黑暗语料。随着现有监管力度的加大，许多黑暗论坛遭到封禁。无论监督模型和自监督模型都需要黑暗语料作为数据集或待标注数据原料。随着许多论坛的封禁消失，过去爬取特定网页信息的方式已经不太可行。</a:t>
            </a:r>
            <a:r>
              <a:rPr lang="en-US" altLang="zh-CN" sz="1600" dirty="0"/>
              <a:t>Zhu</a:t>
            </a:r>
            <a:r>
              <a:rPr lang="zh-CN" altLang="en-US" sz="1600" dirty="0"/>
              <a:t>等人</a:t>
            </a:r>
            <a:r>
              <a:rPr lang="en-US" altLang="zh-CN" sz="1600" dirty="0"/>
              <a:t>2021</a:t>
            </a:r>
            <a:r>
              <a:rPr lang="zh-CN" altLang="en-US" sz="1600" dirty="0"/>
              <a:t>年发表在</a:t>
            </a:r>
            <a:r>
              <a:rPr lang="en-US" altLang="zh-CN" sz="1600" dirty="0"/>
              <a:t>EMNLP</a:t>
            </a:r>
            <a:r>
              <a:rPr lang="zh-CN" altLang="en-US" sz="1600" dirty="0"/>
              <a:t>的论文，数据却来自</a:t>
            </a:r>
            <a:r>
              <a:rPr lang="en-US" altLang="zh-CN" sz="1600" dirty="0"/>
              <a:t>2018</a:t>
            </a:r>
            <a:r>
              <a:rPr lang="zh-CN" altLang="en-US" sz="1600" dirty="0"/>
              <a:t>，缘于</a:t>
            </a:r>
            <a:r>
              <a:rPr lang="en-US" altLang="zh-CN" sz="1600" dirty="0"/>
              <a:t>18</a:t>
            </a:r>
            <a:r>
              <a:rPr lang="zh-CN" altLang="en-US" sz="1600" dirty="0"/>
              <a:t>年后许多论坛的消失。但论坛消失不代表犯罪交流的结束，违法者往往会在社交媒体上进行更为隐蔽的交流。对于一个机器学习模型而言，数据是否足够很大程度上会影响模型的鲁棒性，而数据是否够新则决定模型能否捕捉语料中上下文的新的变化。如何在海量社交媒体数据中区分出黑暗语料和非黑暗语料是一个重要问题。</a:t>
            </a:r>
            <a:endParaRPr lang="en-US" altLang="zh-CN" sz="1600" dirty="0"/>
          </a:p>
          <a:p>
            <a:r>
              <a:rPr lang="en-US" altLang="zh-CN" sz="1600" dirty="0"/>
              <a:t>3.</a:t>
            </a:r>
            <a:r>
              <a:rPr lang="zh-CN" altLang="en-US" sz="1600" dirty="0"/>
              <a:t>如何即时确定黑暗术语使用。对于内容审查而言，关键部分是确定一句话是否使用了黑暗术语来表达违禁含义。过去的研究都着眼于一个词是否被用来表达违禁含义，这样的结果无法直接用于审查系统（大量的黑暗术语不仅仅有违禁含义还有无害含义，给审查带来混淆）。 </a:t>
            </a:r>
            <a:r>
              <a:rPr lang="en-US" altLang="zh-CN" sz="1600" dirty="0"/>
              <a:t>Zhu</a:t>
            </a:r>
            <a:r>
              <a:rPr lang="zh-CN" altLang="en-US" sz="1600" dirty="0"/>
              <a:t>等人做了词义鉴别的工作，但鉴别结果是某个词在语料下的语义分布，与我们所需求的判断一句话中黑暗术语是否使用了违禁含义的目标不符。</a:t>
            </a:r>
          </a:p>
        </p:txBody>
      </p:sp>
    </p:spTree>
    <p:extLst>
      <p:ext uri="{BB962C8B-B14F-4D97-AF65-F5344CB8AC3E}">
        <p14:creationId xmlns:p14="http://schemas.microsoft.com/office/powerpoint/2010/main" val="14413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8E0D39-D7F8-4C44-9D93-73DE3C89DE14}"/>
              </a:ext>
            </a:extLst>
          </p:cNvPr>
          <p:cNvSpPr>
            <a:spLocks noGrp="1"/>
          </p:cNvSpPr>
          <p:nvPr>
            <p:ph type="title"/>
          </p:nvPr>
        </p:nvSpPr>
        <p:spPr/>
        <p:txBody>
          <a:bodyPr/>
          <a:lstStyle/>
          <a:p>
            <a:r>
              <a:rPr lang="zh-CN" altLang="en-US"/>
              <a:t>研究内容</a:t>
            </a:r>
            <a:endParaRPr lang="zh-CN" altLang="en-US" dirty="0"/>
          </a:p>
        </p:txBody>
      </p:sp>
      <p:sp>
        <p:nvSpPr>
          <p:cNvPr id="3" name="内容占位符 2">
            <a:extLst>
              <a:ext uri="{FF2B5EF4-FFF2-40B4-BE49-F238E27FC236}">
                <a16:creationId xmlns:a16="http://schemas.microsoft.com/office/drawing/2014/main" id="{8FA254F7-7A5D-4C24-9BC6-A63C6765FEDC}"/>
              </a:ext>
            </a:extLst>
          </p:cNvPr>
          <p:cNvSpPr>
            <a:spLocks noGrp="1"/>
          </p:cNvSpPr>
          <p:nvPr>
            <p:ph idx="1"/>
          </p:nvPr>
        </p:nvSpPr>
        <p:spPr/>
        <p:txBody>
          <a:bodyPr>
            <a:normAutofit/>
          </a:bodyPr>
          <a:lstStyle/>
          <a:p>
            <a:r>
              <a:rPr lang="en-US" altLang="zh-CN" sz="1800" dirty="0"/>
              <a:t>1.</a:t>
            </a:r>
            <a:r>
              <a:rPr lang="zh-CN" altLang="zh-CN" sz="1800" dirty="0"/>
              <a:t>基于术语特性进行后处理。为了解决问题</a:t>
            </a:r>
            <a:r>
              <a:rPr lang="en-US" altLang="zh-CN" sz="1800" dirty="0"/>
              <a:t>1</a:t>
            </a:r>
            <a:r>
              <a:rPr lang="zh-CN" altLang="zh-CN" sz="1800" dirty="0"/>
              <a:t>，需要设计一些合适的后处理步骤，对</a:t>
            </a:r>
            <a:r>
              <a:rPr lang="en-US" altLang="zh-CN" sz="1800" dirty="0"/>
              <a:t>MLM</a:t>
            </a:r>
            <a:r>
              <a:rPr lang="zh-CN" altLang="zh-CN" sz="1800" dirty="0"/>
              <a:t>模型的结果进行后处理，排除错误答案，提高准确率同时不影响模型的鲁棒性。首先，需要收集大量术语数据，建立术语到禁用词的映射字典，研究所使用术语本身特点以及术语与禁用词的映射特点，将分析结果作为特征来构建后处理模型。</a:t>
            </a:r>
          </a:p>
          <a:p>
            <a:r>
              <a:rPr lang="en-US" altLang="zh-CN" sz="1800" dirty="0"/>
              <a:t>2.</a:t>
            </a:r>
            <a:r>
              <a:rPr lang="zh-CN" altLang="zh-CN" sz="1800" dirty="0"/>
              <a:t>基于社交媒体数据特点筛选黑暗语料。黑暗语料在社交媒体数据中只占极小的一部分，相应标签分布呈长尾状态。基于机器学习的分类算法应用于长尾分布数据集时，识别效果并不好。首先应该研究黑暗语料具有怎样的特点，社交数据能划成几个大的类别，黑暗语料能被分到哪些大的类别中，使用一个粗分类器进行大类的筛选。然后在大类内部进行细粒度的分类，对分类结果分析哪些类别易与黑暗语料混淆，如何规避混淆情况，尽可能以较快速度和准确率选取筛选出黑暗语料。</a:t>
            </a:r>
          </a:p>
          <a:p>
            <a:r>
              <a:rPr lang="en-US" altLang="zh-CN" sz="1800" dirty="0"/>
              <a:t>3.</a:t>
            </a:r>
            <a:r>
              <a:rPr lang="zh-CN" altLang="zh-CN" sz="1800" dirty="0"/>
              <a:t>基于禁用词列表和假阳性分析来确定术语的使用。利用研究</a:t>
            </a:r>
            <a:r>
              <a:rPr lang="en-US" altLang="zh-CN" sz="1800" dirty="0"/>
              <a:t>1</a:t>
            </a:r>
            <a:r>
              <a:rPr lang="zh-CN" altLang="zh-CN" sz="1800" dirty="0"/>
              <a:t>的结果构建禁用词列表来对内容进行筛查是一个高效的方式，但是由于术语存在的无害含义，会带来大量假阳性例子。需要研究如何区分术语的无害含义和违禁含义。</a:t>
            </a:r>
            <a:r>
              <a:rPr lang="en-US" altLang="zh-CN" sz="1800" dirty="0"/>
              <a:t>MLM</a:t>
            </a:r>
            <a:r>
              <a:rPr lang="zh-CN" altLang="zh-CN" sz="1800" dirty="0"/>
              <a:t>模型虽然具有区分不同上下文的能力，但会带来大量的时间消耗，不满足即时性的要求。首先应该研究词在非常规语义下的特点，进一步研究使用违禁词的句子特点，选取合适模型，结合消融实验构建合适的特征集合，确定术语使用。</a:t>
            </a:r>
          </a:p>
          <a:p>
            <a:endParaRPr lang="zh-CN" altLang="en-US" dirty="0"/>
          </a:p>
        </p:txBody>
      </p:sp>
    </p:spTree>
    <p:extLst>
      <p:ext uri="{BB962C8B-B14F-4D97-AF65-F5344CB8AC3E}">
        <p14:creationId xmlns:p14="http://schemas.microsoft.com/office/powerpoint/2010/main" val="130504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4D9AD59-CB3F-4B3C-A9E9-4E63BA88D169}"/>
              </a:ext>
            </a:extLst>
          </p:cNvPr>
          <p:cNvSpPr/>
          <p:nvPr/>
        </p:nvSpPr>
        <p:spPr>
          <a:xfrm>
            <a:off x="4461934" y="601122"/>
            <a:ext cx="1879600" cy="1117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关键字筛选模块</a:t>
            </a:r>
            <a:endParaRPr lang="en-US" altLang="zh-CN" sz="1400" dirty="0">
              <a:solidFill>
                <a:schemeClr val="tx1"/>
              </a:solidFill>
            </a:endParaRPr>
          </a:p>
          <a:p>
            <a:pPr algn="ctr"/>
            <a:r>
              <a:rPr lang="en-US" altLang="zh-CN" sz="1400" dirty="0">
                <a:solidFill>
                  <a:schemeClr val="tx1"/>
                </a:solidFill>
              </a:rPr>
              <a:t>select(sentence)</a:t>
            </a:r>
            <a:endParaRPr lang="zh-CN" altLang="en-US" sz="1400" dirty="0">
              <a:solidFill>
                <a:schemeClr val="tx1"/>
              </a:solidFill>
            </a:endParaRPr>
          </a:p>
        </p:txBody>
      </p:sp>
      <p:sp>
        <p:nvSpPr>
          <p:cNvPr id="5" name="矩形 4">
            <a:extLst>
              <a:ext uri="{FF2B5EF4-FFF2-40B4-BE49-F238E27FC236}">
                <a16:creationId xmlns:a16="http://schemas.microsoft.com/office/drawing/2014/main" id="{E21F2685-1586-41FD-8A11-0E49335AA928}"/>
              </a:ext>
            </a:extLst>
          </p:cNvPr>
          <p:cNvSpPr/>
          <p:nvPr/>
        </p:nvSpPr>
        <p:spPr>
          <a:xfrm>
            <a:off x="2899835" y="2599247"/>
            <a:ext cx="2429932" cy="1185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新词发现模块</a:t>
            </a:r>
            <a:endParaRPr lang="en-US" altLang="zh-CN" sz="1400" dirty="0">
              <a:solidFill>
                <a:schemeClr val="tx1"/>
              </a:solidFill>
            </a:endParaRPr>
          </a:p>
          <a:p>
            <a:pPr algn="ctr"/>
            <a:r>
              <a:rPr lang="en-US" altLang="zh-CN" sz="1400" dirty="0">
                <a:solidFill>
                  <a:schemeClr val="tx1"/>
                </a:solidFill>
              </a:rPr>
              <a:t>New_word=input(context)</a:t>
            </a:r>
            <a:endParaRPr lang="zh-CN" altLang="en-US" sz="1400" dirty="0">
              <a:solidFill>
                <a:schemeClr val="tx1"/>
              </a:solidFill>
            </a:endParaRPr>
          </a:p>
        </p:txBody>
      </p:sp>
      <p:sp>
        <p:nvSpPr>
          <p:cNvPr id="6" name="矩形 5">
            <a:extLst>
              <a:ext uri="{FF2B5EF4-FFF2-40B4-BE49-F238E27FC236}">
                <a16:creationId xmlns:a16="http://schemas.microsoft.com/office/drawing/2014/main" id="{96E7489E-F1F9-46F9-BEFF-66D689A066E4}"/>
              </a:ext>
            </a:extLst>
          </p:cNvPr>
          <p:cNvSpPr/>
          <p:nvPr/>
        </p:nvSpPr>
        <p:spPr>
          <a:xfrm>
            <a:off x="7135282" y="2599247"/>
            <a:ext cx="1735666" cy="1185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风格匹配模块</a:t>
            </a:r>
            <a:endParaRPr lang="en-US" altLang="zh-CN" sz="1400" dirty="0">
              <a:solidFill>
                <a:schemeClr val="tx1"/>
              </a:solidFill>
            </a:endParaRPr>
          </a:p>
          <a:p>
            <a:pPr algn="ctr"/>
            <a:r>
              <a:rPr lang="en-US" altLang="zh-CN" sz="1400" dirty="0">
                <a:solidFill>
                  <a:schemeClr val="tx1"/>
                </a:solidFill>
              </a:rPr>
              <a:t>Similarity</a:t>
            </a:r>
            <a:r>
              <a:rPr lang="zh-CN" altLang="en-US" sz="1400" dirty="0">
                <a:solidFill>
                  <a:schemeClr val="tx1"/>
                </a:solidFill>
              </a:rPr>
              <a:t>（</a:t>
            </a:r>
            <a:r>
              <a:rPr lang="en-US" altLang="zh-CN" sz="1400" dirty="0">
                <a:solidFill>
                  <a:schemeClr val="tx1"/>
                </a:solidFill>
              </a:rPr>
              <a:t>input_a,input_b</a:t>
            </a:r>
            <a:r>
              <a:rPr lang="zh-CN" altLang="en-US" sz="1400" dirty="0">
                <a:solidFill>
                  <a:schemeClr val="tx1"/>
                </a:solidFill>
              </a:rPr>
              <a:t>）</a:t>
            </a:r>
          </a:p>
        </p:txBody>
      </p:sp>
      <p:sp>
        <p:nvSpPr>
          <p:cNvPr id="7" name="云形 6">
            <a:extLst>
              <a:ext uri="{FF2B5EF4-FFF2-40B4-BE49-F238E27FC236}">
                <a16:creationId xmlns:a16="http://schemas.microsoft.com/office/drawing/2014/main" id="{760C4DFB-CC20-4A46-8D1C-8B145EEBC9C6}"/>
              </a:ext>
            </a:extLst>
          </p:cNvPr>
          <p:cNvSpPr/>
          <p:nvPr/>
        </p:nvSpPr>
        <p:spPr>
          <a:xfrm>
            <a:off x="2201336" y="766224"/>
            <a:ext cx="1244599" cy="78740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原始语料</a:t>
            </a:r>
            <a:r>
              <a:rPr lang="en-US" altLang="zh-CN" sz="1400" dirty="0">
                <a:solidFill>
                  <a:schemeClr val="tx1"/>
                </a:solidFill>
              </a:rPr>
              <a:t>a</a:t>
            </a:r>
            <a:endParaRPr lang="zh-CN" altLang="en-US" sz="1400" dirty="0">
              <a:solidFill>
                <a:schemeClr val="tx1"/>
              </a:solidFill>
            </a:endParaRPr>
          </a:p>
        </p:txBody>
      </p:sp>
      <p:sp>
        <p:nvSpPr>
          <p:cNvPr id="8" name="云形 7">
            <a:extLst>
              <a:ext uri="{FF2B5EF4-FFF2-40B4-BE49-F238E27FC236}">
                <a16:creationId xmlns:a16="http://schemas.microsoft.com/office/drawing/2014/main" id="{07F2242F-4A8E-412E-B78D-E68302402E05}"/>
              </a:ext>
            </a:extLst>
          </p:cNvPr>
          <p:cNvSpPr/>
          <p:nvPr/>
        </p:nvSpPr>
        <p:spPr>
          <a:xfrm>
            <a:off x="7357533" y="766224"/>
            <a:ext cx="1240617" cy="78740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关键字语料</a:t>
            </a:r>
            <a:r>
              <a:rPr lang="en-US" altLang="zh-CN" sz="1400" dirty="0">
                <a:solidFill>
                  <a:schemeClr val="tx1"/>
                </a:solidFill>
              </a:rPr>
              <a:t>b</a:t>
            </a:r>
            <a:endParaRPr lang="zh-CN" altLang="en-US" sz="1400" dirty="0">
              <a:solidFill>
                <a:schemeClr val="tx1"/>
              </a:solidFill>
            </a:endParaRPr>
          </a:p>
        </p:txBody>
      </p:sp>
      <p:cxnSp>
        <p:nvCxnSpPr>
          <p:cNvPr id="10" name="直接箭头连接符 9">
            <a:extLst>
              <a:ext uri="{FF2B5EF4-FFF2-40B4-BE49-F238E27FC236}">
                <a16:creationId xmlns:a16="http://schemas.microsoft.com/office/drawing/2014/main" id="{CB89987E-7E13-46A6-8336-0D4ED5B7DD95}"/>
              </a:ext>
            </a:extLst>
          </p:cNvPr>
          <p:cNvCxnSpPr>
            <a:stCxn id="7" idx="0"/>
            <a:endCxn id="4" idx="1"/>
          </p:cNvCxnSpPr>
          <p:nvPr/>
        </p:nvCxnSpPr>
        <p:spPr>
          <a:xfrm>
            <a:off x="3444898" y="1159927"/>
            <a:ext cx="10170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8690336-A11C-484A-9235-2FEF4523FEB4}"/>
              </a:ext>
            </a:extLst>
          </p:cNvPr>
          <p:cNvCxnSpPr/>
          <p:nvPr/>
        </p:nvCxnSpPr>
        <p:spPr>
          <a:xfrm>
            <a:off x="6341534" y="1159925"/>
            <a:ext cx="10170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3058C8B5-A2C9-41FA-8A46-1D5066C6D8AF}"/>
              </a:ext>
            </a:extLst>
          </p:cNvPr>
          <p:cNvCxnSpPr>
            <a:cxnSpLocks/>
            <a:stCxn id="8" idx="1"/>
          </p:cNvCxnSpPr>
          <p:nvPr/>
        </p:nvCxnSpPr>
        <p:spPr>
          <a:xfrm>
            <a:off x="7977842" y="1552791"/>
            <a:ext cx="25274" cy="104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6EA8F70F-2F2B-45E9-8418-DDF4C3FB72C0}"/>
              </a:ext>
            </a:extLst>
          </p:cNvPr>
          <p:cNvSpPr txBox="1"/>
          <p:nvPr/>
        </p:nvSpPr>
        <p:spPr>
          <a:xfrm>
            <a:off x="8003115" y="1836632"/>
            <a:ext cx="1082348" cy="307777"/>
          </a:xfrm>
          <a:prstGeom prst="rect">
            <a:avLst/>
          </a:prstGeom>
          <a:noFill/>
        </p:spPr>
        <p:txBody>
          <a:bodyPr wrap="none" rtlCol="0">
            <a:spAutoFit/>
          </a:bodyPr>
          <a:lstStyle/>
          <a:p>
            <a:r>
              <a:rPr lang="zh-CN" altLang="en-US" sz="1400" dirty="0"/>
              <a:t>假阳性排除</a:t>
            </a:r>
          </a:p>
        </p:txBody>
      </p:sp>
      <p:cxnSp>
        <p:nvCxnSpPr>
          <p:cNvPr id="17" name="直接箭头连接符 16">
            <a:extLst>
              <a:ext uri="{FF2B5EF4-FFF2-40B4-BE49-F238E27FC236}">
                <a16:creationId xmlns:a16="http://schemas.microsoft.com/office/drawing/2014/main" id="{6E11948A-F18D-4489-A57F-1075019040EC}"/>
              </a:ext>
            </a:extLst>
          </p:cNvPr>
          <p:cNvCxnSpPr/>
          <p:nvPr/>
        </p:nvCxnSpPr>
        <p:spPr>
          <a:xfrm flipH="1">
            <a:off x="8005229" y="3784591"/>
            <a:ext cx="1" cy="104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5221F1E3-EE1C-4B0B-8182-C0FE4AE2E93B}"/>
              </a:ext>
            </a:extLst>
          </p:cNvPr>
          <p:cNvSpPr txBox="1"/>
          <p:nvPr/>
        </p:nvSpPr>
        <p:spPr>
          <a:xfrm>
            <a:off x="8003115" y="4039375"/>
            <a:ext cx="543739" cy="307777"/>
          </a:xfrm>
          <a:prstGeom prst="rect">
            <a:avLst/>
          </a:prstGeom>
          <a:noFill/>
        </p:spPr>
        <p:txBody>
          <a:bodyPr wrap="none" rtlCol="0">
            <a:spAutoFit/>
          </a:bodyPr>
          <a:lstStyle/>
          <a:p>
            <a:r>
              <a:rPr lang="zh-CN" altLang="en-US" sz="1400" dirty="0"/>
              <a:t>交付</a:t>
            </a:r>
          </a:p>
        </p:txBody>
      </p:sp>
      <p:cxnSp>
        <p:nvCxnSpPr>
          <p:cNvPr id="20" name="直接箭头连接符 19">
            <a:extLst>
              <a:ext uri="{FF2B5EF4-FFF2-40B4-BE49-F238E27FC236}">
                <a16:creationId xmlns:a16="http://schemas.microsoft.com/office/drawing/2014/main" id="{46D57EE2-8403-43E2-9DB3-24EC42BF1D19}"/>
              </a:ext>
            </a:extLst>
          </p:cNvPr>
          <p:cNvCxnSpPr/>
          <p:nvPr/>
        </p:nvCxnSpPr>
        <p:spPr>
          <a:xfrm>
            <a:off x="2899835" y="1552791"/>
            <a:ext cx="4235447" cy="104645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直接箭头连接符 23">
            <a:extLst>
              <a:ext uri="{FF2B5EF4-FFF2-40B4-BE49-F238E27FC236}">
                <a16:creationId xmlns:a16="http://schemas.microsoft.com/office/drawing/2014/main" id="{0D2F3CED-D6B2-4DDD-9CA2-ABBFE2B43378}"/>
              </a:ext>
            </a:extLst>
          </p:cNvPr>
          <p:cNvCxnSpPr>
            <a:cxnSpLocks/>
            <a:stCxn id="6" idx="1"/>
            <a:endCxn id="5" idx="3"/>
          </p:cNvCxnSpPr>
          <p:nvPr/>
        </p:nvCxnSpPr>
        <p:spPr>
          <a:xfrm flipH="1">
            <a:off x="5329767" y="3191919"/>
            <a:ext cx="1805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文本框 25">
            <a:extLst>
              <a:ext uri="{FF2B5EF4-FFF2-40B4-BE49-F238E27FC236}">
                <a16:creationId xmlns:a16="http://schemas.microsoft.com/office/drawing/2014/main" id="{E3623D14-286D-4C72-8903-DDE99D033291}"/>
              </a:ext>
            </a:extLst>
          </p:cNvPr>
          <p:cNvSpPr txBox="1"/>
          <p:nvPr/>
        </p:nvSpPr>
        <p:spPr>
          <a:xfrm>
            <a:off x="5639464" y="2852731"/>
            <a:ext cx="902811" cy="307777"/>
          </a:xfrm>
          <a:prstGeom prst="rect">
            <a:avLst/>
          </a:prstGeom>
          <a:noFill/>
        </p:spPr>
        <p:txBody>
          <a:bodyPr wrap="none" rtlCol="0">
            <a:spAutoFit/>
          </a:bodyPr>
          <a:lstStyle/>
          <a:p>
            <a:r>
              <a:rPr lang="zh-CN" altLang="en-US" sz="1400" dirty="0"/>
              <a:t>语料补充</a:t>
            </a:r>
          </a:p>
        </p:txBody>
      </p:sp>
    </p:spTree>
    <p:extLst>
      <p:ext uri="{BB962C8B-B14F-4D97-AF65-F5344CB8AC3E}">
        <p14:creationId xmlns:p14="http://schemas.microsoft.com/office/powerpoint/2010/main" val="411823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18BCE62-3709-48C5-9295-81484819C35C}"/>
              </a:ext>
            </a:extLst>
          </p:cNvPr>
          <p:cNvSpPr/>
          <p:nvPr/>
        </p:nvSpPr>
        <p:spPr>
          <a:xfrm>
            <a:off x="590462" y="453980"/>
            <a:ext cx="1452032" cy="8498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新词发现模块</a:t>
            </a:r>
            <a:endParaRPr lang="en-US" altLang="zh-CN" sz="1600" dirty="0">
              <a:solidFill>
                <a:schemeClr val="tx1"/>
              </a:solidFill>
            </a:endParaRPr>
          </a:p>
        </p:txBody>
      </p:sp>
      <p:pic>
        <p:nvPicPr>
          <p:cNvPr id="6" name="图片 5">
            <a:extLst>
              <a:ext uri="{FF2B5EF4-FFF2-40B4-BE49-F238E27FC236}">
                <a16:creationId xmlns:a16="http://schemas.microsoft.com/office/drawing/2014/main" id="{0F7A45D1-CE4F-40C3-8BBA-6057FE8358F1}"/>
              </a:ext>
            </a:extLst>
          </p:cNvPr>
          <p:cNvPicPr>
            <a:picLocks noChangeAspect="1"/>
          </p:cNvPicPr>
          <p:nvPr/>
        </p:nvPicPr>
        <p:blipFill rotWithShape="1">
          <a:blip r:embed="rId2"/>
          <a:srcRect t="-194" r="10058" b="8761"/>
          <a:stretch/>
        </p:blipFill>
        <p:spPr>
          <a:xfrm>
            <a:off x="6838299" y="1435704"/>
            <a:ext cx="3725043" cy="3909794"/>
          </a:xfrm>
          <a:prstGeom prst="rect">
            <a:avLst/>
          </a:prstGeom>
        </p:spPr>
      </p:pic>
      <p:pic>
        <p:nvPicPr>
          <p:cNvPr id="8" name="图片 7">
            <a:extLst>
              <a:ext uri="{FF2B5EF4-FFF2-40B4-BE49-F238E27FC236}">
                <a16:creationId xmlns:a16="http://schemas.microsoft.com/office/drawing/2014/main" id="{9BBD9324-408A-48F3-9F05-839DD2A4E9EB}"/>
              </a:ext>
            </a:extLst>
          </p:cNvPr>
          <p:cNvPicPr>
            <a:picLocks noChangeAspect="1"/>
          </p:cNvPicPr>
          <p:nvPr/>
        </p:nvPicPr>
        <p:blipFill>
          <a:blip r:embed="rId3"/>
          <a:stretch>
            <a:fillRect/>
          </a:stretch>
        </p:blipFill>
        <p:spPr>
          <a:xfrm>
            <a:off x="833501" y="2326080"/>
            <a:ext cx="965954" cy="1064521"/>
          </a:xfrm>
          <a:prstGeom prst="rect">
            <a:avLst/>
          </a:prstGeom>
        </p:spPr>
      </p:pic>
      <p:pic>
        <p:nvPicPr>
          <p:cNvPr id="9" name="图片 8">
            <a:extLst>
              <a:ext uri="{FF2B5EF4-FFF2-40B4-BE49-F238E27FC236}">
                <a16:creationId xmlns:a16="http://schemas.microsoft.com/office/drawing/2014/main" id="{23722A4D-67DD-4FF2-A2EF-57B2205F4DC8}"/>
              </a:ext>
            </a:extLst>
          </p:cNvPr>
          <p:cNvPicPr>
            <a:picLocks noChangeAspect="1"/>
          </p:cNvPicPr>
          <p:nvPr/>
        </p:nvPicPr>
        <p:blipFill>
          <a:blip r:embed="rId4"/>
          <a:stretch>
            <a:fillRect/>
          </a:stretch>
        </p:blipFill>
        <p:spPr>
          <a:xfrm>
            <a:off x="2587149" y="2119481"/>
            <a:ext cx="1824895" cy="1477720"/>
          </a:xfrm>
          <a:prstGeom prst="rect">
            <a:avLst/>
          </a:prstGeom>
        </p:spPr>
      </p:pic>
      <p:sp>
        <p:nvSpPr>
          <p:cNvPr id="10" name="矩形 9">
            <a:extLst>
              <a:ext uri="{FF2B5EF4-FFF2-40B4-BE49-F238E27FC236}">
                <a16:creationId xmlns:a16="http://schemas.microsoft.com/office/drawing/2014/main" id="{8D5B28D0-DFB4-4CAC-B843-B24804FF0C02}"/>
              </a:ext>
            </a:extLst>
          </p:cNvPr>
          <p:cNvSpPr/>
          <p:nvPr/>
        </p:nvSpPr>
        <p:spPr>
          <a:xfrm>
            <a:off x="5432665" y="2115794"/>
            <a:ext cx="1908115" cy="139585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适应特定领域</a:t>
            </a:r>
            <a:endParaRPr lang="en-US" altLang="zh-CN" dirty="0"/>
          </a:p>
          <a:p>
            <a:pPr algn="ctr"/>
            <a:r>
              <a:rPr lang="en-US" altLang="zh-CN" dirty="0"/>
              <a:t>model</a:t>
            </a:r>
            <a:endParaRPr lang="zh-CN" altLang="en-US" dirty="0"/>
          </a:p>
        </p:txBody>
      </p:sp>
      <p:cxnSp>
        <p:nvCxnSpPr>
          <p:cNvPr id="12" name="直接箭头连接符 11">
            <a:extLst>
              <a:ext uri="{FF2B5EF4-FFF2-40B4-BE49-F238E27FC236}">
                <a16:creationId xmlns:a16="http://schemas.microsoft.com/office/drawing/2014/main" id="{CA43CCED-D441-4878-B9DF-E28E163D5702}"/>
              </a:ext>
            </a:extLst>
          </p:cNvPr>
          <p:cNvCxnSpPr>
            <a:cxnSpLocks/>
            <a:stCxn id="8" idx="3"/>
            <a:endCxn id="9" idx="1"/>
          </p:cNvCxnSpPr>
          <p:nvPr/>
        </p:nvCxnSpPr>
        <p:spPr>
          <a:xfrm>
            <a:off x="1799455" y="2858341"/>
            <a:ext cx="787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FDF5CE2-57A1-44ED-BCA1-A0EE72EE0BB2}"/>
              </a:ext>
            </a:extLst>
          </p:cNvPr>
          <p:cNvSpPr txBox="1"/>
          <p:nvPr/>
        </p:nvSpPr>
        <p:spPr>
          <a:xfrm>
            <a:off x="1739040" y="2571698"/>
            <a:ext cx="862737" cy="307777"/>
          </a:xfrm>
          <a:prstGeom prst="rect">
            <a:avLst/>
          </a:prstGeom>
          <a:noFill/>
        </p:spPr>
        <p:txBody>
          <a:bodyPr wrap="none" rtlCol="0">
            <a:spAutoFit/>
          </a:bodyPr>
          <a:lstStyle/>
          <a:p>
            <a:r>
              <a:rPr lang="en-US" altLang="zh-CN" sz="1400" dirty="0"/>
              <a:t>pre_train</a:t>
            </a:r>
            <a:endParaRPr lang="zh-CN" altLang="en-US" sz="1400" dirty="0"/>
          </a:p>
        </p:txBody>
      </p:sp>
      <p:cxnSp>
        <p:nvCxnSpPr>
          <p:cNvPr id="19" name="直接箭头连接符 18">
            <a:extLst>
              <a:ext uri="{FF2B5EF4-FFF2-40B4-BE49-F238E27FC236}">
                <a16:creationId xmlns:a16="http://schemas.microsoft.com/office/drawing/2014/main" id="{40C7E7EF-2381-4F24-9107-B4DD171520AD}"/>
              </a:ext>
            </a:extLst>
          </p:cNvPr>
          <p:cNvCxnSpPr>
            <a:cxnSpLocks/>
          </p:cNvCxnSpPr>
          <p:nvPr/>
        </p:nvCxnSpPr>
        <p:spPr>
          <a:xfrm>
            <a:off x="4412044" y="2843079"/>
            <a:ext cx="1020621" cy="15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E17B3A1B-2068-4956-9D63-701BE764172E}"/>
              </a:ext>
            </a:extLst>
          </p:cNvPr>
          <p:cNvPicPr>
            <a:picLocks noChangeAspect="1"/>
          </p:cNvPicPr>
          <p:nvPr/>
        </p:nvPicPr>
        <p:blipFill>
          <a:blip r:embed="rId3"/>
          <a:stretch>
            <a:fillRect/>
          </a:stretch>
        </p:blipFill>
        <p:spPr>
          <a:xfrm>
            <a:off x="3674535" y="4174067"/>
            <a:ext cx="965954" cy="1064521"/>
          </a:xfrm>
          <a:prstGeom prst="rect">
            <a:avLst/>
          </a:prstGeom>
        </p:spPr>
      </p:pic>
      <p:cxnSp>
        <p:nvCxnSpPr>
          <p:cNvPr id="24" name="直接箭头连接符 23">
            <a:extLst>
              <a:ext uri="{FF2B5EF4-FFF2-40B4-BE49-F238E27FC236}">
                <a16:creationId xmlns:a16="http://schemas.microsoft.com/office/drawing/2014/main" id="{258A3CAD-7174-47C8-9F73-B82EB2A874ED}"/>
              </a:ext>
            </a:extLst>
          </p:cNvPr>
          <p:cNvCxnSpPr>
            <a:cxnSpLocks/>
          </p:cNvCxnSpPr>
          <p:nvPr/>
        </p:nvCxnSpPr>
        <p:spPr>
          <a:xfrm flipV="1">
            <a:off x="4548953" y="3511653"/>
            <a:ext cx="699740" cy="662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B7C4A48F-4E64-4E24-A7D2-2DE74D23E947}"/>
              </a:ext>
            </a:extLst>
          </p:cNvPr>
          <p:cNvSpPr txBox="1"/>
          <p:nvPr/>
        </p:nvSpPr>
        <p:spPr>
          <a:xfrm>
            <a:off x="4379621" y="2592180"/>
            <a:ext cx="1125232" cy="523220"/>
          </a:xfrm>
          <a:prstGeom prst="rect">
            <a:avLst/>
          </a:prstGeom>
          <a:noFill/>
        </p:spPr>
        <p:txBody>
          <a:bodyPr wrap="square" rtlCol="0">
            <a:spAutoFit/>
          </a:bodyPr>
          <a:lstStyle/>
          <a:p>
            <a:r>
              <a:rPr lang="zh-CN" altLang="en-US" sz="1400" dirty="0"/>
              <a:t>针对特定领</a:t>
            </a:r>
            <a:endParaRPr lang="en-US" altLang="zh-CN" sz="1400" dirty="0"/>
          </a:p>
          <a:p>
            <a:r>
              <a:rPr lang="zh-CN" altLang="en-US" sz="1400" dirty="0"/>
              <a:t>域进行微调</a:t>
            </a:r>
          </a:p>
        </p:txBody>
      </p:sp>
      <p:sp>
        <p:nvSpPr>
          <p:cNvPr id="30" name="文本框 29">
            <a:extLst>
              <a:ext uri="{FF2B5EF4-FFF2-40B4-BE49-F238E27FC236}">
                <a16:creationId xmlns:a16="http://schemas.microsoft.com/office/drawing/2014/main" id="{4FD31FF6-86D6-488B-A1D2-0E9848FD5E0A}"/>
              </a:ext>
            </a:extLst>
          </p:cNvPr>
          <p:cNvSpPr txBox="1"/>
          <p:nvPr/>
        </p:nvSpPr>
        <p:spPr>
          <a:xfrm>
            <a:off x="817696" y="3236713"/>
            <a:ext cx="1082348" cy="307777"/>
          </a:xfrm>
          <a:prstGeom prst="rect">
            <a:avLst/>
          </a:prstGeom>
          <a:noFill/>
        </p:spPr>
        <p:txBody>
          <a:bodyPr wrap="none" rtlCol="0">
            <a:spAutoFit/>
          </a:bodyPr>
          <a:lstStyle/>
          <a:p>
            <a:r>
              <a:rPr lang="zh-CN" altLang="en-US" sz="1400" dirty="0"/>
              <a:t>未标记数据</a:t>
            </a:r>
          </a:p>
        </p:txBody>
      </p:sp>
      <p:sp>
        <p:nvSpPr>
          <p:cNvPr id="31" name="文本框 30">
            <a:extLst>
              <a:ext uri="{FF2B5EF4-FFF2-40B4-BE49-F238E27FC236}">
                <a16:creationId xmlns:a16="http://schemas.microsoft.com/office/drawing/2014/main" id="{DC52AE18-80CA-4C80-B649-E5080F226DCB}"/>
              </a:ext>
            </a:extLst>
          </p:cNvPr>
          <p:cNvSpPr txBox="1"/>
          <p:nvPr/>
        </p:nvSpPr>
        <p:spPr>
          <a:xfrm>
            <a:off x="3616338" y="5182017"/>
            <a:ext cx="1261884" cy="307777"/>
          </a:xfrm>
          <a:prstGeom prst="rect">
            <a:avLst/>
          </a:prstGeom>
          <a:noFill/>
        </p:spPr>
        <p:txBody>
          <a:bodyPr wrap="none" rtlCol="0">
            <a:spAutoFit/>
          </a:bodyPr>
          <a:lstStyle/>
          <a:p>
            <a:r>
              <a:rPr lang="zh-CN" altLang="en-US" sz="1400" dirty="0"/>
              <a:t>特定领域数据</a:t>
            </a:r>
          </a:p>
        </p:txBody>
      </p:sp>
      <p:sp>
        <p:nvSpPr>
          <p:cNvPr id="32" name="文本框 31">
            <a:extLst>
              <a:ext uri="{FF2B5EF4-FFF2-40B4-BE49-F238E27FC236}">
                <a16:creationId xmlns:a16="http://schemas.microsoft.com/office/drawing/2014/main" id="{A930BDD6-5C24-4E04-A6B7-A10E244EA906}"/>
              </a:ext>
            </a:extLst>
          </p:cNvPr>
          <p:cNvSpPr txBox="1"/>
          <p:nvPr/>
        </p:nvSpPr>
        <p:spPr>
          <a:xfrm>
            <a:off x="7418833" y="1574477"/>
            <a:ext cx="753786" cy="523220"/>
          </a:xfrm>
          <a:prstGeom prst="rect">
            <a:avLst/>
          </a:prstGeom>
          <a:noFill/>
        </p:spPr>
        <p:txBody>
          <a:bodyPr wrap="square" rtlCol="0">
            <a:spAutoFit/>
          </a:bodyPr>
          <a:lstStyle/>
          <a:p>
            <a:r>
              <a:rPr lang="zh-CN" altLang="en-US" sz="1400" dirty="0"/>
              <a:t>去除关键字</a:t>
            </a:r>
          </a:p>
        </p:txBody>
      </p:sp>
      <p:pic>
        <p:nvPicPr>
          <p:cNvPr id="33" name="图片 32">
            <a:extLst>
              <a:ext uri="{FF2B5EF4-FFF2-40B4-BE49-F238E27FC236}">
                <a16:creationId xmlns:a16="http://schemas.microsoft.com/office/drawing/2014/main" id="{34587F0E-C7AD-45E4-9F02-F081CC7C4170}"/>
              </a:ext>
            </a:extLst>
          </p:cNvPr>
          <p:cNvPicPr>
            <a:picLocks noChangeAspect="1"/>
          </p:cNvPicPr>
          <p:nvPr/>
        </p:nvPicPr>
        <p:blipFill>
          <a:blip r:embed="rId3"/>
          <a:stretch>
            <a:fillRect/>
          </a:stretch>
        </p:blipFill>
        <p:spPr>
          <a:xfrm>
            <a:off x="6331271" y="771566"/>
            <a:ext cx="965954" cy="1064521"/>
          </a:xfrm>
          <a:prstGeom prst="rect">
            <a:avLst/>
          </a:prstGeom>
        </p:spPr>
      </p:pic>
      <p:cxnSp>
        <p:nvCxnSpPr>
          <p:cNvPr id="34" name="直接箭头连接符 33">
            <a:extLst>
              <a:ext uri="{FF2B5EF4-FFF2-40B4-BE49-F238E27FC236}">
                <a16:creationId xmlns:a16="http://schemas.microsoft.com/office/drawing/2014/main" id="{ACF7BF30-0E7E-470F-B5FB-01A23E6AAB56}"/>
              </a:ext>
            </a:extLst>
          </p:cNvPr>
          <p:cNvCxnSpPr>
            <a:cxnSpLocks/>
          </p:cNvCxnSpPr>
          <p:nvPr/>
        </p:nvCxnSpPr>
        <p:spPr>
          <a:xfrm>
            <a:off x="7340780" y="2827818"/>
            <a:ext cx="1020621" cy="15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F969A0C4-2C31-4A5E-97B0-B5DC2A7D8018}"/>
              </a:ext>
            </a:extLst>
          </p:cNvPr>
          <p:cNvCxnSpPr>
            <a:cxnSpLocks/>
          </p:cNvCxnSpPr>
          <p:nvPr/>
        </p:nvCxnSpPr>
        <p:spPr>
          <a:xfrm>
            <a:off x="7186533" y="1340752"/>
            <a:ext cx="1107695" cy="1025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B5860597-584B-476F-AC4E-31461BF9363E}"/>
              </a:ext>
            </a:extLst>
          </p:cNvPr>
          <p:cNvSpPr txBox="1"/>
          <p:nvPr/>
        </p:nvSpPr>
        <p:spPr>
          <a:xfrm>
            <a:off x="7418833" y="2542932"/>
            <a:ext cx="1125232" cy="307777"/>
          </a:xfrm>
          <a:prstGeom prst="rect">
            <a:avLst/>
          </a:prstGeom>
          <a:noFill/>
        </p:spPr>
        <p:txBody>
          <a:bodyPr wrap="square" rtlCol="0">
            <a:spAutoFit/>
          </a:bodyPr>
          <a:lstStyle/>
          <a:p>
            <a:r>
              <a:rPr lang="zh-CN" altLang="en-US" sz="1400" dirty="0"/>
              <a:t>掩码预测</a:t>
            </a:r>
          </a:p>
        </p:txBody>
      </p:sp>
      <p:sp>
        <p:nvSpPr>
          <p:cNvPr id="42" name="文本框 41">
            <a:extLst>
              <a:ext uri="{FF2B5EF4-FFF2-40B4-BE49-F238E27FC236}">
                <a16:creationId xmlns:a16="http://schemas.microsoft.com/office/drawing/2014/main" id="{7A9E47B9-5AEB-45F1-9BC6-715D93405756}"/>
              </a:ext>
            </a:extLst>
          </p:cNvPr>
          <p:cNvSpPr txBox="1"/>
          <p:nvPr/>
        </p:nvSpPr>
        <p:spPr>
          <a:xfrm>
            <a:off x="6183306" y="556098"/>
            <a:ext cx="1261884" cy="307777"/>
          </a:xfrm>
          <a:prstGeom prst="rect">
            <a:avLst/>
          </a:prstGeom>
          <a:noFill/>
        </p:spPr>
        <p:txBody>
          <a:bodyPr wrap="none" rtlCol="0">
            <a:spAutoFit/>
          </a:bodyPr>
          <a:lstStyle/>
          <a:p>
            <a:r>
              <a:rPr lang="zh-CN" altLang="en-US" sz="1400" dirty="0"/>
              <a:t>带禁用词句子</a:t>
            </a:r>
          </a:p>
        </p:txBody>
      </p:sp>
      <p:sp>
        <p:nvSpPr>
          <p:cNvPr id="43" name="文本框 42">
            <a:extLst>
              <a:ext uri="{FF2B5EF4-FFF2-40B4-BE49-F238E27FC236}">
                <a16:creationId xmlns:a16="http://schemas.microsoft.com/office/drawing/2014/main" id="{43A16EBD-17A8-4D5F-9BD6-DF953A639ACB}"/>
              </a:ext>
            </a:extLst>
          </p:cNvPr>
          <p:cNvSpPr txBox="1"/>
          <p:nvPr/>
        </p:nvSpPr>
        <p:spPr>
          <a:xfrm>
            <a:off x="833501" y="5493188"/>
            <a:ext cx="10594439" cy="1107996"/>
          </a:xfrm>
          <a:prstGeom prst="rect">
            <a:avLst/>
          </a:prstGeom>
          <a:noFill/>
        </p:spPr>
        <p:txBody>
          <a:bodyPr wrap="square" rtlCol="0">
            <a:spAutoFit/>
          </a:bodyPr>
          <a:lstStyle/>
          <a:p>
            <a:r>
              <a:rPr lang="zh-CN" altLang="en-US" sz="1600" dirty="0"/>
              <a:t>采用</a:t>
            </a:r>
            <a:r>
              <a:rPr lang="en-US" altLang="zh-CN" sz="1600" dirty="0"/>
              <a:t>MLM</a:t>
            </a:r>
            <a:r>
              <a:rPr lang="zh-CN" altLang="en-US" sz="1600" dirty="0"/>
              <a:t>：无监督形式免去了标注的难题，任务目标由发现句子中的术语，变为发现语料中的新的术语。有监督模型容易学到词级别的特征，容易过拟合。对于</a:t>
            </a:r>
            <a:r>
              <a:rPr lang="en-US" altLang="zh-CN" sz="1600" dirty="0"/>
              <a:t>MLM</a:t>
            </a:r>
            <a:r>
              <a:rPr lang="zh-CN" altLang="en-US" sz="1600" dirty="0"/>
              <a:t>模型，它只是学习了语料特征，有更好的鲁棒性。</a:t>
            </a:r>
            <a:endParaRPr lang="en-US" altLang="zh-CN" sz="1600" dirty="0"/>
          </a:p>
          <a:p>
            <a:r>
              <a:rPr lang="zh-CN" altLang="en-US" sz="1600" dirty="0"/>
              <a:t>模型优化：变更为短语级别的</a:t>
            </a:r>
            <a:r>
              <a:rPr lang="en-US" altLang="zh-CN" sz="1600" dirty="0"/>
              <a:t>MLM</a:t>
            </a:r>
            <a:r>
              <a:rPr lang="zh-CN" altLang="en-US" sz="1600" dirty="0"/>
              <a:t>，结合中文特征，针对假阳性、假阴性进行分析提出更多处理过程来提升模型表现。</a:t>
            </a:r>
            <a:endParaRPr lang="en-US" altLang="zh-CN" sz="1600" dirty="0"/>
          </a:p>
          <a:p>
            <a:endParaRPr lang="zh-CN" altLang="en-US" dirty="0"/>
          </a:p>
        </p:txBody>
      </p:sp>
    </p:spTree>
    <p:extLst>
      <p:ext uri="{BB962C8B-B14F-4D97-AF65-F5344CB8AC3E}">
        <p14:creationId xmlns:p14="http://schemas.microsoft.com/office/powerpoint/2010/main" val="2785505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B49063E-6595-4990-8603-F3E7F6D8911B}"/>
              </a:ext>
            </a:extLst>
          </p:cNvPr>
          <p:cNvSpPr/>
          <p:nvPr/>
        </p:nvSpPr>
        <p:spPr>
          <a:xfrm>
            <a:off x="350954" y="385966"/>
            <a:ext cx="1735666" cy="1185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风格匹配模块</a:t>
            </a:r>
            <a:endParaRPr lang="en-US" altLang="zh-CN" sz="1600" dirty="0">
              <a:solidFill>
                <a:schemeClr val="tx1"/>
              </a:solidFill>
            </a:endParaRPr>
          </a:p>
          <a:p>
            <a:pPr algn="ctr"/>
            <a:r>
              <a:rPr lang="en-US" altLang="zh-CN" sz="1600" dirty="0">
                <a:solidFill>
                  <a:schemeClr val="tx1"/>
                </a:solidFill>
              </a:rPr>
              <a:t>Similarity</a:t>
            </a:r>
            <a:r>
              <a:rPr lang="zh-CN" altLang="en-US" sz="1600" dirty="0">
                <a:solidFill>
                  <a:schemeClr val="tx1"/>
                </a:solidFill>
              </a:rPr>
              <a:t>（</a:t>
            </a:r>
            <a:r>
              <a:rPr lang="en-US" altLang="zh-CN" sz="1600" dirty="0">
                <a:solidFill>
                  <a:schemeClr val="tx1"/>
                </a:solidFill>
              </a:rPr>
              <a:t>input_a,input_b</a:t>
            </a:r>
            <a:r>
              <a:rPr lang="zh-CN" altLang="en-US" sz="1600" dirty="0">
                <a:solidFill>
                  <a:schemeClr val="tx1"/>
                </a:solidFill>
              </a:rPr>
              <a:t>）</a:t>
            </a:r>
          </a:p>
        </p:txBody>
      </p:sp>
      <p:pic>
        <p:nvPicPr>
          <p:cNvPr id="3" name="图片 2">
            <a:extLst>
              <a:ext uri="{FF2B5EF4-FFF2-40B4-BE49-F238E27FC236}">
                <a16:creationId xmlns:a16="http://schemas.microsoft.com/office/drawing/2014/main" id="{6F2B4A7B-12D2-4065-B46B-2E579BAFA134}"/>
              </a:ext>
            </a:extLst>
          </p:cNvPr>
          <p:cNvPicPr>
            <a:picLocks noChangeAspect="1"/>
          </p:cNvPicPr>
          <p:nvPr/>
        </p:nvPicPr>
        <p:blipFill>
          <a:blip r:embed="rId2"/>
          <a:stretch>
            <a:fillRect/>
          </a:stretch>
        </p:blipFill>
        <p:spPr>
          <a:xfrm>
            <a:off x="3353836" y="1796651"/>
            <a:ext cx="3746765" cy="1994680"/>
          </a:xfrm>
          <a:prstGeom prst="rect">
            <a:avLst/>
          </a:prstGeom>
        </p:spPr>
      </p:pic>
      <p:sp>
        <p:nvSpPr>
          <p:cNvPr id="4" name="云形 3">
            <a:extLst>
              <a:ext uri="{FF2B5EF4-FFF2-40B4-BE49-F238E27FC236}">
                <a16:creationId xmlns:a16="http://schemas.microsoft.com/office/drawing/2014/main" id="{7A55357A-59D4-48BA-8938-53BAB3B49B4A}"/>
              </a:ext>
            </a:extLst>
          </p:cNvPr>
          <p:cNvSpPr/>
          <p:nvPr/>
        </p:nvSpPr>
        <p:spPr>
          <a:xfrm>
            <a:off x="1096183" y="2484957"/>
            <a:ext cx="1240617" cy="78740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关键字语料</a:t>
            </a:r>
            <a:r>
              <a:rPr lang="en-US" altLang="zh-CN" sz="1600" dirty="0">
                <a:solidFill>
                  <a:schemeClr val="tx1"/>
                </a:solidFill>
              </a:rPr>
              <a:t>b</a:t>
            </a:r>
            <a:endParaRPr lang="zh-CN" altLang="en-US" sz="1600" dirty="0">
              <a:solidFill>
                <a:schemeClr val="tx1"/>
              </a:solidFill>
            </a:endParaRPr>
          </a:p>
        </p:txBody>
      </p:sp>
      <p:cxnSp>
        <p:nvCxnSpPr>
          <p:cNvPr id="5" name="直接箭头连接符 4">
            <a:extLst>
              <a:ext uri="{FF2B5EF4-FFF2-40B4-BE49-F238E27FC236}">
                <a16:creationId xmlns:a16="http://schemas.microsoft.com/office/drawing/2014/main" id="{7577B5A7-6725-4D86-BB30-049BA778EEB8}"/>
              </a:ext>
            </a:extLst>
          </p:cNvPr>
          <p:cNvCxnSpPr/>
          <p:nvPr/>
        </p:nvCxnSpPr>
        <p:spPr>
          <a:xfrm>
            <a:off x="2336800" y="2793991"/>
            <a:ext cx="10170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2B85B39E-8954-4866-ADE4-110101FB91CD}"/>
              </a:ext>
            </a:extLst>
          </p:cNvPr>
          <p:cNvSpPr txBox="1"/>
          <p:nvPr/>
        </p:nvSpPr>
        <p:spPr>
          <a:xfrm>
            <a:off x="867368" y="4629588"/>
            <a:ext cx="10594439" cy="1323439"/>
          </a:xfrm>
          <a:prstGeom prst="rect">
            <a:avLst/>
          </a:prstGeom>
          <a:noFill/>
        </p:spPr>
        <p:txBody>
          <a:bodyPr wrap="square" rtlCol="0">
            <a:spAutoFit/>
          </a:bodyPr>
          <a:lstStyle/>
          <a:p>
            <a:r>
              <a:rPr lang="zh-CN" altLang="en-US" sz="1600" dirty="0"/>
              <a:t>任务变更：由原先的经过发现术语后进行词义鉴别变更为对术语上下文进行风格匹配任务。对审查系统而言最关键是判断排除术语可能的无害含义，而非术语具体含义。通过任务变更能提高模型表现，同时采用的方法也能更加多样。</a:t>
            </a:r>
            <a:endParaRPr lang="en-US" altLang="zh-CN" sz="1600" dirty="0"/>
          </a:p>
          <a:p>
            <a:r>
              <a:rPr lang="zh-CN" altLang="en-US" sz="1600" dirty="0"/>
              <a:t>语料补充：</a:t>
            </a:r>
            <a:r>
              <a:rPr lang="en-US" altLang="zh-CN" sz="1600" dirty="0"/>
              <a:t>MLM</a:t>
            </a:r>
            <a:r>
              <a:rPr lang="zh-CN" altLang="en-US" sz="1600" dirty="0"/>
              <a:t>之所以有效的部分原因是微调的语料中本身具有使用新的术语的句子，为了能发现新的词必须对这样的语料进行补充，也就需要模块来对原始语料进行筛选，选出那些最新的黑暗风格的句子，其中很有可能存在未发现的新词。</a:t>
            </a:r>
            <a:endParaRPr lang="en-US" altLang="zh-CN" sz="1600" dirty="0"/>
          </a:p>
        </p:txBody>
      </p:sp>
    </p:spTree>
    <p:extLst>
      <p:ext uri="{BB962C8B-B14F-4D97-AF65-F5344CB8AC3E}">
        <p14:creationId xmlns:p14="http://schemas.microsoft.com/office/powerpoint/2010/main" val="273860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16DF9AF-E0CB-4135-B5A8-203E3DF1AB4C}"/>
              </a:ext>
            </a:extLst>
          </p:cNvPr>
          <p:cNvSpPr/>
          <p:nvPr/>
        </p:nvSpPr>
        <p:spPr>
          <a:xfrm>
            <a:off x="350954" y="385966"/>
            <a:ext cx="1735666" cy="1185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实验设计）</a:t>
            </a:r>
          </a:p>
        </p:txBody>
      </p:sp>
      <p:sp>
        <p:nvSpPr>
          <p:cNvPr id="8" name="矩形 7">
            <a:extLst>
              <a:ext uri="{FF2B5EF4-FFF2-40B4-BE49-F238E27FC236}">
                <a16:creationId xmlns:a16="http://schemas.microsoft.com/office/drawing/2014/main" id="{2A32746E-163E-48B4-89F9-B5F3A9E42957}"/>
              </a:ext>
            </a:extLst>
          </p:cNvPr>
          <p:cNvSpPr/>
          <p:nvPr/>
        </p:nvSpPr>
        <p:spPr>
          <a:xfrm>
            <a:off x="875888" y="1952300"/>
            <a:ext cx="1735666" cy="1185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a:t>
            </a:r>
            <a:endParaRPr lang="zh-CN" altLang="en-US" sz="1600" dirty="0">
              <a:solidFill>
                <a:schemeClr val="tx1"/>
              </a:solidFill>
            </a:endParaRPr>
          </a:p>
        </p:txBody>
      </p:sp>
      <p:graphicFrame>
        <p:nvGraphicFramePr>
          <p:cNvPr id="11" name="表格 10">
            <a:extLst>
              <a:ext uri="{FF2B5EF4-FFF2-40B4-BE49-F238E27FC236}">
                <a16:creationId xmlns:a16="http://schemas.microsoft.com/office/drawing/2014/main" id="{4F8A9A02-9816-44C3-AAF2-B78B47CA0782}"/>
              </a:ext>
            </a:extLst>
          </p:cNvPr>
          <p:cNvGraphicFramePr>
            <a:graphicFrameLocks noGrp="1"/>
          </p:cNvGraphicFramePr>
          <p:nvPr>
            <p:extLst>
              <p:ext uri="{D42A27DB-BD31-4B8C-83A1-F6EECF244321}">
                <p14:modId xmlns:p14="http://schemas.microsoft.com/office/powerpoint/2010/main" val="1390528713"/>
              </p:ext>
            </p:extLst>
          </p:nvPr>
        </p:nvGraphicFramePr>
        <p:xfrm>
          <a:off x="3615266" y="978638"/>
          <a:ext cx="6561666" cy="1886373"/>
        </p:xfrm>
        <a:graphic>
          <a:graphicData uri="http://schemas.openxmlformats.org/drawingml/2006/table">
            <a:tbl>
              <a:tblPr firstRow="1" bandRow="1">
                <a:tableStyleId>{F5AB1C69-6EDB-4FF4-983F-18BD219EF322}</a:tableStyleId>
              </a:tblPr>
              <a:tblGrid>
                <a:gridCol w="2187222">
                  <a:extLst>
                    <a:ext uri="{9D8B030D-6E8A-4147-A177-3AD203B41FA5}">
                      <a16:colId xmlns:a16="http://schemas.microsoft.com/office/drawing/2014/main" val="670012858"/>
                    </a:ext>
                  </a:extLst>
                </a:gridCol>
                <a:gridCol w="2187222">
                  <a:extLst>
                    <a:ext uri="{9D8B030D-6E8A-4147-A177-3AD203B41FA5}">
                      <a16:colId xmlns:a16="http://schemas.microsoft.com/office/drawing/2014/main" val="4237765757"/>
                    </a:ext>
                  </a:extLst>
                </a:gridCol>
                <a:gridCol w="2187222">
                  <a:extLst>
                    <a:ext uri="{9D8B030D-6E8A-4147-A177-3AD203B41FA5}">
                      <a16:colId xmlns:a16="http://schemas.microsoft.com/office/drawing/2014/main" val="856059365"/>
                    </a:ext>
                  </a:extLst>
                </a:gridCol>
              </a:tblGrid>
              <a:tr h="504613">
                <a:tc>
                  <a:txBody>
                    <a:bodyPr/>
                    <a:lstStyle/>
                    <a:p>
                      <a:r>
                        <a:rPr lang="zh-CN" altLang="en-US" dirty="0"/>
                        <a:t>模式</a:t>
                      </a:r>
                    </a:p>
                  </a:txBody>
                  <a:tcPr/>
                </a:tc>
                <a:tc>
                  <a:txBody>
                    <a:bodyPr/>
                    <a:lstStyle/>
                    <a:p>
                      <a:r>
                        <a:rPr lang="zh-CN" altLang="en-US" dirty="0"/>
                        <a:t>训练集</a:t>
                      </a:r>
                    </a:p>
                  </a:txBody>
                  <a:tcPr/>
                </a:tc>
                <a:tc>
                  <a:txBody>
                    <a:bodyPr/>
                    <a:lstStyle/>
                    <a:p>
                      <a:r>
                        <a:rPr lang="zh-CN" altLang="en-US" dirty="0"/>
                        <a:t>测试集</a:t>
                      </a:r>
                    </a:p>
                  </a:txBody>
                  <a:tcPr/>
                </a:tc>
                <a:extLst>
                  <a:ext uri="{0D108BD9-81ED-4DB2-BD59-A6C34878D82A}">
                    <a16:rowId xmlns:a16="http://schemas.microsoft.com/office/drawing/2014/main" val="1278094252"/>
                  </a:ext>
                </a:extLst>
              </a:tr>
              <a:tr h="370840">
                <a:tc>
                  <a:txBody>
                    <a:bodyPr/>
                    <a:lstStyle/>
                    <a:p>
                      <a:r>
                        <a:rPr lang="en-US" altLang="zh-CN" dirty="0"/>
                        <a:t>supervised</a:t>
                      </a:r>
                      <a:endParaRPr lang="zh-CN" altLang="en-US" dirty="0"/>
                    </a:p>
                  </a:txBody>
                  <a:tcPr/>
                </a:tc>
                <a:tc>
                  <a:txBody>
                    <a:bodyPr/>
                    <a:lstStyle/>
                    <a:p>
                      <a:r>
                        <a:rPr lang="zh-CN" altLang="en-US" dirty="0"/>
                        <a:t>标注语料</a:t>
                      </a:r>
                      <a:r>
                        <a:rPr lang="en-US" altLang="zh-CN" dirty="0"/>
                        <a:t>a</a:t>
                      </a:r>
                      <a:endParaRPr lang="zh-CN" altLang="en-US" dirty="0"/>
                    </a:p>
                  </a:txBody>
                  <a:tcPr/>
                </a:tc>
                <a:tc>
                  <a:txBody>
                    <a:bodyPr/>
                    <a:lstStyle/>
                    <a:p>
                      <a:r>
                        <a:rPr lang="zh-CN" altLang="en-US" dirty="0"/>
                        <a:t>标注语料</a:t>
                      </a:r>
                      <a:r>
                        <a:rPr lang="en-US" altLang="zh-CN" dirty="0"/>
                        <a:t>b</a:t>
                      </a:r>
                      <a:endParaRPr lang="zh-CN" altLang="en-US" dirty="0"/>
                    </a:p>
                  </a:txBody>
                  <a:tcPr/>
                </a:tc>
                <a:extLst>
                  <a:ext uri="{0D108BD9-81ED-4DB2-BD59-A6C34878D82A}">
                    <a16:rowId xmlns:a16="http://schemas.microsoft.com/office/drawing/2014/main" val="1923685451"/>
                  </a:ext>
                </a:extLst>
              </a:tr>
              <a:tr h="370840">
                <a:tc>
                  <a:txBody>
                    <a:bodyPr/>
                    <a:lstStyle/>
                    <a:p>
                      <a:r>
                        <a:rPr lang="en-US" altLang="zh-CN" dirty="0"/>
                        <a:t>MLM</a:t>
                      </a:r>
                      <a:endParaRPr lang="zh-CN" altLang="en-US" dirty="0"/>
                    </a:p>
                  </a:txBody>
                  <a:tcPr/>
                </a:tc>
                <a:tc>
                  <a:txBody>
                    <a:bodyPr/>
                    <a:lstStyle/>
                    <a:p>
                      <a:r>
                        <a:rPr lang="zh-CN" altLang="en-US" dirty="0"/>
                        <a:t>语料</a:t>
                      </a:r>
                      <a:r>
                        <a:rPr lang="en-US" altLang="zh-CN" dirty="0"/>
                        <a:t>a</a:t>
                      </a:r>
                      <a:r>
                        <a:rPr lang="zh-CN" altLang="en-US" dirty="0"/>
                        <a:t>与禁用词列表</a:t>
                      </a:r>
                    </a:p>
                  </a:txBody>
                  <a:tcPr/>
                </a:tc>
                <a:tc>
                  <a:txBody>
                    <a:bodyPr/>
                    <a:lstStyle/>
                    <a:p>
                      <a:r>
                        <a:rPr lang="zh-CN" altLang="en-US" dirty="0"/>
                        <a:t>语料</a:t>
                      </a:r>
                      <a:r>
                        <a:rPr lang="en-US" altLang="zh-CN" dirty="0"/>
                        <a:t>b</a:t>
                      </a:r>
                      <a:r>
                        <a:rPr lang="zh-CN" altLang="en-US" dirty="0"/>
                        <a:t>进行</a:t>
                      </a:r>
                      <a:r>
                        <a:rPr lang="en-US" altLang="zh-CN" dirty="0"/>
                        <a:t>fine-tuning</a:t>
                      </a:r>
                      <a:endParaRPr lang="zh-CN" altLang="en-US" dirty="0"/>
                    </a:p>
                  </a:txBody>
                  <a:tcPr/>
                </a:tc>
                <a:extLst>
                  <a:ext uri="{0D108BD9-81ED-4DB2-BD59-A6C34878D82A}">
                    <a16:rowId xmlns:a16="http://schemas.microsoft.com/office/drawing/2014/main" val="349045767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757635139"/>
                  </a:ext>
                </a:extLst>
              </a:tr>
            </a:tbl>
          </a:graphicData>
        </a:graphic>
      </p:graphicFrame>
      <p:sp>
        <p:nvSpPr>
          <p:cNvPr id="12" name="文本框 11">
            <a:extLst>
              <a:ext uri="{FF2B5EF4-FFF2-40B4-BE49-F238E27FC236}">
                <a16:creationId xmlns:a16="http://schemas.microsoft.com/office/drawing/2014/main" id="{C99579F4-7D49-48BC-A139-C58BDA26FD90}"/>
              </a:ext>
            </a:extLst>
          </p:cNvPr>
          <p:cNvSpPr txBox="1"/>
          <p:nvPr/>
        </p:nvSpPr>
        <p:spPr>
          <a:xfrm>
            <a:off x="3699933" y="3137644"/>
            <a:ext cx="6629400" cy="369332"/>
          </a:xfrm>
          <a:prstGeom prst="rect">
            <a:avLst/>
          </a:prstGeom>
          <a:noFill/>
        </p:spPr>
        <p:txBody>
          <a:bodyPr wrap="square" rtlCol="0">
            <a:spAutoFit/>
          </a:bodyPr>
          <a:lstStyle/>
          <a:p>
            <a:r>
              <a:rPr lang="en-US" altLang="zh-CN" dirty="0"/>
              <a:t>Fine-tune </a:t>
            </a:r>
            <a:r>
              <a:rPr lang="zh-CN" altLang="en-US" dirty="0"/>
              <a:t>方式的改进，精度不够 如何用于列表</a:t>
            </a:r>
          </a:p>
        </p:txBody>
      </p:sp>
      <p:sp>
        <p:nvSpPr>
          <p:cNvPr id="13" name="矩形 12">
            <a:extLst>
              <a:ext uri="{FF2B5EF4-FFF2-40B4-BE49-F238E27FC236}">
                <a16:creationId xmlns:a16="http://schemas.microsoft.com/office/drawing/2014/main" id="{C273F8C2-0B67-4B1A-88BC-2D3039644979}"/>
              </a:ext>
            </a:extLst>
          </p:cNvPr>
          <p:cNvSpPr/>
          <p:nvPr/>
        </p:nvSpPr>
        <p:spPr>
          <a:xfrm>
            <a:off x="875888" y="4517700"/>
            <a:ext cx="1735666" cy="1185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B</a:t>
            </a:r>
            <a:endParaRPr lang="zh-CN" altLang="en-US" sz="1600" dirty="0">
              <a:solidFill>
                <a:schemeClr val="tx1"/>
              </a:solidFill>
            </a:endParaRPr>
          </a:p>
        </p:txBody>
      </p:sp>
      <p:graphicFrame>
        <p:nvGraphicFramePr>
          <p:cNvPr id="14" name="表格 13">
            <a:extLst>
              <a:ext uri="{FF2B5EF4-FFF2-40B4-BE49-F238E27FC236}">
                <a16:creationId xmlns:a16="http://schemas.microsoft.com/office/drawing/2014/main" id="{EF5ABF4F-7ED7-4A9E-BF10-2858227B3B61}"/>
              </a:ext>
            </a:extLst>
          </p:cNvPr>
          <p:cNvGraphicFramePr>
            <a:graphicFrameLocks noGrp="1"/>
          </p:cNvGraphicFramePr>
          <p:nvPr>
            <p:extLst>
              <p:ext uri="{D42A27DB-BD31-4B8C-83A1-F6EECF244321}">
                <p14:modId xmlns:p14="http://schemas.microsoft.com/office/powerpoint/2010/main" val="645792436"/>
              </p:ext>
            </p:extLst>
          </p:nvPr>
        </p:nvGraphicFramePr>
        <p:xfrm>
          <a:off x="3615266" y="4267309"/>
          <a:ext cx="6561666" cy="1886373"/>
        </p:xfrm>
        <a:graphic>
          <a:graphicData uri="http://schemas.openxmlformats.org/drawingml/2006/table">
            <a:tbl>
              <a:tblPr firstRow="1" bandRow="1">
                <a:tableStyleId>{F5AB1C69-6EDB-4FF4-983F-18BD219EF322}</a:tableStyleId>
              </a:tblPr>
              <a:tblGrid>
                <a:gridCol w="2187222">
                  <a:extLst>
                    <a:ext uri="{9D8B030D-6E8A-4147-A177-3AD203B41FA5}">
                      <a16:colId xmlns:a16="http://schemas.microsoft.com/office/drawing/2014/main" val="670012858"/>
                    </a:ext>
                  </a:extLst>
                </a:gridCol>
                <a:gridCol w="2187222">
                  <a:extLst>
                    <a:ext uri="{9D8B030D-6E8A-4147-A177-3AD203B41FA5}">
                      <a16:colId xmlns:a16="http://schemas.microsoft.com/office/drawing/2014/main" val="4237765757"/>
                    </a:ext>
                  </a:extLst>
                </a:gridCol>
                <a:gridCol w="2187222">
                  <a:extLst>
                    <a:ext uri="{9D8B030D-6E8A-4147-A177-3AD203B41FA5}">
                      <a16:colId xmlns:a16="http://schemas.microsoft.com/office/drawing/2014/main" val="856059365"/>
                    </a:ext>
                  </a:extLst>
                </a:gridCol>
              </a:tblGrid>
              <a:tr h="504613">
                <a:tc>
                  <a:txBody>
                    <a:bodyPr/>
                    <a:lstStyle/>
                    <a:p>
                      <a:r>
                        <a:rPr lang="zh-CN" altLang="en-US" dirty="0"/>
                        <a:t>任务</a:t>
                      </a:r>
                    </a:p>
                  </a:txBody>
                  <a:tcPr/>
                </a:tc>
                <a:tc>
                  <a:txBody>
                    <a:bodyPr/>
                    <a:lstStyle/>
                    <a:p>
                      <a:r>
                        <a:rPr lang="zh-CN" altLang="en-US" dirty="0"/>
                        <a:t>分类效果</a:t>
                      </a:r>
                    </a:p>
                  </a:txBody>
                  <a:tcPr/>
                </a:tc>
                <a:tc>
                  <a:txBody>
                    <a:bodyPr/>
                    <a:lstStyle/>
                    <a:p>
                      <a:endParaRPr lang="zh-CN" altLang="en-US" dirty="0"/>
                    </a:p>
                  </a:txBody>
                  <a:tcPr/>
                </a:tc>
                <a:extLst>
                  <a:ext uri="{0D108BD9-81ED-4DB2-BD59-A6C34878D82A}">
                    <a16:rowId xmlns:a16="http://schemas.microsoft.com/office/drawing/2014/main" val="1278094252"/>
                  </a:ext>
                </a:extLst>
              </a:tr>
              <a:tr h="370840">
                <a:tc>
                  <a:txBody>
                    <a:bodyPr/>
                    <a:lstStyle/>
                    <a:p>
                      <a:r>
                        <a:rPr lang="zh-CN" altLang="en-US" dirty="0"/>
                        <a:t>词义鉴别</a:t>
                      </a:r>
                    </a:p>
                  </a:txBody>
                  <a:tcPr/>
                </a:tc>
                <a:tc>
                  <a:txBody>
                    <a:bodyPr/>
                    <a:lstStyle/>
                    <a:p>
                      <a:r>
                        <a:rPr lang="zh-CN" altLang="en-US" dirty="0"/>
                        <a:t>语料中词义分布</a:t>
                      </a:r>
                    </a:p>
                  </a:txBody>
                  <a:tcPr/>
                </a:tc>
                <a:tc>
                  <a:txBody>
                    <a:bodyPr/>
                    <a:lstStyle/>
                    <a:p>
                      <a:endParaRPr lang="zh-CN" altLang="en-US" dirty="0"/>
                    </a:p>
                  </a:txBody>
                  <a:tcPr/>
                </a:tc>
                <a:extLst>
                  <a:ext uri="{0D108BD9-81ED-4DB2-BD59-A6C34878D82A}">
                    <a16:rowId xmlns:a16="http://schemas.microsoft.com/office/drawing/2014/main" val="1923685451"/>
                  </a:ext>
                </a:extLst>
              </a:tr>
              <a:tr h="370840">
                <a:tc>
                  <a:txBody>
                    <a:bodyPr/>
                    <a:lstStyle/>
                    <a:p>
                      <a:r>
                        <a:rPr lang="zh-CN" altLang="en-US" dirty="0"/>
                        <a:t>风格匹配</a:t>
                      </a:r>
                    </a:p>
                  </a:txBody>
                  <a:tcPr/>
                </a:tc>
                <a:tc>
                  <a:txBody>
                    <a:bodyPr/>
                    <a:lstStyle/>
                    <a:p>
                      <a:r>
                        <a:rPr lang="en-US" altLang="zh-CN" dirty="0"/>
                        <a:t>1</a:t>
                      </a:r>
                      <a:r>
                        <a:rPr lang="zh-CN" altLang="en-US" dirty="0"/>
                        <a:t>：</a:t>
                      </a:r>
                      <a:r>
                        <a:rPr lang="en-US" altLang="zh-CN" dirty="0"/>
                        <a:t>1</a:t>
                      </a:r>
                      <a:r>
                        <a:rPr lang="zh-CN" altLang="en-US" dirty="0"/>
                        <a:t>扩充后准确率</a:t>
                      </a:r>
                    </a:p>
                  </a:txBody>
                  <a:tcPr/>
                </a:tc>
                <a:tc>
                  <a:txBody>
                    <a:bodyPr/>
                    <a:lstStyle/>
                    <a:p>
                      <a:r>
                        <a:rPr lang="zh-CN" altLang="en-US" dirty="0"/>
                        <a:t>风格匹配更优</a:t>
                      </a:r>
                    </a:p>
                  </a:txBody>
                  <a:tcPr/>
                </a:tc>
                <a:extLst>
                  <a:ext uri="{0D108BD9-81ED-4DB2-BD59-A6C34878D82A}">
                    <a16:rowId xmlns:a16="http://schemas.microsoft.com/office/drawing/2014/main" val="3490457674"/>
                  </a:ext>
                </a:extLst>
              </a:tr>
              <a:tr h="2896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语料填充</a:t>
                      </a:r>
                      <a:r>
                        <a:rPr lang="en-US" altLang="zh-CN" dirty="0"/>
                        <a:t>1</a:t>
                      </a:r>
                    </a:p>
                  </a:txBody>
                  <a:tcPr/>
                </a:tc>
                <a:tc>
                  <a:txBody>
                    <a:bodyPr/>
                    <a:lstStyle/>
                    <a:p>
                      <a:r>
                        <a:rPr lang="zh-CN" altLang="en-US" dirty="0"/>
                        <a:t>填充后</a:t>
                      </a:r>
                      <a:r>
                        <a:rPr lang="en-US" altLang="zh-CN" dirty="0"/>
                        <a:t>vs</a:t>
                      </a:r>
                      <a:r>
                        <a:rPr lang="zh-CN" altLang="en-US" dirty="0"/>
                        <a:t>前</a:t>
                      </a:r>
                      <a:endParaRPr lang="en-US" altLang="zh-CN" dirty="0"/>
                    </a:p>
                    <a:p>
                      <a:r>
                        <a:rPr lang="zh-CN" altLang="en-US" dirty="0"/>
                        <a:t>填充后 </a:t>
                      </a:r>
                      <a:r>
                        <a:rPr lang="en-US" altLang="zh-CN" dirty="0"/>
                        <a:t>vs sup+</a:t>
                      </a:r>
                      <a:r>
                        <a:rPr lang="zh-CN" altLang="en-US" dirty="0"/>
                        <a:t>填充</a:t>
                      </a:r>
                    </a:p>
                  </a:txBody>
                  <a:tcPr/>
                </a:tc>
                <a:tc>
                  <a:txBody>
                    <a:bodyPr/>
                    <a:lstStyle/>
                    <a:p>
                      <a:r>
                        <a:rPr lang="zh-CN" altLang="en-US" dirty="0"/>
                        <a:t>填充有效果，且好于半监督方法</a:t>
                      </a:r>
                    </a:p>
                  </a:txBody>
                  <a:tcPr/>
                </a:tc>
                <a:extLst>
                  <a:ext uri="{0D108BD9-81ED-4DB2-BD59-A6C34878D82A}">
                    <a16:rowId xmlns:a16="http://schemas.microsoft.com/office/drawing/2014/main" val="1757635139"/>
                  </a:ext>
                </a:extLst>
              </a:tr>
            </a:tbl>
          </a:graphicData>
        </a:graphic>
      </p:graphicFrame>
    </p:spTree>
    <p:extLst>
      <p:ext uri="{BB962C8B-B14F-4D97-AF65-F5344CB8AC3E}">
        <p14:creationId xmlns:p14="http://schemas.microsoft.com/office/powerpoint/2010/main" val="40349171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3691</TotalTime>
  <Words>1156</Words>
  <Application>Microsoft Office PowerPoint</Application>
  <PresentationFormat>宽屏</PresentationFormat>
  <Paragraphs>61</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拟解决科学问题</vt:lpstr>
      <vt:lpstr>研究内容</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33</cp:revision>
  <dcterms:created xsi:type="dcterms:W3CDTF">2021-11-17T07:56:45Z</dcterms:created>
  <dcterms:modified xsi:type="dcterms:W3CDTF">2021-11-29T08:45:50Z</dcterms:modified>
</cp:coreProperties>
</file>