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ags/tag2.xml" ContentType="application/vnd.openxmlformats-officedocument.presentationml.tags+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3" r:id="rId2"/>
  </p:sldMasterIdLst>
  <p:notesMasterIdLst>
    <p:notesMasterId r:id="rId22"/>
  </p:notesMasterIdLst>
  <p:sldIdLst>
    <p:sldId id="256" r:id="rId3"/>
    <p:sldId id="267" r:id="rId4"/>
    <p:sldId id="266" r:id="rId5"/>
    <p:sldId id="522" r:id="rId6"/>
    <p:sldId id="389" r:id="rId7"/>
    <p:sldId id="525" r:id="rId8"/>
    <p:sldId id="276" r:id="rId9"/>
    <p:sldId id="526" r:id="rId10"/>
    <p:sldId id="534" r:id="rId11"/>
    <p:sldId id="539" r:id="rId12"/>
    <p:sldId id="540" r:id="rId13"/>
    <p:sldId id="277" r:id="rId14"/>
    <p:sldId id="530" r:id="rId15"/>
    <p:sldId id="531" r:id="rId16"/>
    <p:sldId id="278" r:id="rId17"/>
    <p:sldId id="532" r:id="rId18"/>
    <p:sldId id="541" r:id="rId19"/>
    <p:sldId id="511" r:id="rId20"/>
    <p:sldId id="533"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689"/>
    <a:srgbClr val="DA3C49"/>
    <a:srgbClr val="258A8F"/>
    <a:srgbClr val="67B1AA"/>
    <a:srgbClr val="79BAB4"/>
    <a:srgbClr val="66B5C9"/>
    <a:srgbClr val="EDB159"/>
    <a:srgbClr val="235787"/>
    <a:srgbClr val="26A9E0"/>
    <a:srgbClr val="2A9C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58" autoAdjust="0"/>
    <p:restoredTop sz="86966" autoAdjust="0"/>
  </p:normalViewPr>
  <p:slideViewPr>
    <p:cSldViewPr snapToGrid="0">
      <p:cViewPr varScale="1">
        <p:scale>
          <a:sx n="104" d="100"/>
          <a:sy n="104" d="100"/>
        </p:scale>
        <p:origin x="780" y="96"/>
      </p:cViewPr>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2021/12/27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kexue.fm/archives/6933" TargetMode="External"/><Relationship Id="rId3" Type="http://schemas.openxmlformats.org/officeDocument/2006/relationships/hyperlink" Target="https://github.com/brightmart/roberta_zh" TargetMode="External"/><Relationship Id="rId7" Type="http://schemas.openxmlformats.org/officeDocument/2006/relationships/hyperlink" Target="https://kexue.fm/archives/7661"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arxiv.org/abs/1902.04094" TargetMode="External"/><Relationship Id="rId5" Type="http://schemas.openxmlformats.org/officeDocument/2006/relationships/hyperlink" Target="https://github.com/ymcui/Chinese-BERT-wwm" TargetMode="External"/><Relationship Id="rId4" Type="http://schemas.openxmlformats.org/officeDocument/2006/relationships/hyperlink" Target="https://github.com/CLUEbenchmark/CLUEPretrainedModels" TargetMode="External"/><Relationship Id="rId9" Type="http://schemas.openxmlformats.org/officeDocument/2006/relationships/hyperlink" Target="https://kexue.fm/archives/7476"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目的：规避检查机制。</a:t>
            </a:r>
            <a:endParaRPr lang="en-US" altLang="zh-CN" dirty="0"/>
          </a:p>
          <a:p>
            <a:r>
              <a:rPr lang="zh-CN" altLang="en-US" dirty="0"/>
              <a:t>大家使用情况。我们关注点。现有的人工审查机制工作量太大，禁用词列表的形式不成功。行话本身还会更新。</a:t>
            </a:r>
            <a:endParaRPr lang="en-US" altLang="zh-CN" dirty="0"/>
          </a:p>
          <a:p>
            <a:r>
              <a:rPr lang="zh-CN" altLang="en-US" dirty="0"/>
              <a:t>国内市场：发音、联想。 黑色论坛：刻意创造。</a:t>
            </a:r>
            <a:r>
              <a:rPr lang="en-US" altLang="zh-CN" dirty="0"/>
              <a:t>4chan operate google</a:t>
            </a:r>
            <a:r>
              <a:rPr lang="zh-CN" altLang="en-US" dirty="0"/>
              <a:t>。 </a:t>
            </a:r>
            <a:r>
              <a:rPr lang="en-US" altLang="zh-CN" dirty="0"/>
              <a:t>Skype google </a:t>
            </a:r>
            <a:r>
              <a:rPr lang="zh-CN" altLang="en-US" dirty="0"/>
              <a:t>代替 </a:t>
            </a:r>
            <a:r>
              <a:rPr lang="en-US" altLang="zh-CN" dirty="0"/>
              <a:t>black </a:t>
            </a:r>
            <a:r>
              <a:rPr lang="en-US" altLang="zh-CN" dirty="0" err="1"/>
              <a:t>jewish</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a:t>
            </a:fld>
            <a:endParaRPr lang="zh-CN" altLang="en-US"/>
          </a:p>
        </p:txBody>
      </p:sp>
    </p:spTree>
    <p:extLst>
      <p:ext uri="{BB962C8B-B14F-4D97-AF65-F5344CB8AC3E}">
        <p14:creationId xmlns:p14="http://schemas.microsoft.com/office/powerpoint/2010/main" val="3764444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11</a:t>
            </a:fld>
            <a:endParaRPr lang="zh-CN" altLang="en-US"/>
          </a:p>
        </p:txBody>
      </p:sp>
    </p:spTree>
    <p:extLst>
      <p:ext uri="{BB962C8B-B14F-4D97-AF65-F5344CB8AC3E}">
        <p14:creationId xmlns:p14="http://schemas.microsoft.com/office/powerpoint/2010/main" val="4033490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与我的有什么不同：粗分类器筛选 正负样本</a:t>
            </a:r>
            <a:r>
              <a:rPr lang="en-US" altLang="zh-CN" dirty="0"/>
              <a:t>1:1</a:t>
            </a:r>
            <a:r>
              <a:rPr lang="zh-CN" altLang="en-US" dirty="0"/>
              <a:t> ，我的是比例不平衡情况下的筛选。将这个粗分类器用于鉴别是没问题的，将特定类别改成毒品、犯罪交易。</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13</a:t>
            </a:fld>
            <a:endParaRPr lang="zh-CN" altLang="en-US"/>
          </a:p>
        </p:txBody>
      </p:sp>
    </p:spTree>
    <p:extLst>
      <p:ext uri="{BB962C8B-B14F-4D97-AF65-F5344CB8AC3E}">
        <p14:creationId xmlns:p14="http://schemas.microsoft.com/office/powerpoint/2010/main" val="3522207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14</a:t>
            </a:fld>
            <a:endParaRPr lang="zh-CN" altLang="en-US"/>
          </a:p>
        </p:txBody>
      </p:sp>
    </p:spTree>
    <p:extLst>
      <p:ext uri="{BB962C8B-B14F-4D97-AF65-F5344CB8AC3E}">
        <p14:creationId xmlns:p14="http://schemas.microsoft.com/office/powerpoint/2010/main" val="2645140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dirty="0"/>
              <a:t>针对委婉短语进行的检测，添加了一个筛选候选词的过程。使用</a:t>
            </a:r>
            <a:r>
              <a:rPr lang="en-US" altLang="zh-CN" sz="1200" dirty="0" err="1"/>
              <a:t>autopharse</a:t>
            </a:r>
            <a:r>
              <a:rPr lang="zh-CN" altLang="zh-CN" sz="1200" dirty="0"/>
              <a:t>来筛选候选委婉短语。具体使用</a:t>
            </a:r>
            <a:r>
              <a:rPr lang="en-US" altLang="zh-CN" sz="1200" dirty="0"/>
              <a:t>w2v </a:t>
            </a:r>
            <a:r>
              <a:rPr lang="zh-CN" altLang="zh-CN" sz="1200" dirty="0"/>
              <a:t>结合余弦距离来进行筛选。其余与上一篇类似，区别是使用</a:t>
            </a:r>
            <a:r>
              <a:rPr lang="en-US" altLang="zh-CN" sz="1200" dirty="0" err="1"/>
              <a:t>spanbert</a:t>
            </a:r>
            <a:r>
              <a:rPr lang="zh-CN" altLang="zh-CN" sz="1200" dirty="0"/>
              <a:t>从短语层面进行遮掩。</a:t>
            </a:r>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16</a:t>
            </a:fld>
            <a:endParaRPr lang="zh-CN" altLang="en-US"/>
          </a:p>
        </p:txBody>
      </p:sp>
    </p:spTree>
    <p:extLst>
      <p:ext uri="{BB962C8B-B14F-4D97-AF65-F5344CB8AC3E}">
        <p14:creationId xmlns:p14="http://schemas.microsoft.com/office/powerpoint/2010/main" val="3294145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加权平均得到一个信息向量，只不过权值由自己生成。</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t>17</a:t>
            </a:fld>
            <a:endParaRPr lang="zh-CN" altLang="en-US"/>
          </a:p>
        </p:txBody>
      </p:sp>
    </p:spTree>
    <p:extLst>
      <p:ext uri="{BB962C8B-B14F-4D97-AF65-F5344CB8AC3E}">
        <p14:creationId xmlns:p14="http://schemas.microsoft.com/office/powerpoint/2010/main" val="3655956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3</a:t>
            </a:fld>
            <a:endParaRPr lang="zh-CN" altLang="en-US"/>
          </a:p>
        </p:txBody>
      </p:sp>
    </p:spTree>
    <p:extLst>
      <p:ext uri="{BB962C8B-B14F-4D97-AF65-F5344CB8AC3E}">
        <p14:creationId xmlns:p14="http://schemas.microsoft.com/office/powerpoint/2010/main" val="3645161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3062828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000"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t>5</a:t>
            </a:fld>
            <a:endParaRPr lang="zh-CN" altLang="en-US"/>
          </a:p>
        </p:txBody>
      </p:sp>
    </p:spTree>
    <p:extLst>
      <p:ext uri="{BB962C8B-B14F-4D97-AF65-F5344CB8AC3E}">
        <p14:creationId xmlns:p14="http://schemas.microsoft.com/office/powerpoint/2010/main" val="264867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缺乏数据集</a:t>
            </a:r>
            <a:r>
              <a:rPr lang="en-US" altLang="zh-CN" dirty="0"/>
              <a:t>-</a:t>
            </a:r>
            <a:r>
              <a:rPr lang="zh-CN" altLang="en-US" dirty="0"/>
              <a:t>自监督方式</a:t>
            </a:r>
            <a:endParaRPr lang="en-US" altLang="zh-CN" dirty="0"/>
          </a:p>
          <a:p>
            <a:r>
              <a:rPr lang="zh-CN" altLang="en-US" dirty="0"/>
              <a:t>语义混淆</a:t>
            </a:r>
            <a:r>
              <a:rPr lang="en-US" altLang="zh-CN" dirty="0"/>
              <a:t>-</a:t>
            </a:r>
            <a:r>
              <a:rPr lang="en-US" altLang="zh-CN" dirty="0" err="1"/>
              <a:t>bert</a:t>
            </a:r>
            <a:r>
              <a:rPr lang="en-US" altLang="zh-CN" dirty="0"/>
              <a:t> </a:t>
            </a:r>
            <a:r>
              <a:rPr lang="zh-CN" altLang="en-US" dirty="0"/>
              <a:t>更好的上下文内容提取</a:t>
            </a:r>
            <a:endParaRPr lang="en-US" altLang="zh-CN" dirty="0"/>
          </a:p>
          <a:p>
            <a:r>
              <a:rPr lang="zh-CN" altLang="en-US" dirty="0"/>
              <a:t>输入句子质量问题</a:t>
            </a:r>
            <a:r>
              <a:rPr lang="en-US" altLang="zh-CN" dirty="0"/>
              <a:t>-</a:t>
            </a:r>
            <a:r>
              <a:rPr lang="zh-CN" altLang="en-US" dirty="0"/>
              <a:t>对掩码内容的筛选  需要相应的上下文 用</a:t>
            </a:r>
            <a:r>
              <a:rPr lang="en-US" altLang="zh-CN" dirty="0"/>
              <a:t>target </a:t>
            </a:r>
            <a:r>
              <a:rPr lang="zh-CN" altLang="en-US" dirty="0"/>
              <a:t>筛选 但是这种筛选质量不一定高</a:t>
            </a:r>
            <a:endParaRPr lang="en-US" altLang="zh-CN" dirty="0"/>
          </a:p>
          <a:p>
            <a:r>
              <a:rPr lang="zh-CN" altLang="en-US" dirty="0"/>
              <a:t>语料不均衡</a:t>
            </a:r>
            <a:r>
              <a:rPr lang="en-US" altLang="zh-CN" dirty="0"/>
              <a:t>-</a:t>
            </a:r>
            <a:r>
              <a:rPr lang="zh-CN" altLang="en-US" dirty="0"/>
              <a:t>委婉语义的筛选</a:t>
            </a:r>
            <a:endParaRPr lang="en-US" altLang="zh-CN" dirty="0"/>
          </a:p>
          <a:p>
            <a:r>
              <a:rPr lang="en-US" altLang="zh-CN" dirty="0"/>
              <a:t>Code-words </a:t>
            </a:r>
            <a:r>
              <a:rPr lang="zh-CN" altLang="en-US" dirty="0"/>
              <a:t>多义词问题 </a:t>
            </a:r>
            <a:r>
              <a:rPr lang="en-US" altLang="zh-CN" dirty="0"/>
              <a:t>– </a:t>
            </a:r>
            <a:r>
              <a:rPr lang="zh-CN" altLang="en-US" dirty="0"/>
              <a:t>做多分类器的概率分布</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t>6</a:t>
            </a:fld>
            <a:endParaRPr lang="zh-CN" altLang="en-US"/>
          </a:p>
        </p:txBody>
      </p:sp>
    </p:spTree>
    <p:extLst>
      <p:ext uri="{BB962C8B-B14F-4D97-AF65-F5344CB8AC3E}">
        <p14:creationId xmlns:p14="http://schemas.microsoft.com/office/powerpoint/2010/main" val="688107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7</a:t>
            </a:fld>
            <a:endParaRPr lang="zh-CN" altLang="en-US"/>
          </a:p>
        </p:txBody>
      </p:sp>
    </p:spTree>
    <p:extLst>
      <p:ext uri="{BB962C8B-B14F-4D97-AF65-F5344CB8AC3E}">
        <p14:creationId xmlns:p14="http://schemas.microsoft.com/office/powerpoint/2010/main" val="3802865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8</a:t>
            </a:fld>
            <a:endParaRPr lang="zh-CN" altLang="en-US"/>
          </a:p>
        </p:txBody>
      </p:sp>
    </p:spTree>
    <p:extLst>
      <p:ext uri="{BB962C8B-B14F-4D97-AF65-F5344CB8AC3E}">
        <p14:creationId xmlns:p14="http://schemas.microsoft.com/office/powerpoint/2010/main" val="806066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开始，</a:t>
            </a:r>
            <a:r>
              <a:rPr lang="en-US" altLang="zh-CN" sz="1200" b="0" i="0" kern="1200" dirty="0">
                <a:solidFill>
                  <a:schemeClr val="tx1"/>
                </a:solidFill>
                <a:effectLst/>
                <a:latin typeface="+mn-lt"/>
                <a:ea typeface="+mn-ea"/>
                <a:cs typeface="+mn-cs"/>
              </a:rPr>
              <a:t>MLM</a:t>
            </a:r>
            <a:r>
              <a:rPr lang="zh-CN" altLang="en-US" sz="1200" b="0" i="0" kern="1200" dirty="0">
                <a:solidFill>
                  <a:schemeClr val="tx1"/>
                </a:solidFill>
                <a:effectLst/>
                <a:latin typeface="+mn-lt"/>
                <a:ea typeface="+mn-ea"/>
                <a:cs typeface="+mn-cs"/>
              </a:rPr>
              <a:t>仅被视为</a:t>
            </a:r>
            <a:r>
              <a:rPr lang="en-US" altLang="zh-CN" sz="1200" b="0" i="0" kern="1200" dirty="0">
                <a:solidFill>
                  <a:schemeClr val="tx1"/>
                </a:solidFill>
                <a:effectLst/>
                <a:latin typeface="+mn-lt"/>
                <a:ea typeface="+mn-ea"/>
                <a:cs typeface="+mn-cs"/>
              </a:rPr>
              <a:t>BERT</a:t>
            </a:r>
            <a:r>
              <a:rPr lang="zh-CN" altLang="en-US" sz="1200" b="0" i="0" kern="1200" dirty="0">
                <a:solidFill>
                  <a:schemeClr val="tx1"/>
                </a:solidFill>
                <a:effectLst/>
                <a:latin typeface="+mn-lt"/>
                <a:ea typeface="+mn-ea"/>
                <a:cs typeface="+mn-cs"/>
              </a:rPr>
              <a:t>的一个预训练任务，训练完了就可以扔掉的那种，因此有一些开源的模型干脆没保留</a:t>
            </a:r>
            <a:r>
              <a:rPr lang="en-US" altLang="zh-CN" sz="1200" b="0" i="0" kern="1200" dirty="0">
                <a:solidFill>
                  <a:schemeClr val="tx1"/>
                </a:solidFill>
                <a:effectLst/>
                <a:latin typeface="+mn-lt"/>
                <a:ea typeface="+mn-ea"/>
                <a:cs typeface="+mn-cs"/>
              </a:rPr>
              <a:t>MLM</a:t>
            </a:r>
            <a:r>
              <a:rPr lang="zh-CN" altLang="en-US" sz="1200" b="0" i="0" kern="1200" dirty="0">
                <a:solidFill>
                  <a:schemeClr val="tx1"/>
                </a:solidFill>
                <a:effectLst/>
                <a:latin typeface="+mn-lt"/>
                <a:ea typeface="+mn-ea"/>
                <a:cs typeface="+mn-cs"/>
              </a:rPr>
              <a:t>部分的权重，比如</a:t>
            </a:r>
            <a:r>
              <a:rPr lang="en-US" altLang="zh-CN" sz="1200" b="0" i="0" u="none" strike="noStrike" kern="1200" dirty="0" err="1">
                <a:solidFill>
                  <a:schemeClr val="tx1"/>
                </a:solidFill>
                <a:effectLst/>
                <a:latin typeface="+mn-lt"/>
                <a:ea typeface="+mn-ea"/>
                <a:cs typeface="+mn-cs"/>
                <a:hlinkClick r:id="rId3"/>
              </a:rPr>
              <a:t>brightmart</a:t>
            </a:r>
            <a:r>
              <a:rPr lang="zh-CN" altLang="en-US" sz="1200" b="0" i="0" u="none" strike="noStrike" kern="1200" dirty="0">
                <a:solidFill>
                  <a:schemeClr val="tx1"/>
                </a:solidFill>
                <a:effectLst/>
                <a:latin typeface="+mn-lt"/>
                <a:ea typeface="+mn-ea"/>
                <a:cs typeface="+mn-cs"/>
                <a:hlinkClick r:id="rId3"/>
              </a:rPr>
              <a:t>版</a:t>
            </a:r>
            <a:r>
              <a:rPr lang="zh-CN" altLang="en-US" sz="1200" b="0" i="0" kern="1200" dirty="0">
                <a:solidFill>
                  <a:schemeClr val="tx1"/>
                </a:solidFill>
                <a:effectLst/>
                <a:latin typeface="+mn-lt"/>
                <a:ea typeface="+mn-ea"/>
                <a:cs typeface="+mn-cs"/>
              </a:rPr>
              <a:t>和</a:t>
            </a:r>
            <a:r>
              <a:rPr lang="en-US" altLang="zh-CN" sz="1200" b="0" i="0" u="none" strike="noStrike" kern="1200" dirty="0">
                <a:solidFill>
                  <a:schemeClr val="tx1"/>
                </a:solidFill>
                <a:effectLst/>
                <a:latin typeface="+mn-lt"/>
                <a:ea typeface="+mn-ea"/>
                <a:cs typeface="+mn-cs"/>
                <a:hlinkClick r:id="rId4"/>
              </a:rPr>
              <a:t>clue</a:t>
            </a:r>
            <a:r>
              <a:rPr lang="zh-CN" altLang="en-US" sz="1200" b="0" i="0" u="none" strike="noStrike" kern="1200" dirty="0">
                <a:solidFill>
                  <a:schemeClr val="tx1"/>
                </a:solidFill>
                <a:effectLst/>
                <a:latin typeface="+mn-lt"/>
                <a:ea typeface="+mn-ea"/>
                <a:cs typeface="+mn-cs"/>
                <a:hlinkClick r:id="rId4"/>
              </a:rPr>
              <a:t>版</a:t>
            </a:r>
            <a:r>
              <a:rPr lang="zh-CN" altLang="en-US" sz="1200" b="0" i="0" kern="1200" dirty="0">
                <a:solidFill>
                  <a:schemeClr val="tx1"/>
                </a:solidFill>
                <a:effectLst/>
                <a:latin typeface="+mn-lt"/>
                <a:ea typeface="+mn-ea"/>
                <a:cs typeface="+mn-cs"/>
              </a:rPr>
              <a:t>的</a:t>
            </a:r>
            <a:r>
              <a:rPr lang="en-US" altLang="zh-CN" sz="1200" b="0" i="0" kern="1200" dirty="0" err="1">
                <a:solidFill>
                  <a:schemeClr val="tx1"/>
                </a:solidFill>
                <a:effectLst/>
                <a:latin typeface="+mn-lt"/>
                <a:ea typeface="+mn-ea"/>
                <a:cs typeface="+mn-cs"/>
              </a:rPr>
              <a:t>RoBERTa</a:t>
            </a:r>
            <a:r>
              <a:rPr lang="zh-CN" altLang="en-US" sz="1200" b="0" i="0" kern="1200" dirty="0">
                <a:solidFill>
                  <a:schemeClr val="tx1"/>
                </a:solidFill>
                <a:effectLst/>
                <a:latin typeface="+mn-lt"/>
                <a:ea typeface="+mn-ea"/>
                <a:cs typeface="+mn-cs"/>
              </a:rPr>
              <a:t>，而哈工大开源的</a:t>
            </a:r>
            <a:r>
              <a:rPr lang="en-US" altLang="zh-CN" sz="1200" b="0" i="0" u="none" strike="noStrike" kern="1200" dirty="0" err="1">
                <a:solidFill>
                  <a:schemeClr val="tx1"/>
                </a:solidFill>
                <a:effectLst/>
                <a:latin typeface="+mn-lt"/>
                <a:ea typeface="+mn-ea"/>
                <a:cs typeface="+mn-cs"/>
                <a:hlinkClick r:id="rId5"/>
              </a:rPr>
              <a:t>RoBERTa</a:t>
            </a:r>
            <a:r>
              <a:rPr lang="en-US" altLang="zh-CN" sz="1200" b="0" i="0" u="none" strike="noStrike" kern="1200" dirty="0">
                <a:solidFill>
                  <a:schemeClr val="tx1"/>
                </a:solidFill>
                <a:effectLst/>
                <a:latin typeface="+mn-lt"/>
                <a:ea typeface="+mn-ea"/>
                <a:cs typeface="+mn-cs"/>
                <a:hlinkClick r:id="rId5"/>
              </a:rPr>
              <a:t>-</a:t>
            </a:r>
            <a:r>
              <a:rPr lang="en-US" altLang="zh-CN" sz="1200" b="0" i="0" u="none" strike="noStrike" kern="1200" dirty="0" err="1">
                <a:solidFill>
                  <a:schemeClr val="tx1"/>
                </a:solidFill>
                <a:effectLst/>
                <a:latin typeface="+mn-lt"/>
                <a:ea typeface="+mn-ea"/>
                <a:cs typeface="+mn-cs"/>
                <a:hlinkClick r:id="rId5"/>
              </a:rPr>
              <a:t>wwm</a:t>
            </a:r>
            <a:r>
              <a:rPr lang="en-US" altLang="zh-CN" sz="1200" b="0" i="0" u="none" strike="noStrike" kern="1200" dirty="0">
                <a:solidFill>
                  <a:schemeClr val="tx1"/>
                </a:solidFill>
                <a:effectLst/>
                <a:latin typeface="+mn-lt"/>
                <a:ea typeface="+mn-ea"/>
                <a:cs typeface="+mn-cs"/>
                <a:hlinkClick r:id="rId5"/>
              </a:rPr>
              <a:t>-</a:t>
            </a:r>
            <a:r>
              <a:rPr lang="en-US" altLang="zh-CN" sz="1200" b="0" i="0" u="none" strike="noStrike" kern="1200" dirty="0" err="1">
                <a:solidFill>
                  <a:schemeClr val="tx1"/>
                </a:solidFill>
                <a:effectLst/>
                <a:latin typeface="+mn-lt"/>
                <a:ea typeface="+mn-ea"/>
                <a:cs typeface="+mn-cs"/>
                <a:hlinkClick r:id="rId5"/>
              </a:rPr>
              <a:t>ext</a:t>
            </a:r>
            <a:r>
              <a:rPr lang="en-US" altLang="zh-CN" sz="1200" b="0" i="0" u="none" strike="noStrike" kern="1200" dirty="0">
                <a:solidFill>
                  <a:schemeClr val="tx1"/>
                </a:solidFill>
                <a:effectLst/>
                <a:latin typeface="+mn-lt"/>
                <a:ea typeface="+mn-ea"/>
                <a:cs typeface="+mn-cs"/>
                <a:hlinkClick r:id="rId5"/>
              </a:rPr>
              <a:t>-large</a:t>
            </a:r>
            <a:r>
              <a:rPr lang="zh-CN" altLang="en-US" sz="1200" b="0" i="0" kern="1200" dirty="0">
                <a:solidFill>
                  <a:schemeClr val="tx1"/>
                </a:solidFill>
                <a:effectLst/>
                <a:latin typeface="+mn-lt"/>
                <a:ea typeface="+mn-ea"/>
                <a:cs typeface="+mn-cs"/>
              </a:rPr>
              <a:t>则不知道出于什么原因随机初始化了</a:t>
            </a:r>
            <a:r>
              <a:rPr lang="en-US" altLang="zh-CN" sz="1200" b="0" i="0" kern="1200" dirty="0">
                <a:solidFill>
                  <a:schemeClr val="tx1"/>
                </a:solidFill>
                <a:effectLst/>
                <a:latin typeface="+mn-lt"/>
                <a:ea typeface="+mn-ea"/>
                <a:cs typeface="+mn-cs"/>
              </a:rPr>
              <a:t>MLM</a:t>
            </a:r>
            <a:r>
              <a:rPr lang="zh-CN" altLang="en-US" sz="1200" b="0" i="0" kern="1200" dirty="0">
                <a:solidFill>
                  <a:schemeClr val="tx1"/>
                </a:solidFill>
                <a:effectLst/>
                <a:latin typeface="+mn-lt"/>
                <a:ea typeface="+mn-ea"/>
                <a:cs typeface="+mn-cs"/>
              </a:rPr>
              <a:t>部分的权重，因此如果要复现本文后面的结果，这些版本是不可取的。</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然而，随着研究的深入，研究人员发现不止</a:t>
            </a:r>
            <a:r>
              <a:rPr lang="en-US" altLang="zh-CN" sz="1200" b="0" i="0" kern="1200" dirty="0">
                <a:solidFill>
                  <a:schemeClr val="tx1"/>
                </a:solidFill>
                <a:effectLst/>
                <a:latin typeface="+mn-lt"/>
                <a:ea typeface="+mn-ea"/>
                <a:cs typeface="+mn-cs"/>
              </a:rPr>
              <a:t>BERT</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Encoder</a:t>
            </a:r>
            <a:r>
              <a:rPr lang="zh-CN" altLang="en-US" sz="1200" b="0" i="0" kern="1200" dirty="0">
                <a:solidFill>
                  <a:schemeClr val="tx1"/>
                </a:solidFill>
                <a:effectLst/>
                <a:latin typeface="+mn-lt"/>
                <a:ea typeface="+mn-ea"/>
                <a:cs typeface="+mn-cs"/>
              </a:rPr>
              <a:t>很有用，预训练用的</a:t>
            </a:r>
            <a:r>
              <a:rPr lang="en-US" altLang="zh-CN" sz="1200" b="0" i="0" kern="1200" dirty="0">
                <a:solidFill>
                  <a:schemeClr val="tx1"/>
                </a:solidFill>
                <a:effectLst/>
                <a:latin typeface="+mn-lt"/>
                <a:ea typeface="+mn-ea"/>
                <a:cs typeface="+mn-cs"/>
              </a:rPr>
              <a:t>MLM</a:t>
            </a:r>
            <a:r>
              <a:rPr lang="zh-CN" altLang="en-US" sz="1200" b="0" i="0" kern="1200" dirty="0">
                <a:solidFill>
                  <a:schemeClr val="tx1"/>
                </a:solidFill>
                <a:effectLst/>
                <a:latin typeface="+mn-lt"/>
                <a:ea typeface="+mn-ea"/>
                <a:cs typeface="+mn-cs"/>
              </a:rPr>
              <a:t>本身也很有用。比如论文</a:t>
            </a:r>
            <a:r>
              <a:rPr lang="en-US" altLang="zh-CN" sz="1200" b="0" i="0" u="none" strike="noStrike" kern="1200" dirty="0">
                <a:solidFill>
                  <a:schemeClr val="tx1"/>
                </a:solidFill>
                <a:effectLst/>
                <a:latin typeface="+mn-lt"/>
                <a:ea typeface="+mn-ea"/>
                <a:cs typeface="+mn-cs"/>
                <a:hlinkClick r:id="rId6"/>
              </a:rPr>
              <a:t>《BERT has a Mouth, and It Must Speak: BERT as a Markov Random Field Language Model》</a:t>
            </a:r>
            <a:r>
              <a:rPr lang="zh-CN" altLang="en-US" sz="1200" b="0" i="0" kern="1200" dirty="0">
                <a:solidFill>
                  <a:schemeClr val="tx1"/>
                </a:solidFill>
                <a:effectLst/>
                <a:latin typeface="+mn-lt"/>
                <a:ea typeface="+mn-ea"/>
                <a:cs typeface="+mn-cs"/>
              </a:rPr>
              <a:t>指出</a:t>
            </a:r>
            <a:r>
              <a:rPr lang="en-US" altLang="zh-CN" sz="1200" b="0" i="0" kern="1200" dirty="0">
                <a:solidFill>
                  <a:schemeClr val="tx1"/>
                </a:solidFill>
                <a:effectLst/>
                <a:latin typeface="+mn-lt"/>
                <a:ea typeface="+mn-ea"/>
                <a:cs typeface="+mn-cs"/>
              </a:rPr>
              <a:t>MLM</a:t>
            </a:r>
            <a:r>
              <a:rPr lang="zh-CN" altLang="en-US" sz="1200" b="0" i="0" kern="1200" dirty="0">
                <a:solidFill>
                  <a:schemeClr val="tx1"/>
                </a:solidFill>
                <a:effectLst/>
                <a:latin typeface="+mn-lt"/>
                <a:ea typeface="+mn-ea"/>
                <a:cs typeface="+mn-cs"/>
              </a:rPr>
              <a:t>可以作为一般的生成模型用，论文</a:t>
            </a:r>
            <a:r>
              <a:rPr lang="en-US" altLang="zh-CN" sz="1200" b="0" i="0" u="none" strike="noStrike" kern="1200" dirty="0">
                <a:solidFill>
                  <a:schemeClr val="tx1"/>
                </a:solidFill>
                <a:effectLst/>
                <a:latin typeface="+mn-lt"/>
                <a:ea typeface="+mn-ea"/>
                <a:cs typeface="+mn-cs"/>
                <a:hlinkClick r:id="rId7"/>
              </a:rPr>
              <a:t>《Spelling Error Correction with Soft-Masked BERT》</a:t>
            </a:r>
            <a:r>
              <a:rPr lang="zh-CN" altLang="en-US" sz="1200" b="0" i="0" kern="1200" dirty="0">
                <a:solidFill>
                  <a:schemeClr val="tx1"/>
                </a:solidFill>
                <a:effectLst/>
                <a:latin typeface="+mn-lt"/>
                <a:ea typeface="+mn-ea"/>
                <a:cs typeface="+mn-cs"/>
              </a:rPr>
              <a:t>则将</a:t>
            </a:r>
            <a:r>
              <a:rPr lang="en-US" altLang="zh-CN" sz="1200" b="0" i="0" kern="1200" dirty="0">
                <a:solidFill>
                  <a:schemeClr val="tx1"/>
                </a:solidFill>
                <a:effectLst/>
                <a:latin typeface="+mn-lt"/>
                <a:ea typeface="+mn-ea"/>
                <a:cs typeface="+mn-cs"/>
              </a:rPr>
              <a:t>MLM</a:t>
            </a:r>
            <a:r>
              <a:rPr lang="zh-CN" altLang="en-US" sz="1200" b="0" i="0" kern="1200" dirty="0">
                <a:solidFill>
                  <a:schemeClr val="tx1"/>
                </a:solidFill>
                <a:effectLst/>
                <a:latin typeface="+mn-lt"/>
                <a:ea typeface="+mn-ea"/>
                <a:cs typeface="+mn-cs"/>
              </a:rPr>
              <a:t>用于文本纠错，笔者之前在</a:t>
            </a:r>
            <a:r>
              <a:rPr lang="en-US" altLang="zh-CN" sz="1200" b="0" i="0" u="none" strike="noStrike" kern="1200" dirty="0">
                <a:solidFill>
                  <a:schemeClr val="tx1"/>
                </a:solidFill>
                <a:effectLst/>
                <a:latin typeface="+mn-lt"/>
                <a:ea typeface="+mn-ea"/>
                <a:cs typeface="+mn-cs"/>
                <a:hlinkClick r:id="rId8"/>
              </a:rPr>
              <a:t>《</a:t>
            </a:r>
            <a:r>
              <a:rPr lang="zh-CN" altLang="en-US" sz="1200" b="0" i="0" u="none" strike="noStrike" kern="1200" dirty="0">
                <a:solidFill>
                  <a:schemeClr val="tx1"/>
                </a:solidFill>
                <a:effectLst/>
                <a:latin typeface="+mn-lt"/>
                <a:ea typeface="+mn-ea"/>
                <a:cs typeface="+mn-cs"/>
                <a:hlinkClick r:id="rId8"/>
              </a:rPr>
              <a:t>从语言模型到</a:t>
            </a:r>
            <a:r>
              <a:rPr lang="en-US" altLang="zh-CN" sz="1200" b="0" i="0" u="none" strike="noStrike" kern="1200" dirty="0">
                <a:solidFill>
                  <a:schemeClr val="tx1"/>
                </a:solidFill>
                <a:effectLst/>
                <a:latin typeface="+mn-lt"/>
                <a:ea typeface="+mn-ea"/>
                <a:cs typeface="+mn-cs"/>
                <a:hlinkClick r:id="rId8"/>
              </a:rPr>
              <a:t>Seq2Seq</a:t>
            </a:r>
            <a:r>
              <a:rPr lang="zh-CN" altLang="en-US" sz="1200" b="0" i="0" u="none" strike="noStrike" kern="1200" dirty="0">
                <a:solidFill>
                  <a:schemeClr val="tx1"/>
                </a:solidFill>
                <a:effectLst/>
                <a:latin typeface="+mn-lt"/>
                <a:ea typeface="+mn-ea"/>
                <a:cs typeface="+mn-cs"/>
                <a:hlinkClick r:id="rId8"/>
              </a:rPr>
              <a:t>：</a:t>
            </a:r>
            <a:r>
              <a:rPr lang="en-US" altLang="zh-CN" sz="1200" b="0" i="0" u="none" strike="noStrike" kern="1200" dirty="0">
                <a:solidFill>
                  <a:schemeClr val="tx1"/>
                </a:solidFill>
                <a:effectLst/>
                <a:latin typeface="+mn-lt"/>
                <a:ea typeface="+mn-ea"/>
                <a:cs typeface="+mn-cs"/>
                <a:hlinkClick r:id="rId8"/>
              </a:rPr>
              <a:t>Transformer</a:t>
            </a:r>
            <a:r>
              <a:rPr lang="zh-CN" altLang="en-US" sz="1200" b="0" i="0" u="none" strike="noStrike" kern="1200" dirty="0">
                <a:solidFill>
                  <a:schemeClr val="tx1"/>
                </a:solidFill>
                <a:effectLst/>
                <a:latin typeface="+mn-lt"/>
                <a:ea typeface="+mn-ea"/>
                <a:cs typeface="+mn-cs"/>
                <a:hlinkClick r:id="rId8"/>
              </a:rPr>
              <a:t>如戏，全靠</a:t>
            </a:r>
            <a:r>
              <a:rPr lang="en-US" altLang="zh-CN" sz="1200" b="0" i="0" u="none" strike="noStrike" kern="1200" dirty="0">
                <a:solidFill>
                  <a:schemeClr val="tx1"/>
                </a:solidFill>
                <a:effectLst/>
                <a:latin typeface="+mn-lt"/>
                <a:ea typeface="+mn-ea"/>
                <a:cs typeface="+mn-cs"/>
                <a:hlinkClick r:id="rId8"/>
              </a:rPr>
              <a:t>Mask》</a:t>
            </a:r>
            <a:r>
              <a:rPr lang="zh-CN" altLang="en-US" sz="1200" b="0" i="0" kern="1200" dirty="0">
                <a:solidFill>
                  <a:schemeClr val="tx1"/>
                </a:solidFill>
                <a:effectLst/>
                <a:latin typeface="+mn-lt"/>
                <a:ea typeface="+mn-ea"/>
                <a:cs typeface="+mn-cs"/>
              </a:rPr>
              <a:t>的实验也表明</a:t>
            </a:r>
            <a:r>
              <a:rPr lang="en-US" altLang="zh-CN" sz="1200" b="0" i="0" kern="1200" dirty="0">
                <a:solidFill>
                  <a:schemeClr val="tx1"/>
                </a:solidFill>
                <a:effectLst/>
                <a:latin typeface="+mn-lt"/>
                <a:ea typeface="+mn-ea"/>
                <a:cs typeface="+mn-cs"/>
              </a:rPr>
              <a:t>MLM</a:t>
            </a:r>
            <a:r>
              <a:rPr lang="zh-CN" altLang="en-US" sz="1200" b="0" i="0" kern="1200" dirty="0">
                <a:solidFill>
                  <a:schemeClr val="tx1"/>
                </a:solidFill>
                <a:effectLst/>
                <a:latin typeface="+mn-lt"/>
                <a:ea typeface="+mn-ea"/>
                <a:cs typeface="+mn-cs"/>
              </a:rPr>
              <a:t>的预训练权重也可以当作</a:t>
            </a:r>
            <a:r>
              <a:rPr lang="en-US" altLang="zh-CN" sz="1200" b="0" i="0" kern="1200" dirty="0" err="1">
                <a:solidFill>
                  <a:schemeClr val="tx1"/>
                </a:solidFill>
                <a:effectLst/>
                <a:latin typeface="+mn-lt"/>
                <a:ea typeface="+mn-ea"/>
                <a:cs typeface="+mn-cs"/>
              </a:rPr>
              <a:t>UniLM</a:t>
            </a:r>
            <a:r>
              <a:rPr lang="zh-CN" altLang="en-US" sz="1200" b="0" i="0" kern="1200" dirty="0">
                <a:solidFill>
                  <a:schemeClr val="tx1"/>
                </a:solidFill>
                <a:effectLst/>
                <a:latin typeface="+mn-lt"/>
                <a:ea typeface="+mn-ea"/>
                <a:cs typeface="+mn-cs"/>
              </a:rPr>
              <a:t>来用做</a:t>
            </a:r>
            <a:r>
              <a:rPr lang="en-US" altLang="zh-CN" sz="1200" b="0" i="0" kern="1200" dirty="0">
                <a:solidFill>
                  <a:schemeClr val="tx1"/>
                </a:solidFill>
                <a:effectLst/>
                <a:latin typeface="+mn-lt"/>
                <a:ea typeface="+mn-ea"/>
                <a:cs typeface="+mn-cs"/>
              </a:rPr>
              <a:t>Seq2Seq</a:t>
            </a:r>
            <a:r>
              <a:rPr lang="zh-CN" altLang="en-US" sz="1200" b="0" i="0" kern="1200" dirty="0">
                <a:solidFill>
                  <a:schemeClr val="tx1"/>
                </a:solidFill>
                <a:effectLst/>
                <a:latin typeface="+mn-lt"/>
                <a:ea typeface="+mn-ea"/>
                <a:cs typeface="+mn-cs"/>
              </a:rPr>
              <a:t>任务，还有</a:t>
            </a:r>
            <a:r>
              <a:rPr lang="en-US" altLang="zh-CN" sz="1200" b="0" i="0" u="none" strike="noStrike" kern="1200" dirty="0">
                <a:solidFill>
                  <a:schemeClr val="tx1"/>
                </a:solidFill>
                <a:effectLst/>
                <a:latin typeface="+mn-lt"/>
                <a:ea typeface="+mn-ea"/>
                <a:cs typeface="+mn-cs"/>
                <a:hlinkClick r:id="rId9"/>
              </a:rPr>
              <a:t>《</a:t>
            </a:r>
            <a:r>
              <a:rPr lang="zh-CN" altLang="en-US" sz="1200" b="0" i="0" u="none" strike="noStrike" kern="1200" dirty="0">
                <a:solidFill>
                  <a:schemeClr val="tx1"/>
                </a:solidFill>
                <a:effectLst/>
                <a:latin typeface="+mn-lt"/>
                <a:ea typeface="+mn-ea"/>
                <a:cs typeface="+mn-cs"/>
                <a:hlinkClick r:id="rId9"/>
              </a:rPr>
              <a:t>无监督分词和句法分析！原来</a:t>
            </a:r>
            <a:r>
              <a:rPr lang="en-US" altLang="zh-CN" sz="1200" b="0" i="0" u="none" strike="noStrike" kern="1200" dirty="0">
                <a:solidFill>
                  <a:schemeClr val="tx1"/>
                </a:solidFill>
                <a:effectLst/>
                <a:latin typeface="+mn-lt"/>
                <a:ea typeface="+mn-ea"/>
                <a:cs typeface="+mn-cs"/>
                <a:hlinkClick r:id="rId9"/>
              </a:rPr>
              <a:t>BERT</a:t>
            </a:r>
            <a:r>
              <a:rPr lang="zh-CN" altLang="en-US" sz="1200" b="0" i="0" u="none" strike="noStrike" kern="1200" dirty="0">
                <a:solidFill>
                  <a:schemeClr val="tx1"/>
                </a:solidFill>
                <a:effectLst/>
                <a:latin typeface="+mn-lt"/>
                <a:ea typeface="+mn-ea"/>
                <a:cs typeface="+mn-cs"/>
                <a:hlinkClick r:id="rId9"/>
              </a:rPr>
              <a:t>还可以这样用</a:t>
            </a:r>
            <a:r>
              <a:rPr lang="en-US" altLang="zh-CN" sz="1200" b="0" i="0" u="none" strike="noStrike" kern="1200" dirty="0">
                <a:solidFill>
                  <a:schemeClr val="tx1"/>
                </a:solidFill>
                <a:effectLst/>
                <a:latin typeface="+mn-lt"/>
                <a:ea typeface="+mn-ea"/>
                <a:cs typeface="+mn-cs"/>
                <a:hlinkClick r:id="rId9"/>
              </a:rPr>
              <a:t>》</a:t>
            </a:r>
            <a:r>
              <a:rPr lang="zh-CN" altLang="en-US" sz="1200" b="0" i="0" kern="1200" dirty="0">
                <a:solidFill>
                  <a:schemeClr val="tx1"/>
                </a:solidFill>
                <a:effectLst/>
                <a:latin typeface="+mn-lt"/>
                <a:ea typeface="+mn-ea"/>
                <a:cs typeface="+mn-cs"/>
              </a:rPr>
              <a:t>一文将</a:t>
            </a:r>
            <a:r>
              <a:rPr lang="en-US" altLang="zh-CN" sz="1200" b="0" i="0" kern="1200" dirty="0">
                <a:solidFill>
                  <a:schemeClr val="tx1"/>
                </a:solidFill>
                <a:effectLst/>
                <a:latin typeface="+mn-lt"/>
                <a:ea typeface="+mn-ea"/>
                <a:cs typeface="+mn-cs"/>
              </a:rPr>
              <a:t>MLM</a:t>
            </a:r>
            <a:r>
              <a:rPr lang="zh-CN" altLang="en-US" sz="1200" b="0" i="0" kern="1200" dirty="0">
                <a:solidFill>
                  <a:schemeClr val="tx1"/>
                </a:solidFill>
                <a:effectLst/>
                <a:latin typeface="+mn-lt"/>
                <a:ea typeface="+mn-ea"/>
                <a:cs typeface="+mn-cs"/>
              </a:rPr>
              <a:t>的思想用于无监督分词和句法分析了。可以说</a:t>
            </a:r>
            <a:r>
              <a:rPr lang="en-US" altLang="zh-CN" sz="1200" b="0" i="0" kern="1200" dirty="0">
                <a:solidFill>
                  <a:schemeClr val="tx1"/>
                </a:solidFill>
                <a:effectLst/>
                <a:latin typeface="+mn-lt"/>
                <a:ea typeface="+mn-ea"/>
                <a:cs typeface="+mn-cs"/>
              </a:rPr>
              <a:t>MLM</a:t>
            </a:r>
            <a:r>
              <a:rPr lang="zh-CN" altLang="en-US" sz="1200" b="0" i="0" kern="1200" dirty="0">
                <a:solidFill>
                  <a:schemeClr val="tx1"/>
                </a:solidFill>
                <a:effectLst/>
                <a:latin typeface="+mn-lt"/>
                <a:ea typeface="+mn-ea"/>
                <a:cs typeface="+mn-cs"/>
              </a:rPr>
              <a:t>已经是大放异彩</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9</a:t>
            </a:fld>
            <a:endParaRPr lang="zh-CN" altLang="en-US"/>
          </a:p>
        </p:txBody>
      </p:sp>
    </p:spTree>
    <p:extLst>
      <p:ext uri="{BB962C8B-B14F-4D97-AF65-F5344CB8AC3E}">
        <p14:creationId xmlns:p14="http://schemas.microsoft.com/office/powerpoint/2010/main" val="2447334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10</a:t>
            </a:fld>
            <a:endParaRPr lang="zh-CN" altLang="en-US"/>
          </a:p>
        </p:txBody>
      </p:sp>
    </p:spTree>
    <p:extLst>
      <p:ext uri="{BB962C8B-B14F-4D97-AF65-F5344CB8AC3E}">
        <p14:creationId xmlns:p14="http://schemas.microsoft.com/office/powerpoint/2010/main" val="30974716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jpg"/><Relationship Id="rId7"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8.png"/><Relationship Id="rId5" Type="http://schemas.openxmlformats.org/officeDocument/2006/relationships/hyperlink" Target="http://www.officeplus.cn/Template/Home.shtml" TargetMode="External"/><Relationship Id="rId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7.jp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9801" name="副标题 2"/>
          <p:cNvSpPr>
            <a:spLocks noGrp="1"/>
          </p:cNvSpPr>
          <p:nvPr userDrawn="1">
            <p:ph type="subTitle" idx="1" hasCustomPrompt="1"/>
          </p:nvPr>
        </p:nvSpPr>
        <p:spPr>
          <a:xfrm>
            <a:off x="1148967" y="2418592"/>
            <a:ext cx="4388530" cy="558799"/>
          </a:xfrm>
        </p:spPr>
        <p:txBody>
          <a:bodyPr anchor="t" anchorCtr="0">
            <a:normAutofit/>
          </a:bodyPr>
          <a:lstStyle>
            <a:lvl1pPr marL="0" marR="0" indent="0" algn="l" defTabSz="914354" rtl="0" eaLnBrk="1" fontAlgn="auto" latinLnBrk="0" hangingPunct="1">
              <a:lnSpc>
                <a:spcPct val="90000"/>
              </a:lnSpc>
              <a:spcBef>
                <a:spcPts val="1000"/>
              </a:spcBef>
              <a:spcAft>
                <a:spcPts val="0"/>
              </a:spcAft>
              <a:buClrTx/>
              <a:buSzTx/>
              <a:buFont typeface="Arial" panose="020B0604020202020204" pitchFamily="34" charset="0"/>
              <a:buNone/>
              <a:tabLst/>
              <a:defRPr sz="2000">
                <a:solidFill>
                  <a:srgbClr val="303689"/>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pPr marL="0" marR="0" lvl="0" indent="0" algn="l" defTabSz="914354"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dirty="0"/>
              <a:t>Click to edit Master subtitle style</a:t>
            </a:r>
          </a:p>
          <a:p>
            <a:endParaRPr lang="zh-CN" altLang="en-US" dirty="0"/>
          </a:p>
        </p:txBody>
      </p:sp>
      <p:sp>
        <p:nvSpPr>
          <p:cNvPr id="9802" name="标题 1"/>
          <p:cNvSpPr>
            <a:spLocks noGrp="1"/>
          </p:cNvSpPr>
          <p:nvPr userDrawn="1">
            <p:ph type="ctrTitle" hasCustomPrompt="1"/>
          </p:nvPr>
        </p:nvSpPr>
        <p:spPr>
          <a:xfrm>
            <a:off x="1148967" y="1130300"/>
            <a:ext cx="4388530" cy="1288292"/>
          </a:xfrm>
        </p:spPr>
        <p:txBody>
          <a:bodyPr anchor="ctr">
            <a:normAutofit/>
          </a:bodyPr>
          <a:lstStyle>
            <a:lvl1pPr algn="l">
              <a:defRPr sz="4000">
                <a:solidFill>
                  <a:srgbClr val="303689"/>
                </a:solidFill>
              </a:defRPr>
            </a:lvl1pPr>
          </a:lstStyle>
          <a:p>
            <a:r>
              <a:rPr lang="en-US" altLang="zh-CN" dirty="0"/>
              <a:t>Click to edit Master title style</a:t>
            </a:r>
            <a:endParaRPr lang="zh-CN" altLang="en-US" dirty="0"/>
          </a:p>
        </p:txBody>
      </p:sp>
      <p:sp>
        <p:nvSpPr>
          <p:cNvPr id="12" name="文本占位符 13"/>
          <p:cNvSpPr>
            <a:spLocks noGrp="1"/>
          </p:cNvSpPr>
          <p:nvPr userDrawn="1">
            <p:ph type="body" sz="quarter" idx="10" hasCustomPrompt="1"/>
          </p:nvPr>
        </p:nvSpPr>
        <p:spPr>
          <a:xfrm>
            <a:off x="1148967" y="3341902"/>
            <a:ext cx="4388530" cy="296271"/>
          </a:xfrm>
        </p:spPr>
        <p:txBody>
          <a:bodyPr vert="horz" anchor="ctr">
            <a:noAutofit/>
          </a:bodyPr>
          <a:lstStyle>
            <a:lvl1pPr marL="0" indent="0" algn="l">
              <a:buNone/>
              <a:defRPr sz="1500" b="0">
                <a:solidFill>
                  <a:srgbClr val="303689"/>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1148967" y="3638173"/>
            <a:ext cx="4388530" cy="296271"/>
          </a:xfrm>
        </p:spPr>
        <p:txBody>
          <a:bodyPr vert="horz" anchor="ctr">
            <a:noAutofit/>
          </a:bodyPr>
          <a:lstStyle>
            <a:lvl1pPr marL="0" indent="0" algn="l">
              <a:buNone/>
              <a:defRPr sz="1500" b="0">
                <a:solidFill>
                  <a:srgbClr val="303689"/>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
        <p:nvSpPr>
          <p:cNvPr id="47" name="Freeform 47"/>
          <p:cNvSpPr>
            <a:spLocks/>
          </p:cNvSpPr>
          <p:nvPr userDrawn="1"/>
        </p:nvSpPr>
        <p:spPr bwMode="auto">
          <a:xfrm>
            <a:off x="-1588" y="4826208"/>
            <a:ext cx="12206288" cy="2449512"/>
          </a:xfrm>
          <a:custGeom>
            <a:avLst/>
            <a:gdLst>
              <a:gd name="T0" fmla="*/ 7689 w 7689"/>
              <a:gd name="T1" fmla="*/ 1543 h 1543"/>
              <a:gd name="T2" fmla="*/ 7689 w 7689"/>
              <a:gd name="T3" fmla="*/ 1485 h 1543"/>
              <a:gd name="T4" fmla="*/ 4821 w 7689"/>
              <a:gd name="T5" fmla="*/ 568 h 1543"/>
              <a:gd name="T6" fmla="*/ 3065 w 7689"/>
              <a:gd name="T7" fmla="*/ 0 h 1543"/>
              <a:gd name="T8" fmla="*/ 582 w 7689"/>
              <a:gd name="T9" fmla="*/ 597 h 1543"/>
              <a:gd name="T10" fmla="*/ 0 w 7689"/>
              <a:gd name="T11" fmla="*/ 717 h 1543"/>
              <a:gd name="T12" fmla="*/ 0 w 7689"/>
              <a:gd name="T13" fmla="*/ 1543 h 1543"/>
              <a:gd name="T14" fmla="*/ 7689 w 7689"/>
              <a:gd name="T15" fmla="*/ 1543 h 15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89" h="1543">
                <a:moveTo>
                  <a:pt x="7689" y="1543"/>
                </a:moveTo>
                <a:lnTo>
                  <a:pt x="7689" y="1485"/>
                </a:lnTo>
                <a:lnTo>
                  <a:pt x="4821" y="568"/>
                </a:lnTo>
                <a:lnTo>
                  <a:pt x="3065" y="0"/>
                </a:lnTo>
                <a:lnTo>
                  <a:pt x="582" y="597"/>
                </a:lnTo>
                <a:lnTo>
                  <a:pt x="0" y="717"/>
                </a:lnTo>
                <a:lnTo>
                  <a:pt x="0" y="1543"/>
                </a:lnTo>
                <a:lnTo>
                  <a:pt x="7689" y="15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pic>
        <p:nvPicPr>
          <p:cNvPr id="2" name="图片 1"/>
          <p:cNvPicPr>
            <a:picLocks noChangeAspect="1"/>
          </p:cNvPicPr>
          <p:nvPr userDrawn="1"/>
        </p:nvPicPr>
        <p:blipFill>
          <a:blip r:embed="rId2"/>
          <a:stretch>
            <a:fillRect/>
          </a:stretch>
        </p:blipFill>
        <p:spPr>
          <a:xfrm>
            <a:off x="5439590" y="2193006"/>
            <a:ext cx="5627192" cy="3520559"/>
          </a:xfrm>
          <a:prstGeom prst="rect">
            <a:avLst/>
          </a:prstGeom>
        </p:spPr>
      </p:pic>
      <p:cxnSp>
        <p:nvCxnSpPr>
          <p:cNvPr id="4" name="直接连接符 3"/>
          <p:cNvCxnSpPr/>
          <p:nvPr userDrawn="1"/>
        </p:nvCxnSpPr>
        <p:spPr>
          <a:xfrm flipH="1">
            <a:off x="1148967" y="5700865"/>
            <a:ext cx="9894066" cy="0"/>
          </a:xfrm>
          <a:prstGeom prst="line">
            <a:avLst/>
          </a:prstGeom>
          <a:ln>
            <a:solidFill>
              <a:srgbClr val="30368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微软黑科技">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C50F7A0F-4C8A-4DA1-8AA3-1810FF4E70A3}"/>
              </a:ext>
            </a:extLst>
          </p:cNvPr>
          <p:cNvPicPr>
            <a:picLocks noChangeAspect="1"/>
          </p:cNvPicPr>
          <p:nvPr userDrawn="1"/>
        </p:nvPicPr>
        <p:blipFill rotWithShape="1">
          <a:blip r:embed="rId2">
            <a:clrChange>
              <a:clrFrom>
                <a:srgbClr val="FFFFFF"/>
              </a:clrFrom>
              <a:clrTo>
                <a:srgbClr val="FFFFFF">
                  <a:alpha val="0"/>
                </a:srgbClr>
              </a:clrTo>
            </a:clrChange>
          </a:blip>
          <a:srcRect l="13924" t="13924" r="13924" b="13924"/>
          <a:stretch/>
        </p:blipFill>
        <p:spPr>
          <a:xfrm>
            <a:off x="4705130" y="1673081"/>
            <a:ext cx="2743200" cy="2743200"/>
          </a:xfrm>
          <a:prstGeom prst="rect">
            <a:avLst/>
          </a:prstGeom>
        </p:spPr>
      </p:pic>
      <p:pic>
        <p:nvPicPr>
          <p:cNvPr id="15" name="图片 14">
            <a:extLst>
              <a:ext uri="{FF2B5EF4-FFF2-40B4-BE49-F238E27FC236}">
                <a16:creationId xmlns:a16="http://schemas.microsoft.com/office/drawing/2014/main" id="{260AD2DE-F13F-4332-90AE-87C7001EAD9A}"/>
              </a:ext>
            </a:extLst>
          </p:cNvPr>
          <p:cNvPicPr>
            <a:picLocks noChangeAspect="1"/>
          </p:cNvPicPr>
          <p:nvPr userDrawn="1"/>
        </p:nvPicPr>
        <p:blipFill rotWithShape="1">
          <a:blip r:embed="rId3">
            <a:clrChange>
              <a:clrFrom>
                <a:srgbClr val="FFFFFF"/>
              </a:clrFrom>
              <a:clrTo>
                <a:srgbClr val="FFFFFF">
                  <a:alpha val="0"/>
                </a:srgbClr>
              </a:clrTo>
            </a:clrChange>
          </a:blip>
          <a:srcRect l="14439" r="14439"/>
          <a:stretch/>
        </p:blipFill>
        <p:spPr>
          <a:xfrm>
            <a:off x="8519321" y="1673081"/>
            <a:ext cx="2743200" cy="2743200"/>
          </a:xfrm>
          <a:prstGeom prst="rect">
            <a:avLst/>
          </a:prstGeom>
        </p:spPr>
      </p:pic>
      <p:pic>
        <p:nvPicPr>
          <p:cNvPr id="16" name="图片 15">
            <a:extLst>
              <a:ext uri="{FF2B5EF4-FFF2-40B4-BE49-F238E27FC236}">
                <a16:creationId xmlns:a16="http://schemas.microsoft.com/office/drawing/2014/main" id="{19418449-E7C2-4E37-8045-DD4782B12524}"/>
              </a:ext>
            </a:extLst>
          </p:cNvPr>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a:extLst>
              <a:ext uri="{FF2B5EF4-FFF2-40B4-BE49-F238E27FC236}">
                <a16:creationId xmlns:a16="http://schemas.microsoft.com/office/drawing/2014/main" id="{46C855E7-2DCA-4970-A954-7CB7F69FADAB}"/>
              </a:ext>
            </a:extLst>
          </p:cNvPr>
          <p:cNvPicPr>
            <a:picLocks noChangeAspect="1"/>
          </p:cNvPicPr>
          <p:nvPr userDrawn="1"/>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222810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节标题">
    <p:spTree>
      <p:nvGrpSpPr>
        <p:cNvPr id="1" name=""/>
        <p:cNvGrpSpPr/>
        <p:nvPr/>
      </p:nvGrpSpPr>
      <p:grpSpPr>
        <a:xfrm>
          <a:off x="0" y="0"/>
          <a:ext cx="0" cy="0"/>
          <a:chOff x="0" y="0"/>
          <a:chExt cx="0" cy="0"/>
        </a:xfrm>
      </p:grpSpPr>
      <p:sp>
        <p:nvSpPr>
          <p:cNvPr id="46" name="矩形 45"/>
          <p:cNvSpPr/>
          <p:nvPr userDrawn="1"/>
        </p:nvSpPr>
        <p:spPr>
          <a:xfrm>
            <a:off x="0" y="0"/>
            <a:ext cx="12192000" cy="2539717"/>
          </a:xfrm>
          <a:prstGeom prst="rect">
            <a:avLst/>
          </a:prstGeom>
          <a:solidFill>
            <a:srgbClr val="DA3C4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 name="矩形 1"/>
          <p:cNvSpPr/>
          <p:nvPr userDrawn="1"/>
        </p:nvSpPr>
        <p:spPr>
          <a:xfrm>
            <a:off x="0" y="2492959"/>
            <a:ext cx="12192000" cy="442578"/>
          </a:xfrm>
          <a:prstGeom prst="rect">
            <a:avLst/>
          </a:prstGeom>
          <a:solidFill>
            <a:srgbClr val="303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占位符 2"/>
          <p:cNvSpPr>
            <a:spLocks noGrp="1"/>
          </p:cNvSpPr>
          <p:nvPr userDrawn="1">
            <p:ph type="body" idx="1" hasCustomPrompt="1"/>
          </p:nvPr>
        </p:nvSpPr>
        <p:spPr>
          <a:xfrm>
            <a:off x="682696" y="3271666"/>
            <a:ext cx="4546600" cy="1015623"/>
          </a:xfrm>
        </p:spPr>
        <p:txBody>
          <a:bodyPr anchor="t">
            <a:normAutofit/>
          </a:bodyPr>
          <a:lstStyle>
            <a:lvl1pPr marL="0" indent="0" algn="l">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sp>
        <p:nvSpPr>
          <p:cNvPr id="20" name="标题 1"/>
          <p:cNvSpPr>
            <a:spLocks noGrp="1"/>
          </p:cNvSpPr>
          <p:nvPr userDrawn="1">
            <p:ph type="title" hasCustomPrompt="1"/>
          </p:nvPr>
        </p:nvSpPr>
        <p:spPr>
          <a:xfrm>
            <a:off x="682696" y="1561343"/>
            <a:ext cx="4535055" cy="656792"/>
          </a:xfrm>
        </p:spPr>
        <p:txBody>
          <a:bodyPr anchor="ctr">
            <a:normAutofit/>
          </a:bodyPr>
          <a:lstStyle>
            <a:lvl1pPr algn="l">
              <a:defRPr sz="2400" b="1">
                <a:solidFill>
                  <a:schemeClr val="bg1"/>
                </a:solidFill>
              </a:defRPr>
            </a:lvl1pPr>
          </a:lstStyle>
          <a:p>
            <a:r>
              <a:rPr lang="en-US" altLang="zh-CN" dirty="0"/>
              <a:t>Click to edit Master title style</a:t>
            </a:r>
            <a:endParaRPr lang="zh-CN" altLang="en-US" dirty="0"/>
          </a:p>
        </p:txBody>
      </p:sp>
      <p:pic>
        <p:nvPicPr>
          <p:cNvPr id="34" name="图片 33"/>
          <p:cNvPicPr>
            <a:picLocks noChangeAspect="1"/>
          </p:cNvPicPr>
          <p:nvPr userDrawn="1"/>
        </p:nvPicPr>
        <p:blipFill>
          <a:blip r:embed="rId2"/>
          <a:stretch>
            <a:fillRect/>
          </a:stretch>
        </p:blipFill>
        <p:spPr>
          <a:xfrm>
            <a:off x="7653866" y="562118"/>
            <a:ext cx="3096737" cy="1937422"/>
          </a:xfrm>
          <a:prstGeom prst="rect">
            <a:avLst/>
          </a:prstGeom>
        </p:spPr>
      </p:pic>
    </p:spTree>
    <p:extLst>
      <p:ext uri="{BB962C8B-B14F-4D97-AF65-F5344CB8AC3E}">
        <p14:creationId xmlns:p14="http://schemas.microsoft.com/office/powerpoint/2010/main" val="234040759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9" name="灯片编号占位符 8"/>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灯片编号占位符 7"/>
          <p:cNvSpPr>
            <a:spLocks noGrp="1"/>
          </p:cNvSpPr>
          <p:nvPr>
            <p:ph type="sldNum" sz="quarter" idx="12"/>
          </p:nvPr>
        </p:nvSpPr>
        <p:spPr/>
        <p:txBody>
          <a:bodyPr/>
          <a:lstStyle/>
          <a:p>
            <a:fld id="{5DD3DB80-B894-403A-B48E-6FDC1A72010E}" type="slidenum">
              <a:rPr lang="zh-CN" altLang="en-US" smtClean="0"/>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13" name="标题 1"/>
          <p:cNvSpPr>
            <a:spLocks noGrp="1"/>
          </p:cNvSpPr>
          <p:nvPr userDrawn="1">
            <p:ph type="ctrTitle" hasCustomPrompt="1"/>
          </p:nvPr>
        </p:nvSpPr>
        <p:spPr>
          <a:xfrm>
            <a:off x="4137478" y="3040014"/>
            <a:ext cx="3917045" cy="1153597"/>
          </a:xfrm>
        </p:spPr>
        <p:txBody>
          <a:bodyPr anchor="t" anchorCtr="0">
            <a:normAutofit/>
          </a:bodyPr>
          <a:lstStyle>
            <a:lvl1pPr marL="0" indent="0" algn="ctr">
              <a:buFont typeface="Arial" panose="020B0604020202020204" pitchFamily="34" charset="0"/>
              <a:buNone/>
              <a:defRPr sz="3200">
                <a:solidFill>
                  <a:srgbClr val="303689"/>
                </a:solidFill>
              </a:defRPr>
            </a:lvl1pPr>
          </a:lstStyle>
          <a:p>
            <a:r>
              <a:rPr lang="en-US" altLang="zh-CN" dirty="0"/>
              <a:t>Conclusion</a:t>
            </a:r>
            <a:endParaRPr lang="zh-CN" altLang="en-US" dirty="0"/>
          </a:p>
        </p:txBody>
      </p:sp>
      <p:sp>
        <p:nvSpPr>
          <p:cNvPr id="14" name="文本占位符 62"/>
          <p:cNvSpPr>
            <a:spLocks noGrp="1"/>
          </p:cNvSpPr>
          <p:nvPr userDrawn="1">
            <p:ph type="body" sz="quarter" idx="17" hasCustomPrompt="1"/>
          </p:nvPr>
        </p:nvSpPr>
        <p:spPr>
          <a:xfrm>
            <a:off x="4137477" y="4251833"/>
            <a:ext cx="3917046" cy="310871"/>
          </a:xfrm>
        </p:spPr>
        <p:txBody>
          <a:bodyPr vert="horz" lIns="91440" tIns="45720" rIns="91440" bIns="45720" rtlCol="0">
            <a:normAutofit/>
          </a:bodyPr>
          <a:lstStyle>
            <a:lvl1pPr marL="0" indent="0" algn="ctr">
              <a:buNone/>
              <a:defRPr lang="zh-CN" altLang="en-US" sz="1600" smtClean="0">
                <a:solidFill>
                  <a:srgbClr val="303689"/>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userDrawn="1">
            <p:ph type="body" sz="quarter" idx="18" hasCustomPrompt="1"/>
          </p:nvPr>
        </p:nvSpPr>
        <p:spPr>
          <a:xfrm>
            <a:off x="4137477" y="4567467"/>
            <a:ext cx="3917046" cy="310871"/>
          </a:xfrm>
        </p:spPr>
        <p:txBody>
          <a:bodyPr vert="horz" lIns="91440" tIns="45720" rIns="91440" bIns="45720" rtlCol="0">
            <a:normAutofit/>
          </a:bodyPr>
          <a:lstStyle>
            <a:lvl1pPr marL="0" indent="0" algn="ctr">
              <a:buNone/>
              <a:defRPr lang="zh-CN" altLang="en-US" sz="1600" smtClean="0">
                <a:solidFill>
                  <a:srgbClr val="303689"/>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pic>
        <p:nvPicPr>
          <p:cNvPr id="43" name="图片 42"/>
          <p:cNvPicPr>
            <a:picLocks noChangeAspect="1"/>
          </p:cNvPicPr>
          <p:nvPr userDrawn="1"/>
        </p:nvPicPr>
        <p:blipFill>
          <a:blip r:embed="rId2"/>
          <a:stretch>
            <a:fillRect/>
          </a:stretch>
        </p:blipFill>
        <p:spPr>
          <a:xfrm>
            <a:off x="4547632" y="1102592"/>
            <a:ext cx="3096737" cy="1937422"/>
          </a:xfrm>
          <a:prstGeom prst="rect">
            <a:avLst/>
          </a:prstGeom>
        </p:spPr>
      </p:pic>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73693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50958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关注微软Office文档">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34496031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6"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pPr/>
              <a:t>‹#›</a:t>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62"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575939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s://kexue.fm/archives/7661" TargetMode="External"/><Relationship Id="rId5" Type="http://schemas.openxmlformats.org/officeDocument/2006/relationships/hyperlink" Target="https://arxiv.org/abs/1902.04094" TargetMode="Externa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1148966" y="2418592"/>
            <a:ext cx="5807887" cy="558799"/>
          </a:xfrm>
        </p:spPr>
        <p:txBody>
          <a:bodyPr>
            <a:normAutofit/>
          </a:bodyPr>
          <a:lstStyle/>
          <a:p>
            <a:r>
              <a:rPr lang="zh-CN" altLang="en-US" dirty="0">
                <a:solidFill>
                  <a:srgbClr val="C00000"/>
                </a:solidFill>
              </a:rPr>
              <a:t>用于内容审核的自监督委婉语检测与识别</a:t>
            </a:r>
            <a:endParaRPr lang="en-US" altLang="zh-CN" dirty="0">
              <a:solidFill>
                <a:srgbClr val="C00000"/>
              </a:solidFill>
            </a:endParaRPr>
          </a:p>
        </p:txBody>
      </p:sp>
      <p:sp>
        <p:nvSpPr>
          <p:cNvPr id="4" name="标题 3"/>
          <p:cNvSpPr>
            <a:spLocks noGrp="1"/>
          </p:cNvSpPr>
          <p:nvPr>
            <p:ph type="ctrTitle"/>
          </p:nvPr>
        </p:nvSpPr>
        <p:spPr>
          <a:xfrm>
            <a:off x="1148966" y="921749"/>
            <a:ext cx="11182865" cy="1590689"/>
          </a:xfrm>
        </p:spPr>
        <p:txBody>
          <a:bodyPr>
            <a:normAutofit/>
          </a:bodyPr>
          <a:lstStyle/>
          <a:p>
            <a:r>
              <a:rPr lang="en-US" altLang="zh-CN" sz="2800" dirty="0">
                <a:solidFill>
                  <a:srgbClr val="C00000"/>
                </a:solidFill>
              </a:rPr>
              <a:t>Self-Supervised Euphemism Detection and Identification for Content Moderation</a:t>
            </a:r>
            <a:endParaRPr lang="zh-CN" altLang="en-US" sz="2800" dirty="0">
              <a:solidFill>
                <a:srgbClr val="C00000"/>
              </a:solidFill>
            </a:endParaRPr>
          </a:p>
        </p:txBody>
      </p:sp>
      <p:sp>
        <p:nvSpPr>
          <p:cNvPr id="6" name="文本占位符 5"/>
          <p:cNvSpPr>
            <a:spLocks noGrp="1"/>
          </p:cNvSpPr>
          <p:nvPr>
            <p:ph type="body" sz="quarter" idx="10"/>
          </p:nvPr>
        </p:nvSpPr>
        <p:spPr/>
        <p:txBody>
          <a:bodyPr/>
          <a:lstStyle/>
          <a:p>
            <a:r>
              <a:rPr lang="zh-CN" altLang="en-US" dirty="0"/>
              <a:t>汇报人</a:t>
            </a:r>
            <a:endParaRPr lang="en-US" altLang="zh-CN" dirty="0"/>
          </a:p>
        </p:txBody>
      </p:sp>
      <p:sp>
        <p:nvSpPr>
          <p:cNvPr id="7" name="文本占位符 6"/>
          <p:cNvSpPr>
            <a:spLocks noGrp="1"/>
          </p:cNvSpPr>
          <p:nvPr>
            <p:ph type="body" sz="quarter" idx="11"/>
          </p:nvPr>
        </p:nvSpPr>
        <p:spPr/>
        <p:txBody>
          <a:bodyPr/>
          <a:lstStyle/>
          <a:p>
            <a:r>
              <a:rPr lang="zh-CN" altLang="en-US" dirty="0"/>
              <a:t>熊梦军</a:t>
            </a:r>
            <a:endParaRPr lang="en-US" altLang="en-US" dirty="0"/>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F9A843-D829-49C2-A01A-4B7D9BD528C1}"/>
              </a:ext>
            </a:extLst>
          </p:cNvPr>
          <p:cNvSpPr>
            <a:spLocks noGrp="1"/>
          </p:cNvSpPr>
          <p:nvPr>
            <p:ph type="title"/>
          </p:nvPr>
        </p:nvSpPr>
        <p:spPr/>
        <p:txBody>
          <a:bodyPr/>
          <a:lstStyle/>
          <a:p>
            <a:r>
              <a:rPr lang="zh-CN" altLang="en-US" dirty="0">
                <a:latin typeface="+mn-lt"/>
                <a:ea typeface="+mn-ea"/>
                <a:cs typeface="+mn-ea"/>
                <a:sym typeface="+mn-lt"/>
              </a:rPr>
              <a:t>句子质量问题</a:t>
            </a:r>
            <a:endParaRPr lang="zh-CN" altLang="en-US" b="1" dirty="0">
              <a:latin typeface="+mn-lt"/>
              <a:ea typeface="+mn-ea"/>
              <a:cs typeface="+mn-ea"/>
              <a:sym typeface="+mn-lt"/>
            </a:endParaRPr>
          </a:p>
        </p:txBody>
      </p:sp>
      <p:sp>
        <p:nvSpPr>
          <p:cNvPr id="5" name="灯片编号占位符 4">
            <a:extLst>
              <a:ext uri="{FF2B5EF4-FFF2-40B4-BE49-F238E27FC236}">
                <a16:creationId xmlns:a16="http://schemas.microsoft.com/office/drawing/2014/main" id="{75A21381-93E7-4696-AA8D-3C561D27722F}"/>
              </a:ext>
            </a:extLst>
          </p:cNvPr>
          <p:cNvSpPr>
            <a:spLocks noGrp="1"/>
          </p:cNvSpPr>
          <p:nvPr>
            <p:ph type="sldNum" sz="quarter" idx="12"/>
          </p:nvPr>
        </p:nvSpPr>
        <p:spPr/>
        <p:txBody>
          <a:bodyPr/>
          <a:lstStyle/>
          <a:p>
            <a:fld id="{2515AB8F-1C56-49E9-90C8-78D22B0C1B97}" type="slidenum">
              <a:rPr lang="zh-CN" altLang="en-US" smtClean="0">
                <a:cs typeface="+mn-ea"/>
                <a:sym typeface="+mn-lt"/>
              </a:rPr>
              <a:t>10</a:t>
            </a:fld>
            <a:endParaRPr lang="zh-CN" altLang="en-US">
              <a:cs typeface="+mn-ea"/>
              <a:sym typeface="+mn-lt"/>
            </a:endParaRPr>
          </a:p>
        </p:txBody>
      </p:sp>
      <p:sp>
        <p:nvSpPr>
          <p:cNvPr id="3" name="矩形: 圆角 2">
            <a:extLst>
              <a:ext uri="{FF2B5EF4-FFF2-40B4-BE49-F238E27FC236}">
                <a16:creationId xmlns:a16="http://schemas.microsoft.com/office/drawing/2014/main" id="{37B08C63-AB97-4DD8-8C8D-02160C63C10A}"/>
              </a:ext>
            </a:extLst>
          </p:cNvPr>
          <p:cNvSpPr/>
          <p:nvPr/>
        </p:nvSpPr>
        <p:spPr>
          <a:xfrm>
            <a:off x="1361498" y="1877697"/>
            <a:ext cx="9318686" cy="2287904"/>
          </a:xfrm>
          <a:prstGeom prst="roundRect">
            <a:avLst>
              <a:gd name="adj" fmla="val 2253"/>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a:extLst>
              <a:ext uri="{FF2B5EF4-FFF2-40B4-BE49-F238E27FC236}">
                <a16:creationId xmlns:a16="http://schemas.microsoft.com/office/drawing/2014/main" id="{F0456292-FE55-4149-80D1-4274CBD2D113}"/>
              </a:ext>
            </a:extLst>
          </p:cNvPr>
          <p:cNvSpPr txBox="1"/>
          <p:nvPr/>
        </p:nvSpPr>
        <p:spPr>
          <a:xfrm>
            <a:off x="1511817" y="2018525"/>
            <a:ext cx="9168366" cy="2211730"/>
          </a:xfrm>
          <a:prstGeom prst="rect">
            <a:avLst/>
          </a:prstGeom>
          <a:noFill/>
        </p:spPr>
        <p:txBody>
          <a:bodyPr wrap="square" rtlCol="0">
            <a:normAutofit/>
          </a:bodyPr>
          <a:lstStyle/>
          <a:p>
            <a:pPr algn="ctr">
              <a:lnSpc>
                <a:spcPct val="130000"/>
              </a:lnSpc>
              <a:spcAft>
                <a:spcPts val="600"/>
              </a:spcAft>
            </a:pPr>
            <a:r>
              <a:rPr lang="zh-CN" altLang="en-US" sz="2400" b="1" dirty="0">
                <a:cs typeface="+mn-ea"/>
                <a:sym typeface="+mn-lt"/>
              </a:rPr>
              <a:t>掩码语句质量</a:t>
            </a:r>
            <a:endParaRPr lang="en-US" altLang="zh-CN" sz="2400" b="1" dirty="0">
              <a:cs typeface="+mn-ea"/>
              <a:sym typeface="+mn-lt"/>
            </a:endParaRPr>
          </a:p>
          <a:p>
            <a:pPr>
              <a:lnSpc>
                <a:spcPct val="130000"/>
              </a:lnSpc>
              <a:spcAft>
                <a:spcPts val="600"/>
              </a:spcAft>
            </a:pPr>
            <a:r>
              <a:rPr lang="zh-CN" altLang="en-US" dirty="0"/>
              <a:t>并非所有的</a:t>
            </a:r>
            <a:r>
              <a:rPr lang="en-US" altLang="zh-CN" dirty="0"/>
              <a:t>MASK</a:t>
            </a:r>
            <a:r>
              <a:rPr lang="zh-CN" altLang="en-US" dirty="0"/>
              <a:t>句都具有同样的信息价值。在某些情况下，掩码标记</a:t>
            </a:r>
            <a:r>
              <a:rPr lang="en-US" altLang="zh-CN" dirty="0"/>
              <a:t>(</a:t>
            </a:r>
            <a:r>
              <a:rPr lang="zh-CN" altLang="en-US" dirty="0"/>
              <a:t>即</a:t>
            </a:r>
            <a:r>
              <a:rPr lang="en-US" altLang="zh-CN" dirty="0"/>
              <a:t>[mask])</a:t>
            </a:r>
            <a:r>
              <a:rPr lang="zh-CN" altLang="en-US" dirty="0"/>
              <a:t>可以由多个目标术语或与目标术语无关的单词填充，而句子本身仍然合法。换句话说我们获得更高质量的禁用词的上下文，使用禁用词直接筛选得到的上下文可能是较为通用的句子，包含的信息量较小。</a:t>
            </a:r>
            <a:endParaRPr lang="zh-CN" altLang="en-US" sz="2000" dirty="0">
              <a:cs typeface="+mn-ea"/>
              <a:sym typeface="+mn-lt"/>
            </a:endParaRPr>
          </a:p>
        </p:txBody>
      </p:sp>
      <p:sp>
        <p:nvSpPr>
          <p:cNvPr id="4" name="矩形 3">
            <a:extLst>
              <a:ext uri="{FF2B5EF4-FFF2-40B4-BE49-F238E27FC236}">
                <a16:creationId xmlns:a16="http://schemas.microsoft.com/office/drawing/2014/main" id="{27DE629D-389F-4FDD-82A5-C948C055F21B}"/>
              </a:ext>
            </a:extLst>
          </p:cNvPr>
          <p:cNvSpPr/>
          <p:nvPr/>
        </p:nvSpPr>
        <p:spPr>
          <a:xfrm>
            <a:off x="1511816" y="4230255"/>
            <a:ext cx="9168365" cy="414985"/>
          </a:xfrm>
          <a:prstGeom prst="rect">
            <a:avLst/>
          </a:prstGeom>
        </p:spPr>
        <p:txBody>
          <a:bodyPr wrap="square">
            <a:spAutoFit/>
          </a:bodyPr>
          <a:lstStyle/>
          <a:p>
            <a:pPr algn="ctr">
              <a:lnSpc>
                <a:spcPct val="130000"/>
              </a:lnSpc>
              <a:spcAft>
                <a:spcPts val="600"/>
              </a:spcAft>
            </a:pPr>
            <a:r>
              <a:rPr lang="en-US" altLang="zh-CN" dirty="0">
                <a:solidFill>
                  <a:srgbClr val="FF0000"/>
                </a:solidFill>
              </a:rPr>
              <a:t>“Why is it so hard to find [MASK]?” </a:t>
            </a:r>
          </a:p>
        </p:txBody>
      </p:sp>
      <p:sp>
        <p:nvSpPr>
          <p:cNvPr id="8" name="矩形 7">
            <a:extLst>
              <a:ext uri="{FF2B5EF4-FFF2-40B4-BE49-F238E27FC236}">
                <a16:creationId xmlns:a16="http://schemas.microsoft.com/office/drawing/2014/main" id="{4E2AFBF6-B42A-43B9-B02E-FBE0EFC152ED}"/>
              </a:ext>
            </a:extLst>
          </p:cNvPr>
          <p:cNvSpPr/>
          <p:nvPr/>
        </p:nvSpPr>
        <p:spPr>
          <a:xfrm>
            <a:off x="1361498" y="4665843"/>
            <a:ext cx="9620538" cy="777008"/>
          </a:xfrm>
          <a:prstGeom prst="rect">
            <a:avLst/>
          </a:prstGeom>
        </p:spPr>
        <p:txBody>
          <a:bodyPr wrap="square">
            <a:spAutoFit/>
          </a:bodyPr>
          <a:lstStyle/>
          <a:p>
            <a:pPr>
              <a:lnSpc>
                <a:spcPct val="130000"/>
              </a:lnSpc>
              <a:spcAft>
                <a:spcPts val="600"/>
              </a:spcAft>
            </a:pPr>
            <a:r>
              <a:rPr lang="zh-CN" altLang="en-US" dirty="0"/>
              <a:t>该上下文属于较为通用的句子，</a:t>
            </a:r>
            <a:r>
              <a:rPr lang="en-US" altLang="zh-CN" dirty="0"/>
              <a:t>mask</a:t>
            </a:r>
            <a:r>
              <a:rPr lang="zh-CN" altLang="en-US" dirty="0"/>
              <a:t>可以由许多单词填充，包括名词，如“</a:t>
            </a:r>
            <a:r>
              <a:rPr lang="en-US" altLang="zh-CN" dirty="0"/>
              <a:t>jobs”</a:t>
            </a:r>
            <a:r>
              <a:rPr lang="zh-CN" altLang="en-US" dirty="0"/>
              <a:t>、“</a:t>
            </a:r>
            <a:r>
              <a:rPr lang="en-US" altLang="zh-CN" dirty="0"/>
              <a:t>gold”</a:t>
            </a:r>
            <a:r>
              <a:rPr lang="zh-CN" altLang="en-US" dirty="0"/>
              <a:t>，甚至代词，如“</a:t>
            </a:r>
            <a:r>
              <a:rPr lang="en-US" altLang="zh-CN" dirty="0"/>
              <a:t>him”</a:t>
            </a:r>
            <a:r>
              <a:rPr lang="zh-CN" altLang="en-US" dirty="0"/>
              <a:t>。</a:t>
            </a:r>
            <a:r>
              <a:rPr lang="en-US" altLang="zh-CN" dirty="0"/>
              <a:t>	</a:t>
            </a:r>
            <a:endParaRPr lang="zh-CN" altLang="en-US" sz="2000" dirty="0">
              <a:cs typeface="+mn-ea"/>
              <a:sym typeface="+mn-lt"/>
            </a:endParaRPr>
          </a:p>
        </p:txBody>
      </p:sp>
      <p:sp>
        <p:nvSpPr>
          <p:cNvPr id="9" name="矩形 8">
            <a:extLst>
              <a:ext uri="{FF2B5EF4-FFF2-40B4-BE49-F238E27FC236}">
                <a16:creationId xmlns:a16="http://schemas.microsoft.com/office/drawing/2014/main" id="{A4C43CA1-B9C4-47C4-A982-8DCF905AE2E8}"/>
              </a:ext>
            </a:extLst>
          </p:cNvPr>
          <p:cNvSpPr/>
          <p:nvPr/>
        </p:nvSpPr>
        <p:spPr>
          <a:xfrm>
            <a:off x="1394690" y="5669836"/>
            <a:ext cx="9587345" cy="416909"/>
          </a:xfrm>
          <a:prstGeom prst="rect">
            <a:avLst/>
          </a:prstGeom>
        </p:spPr>
        <p:txBody>
          <a:bodyPr wrap="square">
            <a:spAutoFit/>
          </a:bodyPr>
          <a:lstStyle/>
          <a:p>
            <a:pPr>
              <a:lnSpc>
                <a:spcPct val="130000"/>
              </a:lnSpc>
              <a:spcAft>
                <a:spcPts val="600"/>
              </a:spcAft>
            </a:pPr>
            <a:r>
              <a:rPr lang="zh-CN" altLang="en-US" dirty="0"/>
              <a:t>为了提高掩码语句质量，使用一个分类器筛选掉通用的句子情况。</a:t>
            </a:r>
            <a:r>
              <a:rPr lang="en-US" altLang="zh-CN" dirty="0"/>
              <a:t>	</a:t>
            </a:r>
            <a:endParaRPr lang="zh-CN" altLang="en-US" sz="2000" dirty="0">
              <a:cs typeface="+mn-ea"/>
              <a:sym typeface="+mn-lt"/>
            </a:endParaRPr>
          </a:p>
        </p:txBody>
      </p:sp>
      <p:sp>
        <p:nvSpPr>
          <p:cNvPr id="10" name="light-bulb-inside-circle_62843">
            <a:extLst>
              <a:ext uri="{FF2B5EF4-FFF2-40B4-BE49-F238E27FC236}">
                <a16:creationId xmlns:a16="http://schemas.microsoft.com/office/drawing/2014/main" id="{0E17380D-9CD2-4956-BC27-420779ABBF87}"/>
              </a:ext>
            </a:extLst>
          </p:cNvPr>
          <p:cNvSpPr>
            <a:spLocks noChangeAspect="1"/>
          </p:cNvSpPr>
          <p:nvPr/>
        </p:nvSpPr>
        <p:spPr bwMode="auto">
          <a:xfrm>
            <a:off x="774495" y="5669836"/>
            <a:ext cx="504762" cy="504000"/>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27" h="6027">
                <a:moveTo>
                  <a:pt x="3013" y="0"/>
                </a:moveTo>
                <a:cubicBezTo>
                  <a:pt x="1349" y="0"/>
                  <a:pt x="0" y="1349"/>
                  <a:pt x="0" y="3013"/>
                </a:cubicBezTo>
                <a:cubicBezTo>
                  <a:pt x="0" y="4678"/>
                  <a:pt x="1349" y="6027"/>
                  <a:pt x="3013" y="6027"/>
                </a:cubicBezTo>
                <a:cubicBezTo>
                  <a:pt x="4678" y="6027"/>
                  <a:pt x="6027" y="4678"/>
                  <a:pt x="6027" y="3013"/>
                </a:cubicBezTo>
                <a:cubicBezTo>
                  <a:pt x="6027" y="1349"/>
                  <a:pt x="4678" y="0"/>
                  <a:pt x="3013" y="0"/>
                </a:cubicBezTo>
                <a:close/>
                <a:moveTo>
                  <a:pt x="2873" y="1426"/>
                </a:moveTo>
                <a:lnTo>
                  <a:pt x="2873" y="1040"/>
                </a:lnTo>
                <a:cubicBezTo>
                  <a:pt x="2873" y="962"/>
                  <a:pt x="2936" y="899"/>
                  <a:pt x="3013" y="899"/>
                </a:cubicBezTo>
                <a:cubicBezTo>
                  <a:pt x="3091" y="899"/>
                  <a:pt x="3154" y="962"/>
                  <a:pt x="3154" y="1040"/>
                </a:cubicBezTo>
                <a:lnTo>
                  <a:pt x="3154" y="1426"/>
                </a:lnTo>
                <a:lnTo>
                  <a:pt x="3154" y="1426"/>
                </a:lnTo>
                <a:cubicBezTo>
                  <a:pt x="3154" y="1503"/>
                  <a:pt x="3091" y="1566"/>
                  <a:pt x="3013" y="1566"/>
                </a:cubicBezTo>
                <a:cubicBezTo>
                  <a:pt x="2936" y="1566"/>
                  <a:pt x="2873" y="1503"/>
                  <a:pt x="2873" y="1426"/>
                </a:cubicBezTo>
                <a:lnTo>
                  <a:pt x="2873" y="1426"/>
                </a:lnTo>
                <a:close/>
                <a:moveTo>
                  <a:pt x="1688" y="2678"/>
                </a:moveTo>
                <a:cubicBezTo>
                  <a:pt x="1676" y="2746"/>
                  <a:pt x="1617" y="2794"/>
                  <a:pt x="1550" y="2794"/>
                </a:cubicBezTo>
                <a:cubicBezTo>
                  <a:pt x="1542" y="2794"/>
                  <a:pt x="1534" y="2793"/>
                  <a:pt x="1525" y="2792"/>
                </a:cubicBezTo>
                <a:lnTo>
                  <a:pt x="1145" y="2725"/>
                </a:lnTo>
                <a:cubicBezTo>
                  <a:pt x="1069" y="2711"/>
                  <a:pt x="1018" y="2639"/>
                  <a:pt x="1031" y="2563"/>
                </a:cubicBezTo>
                <a:cubicBezTo>
                  <a:pt x="1045" y="2486"/>
                  <a:pt x="1117" y="2435"/>
                  <a:pt x="1194" y="2449"/>
                </a:cubicBezTo>
                <a:lnTo>
                  <a:pt x="1574" y="2516"/>
                </a:lnTo>
                <a:cubicBezTo>
                  <a:pt x="1650" y="2529"/>
                  <a:pt x="1701" y="2602"/>
                  <a:pt x="1688" y="2678"/>
                </a:cubicBezTo>
                <a:close/>
                <a:moveTo>
                  <a:pt x="1951" y="1864"/>
                </a:moveTo>
                <a:lnTo>
                  <a:pt x="1702" y="1568"/>
                </a:lnTo>
                <a:cubicBezTo>
                  <a:pt x="1653" y="1508"/>
                  <a:pt x="1660" y="1420"/>
                  <a:pt x="1720" y="1370"/>
                </a:cubicBezTo>
                <a:cubicBezTo>
                  <a:pt x="1779" y="1320"/>
                  <a:pt x="1867" y="1328"/>
                  <a:pt x="1917" y="1387"/>
                </a:cubicBezTo>
                <a:lnTo>
                  <a:pt x="2166" y="1683"/>
                </a:lnTo>
                <a:cubicBezTo>
                  <a:pt x="2215" y="1743"/>
                  <a:pt x="2208" y="1831"/>
                  <a:pt x="2148" y="1881"/>
                </a:cubicBezTo>
                <a:cubicBezTo>
                  <a:pt x="2122" y="1903"/>
                  <a:pt x="2090" y="1914"/>
                  <a:pt x="2058" y="1914"/>
                </a:cubicBezTo>
                <a:cubicBezTo>
                  <a:pt x="2018" y="1914"/>
                  <a:pt x="1978" y="1897"/>
                  <a:pt x="1951" y="1864"/>
                </a:cubicBezTo>
                <a:close/>
                <a:moveTo>
                  <a:pt x="3762" y="3693"/>
                </a:moveTo>
                <a:cubicBezTo>
                  <a:pt x="3644" y="3867"/>
                  <a:pt x="3522" y="4046"/>
                  <a:pt x="3514" y="4288"/>
                </a:cubicBezTo>
                <a:cubicBezTo>
                  <a:pt x="3512" y="4348"/>
                  <a:pt x="3470" y="4397"/>
                  <a:pt x="3413" y="4410"/>
                </a:cubicBezTo>
                <a:cubicBezTo>
                  <a:pt x="3466" y="4426"/>
                  <a:pt x="3503" y="4474"/>
                  <a:pt x="3503" y="4532"/>
                </a:cubicBezTo>
                <a:cubicBezTo>
                  <a:pt x="3503" y="4583"/>
                  <a:pt x="3474" y="4626"/>
                  <a:pt x="3431" y="4647"/>
                </a:cubicBezTo>
                <a:cubicBezTo>
                  <a:pt x="3474" y="4668"/>
                  <a:pt x="3503" y="4712"/>
                  <a:pt x="3503" y="4762"/>
                </a:cubicBezTo>
                <a:cubicBezTo>
                  <a:pt x="3503" y="4833"/>
                  <a:pt x="3446" y="4891"/>
                  <a:pt x="3375" y="4891"/>
                </a:cubicBezTo>
                <a:lnTo>
                  <a:pt x="3297" y="4891"/>
                </a:lnTo>
                <a:cubicBezTo>
                  <a:pt x="3273" y="5025"/>
                  <a:pt x="3155" y="5127"/>
                  <a:pt x="3013" y="5127"/>
                </a:cubicBezTo>
                <a:cubicBezTo>
                  <a:pt x="2872" y="5127"/>
                  <a:pt x="2754" y="5025"/>
                  <a:pt x="2730" y="4891"/>
                </a:cubicBezTo>
                <a:lnTo>
                  <a:pt x="2652" y="4891"/>
                </a:lnTo>
                <a:cubicBezTo>
                  <a:pt x="2581" y="4891"/>
                  <a:pt x="2523" y="4833"/>
                  <a:pt x="2523" y="4762"/>
                </a:cubicBezTo>
                <a:cubicBezTo>
                  <a:pt x="2523" y="4712"/>
                  <a:pt x="2553" y="4668"/>
                  <a:pt x="2596" y="4647"/>
                </a:cubicBezTo>
                <a:cubicBezTo>
                  <a:pt x="2553" y="4626"/>
                  <a:pt x="2523" y="4583"/>
                  <a:pt x="2523" y="4532"/>
                </a:cubicBezTo>
                <a:cubicBezTo>
                  <a:pt x="2523" y="4474"/>
                  <a:pt x="2562" y="4425"/>
                  <a:pt x="2614" y="4409"/>
                </a:cubicBezTo>
                <a:cubicBezTo>
                  <a:pt x="2558" y="4397"/>
                  <a:pt x="2515" y="4348"/>
                  <a:pt x="2513" y="4288"/>
                </a:cubicBezTo>
                <a:cubicBezTo>
                  <a:pt x="2506" y="4046"/>
                  <a:pt x="2383" y="3866"/>
                  <a:pt x="2265" y="3693"/>
                </a:cubicBezTo>
                <a:cubicBezTo>
                  <a:pt x="2123" y="3485"/>
                  <a:pt x="1976" y="3270"/>
                  <a:pt x="1976" y="2891"/>
                </a:cubicBezTo>
                <a:cubicBezTo>
                  <a:pt x="1976" y="2348"/>
                  <a:pt x="2442" y="1906"/>
                  <a:pt x="3013" y="1906"/>
                </a:cubicBezTo>
                <a:cubicBezTo>
                  <a:pt x="3585" y="1906"/>
                  <a:pt x="4050" y="2348"/>
                  <a:pt x="4050" y="2891"/>
                </a:cubicBezTo>
                <a:cubicBezTo>
                  <a:pt x="4050" y="3270"/>
                  <a:pt x="3904" y="3485"/>
                  <a:pt x="3762" y="3693"/>
                </a:cubicBezTo>
                <a:close/>
                <a:moveTo>
                  <a:pt x="4076" y="1864"/>
                </a:moveTo>
                <a:cubicBezTo>
                  <a:pt x="4048" y="1897"/>
                  <a:pt x="4009" y="1914"/>
                  <a:pt x="3969" y="1914"/>
                </a:cubicBezTo>
                <a:cubicBezTo>
                  <a:pt x="3937" y="1914"/>
                  <a:pt x="3905" y="1903"/>
                  <a:pt x="3879" y="1881"/>
                </a:cubicBezTo>
                <a:cubicBezTo>
                  <a:pt x="3819" y="1831"/>
                  <a:pt x="3812" y="1743"/>
                  <a:pt x="3861" y="1683"/>
                </a:cubicBezTo>
                <a:lnTo>
                  <a:pt x="4110" y="1387"/>
                </a:lnTo>
                <a:cubicBezTo>
                  <a:pt x="4159" y="1328"/>
                  <a:pt x="4248" y="1320"/>
                  <a:pt x="4307" y="1370"/>
                </a:cubicBezTo>
                <a:cubicBezTo>
                  <a:pt x="4366" y="1420"/>
                  <a:pt x="4374" y="1508"/>
                  <a:pt x="4324" y="1568"/>
                </a:cubicBezTo>
                <a:lnTo>
                  <a:pt x="4076" y="1864"/>
                </a:lnTo>
                <a:close/>
                <a:moveTo>
                  <a:pt x="4882" y="2725"/>
                </a:moveTo>
                <a:lnTo>
                  <a:pt x="4501" y="2792"/>
                </a:lnTo>
                <a:cubicBezTo>
                  <a:pt x="4493" y="2793"/>
                  <a:pt x="4485" y="2794"/>
                  <a:pt x="4477" y="2794"/>
                </a:cubicBezTo>
                <a:cubicBezTo>
                  <a:pt x="4410" y="2794"/>
                  <a:pt x="4351" y="2746"/>
                  <a:pt x="4339" y="2678"/>
                </a:cubicBezTo>
                <a:cubicBezTo>
                  <a:pt x="4325" y="2602"/>
                  <a:pt x="4376" y="2529"/>
                  <a:pt x="4453" y="2516"/>
                </a:cubicBezTo>
                <a:lnTo>
                  <a:pt x="4833" y="2449"/>
                </a:lnTo>
                <a:cubicBezTo>
                  <a:pt x="4909" y="2435"/>
                  <a:pt x="4982" y="2486"/>
                  <a:pt x="4996" y="2563"/>
                </a:cubicBezTo>
                <a:cubicBezTo>
                  <a:pt x="5009" y="2639"/>
                  <a:pt x="4958" y="2711"/>
                  <a:pt x="4882" y="2725"/>
                </a:cubicBezTo>
                <a:close/>
              </a:path>
            </a:pathLst>
          </a:custGeom>
          <a:solidFill>
            <a:schemeClr val="accent1"/>
          </a:solidFill>
          <a:ln>
            <a:noFill/>
          </a:ln>
        </p:spPr>
        <p:txBody>
          <a:bodyPr/>
          <a:lstStyle/>
          <a:p>
            <a:endParaRPr lang="zh-CN" altLang="en-US">
              <a:cs typeface="+mn-ea"/>
              <a:sym typeface="+mn-lt"/>
            </a:endParaRPr>
          </a:p>
        </p:txBody>
      </p:sp>
    </p:spTree>
    <p:extLst>
      <p:ext uri="{BB962C8B-B14F-4D97-AF65-F5344CB8AC3E}">
        <p14:creationId xmlns:p14="http://schemas.microsoft.com/office/powerpoint/2010/main" val="2285284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9F8976-2F10-453C-990D-E81CC0E96048}"/>
              </a:ext>
            </a:extLst>
          </p:cNvPr>
          <p:cNvSpPr>
            <a:spLocks noGrp="1"/>
          </p:cNvSpPr>
          <p:nvPr>
            <p:ph type="title"/>
          </p:nvPr>
        </p:nvSpPr>
        <p:spPr/>
        <p:txBody>
          <a:bodyPr/>
          <a:lstStyle/>
          <a:p>
            <a:r>
              <a:rPr lang="zh-CN" altLang="en-US" dirty="0">
                <a:latin typeface="+mn-lt"/>
                <a:ea typeface="+mn-ea"/>
                <a:cs typeface="+mn-ea"/>
                <a:sym typeface="+mn-lt"/>
              </a:rPr>
              <a:t>方法步骤</a:t>
            </a:r>
          </a:p>
        </p:txBody>
      </p:sp>
      <p:sp>
        <p:nvSpPr>
          <p:cNvPr id="3" name="灯片编号占位符 2">
            <a:extLst>
              <a:ext uri="{FF2B5EF4-FFF2-40B4-BE49-F238E27FC236}">
                <a16:creationId xmlns:a16="http://schemas.microsoft.com/office/drawing/2014/main" id="{F4D46F5B-491A-44A9-8EC6-2DB06B8052A5}"/>
              </a:ext>
            </a:extLst>
          </p:cNvPr>
          <p:cNvSpPr>
            <a:spLocks noGrp="1"/>
          </p:cNvSpPr>
          <p:nvPr>
            <p:ph type="sldNum" sz="quarter" idx="12"/>
          </p:nvPr>
        </p:nvSpPr>
        <p:spPr>
          <a:xfrm>
            <a:off x="8610599" y="6240463"/>
            <a:ext cx="2909888" cy="206381"/>
          </a:xfrm>
        </p:spPr>
        <p:txBody>
          <a:bodyPr/>
          <a:lstStyle/>
          <a:p>
            <a:fld id="{2515AB8F-1C56-49E9-90C8-78D22B0C1B97}" type="slidenum">
              <a:rPr lang="zh-CN" altLang="en-US" smtClean="0">
                <a:cs typeface="+mn-ea"/>
                <a:sym typeface="+mn-lt"/>
              </a:rPr>
              <a:pPr/>
              <a:t>11</a:t>
            </a:fld>
            <a:endParaRPr lang="zh-CN" altLang="en-US" dirty="0">
              <a:cs typeface="+mn-ea"/>
              <a:sym typeface="+mn-lt"/>
            </a:endParaRPr>
          </a:p>
        </p:txBody>
      </p:sp>
      <p:sp>
        <p:nvSpPr>
          <p:cNvPr id="12" name="îŝḻíďê">
            <a:extLst>
              <a:ext uri="{FF2B5EF4-FFF2-40B4-BE49-F238E27FC236}">
                <a16:creationId xmlns:a16="http://schemas.microsoft.com/office/drawing/2014/main" id="{11622FC5-9903-47DA-8428-A562B50FB5BD}"/>
              </a:ext>
            </a:extLst>
          </p:cNvPr>
          <p:cNvSpPr txBox="1"/>
          <p:nvPr/>
        </p:nvSpPr>
        <p:spPr>
          <a:xfrm flipH="1">
            <a:off x="1080476" y="2770601"/>
            <a:ext cx="2829961" cy="3149908"/>
          </a:xfrm>
          <a:prstGeom prst="rect">
            <a:avLst/>
          </a:prstGeom>
          <a:noFill/>
          <a:scene3d>
            <a:camera prst="perspectiveLeft">
              <a:rot lat="0" lon="0" rev="0"/>
            </a:camera>
            <a:lightRig rig="threePt" dir="t"/>
          </a:scene3d>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30000"/>
              </a:lnSpc>
            </a:pPr>
            <a:r>
              <a:rPr lang="zh-CN" altLang="zh-CN" sz="2000" dirty="0"/>
              <a:t>从含</a:t>
            </a:r>
            <a:r>
              <a:rPr lang="en-US" altLang="zh-CN" sz="2000" dirty="0"/>
              <a:t>target</a:t>
            </a:r>
            <a:r>
              <a:rPr lang="zh-CN" altLang="zh-CN" sz="2000" dirty="0"/>
              <a:t>的语料</a:t>
            </a:r>
            <a:r>
              <a:rPr lang="en-US" altLang="zh-CN" sz="2000" dirty="0"/>
              <a:t>a</a:t>
            </a:r>
            <a:r>
              <a:rPr lang="zh-CN" altLang="zh-CN" sz="2000" dirty="0"/>
              <a:t>中提取掩码句</a:t>
            </a:r>
            <a:r>
              <a:rPr lang="en-US" altLang="zh-CN" sz="2000" dirty="0"/>
              <a:t>s</a:t>
            </a:r>
            <a:r>
              <a:rPr lang="zh-CN" altLang="zh-CN" sz="2000" dirty="0"/>
              <a:t>，用</a:t>
            </a:r>
            <a:r>
              <a:rPr lang="en-US" altLang="zh-CN" sz="2000" dirty="0" err="1"/>
              <a:t>bert</a:t>
            </a:r>
            <a:r>
              <a:rPr lang="zh-CN" altLang="zh-CN" sz="2000" dirty="0"/>
              <a:t>在某类型语料</a:t>
            </a:r>
            <a:r>
              <a:rPr lang="en-US" altLang="zh-CN" sz="2000" dirty="0"/>
              <a:t>b</a:t>
            </a:r>
            <a:r>
              <a:rPr lang="zh-CN" altLang="zh-CN" sz="2000" dirty="0"/>
              <a:t>上进行微调</a:t>
            </a:r>
            <a:r>
              <a:rPr lang="zh-CN" altLang="en-US" sz="2000" dirty="0"/>
              <a:t>。</a:t>
            </a:r>
            <a:endParaRPr lang="en-US" altLang="zh-CN" sz="2000" dirty="0"/>
          </a:p>
          <a:p>
            <a:pPr algn="just">
              <a:lnSpc>
                <a:spcPct val="130000"/>
              </a:lnSpc>
            </a:pPr>
            <a:r>
              <a:rPr lang="zh-CN" altLang="en-US" sz="2000" dirty="0">
                <a:cs typeface="+mn-ea"/>
                <a:sym typeface="+mn-lt"/>
              </a:rPr>
              <a:t>在掩码语句上预测如果出现关键字则认为语句是非通用的句子，是特定于关键字的上下文。</a:t>
            </a:r>
          </a:p>
        </p:txBody>
      </p:sp>
      <p:sp>
        <p:nvSpPr>
          <p:cNvPr id="13" name="iṥ1íďe">
            <a:extLst>
              <a:ext uri="{FF2B5EF4-FFF2-40B4-BE49-F238E27FC236}">
                <a16:creationId xmlns:a16="http://schemas.microsoft.com/office/drawing/2014/main" id="{98947B98-9BE7-410B-8F38-9B1619698769}"/>
              </a:ext>
            </a:extLst>
          </p:cNvPr>
          <p:cNvSpPr/>
          <p:nvPr/>
        </p:nvSpPr>
        <p:spPr>
          <a:xfrm flipH="1">
            <a:off x="1368796" y="2108937"/>
            <a:ext cx="2289573" cy="560065"/>
          </a:xfrm>
          <a:prstGeom prst="rect">
            <a:avLst/>
          </a:prstGeom>
          <a:scene3d>
            <a:camera prst="perspectiveLeft">
              <a:rot lat="0" lon="0" rev="0"/>
            </a:camera>
            <a:lightRig rig="threePt" dir="t"/>
          </a:scene3d>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zh-CN" altLang="en-US" sz="2400" b="1" dirty="0">
                <a:cs typeface="+mn-ea"/>
                <a:sym typeface="+mn-lt"/>
              </a:rPr>
              <a:t>筛选</a:t>
            </a:r>
          </a:p>
        </p:txBody>
      </p:sp>
      <p:sp>
        <p:nvSpPr>
          <p:cNvPr id="22" name="light-bulb_62830">
            <a:extLst>
              <a:ext uri="{FF2B5EF4-FFF2-40B4-BE49-F238E27FC236}">
                <a16:creationId xmlns:a16="http://schemas.microsoft.com/office/drawing/2014/main" id="{C036B83C-BCF9-419B-94CE-0B74C3D65416}"/>
              </a:ext>
            </a:extLst>
          </p:cNvPr>
          <p:cNvSpPr>
            <a:spLocks noChangeAspect="1"/>
          </p:cNvSpPr>
          <p:nvPr/>
        </p:nvSpPr>
        <p:spPr bwMode="auto">
          <a:xfrm>
            <a:off x="5863332" y="1658015"/>
            <a:ext cx="504163" cy="504000"/>
          </a:xfrm>
          <a:custGeom>
            <a:avLst/>
            <a:gdLst>
              <a:gd name="connsiteX0" fmla="*/ 291327 w 608430"/>
              <a:gd name="connsiteY0" fmla="*/ 232337 h 608239"/>
              <a:gd name="connsiteX1" fmla="*/ 296219 w 608430"/>
              <a:gd name="connsiteY1" fmla="*/ 235039 h 608239"/>
              <a:gd name="connsiteX2" fmla="*/ 304232 w 608430"/>
              <a:gd name="connsiteY2" fmla="*/ 238780 h 608239"/>
              <a:gd name="connsiteX3" fmla="*/ 312246 w 608430"/>
              <a:gd name="connsiteY3" fmla="*/ 235039 h 608239"/>
              <a:gd name="connsiteX4" fmla="*/ 317241 w 608430"/>
              <a:gd name="connsiteY4" fmla="*/ 232337 h 608239"/>
              <a:gd name="connsiteX5" fmla="*/ 323173 w 608430"/>
              <a:gd name="connsiteY5" fmla="*/ 235454 h 608239"/>
              <a:gd name="connsiteX6" fmla="*/ 325359 w 608430"/>
              <a:gd name="connsiteY6" fmla="*/ 242936 h 608239"/>
              <a:gd name="connsiteX7" fmla="*/ 304232 w 608430"/>
              <a:gd name="connsiteY7" fmla="*/ 363165 h 608239"/>
              <a:gd name="connsiteX8" fmla="*/ 283106 w 608430"/>
              <a:gd name="connsiteY8" fmla="*/ 243040 h 608239"/>
              <a:gd name="connsiteX9" fmla="*/ 285499 w 608430"/>
              <a:gd name="connsiteY9" fmla="*/ 235454 h 608239"/>
              <a:gd name="connsiteX10" fmla="*/ 291327 w 608430"/>
              <a:gd name="connsiteY10" fmla="*/ 232337 h 608239"/>
              <a:gd name="connsiteX11" fmla="*/ 304233 w 608430"/>
              <a:gd name="connsiteY11" fmla="*/ 124019 h 608239"/>
              <a:gd name="connsiteX12" fmla="*/ 408192 w 608430"/>
              <a:gd name="connsiteY12" fmla="*/ 220890 h 608239"/>
              <a:gd name="connsiteX13" fmla="*/ 375724 w 608430"/>
              <a:gd name="connsiteY13" fmla="*/ 308406 h 608239"/>
              <a:gd name="connsiteX14" fmla="*/ 338366 w 608430"/>
              <a:gd name="connsiteY14" fmla="*/ 389063 h 608239"/>
              <a:gd name="connsiteX15" fmla="*/ 320779 w 608430"/>
              <a:gd name="connsiteY15" fmla="*/ 389063 h 608239"/>
              <a:gd name="connsiteX16" fmla="*/ 345858 w 608430"/>
              <a:gd name="connsiteY16" fmla="*/ 246459 h 608239"/>
              <a:gd name="connsiteX17" fmla="*/ 345962 w 608430"/>
              <a:gd name="connsiteY17" fmla="*/ 246147 h 608239"/>
              <a:gd name="connsiteX18" fmla="*/ 338990 w 608430"/>
              <a:gd name="connsiteY18" fmla="*/ 221825 h 608239"/>
              <a:gd name="connsiteX19" fmla="*/ 317241 w 608430"/>
              <a:gd name="connsiteY19" fmla="*/ 211535 h 608239"/>
              <a:gd name="connsiteX20" fmla="*/ 304233 w 608430"/>
              <a:gd name="connsiteY20" fmla="*/ 214965 h 608239"/>
              <a:gd name="connsiteX21" fmla="*/ 291329 w 608430"/>
              <a:gd name="connsiteY21" fmla="*/ 211535 h 608239"/>
              <a:gd name="connsiteX22" fmla="*/ 269788 w 608430"/>
              <a:gd name="connsiteY22" fmla="*/ 221929 h 608239"/>
              <a:gd name="connsiteX23" fmla="*/ 262503 w 608430"/>
              <a:gd name="connsiteY23" fmla="*/ 246147 h 608239"/>
              <a:gd name="connsiteX24" fmla="*/ 262607 w 608430"/>
              <a:gd name="connsiteY24" fmla="*/ 246459 h 608239"/>
              <a:gd name="connsiteX25" fmla="*/ 287687 w 608430"/>
              <a:gd name="connsiteY25" fmla="*/ 389063 h 608239"/>
              <a:gd name="connsiteX26" fmla="*/ 270204 w 608430"/>
              <a:gd name="connsiteY26" fmla="*/ 389063 h 608239"/>
              <a:gd name="connsiteX27" fmla="*/ 232845 w 608430"/>
              <a:gd name="connsiteY27" fmla="*/ 308303 h 608239"/>
              <a:gd name="connsiteX28" fmla="*/ 200377 w 608430"/>
              <a:gd name="connsiteY28" fmla="*/ 220890 h 608239"/>
              <a:gd name="connsiteX29" fmla="*/ 304233 w 608430"/>
              <a:gd name="connsiteY29" fmla="*/ 124019 h 608239"/>
              <a:gd name="connsiteX30" fmla="*/ 304195 w 608430"/>
              <a:gd name="connsiteY30" fmla="*/ 89961 h 608239"/>
              <a:gd name="connsiteX31" fmla="*/ 166184 w 608430"/>
              <a:gd name="connsiteY31" fmla="*/ 220907 h 608239"/>
              <a:gd name="connsiteX32" fmla="*/ 204590 w 608430"/>
              <a:gd name="connsiteY32" fmla="*/ 327535 h 608239"/>
              <a:gd name="connsiteX33" fmla="*/ 237688 w 608430"/>
              <a:gd name="connsiteY33" fmla="*/ 406623 h 608239"/>
              <a:gd name="connsiteX34" fmla="*/ 251114 w 608430"/>
              <a:gd name="connsiteY34" fmla="*/ 422731 h 608239"/>
              <a:gd name="connsiteX35" fmla="*/ 239041 w 608430"/>
              <a:gd name="connsiteY35" fmla="*/ 438944 h 608239"/>
              <a:gd name="connsiteX36" fmla="*/ 248720 w 608430"/>
              <a:gd name="connsiteY36" fmla="*/ 454325 h 608239"/>
              <a:gd name="connsiteX37" fmla="*/ 239041 w 608430"/>
              <a:gd name="connsiteY37" fmla="*/ 469602 h 608239"/>
              <a:gd name="connsiteX38" fmla="*/ 256110 w 608430"/>
              <a:gd name="connsiteY38" fmla="*/ 486646 h 608239"/>
              <a:gd name="connsiteX39" fmla="*/ 266518 w 608430"/>
              <a:gd name="connsiteY39" fmla="*/ 486646 h 608239"/>
              <a:gd name="connsiteX40" fmla="*/ 304195 w 608430"/>
              <a:gd name="connsiteY40" fmla="*/ 518135 h 608239"/>
              <a:gd name="connsiteX41" fmla="*/ 341977 w 608430"/>
              <a:gd name="connsiteY41" fmla="*/ 486646 h 608239"/>
              <a:gd name="connsiteX42" fmla="*/ 352385 w 608430"/>
              <a:gd name="connsiteY42" fmla="*/ 486646 h 608239"/>
              <a:gd name="connsiteX43" fmla="*/ 369454 w 608430"/>
              <a:gd name="connsiteY43" fmla="*/ 469602 h 608239"/>
              <a:gd name="connsiteX44" fmla="*/ 359774 w 608430"/>
              <a:gd name="connsiteY44" fmla="*/ 454325 h 608239"/>
              <a:gd name="connsiteX45" fmla="*/ 369454 w 608430"/>
              <a:gd name="connsiteY45" fmla="*/ 438944 h 608239"/>
              <a:gd name="connsiteX46" fmla="*/ 357485 w 608430"/>
              <a:gd name="connsiteY46" fmla="*/ 422731 h 608239"/>
              <a:gd name="connsiteX47" fmla="*/ 370911 w 608430"/>
              <a:gd name="connsiteY47" fmla="*/ 406623 h 608239"/>
              <a:gd name="connsiteX48" fmla="*/ 403905 w 608430"/>
              <a:gd name="connsiteY48" fmla="*/ 327535 h 608239"/>
              <a:gd name="connsiteX49" fmla="*/ 442206 w 608430"/>
              <a:gd name="connsiteY49" fmla="*/ 220907 h 608239"/>
              <a:gd name="connsiteX50" fmla="*/ 304195 w 608430"/>
              <a:gd name="connsiteY50" fmla="*/ 89961 h 608239"/>
              <a:gd name="connsiteX51" fmla="*/ 341872 w 608430"/>
              <a:gd name="connsiteY51" fmla="*/ 65 h 608239"/>
              <a:gd name="connsiteX52" fmla="*/ 347077 w 608430"/>
              <a:gd name="connsiteY52" fmla="*/ 3598 h 608239"/>
              <a:gd name="connsiteX53" fmla="*/ 401719 w 608430"/>
              <a:gd name="connsiteY53" fmla="*/ 46416 h 608239"/>
              <a:gd name="connsiteX54" fmla="*/ 443351 w 608430"/>
              <a:gd name="connsiteY54" fmla="*/ 34776 h 608239"/>
              <a:gd name="connsiteX55" fmla="*/ 449700 w 608430"/>
              <a:gd name="connsiteY55" fmla="*/ 34984 h 608239"/>
              <a:gd name="connsiteX56" fmla="*/ 453239 w 608430"/>
              <a:gd name="connsiteY56" fmla="*/ 40284 h 608239"/>
              <a:gd name="connsiteX57" fmla="*/ 515479 w 608430"/>
              <a:gd name="connsiteY57" fmla="*/ 103471 h 608239"/>
              <a:gd name="connsiteX58" fmla="*/ 529946 w 608430"/>
              <a:gd name="connsiteY58" fmla="*/ 102744 h 608239"/>
              <a:gd name="connsiteX59" fmla="*/ 535879 w 608430"/>
              <a:gd name="connsiteY59" fmla="*/ 105134 h 608239"/>
              <a:gd name="connsiteX60" fmla="*/ 537336 w 608430"/>
              <a:gd name="connsiteY60" fmla="*/ 111369 h 608239"/>
              <a:gd name="connsiteX61" fmla="*/ 539314 w 608430"/>
              <a:gd name="connsiteY61" fmla="*/ 167905 h 608239"/>
              <a:gd name="connsiteX62" fmla="*/ 587191 w 608430"/>
              <a:gd name="connsiteY62" fmla="*/ 198251 h 608239"/>
              <a:gd name="connsiteX63" fmla="*/ 591770 w 608430"/>
              <a:gd name="connsiteY63" fmla="*/ 202616 h 608239"/>
              <a:gd name="connsiteX64" fmla="*/ 590938 w 608430"/>
              <a:gd name="connsiteY64" fmla="*/ 208852 h 608239"/>
              <a:gd name="connsiteX65" fmla="*/ 605821 w 608430"/>
              <a:gd name="connsiteY65" fmla="*/ 310076 h 608239"/>
              <a:gd name="connsiteX66" fmla="*/ 608423 w 608430"/>
              <a:gd name="connsiteY66" fmla="*/ 315896 h 608239"/>
              <a:gd name="connsiteX67" fmla="*/ 605301 w 608430"/>
              <a:gd name="connsiteY67" fmla="*/ 321300 h 608239"/>
              <a:gd name="connsiteX68" fmla="*/ 582403 w 608430"/>
              <a:gd name="connsiteY68" fmla="*/ 420029 h 608239"/>
              <a:gd name="connsiteX69" fmla="*/ 582715 w 608430"/>
              <a:gd name="connsiteY69" fmla="*/ 426369 h 608239"/>
              <a:gd name="connsiteX70" fmla="*/ 577719 w 608430"/>
              <a:gd name="connsiteY70" fmla="*/ 430318 h 608239"/>
              <a:gd name="connsiteX71" fmla="*/ 527865 w 608430"/>
              <a:gd name="connsiteY71" fmla="*/ 456507 h 608239"/>
              <a:gd name="connsiteX72" fmla="*/ 521412 w 608430"/>
              <a:gd name="connsiteY72" fmla="*/ 511796 h 608239"/>
              <a:gd name="connsiteX73" fmla="*/ 521620 w 608430"/>
              <a:gd name="connsiteY73" fmla="*/ 513666 h 608239"/>
              <a:gd name="connsiteX74" fmla="*/ 514751 w 608430"/>
              <a:gd name="connsiteY74" fmla="*/ 520526 h 608239"/>
              <a:gd name="connsiteX75" fmla="*/ 513502 w 608430"/>
              <a:gd name="connsiteY75" fmla="*/ 520422 h 608239"/>
              <a:gd name="connsiteX76" fmla="*/ 490396 w 608430"/>
              <a:gd name="connsiteY76" fmla="*/ 518239 h 608239"/>
              <a:gd name="connsiteX77" fmla="*/ 432110 w 608430"/>
              <a:gd name="connsiteY77" fmla="*/ 576749 h 608239"/>
              <a:gd name="connsiteX78" fmla="*/ 428155 w 608430"/>
              <a:gd name="connsiteY78" fmla="*/ 581738 h 608239"/>
              <a:gd name="connsiteX79" fmla="*/ 421806 w 608430"/>
              <a:gd name="connsiteY79" fmla="*/ 581426 h 608239"/>
              <a:gd name="connsiteX80" fmla="*/ 377052 w 608430"/>
              <a:gd name="connsiteY80" fmla="*/ 566461 h 608239"/>
              <a:gd name="connsiteX81" fmla="*/ 323242 w 608430"/>
              <a:gd name="connsiteY81" fmla="*/ 605017 h 608239"/>
              <a:gd name="connsiteX82" fmla="*/ 321889 w 608430"/>
              <a:gd name="connsiteY82" fmla="*/ 606576 h 608239"/>
              <a:gd name="connsiteX83" fmla="*/ 320120 w 608430"/>
              <a:gd name="connsiteY83" fmla="*/ 607615 h 608239"/>
              <a:gd name="connsiteX84" fmla="*/ 320016 w 608430"/>
              <a:gd name="connsiteY84" fmla="*/ 607719 h 608239"/>
              <a:gd name="connsiteX85" fmla="*/ 319703 w 608430"/>
              <a:gd name="connsiteY85" fmla="*/ 607823 h 608239"/>
              <a:gd name="connsiteX86" fmla="*/ 317830 w 608430"/>
              <a:gd name="connsiteY86" fmla="*/ 608135 h 608239"/>
              <a:gd name="connsiteX87" fmla="*/ 317414 w 608430"/>
              <a:gd name="connsiteY87" fmla="*/ 608239 h 608239"/>
              <a:gd name="connsiteX88" fmla="*/ 315852 w 608430"/>
              <a:gd name="connsiteY88" fmla="*/ 608031 h 608239"/>
              <a:gd name="connsiteX89" fmla="*/ 315124 w 608430"/>
              <a:gd name="connsiteY89" fmla="*/ 607823 h 608239"/>
              <a:gd name="connsiteX90" fmla="*/ 313771 w 608430"/>
              <a:gd name="connsiteY90" fmla="*/ 607096 h 608239"/>
              <a:gd name="connsiteX91" fmla="*/ 313667 w 608430"/>
              <a:gd name="connsiteY91" fmla="*/ 607096 h 608239"/>
              <a:gd name="connsiteX92" fmla="*/ 311897 w 608430"/>
              <a:gd name="connsiteY92" fmla="*/ 605537 h 608239"/>
              <a:gd name="connsiteX93" fmla="*/ 261210 w 608430"/>
              <a:gd name="connsiteY93" fmla="*/ 572488 h 608239"/>
              <a:gd name="connsiteX94" fmla="*/ 214374 w 608430"/>
              <a:gd name="connsiteY94" fmla="*/ 592546 h 608239"/>
              <a:gd name="connsiteX95" fmla="*/ 208025 w 608430"/>
              <a:gd name="connsiteY95" fmla="*/ 593585 h 608239"/>
              <a:gd name="connsiteX96" fmla="*/ 203549 w 608430"/>
              <a:gd name="connsiteY96" fmla="*/ 589117 h 608239"/>
              <a:gd name="connsiteX97" fmla="*/ 146825 w 608430"/>
              <a:gd name="connsiteY97" fmla="*/ 536114 h 608239"/>
              <a:gd name="connsiteX98" fmla="*/ 115497 w 608430"/>
              <a:gd name="connsiteY98" fmla="*/ 540999 h 608239"/>
              <a:gd name="connsiteX99" fmla="*/ 109252 w 608430"/>
              <a:gd name="connsiteY99" fmla="*/ 539752 h 608239"/>
              <a:gd name="connsiteX100" fmla="*/ 106754 w 608430"/>
              <a:gd name="connsiteY100" fmla="*/ 533828 h 608239"/>
              <a:gd name="connsiteX101" fmla="*/ 94889 w 608430"/>
              <a:gd name="connsiteY101" fmla="*/ 479163 h 608239"/>
              <a:gd name="connsiteX102" fmla="*/ 42745 w 608430"/>
              <a:gd name="connsiteY102" fmla="*/ 458586 h 608239"/>
              <a:gd name="connsiteX103" fmla="*/ 37332 w 608430"/>
              <a:gd name="connsiteY103" fmla="*/ 455260 h 608239"/>
              <a:gd name="connsiteX104" fmla="*/ 37020 w 608430"/>
              <a:gd name="connsiteY104" fmla="*/ 448817 h 608239"/>
              <a:gd name="connsiteX105" fmla="*/ 45243 w 608430"/>
              <a:gd name="connsiteY105" fmla="*/ 392489 h 608239"/>
              <a:gd name="connsiteX106" fmla="*/ 3818 w 608430"/>
              <a:gd name="connsiteY106" fmla="*/ 353309 h 608239"/>
              <a:gd name="connsiteX107" fmla="*/ 71 w 608430"/>
              <a:gd name="connsiteY107" fmla="*/ 348113 h 608239"/>
              <a:gd name="connsiteX108" fmla="*/ 2153 w 608430"/>
              <a:gd name="connsiteY108" fmla="*/ 342189 h 608239"/>
              <a:gd name="connsiteX109" fmla="*/ 30359 w 608430"/>
              <a:gd name="connsiteY109" fmla="*/ 292304 h 608239"/>
              <a:gd name="connsiteX110" fmla="*/ 6108 w 608430"/>
              <a:gd name="connsiteY110" fmla="*/ 240341 h 608239"/>
              <a:gd name="connsiteX111" fmla="*/ 4547 w 608430"/>
              <a:gd name="connsiteY111" fmla="*/ 234210 h 608239"/>
              <a:gd name="connsiteX112" fmla="*/ 8710 w 608430"/>
              <a:gd name="connsiteY112" fmla="*/ 229325 h 608239"/>
              <a:gd name="connsiteX113" fmla="*/ 52944 w 608430"/>
              <a:gd name="connsiteY113" fmla="*/ 193887 h 608239"/>
              <a:gd name="connsiteX114" fmla="*/ 48989 w 608430"/>
              <a:gd name="connsiteY114" fmla="*/ 137351 h 608239"/>
              <a:gd name="connsiteX115" fmla="*/ 49822 w 608430"/>
              <a:gd name="connsiteY115" fmla="*/ 131011 h 608239"/>
              <a:gd name="connsiteX116" fmla="*/ 55442 w 608430"/>
              <a:gd name="connsiteY116" fmla="*/ 127998 h 608239"/>
              <a:gd name="connsiteX117" fmla="*/ 124656 w 608430"/>
              <a:gd name="connsiteY117" fmla="*/ 58159 h 608239"/>
              <a:gd name="connsiteX118" fmla="*/ 127674 w 608430"/>
              <a:gd name="connsiteY118" fmla="*/ 52443 h 608239"/>
              <a:gd name="connsiteX119" fmla="*/ 133919 w 608430"/>
              <a:gd name="connsiteY119" fmla="*/ 51612 h 608239"/>
              <a:gd name="connsiteX120" fmla="*/ 170139 w 608430"/>
              <a:gd name="connsiteY120" fmla="*/ 58991 h 608239"/>
              <a:gd name="connsiteX121" fmla="*/ 225614 w 608430"/>
              <a:gd name="connsiteY121" fmla="*/ 10250 h 608239"/>
              <a:gd name="connsiteX122" fmla="*/ 230402 w 608430"/>
              <a:gd name="connsiteY122" fmla="*/ 6092 h 608239"/>
              <a:gd name="connsiteX123" fmla="*/ 236543 w 608430"/>
              <a:gd name="connsiteY123" fmla="*/ 7651 h 608239"/>
              <a:gd name="connsiteX124" fmla="*/ 285357 w 608430"/>
              <a:gd name="connsiteY124" fmla="*/ 31346 h 608239"/>
              <a:gd name="connsiteX125" fmla="*/ 335836 w 608430"/>
              <a:gd name="connsiteY125" fmla="*/ 2247 h 608239"/>
              <a:gd name="connsiteX126" fmla="*/ 341872 w 608430"/>
              <a:gd name="connsiteY126" fmla="*/ 65 h 60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8430" h="608239">
                <a:moveTo>
                  <a:pt x="291327" y="232337"/>
                </a:moveTo>
                <a:cubicBezTo>
                  <a:pt x="293617" y="232337"/>
                  <a:pt x="295386" y="234000"/>
                  <a:pt x="296219" y="235039"/>
                </a:cubicBezTo>
                <a:cubicBezTo>
                  <a:pt x="298196" y="237429"/>
                  <a:pt x="301110" y="238780"/>
                  <a:pt x="304232" y="238780"/>
                </a:cubicBezTo>
                <a:cubicBezTo>
                  <a:pt x="307354" y="238780"/>
                  <a:pt x="310268" y="237429"/>
                  <a:pt x="312246" y="235039"/>
                </a:cubicBezTo>
                <a:cubicBezTo>
                  <a:pt x="313078" y="234000"/>
                  <a:pt x="314848" y="232337"/>
                  <a:pt x="317241" y="232337"/>
                </a:cubicBezTo>
                <a:cubicBezTo>
                  <a:pt x="319219" y="232337"/>
                  <a:pt x="321508" y="233480"/>
                  <a:pt x="323173" y="235454"/>
                </a:cubicBezTo>
                <a:cubicBezTo>
                  <a:pt x="324214" y="236701"/>
                  <a:pt x="325983" y="239299"/>
                  <a:pt x="325359" y="242936"/>
                </a:cubicBezTo>
                <a:lnTo>
                  <a:pt x="304232" y="363165"/>
                </a:lnTo>
                <a:lnTo>
                  <a:pt x="283106" y="243040"/>
                </a:lnTo>
                <a:cubicBezTo>
                  <a:pt x="282585" y="239299"/>
                  <a:pt x="284667" y="236494"/>
                  <a:pt x="285499" y="235454"/>
                </a:cubicBezTo>
                <a:cubicBezTo>
                  <a:pt x="287164" y="233584"/>
                  <a:pt x="289454" y="232337"/>
                  <a:pt x="291327" y="232337"/>
                </a:cubicBezTo>
                <a:close/>
                <a:moveTo>
                  <a:pt x="304233" y="124019"/>
                </a:moveTo>
                <a:cubicBezTo>
                  <a:pt x="361572" y="124019"/>
                  <a:pt x="408192" y="167465"/>
                  <a:pt x="408192" y="220890"/>
                </a:cubicBezTo>
                <a:cubicBezTo>
                  <a:pt x="408192" y="260802"/>
                  <a:pt x="393103" y="282838"/>
                  <a:pt x="375724" y="308406"/>
                </a:cubicBezTo>
                <a:cubicBezTo>
                  <a:pt x="361260" y="329610"/>
                  <a:pt x="343673" y="355283"/>
                  <a:pt x="338366" y="389063"/>
                </a:cubicBezTo>
                <a:lnTo>
                  <a:pt x="320779" y="389063"/>
                </a:lnTo>
                <a:lnTo>
                  <a:pt x="345858" y="246459"/>
                </a:lnTo>
                <a:cubicBezTo>
                  <a:pt x="345962" y="246355"/>
                  <a:pt x="345962" y="246251"/>
                  <a:pt x="345962" y="246147"/>
                </a:cubicBezTo>
                <a:cubicBezTo>
                  <a:pt x="347315" y="237416"/>
                  <a:pt x="344713" y="228581"/>
                  <a:pt x="338990" y="221825"/>
                </a:cubicBezTo>
                <a:cubicBezTo>
                  <a:pt x="333371" y="215381"/>
                  <a:pt x="325254" y="211535"/>
                  <a:pt x="317241" y="211535"/>
                </a:cubicBezTo>
                <a:cubicBezTo>
                  <a:pt x="312662" y="211535"/>
                  <a:pt x="308187" y="212783"/>
                  <a:pt x="304233" y="214965"/>
                </a:cubicBezTo>
                <a:cubicBezTo>
                  <a:pt x="300278" y="212783"/>
                  <a:pt x="295804" y="211535"/>
                  <a:pt x="291329" y="211535"/>
                </a:cubicBezTo>
                <a:cubicBezTo>
                  <a:pt x="283316" y="211535"/>
                  <a:pt x="275511" y="215277"/>
                  <a:pt x="269788" y="221929"/>
                </a:cubicBezTo>
                <a:cubicBezTo>
                  <a:pt x="263856" y="228685"/>
                  <a:pt x="261254" y="237520"/>
                  <a:pt x="262503" y="246147"/>
                </a:cubicBezTo>
                <a:cubicBezTo>
                  <a:pt x="262607" y="246251"/>
                  <a:pt x="262607" y="246355"/>
                  <a:pt x="262607" y="246459"/>
                </a:cubicBezTo>
                <a:lnTo>
                  <a:pt x="287687" y="389063"/>
                </a:lnTo>
                <a:lnTo>
                  <a:pt x="270204" y="389063"/>
                </a:lnTo>
                <a:cubicBezTo>
                  <a:pt x="264897" y="355283"/>
                  <a:pt x="247310" y="329506"/>
                  <a:pt x="232845" y="308303"/>
                </a:cubicBezTo>
                <a:cubicBezTo>
                  <a:pt x="215362" y="282838"/>
                  <a:pt x="200377" y="260802"/>
                  <a:pt x="200377" y="220890"/>
                </a:cubicBezTo>
                <a:cubicBezTo>
                  <a:pt x="200377" y="167465"/>
                  <a:pt x="246998" y="124019"/>
                  <a:pt x="304233" y="124019"/>
                </a:cubicBezTo>
                <a:close/>
                <a:moveTo>
                  <a:pt x="304195" y="89961"/>
                </a:moveTo>
                <a:cubicBezTo>
                  <a:pt x="228112" y="89961"/>
                  <a:pt x="166184" y="148783"/>
                  <a:pt x="166184" y="220907"/>
                </a:cubicBezTo>
                <a:cubicBezTo>
                  <a:pt x="166184" y="271311"/>
                  <a:pt x="185751" y="299891"/>
                  <a:pt x="204590" y="327535"/>
                </a:cubicBezTo>
                <a:cubicBezTo>
                  <a:pt x="220410" y="350503"/>
                  <a:pt x="236647" y="374406"/>
                  <a:pt x="237688" y="406623"/>
                </a:cubicBezTo>
                <a:cubicBezTo>
                  <a:pt x="237896" y="414521"/>
                  <a:pt x="243620" y="421068"/>
                  <a:pt x="251114" y="422731"/>
                </a:cubicBezTo>
                <a:cubicBezTo>
                  <a:pt x="244141" y="424810"/>
                  <a:pt x="239041" y="431357"/>
                  <a:pt x="239041" y="438944"/>
                </a:cubicBezTo>
                <a:cubicBezTo>
                  <a:pt x="239041" y="445699"/>
                  <a:pt x="242996" y="451519"/>
                  <a:pt x="248720" y="454325"/>
                </a:cubicBezTo>
                <a:cubicBezTo>
                  <a:pt x="242996" y="457027"/>
                  <a:pt x="239041" y="462847"/>
                  <a:pt x="239041" y="469602"/>
                </a:cubicBezTo>
                <a:cubicBezTo>
                  <a:pt x="239041" y="479059"/>
                  <a:pt x="246639" y="486646"/>
                  <a:pt x="256110" y="486646"/>
                </a:cubicBezTo>
                <a:lnTo>
                  <a:pt x="266518" y="486646"/>
                </a:lnTo>
                <a:cubicBezTo>
                  <a:pt x="269745" y="504521"/>
                  <a:pt x="285357" y="518135"/>
                  <a:pt x="304195" y="518135"/>
                </a:cubicBezTo>
                <a:cubicBezTo>
                  <a:pt x="323034" y="518135"/>
                  <a:pt x="338750" y="504521"/>
                  <a:pt x="341977" y="486646"/>
                </a:cubicBezTo>
                <a:lnTo>
                  <a:pt x="352385" y="486646"/>
                </a:lnTo>
                <a:cubicBezTo>
                  <a:pt x="361752" y="486646"/>
                  <a:pt x="369454" y="479059"/>
                  <a:pt x="369454" y="469602"/>
                </a:cubicBezTo>
                <a:cubicBezTo>
                  <a:pt x="369454" y="462847"/>
                  <a:pt x="365499" y="457027"/>
                  <a:pt x="359774" y="454325"/>
                </a:cubicBezTo>
                <a:cubicBezTo>
                  <a:pt x="365499" y="451519"/>
                  <a:pt x="369454" y="445699"/>
                  <a:pt x="369454" y="438944"/>
                </a:cubicBezTo>
                <a:cubicBezTo>
                  <a:pt x="369454" y="431357"/>
                  <a:pt x="364354" y="424914"/>
                  <a:pt x="357485" y="422731"/>
                </a:cubicBezTo>
                <a:cubicBezTo>
                  <a:pt x="364978" y="421172"/>
                  <a:pt x="370599" y="414625"/>
                  <a:pt x="370911" y="406623"/>
                </a:cubicBezTo>
                <a:cubicBezTo>
                  <a:pt x="371848" y="374406"/>
                  <a:pt x="388084" y="350607"/>
                  <a:pt x="403905" y="327535"/>
                </a:cubicBezTo>
                <a:cubicBezTo>
                  <a:pt x="422743" y="299891"/>
                  <a:pt x="442206" y="271311"/>
                  <a:pt x="442206" y="220907"/>
                </a:cubicBezTo>
                <a:cubicBezTo>
                  <a:pt x="442206" y="148783"/>
                  <a:pt x="380278" y="89961"/>
                  <a:pt x="304195" y="89961"/>
                </a:cubicBezTo>
                <a:close/>
                <a:moveTo>
                  <a:pt x="341872" y="65"/>
                </a:moveTo>
                <a:cubicBezTo>
                  <a:pt x="344058" y="273"/>
                  <a:pt x="346036" y="1624"/>
                  <a:pt x="347077" y="3598"/>
                </a:cubicBezTo>
                <a:cubicBezTo>
                  <a:pt x="363001" y="33217"/>
                  <a:pt x="379862" y="46416"/>
                  <a:pt x="401719" y="46416"/>
                </a:cubicBezTo>
                <a:cubicBezTo>
                  <a:pt x="413480" y="46416"/>
                  <a:pt x="427115" y="42674"/>
                  <a:pt x="443351" y="34776"/>
                </a:cubicBezTo>
                <a:cubicBezTo>
                  <a:pt x="445329" y="33841"/>
                  <a:pt x="447723" y="33945"/>
                  <a:pt x="449700" y="34984"/>
                </a:cubicBezTo>
                <a:cubicBezTo>
                  <a:pt x="451678" y="36127"/>
                  <a:pt x="453031" y="38102"/>
                  <a:pt x="453239" y="40284"/>
                </a:cubicBezTo>
                <a:cubicBezTo>
                  <a:pt x="458131" y="85180"/>
                  <a:pt x="476241" y="103471"/>
                  <a:pt x="515479" y="103471"/>
                </a:cubicBezTo>
                <a:cubicBezTo>
                  <a:pt x="519955" y="103471"/>
                  <a:pt x="524846" y="103263"/>
                  <a:pt x="529946" y="102744"/>
                </a:cubicBezTo>
                <a:cubicBezTo>
                  <a:pt x="532132" y="102536"/>
                  <a:pt x="534422" y="103471"/>
                  <a:pt x="535879" y="105134"/>
                </a:cubicBezTo>
                <a:cubicBezTo>
                  <a:pt x="537336" y="106901"/>
                  <a:pt x="537856" y="109187"/>
                  <a:pt x="537336" y="111369"/>
                </a:cubicBezTo>
                <a:cubicBezTo>
                  <a:pt x="530883" y="136416"/>
                  <a:pt x="531508" y="154291"/>
                  <a:pt x="539314" y="167905"/>
                </a:cubicBezTo>
                <a:cubicBezTo>
                  <a:pt x="547120" y="181415"/>
                  <a:pt x="562315" y="190977"/>
                  <a:pt x="587191" y="198251"/>
                </a:cubicBezTo>
                <a:cubicBezTo>
                  <a:pt x="589272" y="198875"/>
                  <a:pt x="591042" y="200434"/>
                  <a:pt x="591770" y="202616"/>
                </a:cubicBezTo>
                <a:cubicBezTo>
                  <a:pt x="592499" y="204695"/>
                  <a:pt x="592187" y="206981"/>
                  <a:pt x="590938" y="208852"/>
                </a:cubicBezTo>
                <a:cubicBezTo>
                  <a:pt x="561483" y="251046"/>
                  <a:pt x="565542" y="278482"/>
                  <a:pt x="605821" y="310076"/>
                </a:cubicBezTo>
                <a:cubicBezTo>
                  <a:pt x="607486" y="311531"/>
                  <a:pt x="608527" y="313609"/>
                  <a:pt x="608423" y="315896"/>
                </a:cubicBezTo>
                <a:cubicBezTo>
                  <a:pt x="608319" y="318078"/>
                  <a:pt x="607174" y="320156"/>
                  <a:pt x="605301" y="321300"/>
                </a:cubicBezTo>
                <a:cubicBezTo>
                  <a:pt x="563044" y="349048"/>
                  <a:pt x="556591" y="376692"/>
                  <a:pt x="582403" y="420029"/>
                </a:cubicBezTo>
                <a:cubicBezTo>
                  <a:pt x="583548" y="421900"/>
                  <a:pt x="583652" y="424290"/>
                  <a:pt x="582715" y="426369"/>
                </a:cubicBezTo>
                <a:cubicBezTo>
                  <a:pt x="581778" y="428343"/>
                  <a:pt x="580009" y="429902"/>
                  <a:pt x="577719" y="430318"/>
                </a:cubicBezTo>
                <a:cubicBezTo>
                  <a:pt x="552428" y="435410"/>
                  <a:pt x="536607" y="443724"/>
                  <a:pt x="527865" y="456507"/>
                </a:cubicBezTo>
                <a:cubicBezTo>
                  <a:pt x="519122" y="469186"/>
                  <a:pt x="517144" y="486750"/>
                  <a:pt x="521412" y="511796"/>
                </a:cubicBezTo>
                <a:cubicBezTo>
                  <a:pt x="521620" y="512419"/>
                  <a:pt x="521620" y="513043"/>
                  <a:pt x="521620" y="513666"/>
                </a:cubicBezTo>
                <a:cubicBezTo>
                  <a:pt x="521620" y="517512"/>
                  <a:pt x="518602" y="520526"/>
                  <a:pt x="514751" y="520526"/>
                </a:cubicBezTo>
                <a:cubicBezTo>
                  <a:pt x="514334" y="520526"/>
                  <a:pt x="513918" y="520526"/>
                  <a:pt x="513502" y="520422"/>
                </a:cubicBezTo>
                <a:cubicBezTo>
                  <a:pt x="505071" y="518967"/>
                  <a:pt x="497265" y="518239"/>
                  <a:pt x="490396" y="518239"/>
                </a:cubicBezTo>
                <a:cubicBezTo>
                  <a:pt x="456986" y="518239"/>
                  <a:pt x="440125" y="535179"/>
                  <a:pt x="432110" y="576749"/>
                </a:cubicBezTo>
                <a:cubicBezTo>
                  <a:pt x="431694" y="578932"/>
                  <a:pt x="430237" y="580803"/>
                  <a:pt x="428155" y="581738"/>
                </a:cubicBezTo>
                <a:cubicBezTo>
                  <a:pt x="426178" y="582673"/>
                  <a:pt x="423784" y="582569"/>
                  <a:pt x="421806" y="581426"/>
                </a:cubicBezTo>
                <a:cubicBezTo>
                  <a:pt x="404425" y="571345"/>
                  <a:pt x="389854" y="566461"/>
                  <a:pt x="377052" y="566461"/>
                </a:cubicBezTo>
                <a:cubicBezTo>
                  <a:pt x="357381" y="566461"/>
                  <a:pt x="340311" y="578724"/>
                  <a:pt x="323242" y="605017"/>
                </a:cubicBezTo>
                <a:cubicBezTo>
                  <a:pt x="322826" y="605641"/>
                  <a:pt x="322409" y="606160"/>
                  <a:pt x="321889" y="606576"/>
                </a:cubicBezTo>
                <a:cubicBezTo>
                  <a:pt x="321369" y="606992"/>
                  <a:pt x="320744" y="607408"/>
                  <a:pt x="320120" y="607615"/>
                </a:cubicBezTo>
                <a:cubicBezTo>
                  <a:pt x="320016" y="607719"/>
                  <a:pt x="320016" y="607719"/>
                  <a:pt x="320016" y="607719"/>
                </a:cubicBezTo>
                <a:cubicBezTo>
                  <a:pt x="319911" y="607719"/>
                  <a:pt x="319807" y="607719"/>
                  <a:pt x="319703" y="607823"/>
                </a:cubicBezTo>
                <a:cubicBezTo>
                  <a:pt x="319079" y="608031"/>
                  <a:pt x="318454" y="608135"/>
                  <a:pt x="317830" y="608135"/>
                </a:cubicBezTo>
                <a:cubicBezTo>
                  <a:pt x="317622" y="608239"/>
                  <a:pt x="317518" y="608239"/>
                  <a:pt x="317414" y="608239"/>
                </a:cubicBezTo>
                <a:cubicBezTo>
                  <a:pt x="316893" y="608239"/>
                  <a:pt x="316373" y="608135"/>
                  <a:pt x="315852" y="608031"/>
                </a:cubicBezTo>
                <a:cubicBezTo>
                  <a:pt x="315540" y="607927"/>
                  <a:pt x="315332" y="607927"/>
                  <a:pt x="315124" y="607823"/>
                </a:cubicBezTo>
                <a:cubicBezTo>
                  <a:pt x="314603" y="607615"/>
                  <a:pt x="314187" y="607408"/>
                  <a:pt x="313771" y="607096"/>
                </a:cubicBezTo>
                <a:cubicBezTo>
                  <a:pt x="313771" y="607096"/>
                  <a:pt x="313667" y="607096"/>
                  <a:pt x="313667" y="607096"/>
                </a:cubicBezTo>
                <a:cubicBezTo>
                  <a:pt x="313042" y="606680"/>
                  <a:pt x="312418" y="606160"/>
                  <a:pt x="311897" y="605537"/>
                </a:cubicBezTo>
                <a:cubicBezTo>
                  <a:pt x="294516" y="582985"/>
                  <a:pt x="278383" y="572488"/>
                  <a:pt x="261210" y="572488"/>
                </a:cubicBezTo>
                <a:cubicBezTo>
                  <a:pt x="247575" y="572488"/>
                  <a:pt x="232276" y="579036"/>
                  <a:pt x="214374" y="592546"/>
                </a:cubicBezTo>
                <a:cubicBezTo>
                  <a:pt x="212604" y="593897"/>
                  <a:pt x="210210" y="594313"/>
                  <a:pt x="208025" y="593585"/>
                </a:cubicBezTo>
                <a:cubicBezTo>
                  <a:pt x="205943" y="592962"/>
                  <a:pt x="204278" y="591195"/>
                  <a:pt x="203549" y="589117"/>
                </a:cubicBezTo>
                <a:cubicBezTo>
                  <a:pt x="191996" y="552015"/>
                  <a:pt x="175031" y="536114"/>
                  <a:pt x="146825" y="536114"/>
                </a:cubicBezTo>
                <a:cubicBezTo>
                  <a:pt x="137666" y="536114"/>
                  <a:pt x="127466" y="537777"/>
                  <a:pt x="115497" y="540999"/>
                </a:cubicBezTo>
                <a:cubicBezTo>
                  <a:pt x="113311" y="541622"/>
                  <a:pt x="111022" y="541103"/>
                  <a:pt x="109252" y="539752"/>
                </a:cubicBezTo>
                <a:cubicBezTo>
                  <a:pt x="107483" y="538297"/>
                  <a:pt x="106546" y="536114"/>
                  <a:pt x="106754" y="533828"/>
                </a:cubicBezTo>
                <a:cubicBezTo>
                  <a:pt x="108628" y="508262"/>
                  <a:pt x="104881" y="490803"/>
                  <a:pt x="94889" y="479163"/>
                </a:cubicBezTo>
                <a:cubicBezTo>
                  <a:pt x="85001" y="467419"/>
                  <a:pt x="68348" y="460872"/>
                  <a:pt x="42745" y="458586"/>
                </a:cubicBezTo>
                <a:cubicBezTo>
                  <a:pt x="40455" y="458482"/>
                  <a:pt x="38477" y="457131"/>
                  <a:pt x="37332" y="455260"/>
                </a:cubicBezTo>
                <a:cubicBezTo>
                  <a:pt x="36187" y="453286"/>
                  <a:pt x="36083" y="450895"/>
                  <a:pt x="37020" y="448817"/>
                </a:cubicBezTo>
                <a:cubicBezTo>
                  <a:pt x="47845" y="425226"/>
                  <a:pt x="50447" y="407350"/>
                  <a:pt x="45243" y="392489"/>
                </a:cubicBezTo>
                <a:cubicBezTo>
                  <a:pt x="40038" y="377524"/>
                  <a:pt x="26924" y="365052"/>
                  <a:pt x="3818" y="353309"/>
                </a:cubicBezTo>
                <a:cubicBezTo>
                  <a:pt x="1841" y="352270"/>
                  <a:pt x="384" y="350399"/>
                  <a:pt x="71" y="348113"/>
                </a:cubicBezTo>
                <a:cubicBezTo>
                  <a:pt x="-241" y="345930"/>
                  <a:pt x="488" y="343748"/>
                  <a:pt x="2153" y="342189"/>
                </a:cubicBezTo>
                <a:cubicBezTo>
                  <a:pt x="20784" y="324002"/>
                  <a:pt x="29734" y="308205"/>
                  <a:pt x="30359" y="292304"/>
                </a:cubicBezTo>
                <a:cubicBezTo>
                  <a:pt x="30983" y="276404"/>
                  <a:pt x="23281" y="259879"/>
                  <a:pt x="6108" y="240341"/>
                </a:cubicBezTo>
                <a:cubicBezTo>
                  <a:pt x="4651" y="238679"/>
                  <a:pt x="4027" y="236392"/>
                  <a:pt x="4547" y="234210"/>
                </a:cubicBezTo>
                <a:cubicBezTo>
                  <a:pt x="5067" y="232027"/>
                  <a:pt x="6629" y="230261"/>
                  <a:pt x="8710" y="229325"/>
                </a:cubicBezTo>
                <a:cubicBezTo>
                  <a:pt x="32649" y="219556"/>
                  <a:pt x="46700" y="208228"/>
                  <a:pt x="52944" y="193887"/>
                </a:cubicBezTo>
                <a:cubicBezTo>
                  <a:pt x="59293" y="179545"/>
                  <a:pt x="58044" y="161566"/>
                  <a:pt x="48989" y="137351"/>
                </a:cubicBezTo>
                <a:cubicBezTo>
                  <a:pt x="48261" y="135272"/>
                  <a:pt x="48573" y="132882"/>
                  <a:pt x="49822" y="131011"/>
                </a:cubicBezTo>
                <a:cubicBezTo>
                  <a:pt x="51071" y="129141"/>
                  <a:pt x="53153" y="128101"/>
                  <a:pt x="55442" y="127998"/>
                </a:cubicBezTo>
                <a:cubicBezTo>
                  <a:pt x="105922" y="127478"/>
                  <a:pt x="124656" y="108563"/>
                  <a:pt x="124656" y="58159"/>
                </a:cubicBezTo>
                <a:cubicBezTo>
                  <a:pt x="124656" y="55873"/>
                  <a:pt x="125801" y="53794"/>
                  <a:pt x="127674" y="52443"/>
                </a:cubicBezTo>
                <a:cubicBezTo>
                  <a:pt x="129444" y="51196"/>
                  <a:pt x="131838" y="50885"/>
                  <a:pt x="133919" y="51612"/>
                </a:cubicBezTo>
                <a:cubicBezTo>
                  <a:pt x="147970" y="56600"/>
                  <a:pt x="159731" y="58991"/>
                  <a:pt x="170139" y="58991"/>
                </a:cubicBezTo>
                <a:cubicBezTo>
                  <a:pt x="195015" y="58991"/>
                  <a:pt x="212084" y="44025"/>
                  <a:pt x="225614" y="10250"/>
                </a:cubicBezTo>
                <a:cubicBezTo>
                  <a:pt x="226447" y="8171"/>
                  <a:pt x="228216" y="6612"/>
                  <a:pt x="230402" y="6092"/>
                </a:cubicBezTo>
                <a:cubicBezTo>
                  <a:pt x="232588" y="5573"/>
                  <a:pt x="234878" y="6196"/>
                  <a:pt x="236543" y="7651"/>
                </a:cubicBezTo>
                <a:cubicBezTo>
                  <a:pt x="254861" y="23656"/>
                  <a:pt x="270785" y="31346"/>
                  <a:pt x="285357" y="31346"/>
                </a:cubicBezTo>
                <a:cubicBezTo>
                  <a:pt x="301593" y="31346"/>
                  <a:pt x="317622" y="22097"/>
                  <a:pt x="335836" y="2247"/>
                </a:cubicBezTo>
                <a:cubicBezTo>
                  <a:pt x="337397" y="584"/>
                  <a:pt x="339687" y="-247"/>
                  <a:pt x="341872" y="65"/>
                </a:cubicBezTo>
                <a:close/>
              </a:path>
            </a:pathLst>
          </a:custGeom>
          <a:solidFill>
            <a:schemeClr val="accent2"/>
          </a:solidFill>
          <a:ln>
            <a:noFill/>
          </a:ln>
          <a:scene3d>
            <a:camera prst="perspectiveRight">
              <a:rot lat="0" lon="21594000" rev="0"/>
            </a:camera>
            <a:lightRig rig="threePt" dir="t"/>
          </a:scene3d>
        </p:spPr>
        <p:txBody>
          <a:bodyPr>
            <a:normAutofit/>
          </a:bodyPr>
          <a:lstStyle/>
          <a:p>
            <a:pPr>
              <a:lnSpc>
                <a:spcPct val="130000"/>
              </a:lnSpc>
            </a:pPr>
            <a:endParaRPr lang="zh-CN" altLang="en-US">
              <a:cs typeface="+mn-ea"/>
              <a:sym typeface="+mn-lt"/>
            </a:endParaRPr>
          </a:p>
        </p:txBody>
      </p:sp>
      <p:sp>
        <p:nvSpPr>
          <p:cNvPr id="25" name="îŝḻíďê">
            <a:extLst>
              <a:ext uri="{FF2B5EF4-FFF2-40B4-BE49-F238E27FC236}">
                <a16:creationId xmlns:a16="http://schemas.microsoft.com/office/drawing/2014/main" id="{2949AA11-FB0A-4158-92A2-FBF136AB97FD}"/>
              </a:ext>
            </a:extLst>
          </p:cNvPr>
          <p:cNvSpPr txBox="1"/>
          <p:nvPr/>
        </p:nvSpPr>
        <p:spPr>
          <a:xfrm flipH="1">
            <a:off x="4700427" y="2719801"/>
            <a:ext cx="2829961" cy="3200708"/>
          </a:xfrm>
          <a:prstGeom prst="rect">
            <a:avLst/>
          </a:prstGeom>
          <a:noFill/>
          <a:scene3d>
            <a:camera prst="perspectiveRight">
              <a:rot lat="0" lon="21594000" rev="0"/>
            </a:camera>
            <a:lightRig rig="threePt" dir="t"/>
          </a:scene3d>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30000"/>
              </a:lnSpc>
            </a:pPr>
            <a:r>
              <a:rPr lang="zh-CN" altLang="en-US" sz="2000" dirty="0"/>
              <a:t>使用微调后的</a:t>
            </a:r>
            <a:r>
              <a:rPr lang="en-US" altLang="zh-CN" sz="2000" dirty="0"/>
              <a:t>MLM</a:t>
            </a:r>
            <a:r>
              <a:rPr lang="zh-CN" altLang="en-US" sz="2000" dirty="0"/>
              <a:t>模型，将词表中的词输入</a:t>
            </a:r>
            <a:r>
              <a:rPr lang="en-US" altLang="zh-CN" sz="2000" dirty="0"/>
              <a:t>MLM</a:t>
            </a:r>
            <a:r>
              <a:rPr lang="zh-CN" altLang="en-US" sz="2000" dirty="0"/>
              <a:t>模型，计算</a:t>
            </a:r>
            <a:r>
              <a:rPr lang="en-US" altLang="zh-CN" sz="2000" dirty="0"/>
              <a:t>MLM</a:t>
            </a:r>
            <a:r>
              <a:rPr lang="zh-CN" altLang="en-US" sz="2000" dirty="0"/>
              <a:t>概率。通过排名来确定候选的委婉语。</a:t>
            </a:r>
            <a:endParaRPr lang="en-US" altLang="zh-CN" sz="2000" dirty="0"/>
          </a:p>
        </p:txBody>
      </p:sp>
      <p:sp>
        <p:nvSpPr>
          <p:cNvPr id="26" name="iṥ1íďe">
            <a:extLst>
              <a:ext uri="{FF2B5EF4-FFF2-40B4-BE49-F238E27FC236}">
                <a16:creationId xmlns:a16="http://schemas.microsoft.com/office/drawing/2014/main" id="{DF2E416E-5FB3-44EE-A40B-994D10E712D6}"/>
              </a:ext>
            </a:extLst>
          </p:cNvPr>
          <p:cNvSpPr/>
          <p:nvPr/>
        </p:nvSpPr>
        <p:spPr>
          <a:xfrm flipH="1">
            <a:off x="4968796" y="2108938"/>
            <a:ext cx="2289573" cy="560065"/>
          </a:xfrm>
          <a:prstGeom prst="rect">
            <a:avLst/>
          </a:prstGeom>
          <a:scene3d>
            <a:camera prst="perspectiveRight">
              <a:rot lat="0" lon="21594000" rev="0"/>
            </a:camera>
            <a:lightRig rig="threePt" dir="t"/>
          </a:scene3d>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zh-CN" altLang="en-US" sz="2400" b="1" dirty="0">
                <a:cs typeface="+mn-ea"/>
                <a:sym typeface="+mn-lt"/>
              </a:rPr>
              <a:t>预测</a:t>
            </a:r>
          </a:p>
        </p:txBody>
      </p:sp>
      <p:sp>
        <p:nvSpPr>
          <p:cNvPr id="16" name="矩形 15">
            <a:extLst>
              <a:ext uri="{FF2B5EF4-FFF2-40B4-BE49-F238E27FC236}">
                <a16:creationId xmlns:a16="http://schemas.microsoft.com/office/drawing/2014/main" id="{86A58C04-6E3F-4B05-9362-3A23BD839799}"/>
              </a:ext>
            </a:extLst>
          </p:cNvPr>
          <p:cNvSpPr/>
          <p:nvPr/>
        </p:nvSpPr>
        <p:spPr>
          <a:xfrm>
            <a:off x="4315413" y="1090061"/>
            <a:ext cx="3600000" cy="5246084"/>
          </a:xfrm>
          <a:prstGeom prst="rect">
            <a:avLst/>
          </a:prstGeom>
          <a:noFill/>
          <a:ln>
            <a:solidFill>
              <a:schemeClr val="accent1"/>
            </a:solidFill>
          </a:ln>
          <a:effectLst>
            <a:outerShdw blurRad="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a:extLst>
              <a:ext uri="{FF2B5EF4-FFF2-40B4-BE49-F238E27FC236}">
                <a16:creationId xmlns:a16="http://schemas.microsoft.com/office/drawing/2014/main" id="{FB7750A0-2941-4391-B7EC-A3F975D79B4C}"/>
              </a:ext>
            </a:extLst>
          </p:cNvPr>
          <p:cNvSpPr/>
          <p:nvPr/>
        </p:nvSpPr>
        <p:spPr>
          <a:xfrm>
            <a:off x="677335" y="1090061"/>
            <a:ext cx="3636247" cy="5246084"/>
          </a:xfrm>
          <a:prstGeom prst="rect">
            <a:avLst/>
          </a:prstGeom>
          <a:noFill/>
          <a:ln>
            <a:solidFill>
              <a:schemeClr val="accent1"/>
            </a:solidFill>
          </a:ln>
          <a:effectLst>
            <a:outerShdw blurRad="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light-bulb-inside-circle_62843">
            <a:extLst>
              <a:ext uri="{FF2B5EF4-FFF2-40B4-BE49-F238E27FC236}">
                <a16:creationId xmlns:a16="http://schemas.microsoft.com/office/drawing/2014/main" id="{F0411D21-84AD-496C-A3FE-B900163C82F3}"/>
              </a:ext>
            </a:extLst>
          </p:cNvPr>
          <p:cNvSpPr>
            <a:spLocks noChangeAspect="1"/>
          </p:cNvSpPr>
          <p:nvPr/>
        </p:nvSpPr>
        <p:spPr bwMode="auto">
          <a:xfrm>
            <a:off x="2243077" y="1658015"/>
            <a:ext cx="504762" cy="504000"/>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27" h="6027">
                <a:moveTo>
                  <a:pt x="3013" y="0"/>
                </a:moveTo>
                <a:cubicBezTo>
                  <a:pt x="1349" y="0"/>
                  <a:pt x="0" y="1349"/>
                  <a:pt x="0" y="3013"/>
                </a:cubicBezTo>
                <a:cubicBezTo>
                  <a:pt x="0" y="4678"/>
                  <a:pt x="1349" y="6027"/>
                  <a:pt x="3013" y="6027"/>
                </a:cubicBezTo>
                <a:cubicBezTo>
                  <a:pt x="4678" y="6027"/>
                  <a:pt x="6027" y="4678"/>
                  <a:pt x="6027" y="3013"/>
                </a:cubicBezTo>
                <a:cubicBezTo>
                  <a:pt x="6027" y="1349"/>
                  <a:pt x="4678" y="0"/>
                  <a:pt x="3013" y="0"/>
                </a:cubicBezTo>
                <a:close/>
                <a:moveTo>
                  <a:pt x="2873" y="1426"/>
                </a:moveTo>
                <a:lnTo>
                  <a:pt x="2873" y="1040"/>
                </a:lnTo>
                <a:cubicBezTo>
                  <a:pt x="2873" y="962"/>
                  <a:pt x="2936" y="899"/>
                  <a:pt x="3013" y="899"/>
                </a:cubicBezTo>
                <a:cubicBezTo>
                  <a:pt x="3091" y="899"/>
                  <a:pt x="3154" y="962"/>
                  <a:pt x="3154" y="1040"/>
                </a:cubicBezTo>
                <a:lnTo>
                  <a:pt x="3154" y="1426"/>
                </a:lnTo>
                <a:lnTo>
                  <a:pt x="3154" y="1426"/>
                </a:lnTo>
                <a:cubicBezTo>
                  <a:pt x="3154" y="1503"/>
                  <a:pt x="3091" y="1566"/>
                  <a:pt x="3013" y="1566"/>
                </a:cubicBezTo>
                <a:cubicBezTo>
                  <a:pt x="2936" y="1566"/>
                  <a:pt x="2873" y="1503"/>
                  <a:pt x="2873" y="1426"/>
                </a:cubicBezTo>
                <a:lnTo>
                  <a:pt x="2873" y="1426"/>
                </a:lnTo>
                <a:close/>
                <a:moveTo>
                  <a:pt x="1688" y="2678"/>
                </a:moveTo>
                <a:cubicBezTo>
                  <a:pt x="1676" y="2746"/>
                  <a:pt x="1617" y="2794"/>
                  <a:pt x="1550" y="2794"/>
                </a:cubicBezTo>
                <a:cubicBezTo>
                  <a:pt x="1542" y="2794"/>
                  <a:pt x="1534" y="2793"/>
                  <a:pt x="1525" y="2792"/>
                </a:cubicBezTo>
                <a:lnTo>
                  <a:pt x="1145" y="2725"/>
                </a:lnTo>
                <a:cubicBezTo>
                  <a:pt x="1069" y="2711"/>
                  <a:pt x="1018" y="2639"/>
                  <a:pt x="1031" y="2563"/>
                </a:cubicBezTo>
                <a:cubicBezTo>
                  <a:pt x="1045" y="2486"/>
                  <a:pt x="1117" y="2435"/>
                  <a:pt x="1194" y="2449"/>
                </a:cubicBezTo>
                <a:lnTo>
                  <a:pt x="1574" y="2516"/>
                </a:lnTo>
                <a:cubicBezTo>
                  <a:pt x="1650" y="2529"/>
                  <a:pt x="1701" y="2602"/>
                  <a:pt x="1688" y="2678"/>
                </a:cubicBezTo>
                <a:close/>
                <a:moveTo>
                  <a:pt x="1951" y="1864"/>
                </a:moveTo>
                <a:lnTo>
                  <a:pt x="1702" y="1568"/>
                </a:lnTo>
                <a:cubicBezTo>
                  <a:pt x="1653" y="1508"/>
                  <a:pt x="1660" y="1420"/>
                  <a:pt x="1720" y="1370"/>
                </a:cubicBezTo>
                <a:cubicBezTo>
                  <a:pt x="1779" y="1320"/>
                  <a:pt x="1867" y="1328"/>
                  <a:pt x="1917" y="1387"/>
                </a:cubicBezTo>
                <a:lnTo>
                  <a:pt x="2166" y="1683"/>
                </a:lnTo>
                <a:cubicBezTo>
                  <a:pt x="2215" y="1743"/>
                  <a:pt x="2208" y="1831"/>
                  <a:pt x="2148" y="1881"/>
                </a:cubicBezTo>
                <a:cubicBezTo>
                  <a:pt x="2122" y="1903"/>
                  <a:pt x="2090" y="1914"/>
                  <a:pt x="2058" y="1914"/>
                </a:cubicBezTo>
                <a:cubicBezTo>
                  <a:pt x="2018" y="1914"/>
                  <a:pt x="1978" y="1897"/>
                  <a:pt x="1951" y="1864"/>
                </a:cubicBezTo>
                <a:close/>
                <a:moveTo>
                  <a:pt x="3762" y="3693"/>
                </a:moveTo>
                <a:cubicBezTo>
                  <a:pt x="3644" y="3867"/>
                  <a:pt x="3522" y="4046"/>
                  <a:pt x="3514" y="4288"/>
                </a:cubicBezTo>
                <a:cubicBezTo>
                  <a:pt x="3512" y="4348"/>
                  <a:pt x="3470" y="4397"/>
                  <a:pt x="3413" y="4410"/>
                </a:cubicBezTo>
                <a:cubicBezTo>
                  <a:pt x="3466" y="4426"/>
                  <a:pt x="3503" y="4474"/>
                  <a:pt x="3503" y="4532"/>
                </a:cubicBezTo>
                <a:cubicBezTo>
                  <a:pt x="3503" y="4583"/>
                  <a:pt x="3474" y="4626"/>
                  <a:pt x="3431" y="4647"/>
                </a:cubicBezTo>
                <a:cubicBezTo>
                  <a:pt x="3474" y="4668"/>
                  <a:pt x="3503" y="4712"/>
                  <a:pt x="3503" y="4762"/>
                </a:cubicBezTo>
                <a:cubicBezTo>
                  <a:pt x="3503" y="4833"/>
                  <a:pt x="3446" y="4891"/>
                  <a:pt x="3375" y="4891"/>
                </a:cubicBezTo>
                <a:lnTo>
                  <a:pt x="3297" y="4891"/>
                </a:lnTo>
                <a:cubicBezTo>
                  <a:pt x="3273" y="5025"/>
                  <a:pt x="3155" y="5127"/>
                  <a:pt x="3013" y="5127"/>
                </a:cubicBezTo>
                <a:cubicBezTo>
                  <a:pt x="2872" y="5127"/>
                  <a:pt x="2754" y="5025"/>
                  <a:pt x="2730" y="4891"/>
                </a:cubicBezTo>
                <a:lnTo>
                  <a:pt x="2652" y="4891"/>
                </a:lnTo>
                <a:cubicBezTo>
                  <a:pt x="2581" y="4891"/>
                  <a:pt x="2523" y="4833"/>
                  <a:pt x="2523" y="4762"/>
                </a:cubicBezTo>
                <a:cubicBezTo>
                  <a:pt x="2523" y="4712"/>
                  <a:pt x="2553" y="4668"/>
                  <a:pt x="2596" y="4647"/>
                </a:cubicBezTo>
                <a:cubicBezTo>
                  <a:pt x="2553" y="4626"/>
                  <a:pt x="2523" y="4583"/>
                  <a:pt x="2523" y="4532"/>
                </a:cubicBezTo>
                <a:cubicBezTo>
                  <a:pt x="2523" y="4474"/>
                  <a:pt x="2562" y="4425"/>
                  <a:pt x="2614" y="4409"/>
                </a:cubicBezTo>
                <a:cubicBezTo>
                  <a:pt x="2558" y="4397"/>
                  <a:pt x="2515" y="4348"/>
                  <a:pt x="2513" y="4288"/>
                </a:cubicBezTo>
                <a:cubicBezTo>
                  <a:pt x="2506" y="4046"/>
                  <a:pt x="2383" y="3866"/>
                  <a:pt x="2265" y="3693"/>
                </a:cubicBezTo>
                <a:cubicBezTo>
                  <a:pt x="2123" y="3485"/>
                  <a:pt x="1976" y="3270"/>
                  <a:pt x="1976" y="2891"/>
                </a:cubicBezTo>
                <a:cubicBezTo>
                  <a:pt x="1976" y="2348"/>
                  <a:pt x="2442" y="1906"/>
                  <a:pt x="3013" y="1906"/>
                </a:cubicBezTo>
                <a:cubicBezTo>
                  <a:pt x="3585" y="1906"/>
                  <a:pt x="4050" y="2348"/>
                  <a:pt x="4050" y="2891"/>
                </a:cubicBezTo>
                <a:cubicBezTo>
                  <a:pt x="4050" y="3270"/>
                  <a:pt x="3904" y="3485"/>
                  <a:pt x="3762" y="3693"/>
                </a:cubicBezTo>
                <a:close/>
                <a:moveTo>
                  <a:pt x="4076" y="1864"/>
                </a:moveTo>
                <a:cubicBezTo>
                  <a:pt x="4048" y="1897"/>
                  <a:pt x="4009" y="1914"/>
                  <a:pt x="3969" y="1914"/>
                </a:cubicBezTo>
                <a:cubicBezTo>
                  <a:pt x="3937" y="1914"/>
                  <a:pt x="3905" y="1903"/>
                  <a:pt x="3879" y="1881"/>
                </a:cubicBezTo>
                <a:cubicBezTo>
                  <a:pt x="3819" y="1831"/>
                  <a:pt x="3812" y="1743"/>
                  <a:pt x="3861" y="1683"/>
                </a:cubicBezTo>
                <a:lnTo>
                  <a:pt x="4110" y="1387"/>
                </a:lnTo>
                <a:cubicBezTo>
                  <a:pt x="4159" y="1328"/>
                  <a:pt x="4248" y="1320"/>
                  <a:pt x="4307" y="1370"/>
                </a:cubicBezTo>
                <a:cubicBezTo>
                  <a:pt x="4366" y="1420"/>
                  <a:pt x="4374" y="1508"/>
                  <a:pt x="4324" y="1568"/>
                </a:cubicBezTo>
                <a:lnTo>
                  <a:pt x="4076" y="1864"/>
                </a:lnTo>
                <a:close/>
                <a:moveTo>
                  <a:pt x="4882" y="2725"/>
                </a:moveTo>
                <a:lnTo>
                  <a:pt x="4501" y="2792"/>
                </a:lnTo>
                <a:cubicBezTo>
                  <a:pt x="4493" y="2793"/>
                  <a:pt x="4485" y="2794"/>
                  <a:pt x="4477" y="2794"/>
                </a:cubicBezTo>
                <a:cubicBezTo>
                  <a:pt x="4410" y="2794"/>
                  <a:pt x="4351" y="2746"/>
                  <a:pt x="4339" y="2678"/>
                </a:cubicBezTo>
                <a:cubicBezTo>
                  <a:pt x="4325" y="2602"/>
                  <a:pt x="4376" y="2529"/>
                  <a:pt x="4453" y="2516"/>
                </a:cubicBezTo>
                <a:lnTo>
                  <a:pt x="4833" y="2449"/>
                </a:lnTo>
                <a:cubicBezTo>
                  <a:pt x="4909" y="2435"/>
                  <a:pt x="4982" y="2486"/>
                  <a:pt x="4996" y="2563"/>
                </a:cubicBezTo>
                <a:cubicBezTo>
                  <a:pt x="5009" y="2639"/>
                  <a:pt x="4958" y="2711"/>
                  <a:pt x="4882" y="2725"/>
                </a:cubicBezTo>
                <a:close/>
              </a:path>
            </a:pathLst>
          </a:custGeom>
          <a:solidFill>
            <a:schemeClr val="accent1"/>
          </a:solidFill>
          <a:ln>
            <a:noFill/>
          </a:ln>
        </p:spPr>
        <p:txBody>
          <a:bodyPr/>
          <a:lstStyle/>
          <a:p>
            <a:endParaRPr lang="zh-CN" altLang="en-US">
              <a:cs typeface="+mn-ea"/>
              <a:sym typeface="+mn-lt"/>
            </a:endParaRPr>
          </a:p>
        </p:txBody>
      </p:sp>
      <p:sp>
        <p:nvSpPr>
          <p:cNvPr id="4" name="矩形 3">
            <a:extLst>
              <a:ext uri="{FF2B5EF4-FFF2-40B4-BE49-F238E27FC236}">
                <a16:creationId xmlns:a16="http://schemas.microsoft.com/office/drawing/2014/main" id="{181946F6-091D-4EF6-8AAF-ED8B54D8902F}"/>
              </a:ext>
            </a:extLst>
          </p:cNvPr>
          <p:cNvSpPr/>
          <p:nvPr/>
        </p:nvSpPr>
        <p:spPr>
          <a:xfrm>
            <a:off x="8371824" y="2162015"/>
            <a:ext cx="3387437" cy="2308324"/>
          </a:xfrm>
          <a:prstGeom prst="rect">
            <a:avLst/>
          </a:prstGeom>
        </p:spPr>
        <p:txBody>
          <a:bodyPr wrap="square">
            <a:spAutoFit/>
          </a:bodyPr>
          <a:lstStyle/>
          <a:p>
            <a:r>
              <a:rPr lang="zh-CN" altLang="en-US" dirty="0">
                <a:cs typeface="+mn-ea"/>
                <a:sym typeface="+mn-lt"/>
              </a:rPr>
              <a:t>筛选：出于自监督的角度，没有办法标记数据，无法衡量筛选的好坏。</a:t>
            </a:r>
            <a:endParaRPr lang="en-US" altLang="zh-CN" dirty="0">
              <a:cs typeface="+mn-ea"/>
              <a:sym typeface="+mn-lt"/>
            </a:endParaRPr>
          </a:p>
          <a:p>
            <a:endParaRPr lang="en-US" altLang="zh-CN" dirty="0">
              <a:cs typeface="+mn-ea"/>
              <a:sym typeface="+mn-lt"/>
            </a:endParaRPr>
          </a:p>
          <a:p>
            <a:r>
              <a:rPr lang="zh-CN" altLang="en-US" dirty="0"/>
              <a:t>预测：</a:t>
            </a:r>
            <a:r>
              <a:rPr lang="en-US" altLang="zh-CN" dirty="0" err="1"/>
              <a:t>p@k</a:t>
            </a:r>
            <a:r>
              <a:rPr lang="en-US" altLang="zh-CN" dirty="0"/>
              <a:t> </a:t>
            </a:r>
            <a:r>
              <a:rPr lang="zh-CN" altLang="zh-CN" dirty="0"/>
              <a:t>用于衡量接受与结果查询的有效性</a:t>
            </a:r>
            <a:r>
              <a:rPr lang="zh-CN" altLang="en-US" dirty="0"/>
              <a:t>。在</a:t>
            </a:r>
            <a:r>
              <a:rPr lang="en-US" altLang="zh-CN" dirty="0"/>
              <a:t>k</a:t>
            </a:r>
            <a:r>
              <a:rPr lang="zh-CN" altLang="en-US" dirty="0"/>
              <a:t>个结果中的准确率，召回率由于获得所有的委婉语使用的情况，无法计算。</a:t>
            </a:r>
          </a:p>
        </p:txBody>
      </p:sp>
    </p:spTree>
    <p:extLst>
      <p:ext uri="{BB962C8B-B14F-4D97-AF65-F5344CB8AC3E}">
        <p14:creationId xmlns:p14="http://schemas.microsoft.com/office/powerpoint/2010/main" val="2042169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idx="1"/>
          </p:nvPr>
        </p:nvSpPr>
        <p:spPr>
          <a:xfrm>
            <a:off x="682695" y="3271666"/>
            <a:ext cx="5496431" cy="2242443"/>
          </a:xfrm>
        </p:spPr>
        <p:txBody>
          <a:bodyPr>
            <a:normAutofit/>
          </a:bodyPr>
          <a:lstStyle/>
          <a:p>
            <a:pPr lvl="0"/>
            <a:r>
              <a:rPr lang="en-US" altLang="zh-CN" sz="2400" dirty="0"/>
              <a:t>1.</a:t>
            </a:r>
            <a:r>
              <a:rPr lang="zh-CN" altLang="en-US" sz="2400" dirty="0"/>
              <a:t>类别相关粗分类器</a:t>
            </a:r>
            <a:endParaRPr lang="en-US" altLang="zh-CN" sz="2400" dirty="0"/>
          </a:p>
          <a:p>
            <a:pPr lvl="0"/>
            <a:endParaRPr lang="en-US" altLang="zh-CN" sz="2400" dirty="0"/>
          </a:p>
          <a:p>
            <a:pPr lvl="0"/>
            <a:r>
              <a:rPr lang="en-US" altLang="zh-CN" sz="2400" dirty="0"/>
              <a:t>2.</a:t>
            </a:r>
            <a:r>
              <a:rPr lang="zh-CN" altLang="en-US" sz="2400" dirty="0"/>
              <a:t>语义鉴别细分类器</a:t>
            </a:r>
            <a:endParaRPr lang="en-US" altLang="zh-CN" sz="2400" dirty="0"/>
          </a:p>
          <a:p>
            <a:pPr lvl="0"/>
            <a:endParaRPr lang="en-US" altLang="zh-CN" sz="2400" dirty="0"/>
          </a:p>
          <a:p>
            <a:pPr lvl="0"/>
            <a:endParaRPr lang="zh-CN" altLang="en-US" dirty="0"/>
          </a:p>
        </p:txBody>
      </p:sp>
      <p:sp>
        <p:nvSpPr>
          <p:cNvPr id="5" name="标题 4"/>
          <p:cNvSpPr>
            <a:spLocks noGrp="1"/>
          </p:cNvSpPr>
          <p:nvPr>
            <p:ph type="title"/>
          </p:nvPr>
        </p:nvSpPr>
        <p:spPr/>
        <p:txBody>
          <a:bodyPr/>
          <a:lstStyle/>
          <a:p>
            <a:pPr algn="l"/>
            <a:r>
              <a:rPr lang="zh-CN" altLang="en-US" dirty="0"/>
              <a:t>鉴别模型</a:t>
            </a:r>
          </a:p>
        </p:txBody>
      </p:sp>
      <p:sp>
        <p:nvSpPr>
          <p:cNvPr id="8" name="文本框 7">
            <a:extLst>
              <a:ext uri="{FF2B5EF4-FFF2-40B4-BE49-F238E27FC236}">
                <a16:creationId xmlns:a16="http://schemas.microsoft.com/office/drawing/2014/main" id="{E4DFB691-3E95-4612-A5D9-5AA9655B27DC}"/>
              </a:ext>
            </a:extLst>
          </p:cNvPr>
          <p:cNvSpPr txBox="1"/>
          <p:nvPr/>
        </p:nvSpPr>
        <p:spPr>
          <a:xfrm>
            <a:off x="10429875" y="4692500"/>
            <a:ext cx="1090613" cy="1444775"/>
          </a:xfrm>
          <a:prstGeom prst="rect">
            <a:avLst/>
          </a:prstGeom>
          <a:noFill/>
        </p:spPr>
        <p:txBody>
          <a:bodyPr wrap="none" rtlCol="0">
            <a:prstTxWarp prst="textPlain">
              <a:avLst/>
            </a:prstTxWarp>
            <a:spAutoFit/>
          </a:bodyPr>
          <a:lstStyle/>
          <a:p>
            <a:r>
              <a:rPr lang="en-US" altLang="zh-CN" dirty="0">
                <a:solidFill>
                  <a:schemeClr val="accent1">
                    <a:lumMod val="20000"/>
                    <a:lumOff val="80000"/>
                  </a:schemeClr>
                </a:solidFill>
                <a:latin typeface="Impact" panose="020B0806030902050204" pitchFamily="34" charset="0"/>
                <a:ea typeface="微软雅黑" panose="020B0503020204020204" pitchFamily="34" charset="-122"/>
              </a:rPr>
              <a:t>03</a:t>
            </a:r>
            <a:endParaRPr lang="zh-CN" altLang="en-US" dirty="0">
              <a:solidFill>
                <a:schemeClr val="accent1">
                  <a:lumMod val="20000"/>
                  <a:lumOff val="80000"/>
                </a:schemeClr>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3016827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F9A843-D829-49C2-A01A-4B7D9BD528C1}"/>
              </a:ext>
            </a:extLst>
          </p:cNvPr>
          <p:cNvSpPr>
            <a:spLocks noGrp="1"/>
          </p:cNvSpPr>
          <p:nvPr>
            <p:ph type="title"/>
          </p:nvPr>
        </p:nvSpPr>
        <p:spPr/>
        <p:txBody>
          <a:bodyPr/>
          <a:lstStyle/>
          <a:p>
            <a:r>
              <a:rPr lang="zh-CN" altLang="en-US" dirty="0">
                <a:latin typeface="+mn-lt"/>
                <a:ea typeface="+mn-ea"/>
                <a:cs typeface="+mn-ea"/>
                <a:sym typeface="+mn-lt"/>
              </a:rPr>
              <a:t>含义识别</a:t>
            </a:r>
            <a:endParaRPr lang="zh-CN" altLang="en-US" b="1" dirty="0">
              <a:latin typeface="+mn-lt"/>
              <a:ea typeface="+mn-ea"/>
              <a:cs typeface="+mn-ea"/>
              <a:sym typeface="+mn-lt"/>
            </a:endParaRPr>
          </a:p>
        </p:txBody>
      </p:sp>
      <p:sp>
        <p:nvSpPr>
          <p:cNvPr id="5" name="灯片编号占位符 4">
            <a:extLst>
              <a:ext uri="{FF2B5EF4-FFF2-40B4-BE49-F238E27FC236}">
                <a16:creationId xmlns:a16="http://schemas.microsoft.com/office/drawing/2014/main" id="{75A21381-93E7-4696-AA8D-3C561D27722F}"/>
              </a:ext>
            </a:extLst>
          </p:cNvPr>
          <p:cNvSpPr>
            <a:spLocks noGrp="1"/>
          </p:cNvSpPr>
          <p:nvPr>
            <p:ph type="sldNum" sz="quarter" idx="12"/>
          </p:nvPr>
        </p:nvSpPr>
        <p:spPr/>
        <p:txBody>
          <a:bodyPr/>
          <a:lstStyle/>
          <a:p>
            <a:fld id="{2515AB8F-1C56-49E9-90C8-78D22B0C1B97}" type="slidenum">
              <a:rPr lang="zh-CN" altLang="en-US" smtClean="0">
                <a:cs typeface="+mn-ea"/>
                <a:sym typeface="+mn-lt"/>
              </a:rPr>
              <a:t>13</a:t>
            </a:fld>
            <a:endParaRPr lang="zh-CN" altLang="en-US">
              <a:cs typeface="+mn-ea"/>
              <a:sym typeface="+mn-lt"/>
            </a:endParaRPr>
          </a:p>
        </p:txBody>
      </p:sp>
      <p:sp>
        <p:nvSpPr>
          <p:cNvPr id="3" name="矩形: 圆角 2">
            <a:extLst>
              <a:ext uri="{FF2B5EF4-FFF2-40B4-BE49-F238E27FC236}">
                <a16:creationId xmlns:a16="http://schemas.microsoft.com/office/drawing/2014/main" id="{37B08C63-AB97-4DD8-8C8D-02160C63C10A}"/>
              </a:ext>
            </a:extLst>
          </p:cNvPr>
          <p:cNvSpPr/>
          <p:nvPr/>
        </p:nvSpPr>
        <p:spPr>
          <a:xfrm>
            <a:off x="1361496" y="1262738"/>
            <a:ext cx="9318686" cy="3503226"/>
          </a:xfrm>
          <a:prstGeom prst="roundRect">
            <a:avLst>
              <a:gd name="adj" fmla="val 2253"/>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a:extLst>
              <a:ext uri="{FF2B5EF4-FFF2-40B4-BE49-F238E27FC236}">
                <a16:creationId xmlns:a16="http://schemas.microsoft.com/office/drawing/2014/main" id="{F0456292-FE55-4149-80D1-4274CBD2D113}"/>
              </a:ext>
            </a:extLst>
          </p:cNvPr>
          <p:cNvSpPr txBox="1"/>
          <p:nvPr/>
        </p:nvSpPr>
        <p:spPr>
          <a:xfrm>
            <a:off x="1436656" y="1341386"/>
            <a:ext cx="9168366" cy="3324990"/>
          </a:xfrm>
          <a:prstGeom prst="rect">
            <a:avLst/>
          </a:prstGeom>
          <a:noFill/>
        </p:spPr>
        <p:txBody>
          <a:bodyPr wrap="square" rtlCol="0">
            <a:normAutofit lnSpcReduction="10000"/>
          </a:bodyPr>
          <a:lstStyle/>
          <a:p>
            <a:pPr algn="ctr">
              <a:lnSpc>
                <a:spcPct val="130000"/>
              </a:lnSpc>
              <a:spcAft>
                <a:spcPts val="600"/>
              </a:spcAft>
            </a:pPr>
            <a:r>
              <a:rPr lang="zh-CN" altLang="en-US" sz="2400" b="1" dirty="0">
                <a:cs typeface="+mn-ea"/>
                <a:sym typeface="+mn-lt"/>
              </a:rPr>
              <a:t>鉴别模型</a:t>
            </a:r>
            <a:endParaRPr lang="en-US" altLang="zh-CN" sz="2400" b="1" dirty="0">
              <a:cs typeface="+mn-ea"/>
              <a:sym typeface="+mn-lt"/>
            </a:endParaRPr>
          </a:p>
          <a:p>
            <a:pPr>
              <a:lnSpc>
                <a:spcPct val="130000"/>
              </a:lnSpc>
              <a:spcAft>
                <a:spcPts val="600"/>
              </a:spcAft>
            </a:pPr>
            <a:r>
              <a:rPr lang="zh-CN" altLang="en-US" dirty="0"/>
              <a:t>文章通过设计一个自我监督的学习方案来解决数据集缺失问题。我们提取所有包含目标关键词</a:t>
            </a:r>
            <a:r>
              <a:rPr lang="en-US" altLang="zh-CN" dirty="0"/>
              <a:t>(</a:t>
            </a:r>
            <a:r>
              <a:rPr lang="zh-CN" altLang="en-US" dirty="0"/>
              <a:t>如可卡因、大麻、海洛因</a:t>
            </a:r>
            <a:r>
              <a:rPr lang="en-US" altLang="zh-CN" dirty="0"/>
              <a:t>)</a:t>
            </a:r>
            <a:r>
              <a:rPr lang="zh-CN" altLang="en-US" dirty="0"/>
              <a:t>的句子，对目标关键词进行掩码，并将掩码后的句子作为训练样本。这允许我们自动构造一个标记的数据集，其中输入样本是屏蔽句子，它们各自的目标关键字是标签。</a:t>
            </a:r>
            <a:endParaRPr lang="en-US" altLang="zh-CN" dirty="0"/>
          </a:p>
          <a:p>
            <a:pPr>
              <a:lnSpc>
                <a:spcPct val="130000"/>
              </a:lnSpc>
              <a:spcAft>
                <a:spcPts val="600"/>
              </a:spcAft>
            </a:pPr>
            <a:r>
              <a:rPr lang="en-US" altLang="zh-CN" dirty="0"/>
              <a:t>	</a:t>
            </a:r>
            <a:r>
              <a:rPr lang="zh-CN" altLang="en-US" dirty="0"/>
              <a:t>使用两个分类器来完成鉴别，首先是一个二元分类器，它输出一个句子是否与一个特定的类别</a:t>
            </a:r>
            <a:r>
              <a:rPr lang="en-US" altLang="zh-CN" dirty="0"/>
              <a:t>(</a:t>
            </a:r>
            <a:r>
              <a:rPr lang="zh-CN" altLang="en-US" dirty="0"/>
              <a:t>例如，药物</a:t>
            </a:r>
            <a:r>
              <a:rPr lang="en-US" altLang="zh-CN" dirty="0"/>
              <a:t>)</a:t>
            </a:r>
            <a:r>
              <a:rPr lang="zh-CN" altLang="en-US" dirty="0"/>
              <a:t>有关。它的目的是过滤掉那些没有出现委婉语的句子。第二个分类器是一个多类分类器，训练在自监督学习方案的策划数据集</a:t>
            </a:r>
            <a:r>
              <a:rPr lang="en-US" altLang="zh-CN" dirty="0"/>
              <a:t>;</a:t>
            </a:r>
            <a:r>
              <a:rPr lang="zh-CN" altLang="en-US" dirty="0"/>
              <a:t>它的目的是学习从屏蔽语句到目标关键字的特定映射。</a:t>
            </a:r>
            <a:r>
              <a:rPr lang="en-US" altLang="zh-CN" dirty="0"/>
              <a:t>	</a:t>
            </a:r>
            <a:endParaRPr lang="zh-CN" altLang="en-US" sz="2000" dirty="0">
              <a:cs typeface="+mn-ea"/>
              <a:sym typeface="+mn-lt"/>
            </a:endParaRPr>
          </a:p>
        </p:txBody>
      </p:sp>
      <p:pic>
        <p:nvPicPr>
          <p:cNvPr id="2050" name="Picture 2" descr="Mind+软件AI人工智能机器学习ML5教程- KNN - Mind+教程">
            <a:extLst>
              <a:ext uri="{FF2B5EF4-FFF2-40B4-BE49-F238E27FC236}">
                <a16:creationId xmlns:a16="http://schemas.microsoft.com/office/drawing/2014/main" id="{9A57F27B-ECE6-4053-8B8F-0A6FE548E3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2584" y="5074604"/>
            <a:ext cx="3048000" cy="1495425"/>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16B85705-2AA4-4A41-8A4B-040F384A2006}"/>
              </a:ext>
            </a:extLst>
          </p:cNvPr>
          <p:cNvPicPr>
            <a:picLocks noChangeAspect="1"/>
          </p:cNvPicPr>
          <p:nvPr/>
        </p:nvPicPr>
        <p:blipFill>
          <a:blip r:embed="rId4"/>
          <a:stretch>
            <a:fillRect/>
          </a:stretch>
        </p:blipFill>
        <p:spPr>
          <a:xfrm>
            <a:off x="6930447" y="5074604"/>
            <a:ext cx="1844097" cy="1482782"/>
          </a:xfrm>
          <a:prstGeom prst="rect">
            <a:avLst/>
          </a:prstGeom>
        </p:spPr>
      </p:pic>
      <p:sp>
        <p:nvSpPr>
          <p:cNvPr id="10" name="箭头: 右 9">
            <a:extLst>
              <a:ext uri="{FF2B5EF4-FFF2-40B4-BE49-F238E27FC236}">
                <a16:creationId xmlns:a16="http://schemas.microsoft.com/office/drawing/2014/main" id="{1F4E1B04-7727-4E12-A769-6E07C6861911}"/>
              </a:ext>
            </a:extLst>
          </p:cNvPr>
          <p:cNvSpPr/>
          <p:nvPr/>
        </p:nvSpPr>
        <p:spPr>
          <a:xfrm>
            <a:off x="5550534" y="5537200"/>
            <a:ext cx="1209964" cy="3232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13370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F9A843-D829-49C2-A01A-4B7D9BD528C1}"/>
              </a:ext>
            </a:extLst>
          </p:cNvPr>
          <p:cNvSpPr>
            <a:spLocks noGrp="1"/>
          </p:cNvSpPr>
          <p:nvPr>
            <p:ph type="title"/>
          </p:nvPr>
        </p:nvSpPr>
        <p:spPr/>
        <p:txBody>
          <a:bodyPr/>
          <a:lstStyle/>
          <a:p>
            <a:r>
              <a:rPr lang="zh-CN" altLang="en-US" dirty="0">
                <a:latin typeface="+mn-lt"/>
                <a:ea typeface="+mn-ea"/>
                <a:cs typeface="+mn-ea"/>
                <a:sym typeface="+mn-lt"/>
              </a:rPr>
              <a:t>分类器</a:t>
            </a:r>
            <a:endParaRPr lang="zh-CN" altLang="en-US" b="1" dirty="0">
              <a:latin typeface="+mn-lt"/>
              <a:ea typeface="+mn-ea"/>
              <a:cs typeface="+mn-ea"/>
              <a:sym typeface="+mn-lt"/>
            </a:endParaRPr>
          </a:p>
        </p:txBody>
      </p:sp>
      <p:sp>
        <p:nvSpPr>
          <p:cNvPr id="5" name="灯片编号占位符 4">
            <a:extLst>
              <a:ext uri="{FF2B5EF4-FFF2-40B4-BE49-F238E27FC236}">
                <a16:creationId xmlns:a16="http://schemas.microsoft.com/office/drawing/2014/main" id="{75A21381-93E7-4696-AA8D-3C561D27722F}"/>
              </a:ext>
            </a:extLst>
          </p:cNvPr>
          <p:cNvSpPr>
            <a:spLocks noGrp="1"/>
          </p:cNvSpPr>
          <p:nvPr>
            <p:ph type="sldNum" sz="quarter" idx="12"/>
          </p:nvPr>
        </p:nvSpPr>
        <p:spPr/>
        <p:txBody>
          <a:bodyPr/>
          <a:lstStyle/>
          <a:p>
            <a:fld id="{2515AB8F-1C56-49E9-90C8-78D22B0C1B97}" type="slidenum">
              <a:rPr lang="zh-CN" altLang="en-US" smtClean="0">
                <a:cs typeface="+mn-ea"/>
                <a:sym typeface="+mn-lt"/>
              </a:rPr>
              <a:t>14</a:t>
            </a:fld>
            <a:endParaRPr lang="zh-CN" altLang="en-US">
              <a:cs typeface="+mn-ea"/>
              <a:sym typeface="+mn-lt"/>
            </a:endParaRPr>
          </a:p>
        </p:txBody>
      </p:sp>
      <p:sp>
        <p:nvSpPr>
          <p:cNvPr id="3" name="矩形: 圆角 2">
            <a:extLst>
              <a:ext uri="{FF2B5EF4-FFF2-40B4-BE49-F238E27FC236}">
                <a16:creationId xmlns:a16="http://schemas.microsoft.com/office/drawing/2014/main" id="{37B08C63-AB97-4DD8-8C8D-02160C63C10A}"/>
              </a:ext>
            </a:extLst>
          </p:cNvPr>
          <p:cNvSpPr/>
          <p:nvPr/>
        </p:nvSpPr>
        <p:spPr>
          <a:xfrm>
            <a:off x="995362" y="1075966"/>
            <a:ext cx="10201275" cy="1732542"/>
          </a:xfrm>
          <a:prstGeom prst="roundRect">
            <a:avLst>
              <a:gd name="adj" fmla="val 2253"/>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a:extLst>
              <a:ext uri="{FF2B5EF4-FFF2-40B4-BE49-F238E27FC236}">
                <a16:creationId xmlns:a16="http://schemas.microsoft.com/office/drawing/2014/main" id="{F0456292-FE55-4149-80D1-4274CBD2D113}"/>
              </a:ext>
            </a:extLst>
          </p:cNvPr>
          <p:cNvSpPr txBox="1"/>
          <p:nvPr/>
        </p:nvSpPr>
        <p:spPr>
          <a:xfrm>
            <a:off x="1145683" y="1216795"/>
            <a:ext cx="10050954" cy="1591712"/>
          </a:xfrm>
          <a:prstGeom prst="rect">
            <a:avLst/>
          </a:prstGeom>
          <a:noFill/>
        </p:spPr>
        <p:txBody>
          <a:bodyPr wrap="square" rtlCol="0">
            <a:normAutofit lnSpcReduction="10000"/>
          </a:bodyPr>
          <a:lstStyle/>
          <a:p>
            <a:pPr algn="just">
              <a:lnSpc>
                <a:spcPct val="130000"/>
              </a:lnSpc>
            </a:pPr>
            <a:r>
              <a:rPr lang="en-US" altLang="zh-CN" dirty="0"/>
              <a:t>	</a:t>
            </a:r>
            <a:r>
              <a:rPr lang="zh-CN" altLang="en-US" sz="2000" dirty="0"/>
              <a:t>粗分类器：收集目标关键字的所有掩码句子。采用负抽样方法，我们在整个文本语料库中随机选择一个句子，并随机屏蔽一个标记，得到负实例。正负样本</a:t>
            </a:r>
            <a:r>
              <a:rPr lang="en-US" altLang="zh-CN" sz="2000" dirty="0"/>
              <a:t>1:1</a:t>
            </a:r>
            <a:r>
              <a:rPr lang="zh-CN" altLang="en-US" sz="2000" dirty="0"/>
              <a:t>输入模型进行训练。</a:t>
            </a:r>
            <a:r>
              <a:rPr lang="zh-CN" altLang="en-US" sz="2000" dirty="0">
                <a:cs typeface="+mn-ea"/>
                <a:sym typeface="+mn-lt"/>
              </a:rPr>
              <a:t>分类模型在</a:t>
            </a:r>
            <a:r>
              <a:rPr lang="en-US" altLang="zh-CN" sz="2000" dirty="0" err="1"/>
              <a:t>lrt</a:t>
            </a:r>
            <a:r>
              <a:rPr lang="zh-CN" altLang="zh-CN" sz="2000" dirty="0"/>
              <a:t>、</a:t>
            </a:r>
            <a:r>
              <a:rPr lang="en-US" altLang="zh-CN" sz="2000" dirty="0" err="1"/>
              <a:t>lte</a:t>
            </a:r>
            <a:r>
              <a:rPr lang="zh-CN" altLang="zh-CN" sz="2000" dirty="0"/>
              <a:t>、</a:t>
            </a:r>
            <a:r>
              <a:rPr lang="en-US" altLang="zh-CN" sz="2000" dirty="0" err="1"/>
              <a:t>rnn</a:t>
            </a:r>
            <a:r>
              <a:rPr lang="zh-CN" altLang="zh-CN" sz="2000" dirty="0"/>
              <a:t>、</a:t>
            </a:r>
            <a:r>
              <a:rPr lang="en-US" altLang="zh-CN" sz="2000" dirty="0" err="1"/>
              <a:t>lstm</a:t>
            </a:r>
            <a:r>
              <a:rPr lang="zh-CN" altLang="zh-CN" sz="2000" dirty="0"/>
              <a:t>、</a:t>
            </a:r>
            <a:r>
              <a:rPr lang="en-US" altLang="zh-CN" sz="2000" dirty="0" err="1"/>
              <a:t>lstm</a:t>
            </a:r>
            <a:r>
              <a:rPr lang="en-US" altLang="zh-CN" sz="2000" dirty="0"/>
              <a:t>-attention</a:t>
            </a:r>
            <a:r>
              <a:rPr lang="zh-CN" altLang="zh-CN" sz="2000" dirty="0"/>
              <a:t>、</a:t>
            </a:r>
            <a:r>
              <a:rPr lang="en-US" altLang="zh-CN" sz="2000" dirty="0" err="1"/>
              <a:t>cnn</a:t>
            </a:r>
            <a:r>
              <a:rPr lang="zh-CN" altLang="zh-CN" sz="2000" dirty="0"/>
              <a:t>、</a:t>
            </a:r>
            <a:r>
              <a:rPr lang="en-US" altLang="zh-CN" sz="2000" dirty="0" err="1"/>
              <a:t>rcnn</a:t>
            </a:r>
            <a:r>
              <a:rPr lang="zh-CN" altLang="zh-CN" sz="2000" dirty="0"/>
              <a:t>、</a:t>
            </a:r>
            <a:r>
              <a:rPr lang="en-US" altLang="zh-CN" sz="2000" dirty="0"/>
              <a:t>self-attention</a:t>
            </a:r>
            <a:r>
              <a:rPr lang="zh-CN" altLang="en-US" sz="2000" dirty="0"/>
              <a:t>等常用模型上实验。</a:t>
            </a:r>
            <a:endParaRPr lang="zh-CN" altLang="zh-CN" sz="2000" dirty="0"/>
          </a:p>
          <a:p>
            <a:pPr algn="just">
              <a:lnSpc>
                <a:spcPct val="130000"/>
              </a:lnSpc>
            </a:pPr>
            <a:endParaRPr lang="en-US" altLang="zh-CN" dirty="0"/>
          </a:p>
        </p:txBody>
      </p:sp>
      <p:sp>
        <p:nvSpPr>
          <p:cNvPr id="11" name="矩形 10">
            <a:extLst>
              <a:ext uri="{FF2B5EF4-FFF2-40B4-BE49-F238E27FC236}">
                <a16:creationId xmlns:a16="http://schemas.microsoft.com/office/drawing/2014/main" id="{89A5A293-94C2-4660-A514-348AF112F7A7}"/>
              </a:ext>
            </a:extLst>
          </p:cNvPr>
          <p:cNvSpPr/>
          <p:nvPr/>
        </p:nvSpPr>
        <p:spPr>
          <a:xfrm>
            <a:off x="1109950" y="2931271"/>
            <a:ext cx="9123076" cy="369332"/>
          </a:xfrm>
          <a:prstGeom prst="rect">
            <a:avLst/>
          </a:prstGeom>
        </p:spPr>
        <p:txBody>
          <a:bodyPr wrap="square">
            <a:spAutoFit/>
          </a:bodyPr>
          <a:lstStyle/>
          <a:p>
            <a:r>
              <a:rPr lang="en-US" altLang="zh-CN" dirty="0">
                <a:latin typeface="Arial" panose="020B0604020202020204" pitchFamily="34" charset="0"/>
              </a:rPr>
              <a:t>	</a:t>
            </a:r>
            <a:endParaRPr lang="zh-CN" altLang="en-US" dirty="0"/>
          </a:p>
        </p:txBody>
      </p:sp>
      <p:sp>
        <p:nvSpPr>
          <p:cNvPr id="8" name="矩形: 圆角 7">
            <a:extLst>
              <a:ext uri="{FF2B5EF4-FFF2-40B4-BE49-F238E27FC236}">
                <a16:creationId xmlns:a16="http://schemas.microsoft.com/office/drawing/2014/main" id="{5CE5D688-0478-4E7A-9162-DFBAF6E81C70}"/>
              </a:ext>
            </a:extLst>
          </p:cNvPr>
          <p:cNvSpPr/>
          <p:nvPr/>
        </p:nvSpPr>
        <p:spPr>
          <a:xfrm>
            <a:off x="995362" y="2912192"/>
            <a:ext cx="10211403" cy="1174410"/>
          </a:xfrm>
          <a:prstGeom prst="roundRect">
            <a:avLst>
              <a:gd name="adj" fmla="val 2253"/>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9" name="文本框 8">
            <a:extLst>
              <a:ext uri="{FF2B5EF4-FFF2-40B4-BE49-F238E27FC236}">
                <a16:creationId xmlns:a16="http://schemas.microsoft.com/office/drawing/2014/main" id="{0211D61C-9F42-480F-B4A6-2A31522D7443}"/>
              </a:ext>
            </a:extLst>
          </p:cNvPr>
          <p:cNvSpPr txBox="1"/>
          <p:nvPr/>
        </p:nvSpPr>
        <p:spPr>
          <a:xfrm>
            <a:off x="1149954" y="3001688"/>
            <a:ext cx="10046683" cy="1033581"/>
          </a:xfrm>
          <a:prstGeom prst="rect">
            <a:avLst/>
          </a:prstGeom>
          <a:noFill/>
        </p:spPr>
        <p:txBody>
          <a:bodyPr wrap="square" rtlCol="0">
            <a:normAutofit/>
          </a:bodyPr>
          <a:lstStyle/>
          <a:p>
            <a:pPr algn="just">
              <a:lnSpc>
                <a:spcPct val="130000"/>
              </a:lnSpc>
            </a:pPr>
            <a:r>
              <a:rPr lang="en-US" altLang="zh-CN" dirty="0"/>
              <a:t>	</a:t>
            </a:r>
            <a:r>
              <a:rPr lang="zh-CN" altLang="en-US" sz="2000" dirty="0"/>
              <a:t>细分类器：使用掩码语句作为输入，</a:t>
            </a:r>
            <a:r>
              <a:rPr lang="en-US" altLang="zh-CN" sz="2000" dirty="0"/>
              <a:t>target</a:t>
            </a:r>
            <a:r>
              <a:rPr lang="zh-CN" altLang="en-US" sz="2000" dirty="0"/>
              <a:t>关键字作为标签进行训练。对所有掩码语句进行训练后根据每个句子的结果得到委婉语的语义概率分布</a:t>
            </a:r>
            <a:endParaRPr lang="en-US" altLang="zh-CN" dirty="0"/>
          </a:p>
        </p:txBody>
      </p:sp>
      <p:sp>
        <p:nvSpPr>
          <p:cNvPr id="10" name="矩形 9">
            <a:extLst>
              <a:ext uri="{FF2B5EF4-FFF2-40B4-BE49-F238E27FC236}">
                <a16:creationId xmlns:a16="http://schemas.microsoft.com/office/drawing/2014/main" id="{A8ABA62E-186C-479E-89C7-C64255DEFEF4}"/>
              </a:ext>
            </a:extLst>
          </p:cNvPr>
          <p:cNvSpPr/>
          <p:nvPr/>
        </p:nvSpPr>
        <p:spPr>
          <a:xfrm>
            <a:off x="1195243" y="5431769"/>
            <a:ext cx="9227128" cy="369332"/>
          </a:xfrm>
          <a:prstGeom prst="rect">
            <a:avLst/>
          </a:prstGeom>
        </p:spPr>
        <p:txBody>
          <a:bodyPr wrap="square">
            <a:spAutoFit/>
          </a:bodyPr>
          <a:lstStyle/>
          <a:p>
            <a:r>
              <a:rPr lang="en-US" altLang="zh-CN" dirty="0">
                <a:latin typeface="Arial" panose="020B0604020202020204" pitchFamily="34" charset="0"/>
              </a:rPr>
              <a:t>	</a:t>
            </a:r>
            <a:endParaRPr lang="zh-CN" altLang="en-US" dirty="0"/>
          </a:p>
        </p:txBody>
      </p:sp>
      <p:pic>
        <p:nvPicPr>
          <p:cNvPr id="4" name="图片 3">
            <a:extLst>
              <a:ext uri="{FF2B5EF4-FFF2-40B4-BE49-F238E27FC236}">
                <a16:creationId xmlns:a16="http://schemas.microsoft.com/office/drawing/2014/main" id="{E1BF60FD-45EA-4ADC-99EF-2C37BBE19A25}"/>
              </a:ext>
            </a:extLst>
          </p:cNvPr>
          <p:cNvPicPr>
            <a:picLocks noChangeAspect="1"/>
          </p:cNvPicPr>
          <p:nvPr/>
        </p:nvPicPr>
        <p:blipFill>
          <a:blip r:embed="rId3"/>
          <a:stretch>
            <a:fillRect/>
          </a:stretch>
        </p:blipFill>
        <p:spPr>
          <a:xfrm>
            <a:off x="1718949" y="4105681"/>
            <a:ext cx="8904422" cy="2560749"/>
          </a:xfrm>
          <a:prstGeom prst="rect">
            <a:avLst/>
          </a:prstGeom>
        </p:spPr>
      </p:pic>
    </p:spTree>
    <p:extLst>
      <p:ext uri="{BB962C8B-B14F-4D97-AF65-F5344CB8AC3E}">
        <p14:creationId xmlns:p14="http://schemas.microsoft.com/office/powerpoint/2010/main" val="1127670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idx="1"/>
          </p:nvPr>
        </p:nvSpPr>
        <p:spPr/>
        <p:txBody>
          <a:bodyPr>
            <a:normAutofit/>
          </a:bodyPr>
          <a:lstStyle/>
          <a:p>
            <a:pPr lvl="0"/>
            <a:r>
              <a:rPr lang="zh-CN" altLang="en-US" sz="2400" dirty="0"/>
              <a:t>实验结果和展望</a:t>
            </a:r>
          </a:p>
        </p:txBody>
      </p:sp>
      <p:sp>
        <p:nvSpPr>
          <p:cNvPr id="5" name="标题 4"/>
          <p:cNvSpPr>
            <a:spLocks noGrp="1"/>
          </p:cNvSpPr>
          <p:nvPr>
            <p:ph type="title"/>
          </p:nvPr>
        </p:nvSpPr>
        <p:spPr/>
        <p:txBody>
          <a:bodyPr/>
          <a:lstStyle/>
          <a:p>
            <a:pPr algn="l"/>
            <a:r>
              <a:rPr lang="zh-CN" altLang="en-US" dirty="0"/>
              <a:t>实验结果</a:t>
            </a:r>
          </a:p>
        </p:txBody>
      </p:sp>
      <p:sp>
        <p:nvSpPr>
          <p:cNvPr id="8" name="文本框 7">
            <a:extLst>
              <a:ext uri="{FF2B5EF4-FFF2-40B4-BE49-F238E27FC236}">
                <a16:creationId xmlns:a16="http://schemas.microsoft.com/office/drawing/2014/main" id="{E4DFB691-3E95-4612-A5D9-5AA9655B27DC}"/>
              </a:ext>
            </a:extLst>
          </p:cNvPr>
          <p:cNvSpPr txBox="1"/>
          <p:nvPr/>
        </p:nvSpPr>
        <p:spPr>
          <a:xfrm>
            <a:off x="10429875" y="4692500"/>
            <a:ext cx="1090613" cy="1444775"/>
          </a:xfrm>
          <a:prstGeom prst="rect">
            <a:avLst/>
          </a:prstGeom>
          <a:noFill/>
        </p:spPr>
        <p:txBody>
          <a:bodyPr wrap="none" rtlCol="0">
            <a:prstTxWarp prst="textPlain">
              <a:avLst/>
            </a:prstTxWarp>
            <a:spAutoFit/>
          </a:bodyPr>
          <a:lstStyle/>
          <a:p>
            <a:r>
              <a:rPr lang="en-US" altLang="zh-CN" dirty="0">
                <a:solidFill>
                  <a:schemeClr val="accent1">
                    <a:lumMod val="20000"/>
                    <a:lumOff val="80000"/>
                  </a:schemeClr>
                </a:solidFill>
                <a:latin typeface="Impact" panose="020B0806030902050204" pitchFamily="34" charset="0"/>
                <a:ea typeface="微软雅黑" panose="020B0503020204020204" pitchFamily="34" charset="-122"/>
              </a:rPr>
              <a:t>04</a:t>
            </a:r>
            <a:endParaRPr lang="zh-CN" altLang="en-US" dirty="0">
              <a:solidFill>
                <a:schemeClr val="accent1">
                  <a:lumMod val="20000"/>
                  <a:lumOff val="80000"/>
                </a:schemeClr>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1778067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F9A843-D829-49C2-A01A-4B7D9BD528C1}"/>
              </a:ext>
            </a:extLst>
          </p:cNvPr>
          <p:cNvSpPr>
            <a:spLocks noGrp="1"/>
          </p:cNvSpPr>
          <p:nvPr>
            <p:ph type="title"/>
          </p:nvPr>
        </p:nvSpPr>
        <p:spPr/>
        <p:txBody>
          <a:bodyPr/>
          <a:lstStyle/>
          <a:p>
            <a:r>
              <a:rPr lang="zh-CN" altLang="en-US" dirty="0">
                <a:latin typeface="+mn-lt"/>
                <a:ea typeface="+mn-ea"/>
                <a:cs typeface="+mn-ea"/>
                <a:sym typeface="+mn-lt"/>
              </a:rPr>
              <a:t>实验结果与展望</a:t>
            </a:r>
            <a:endParaRPr lang="zh-CN" altLang="en-US" b="1" dirty="0">
              <a:latin typeface="+mn-lt"/>
              <a:ea typeface="+mn-ea"/>
              <a:cs typeface="+mn-ea"/>
              <a:sym typeface="+mn-lt"/>
            </a:endParaRPr>
          </a:p>
        </p:txBody>
      </p:sp>
      <p:sp>
        <p:nvSpPr>
          <p:cNvPr id="5" name="灯片编号占位符 4">
            <a:extLst>
              <a:ext uri="{FF2B5EF4-FFF2-40B4-BE49-F238E27FC236}">
                <a16:creationId xmlns:a16="http://schemas.microsoft.com/office/drawing/2014/main" id="{75A21381-93E7-4696-AA8D-3C561D27722F}"/>
              </a:ext>
            </a:extLst>
          </p:cNvPr>
          <p:cNvSpPr>
            <a:spLocks noGrp="1"/>
          </p:cNvSpPr>
          <p:nvPr>
            <p:ph type="sldNum" sz="quarter" idx="12"/>
          </p:nvPr>
        </p:nvSpPr>
        <p:spPr/>
        <p:txBody>
          <a:bodyPr/>
          <a:lstStyle/>
          <a:p>
            <a:fld id="{2515AB8F-1C56-49E9-90C8-78D22B0C1B97}" type="slidenum">
              <a:rPr lang="zh-CN" altLang="en-US" smtClean="0">
                <a:cs typeface="+mn-ea"/>
                <a:sym typeface="+mn-lt"/>
              </a:rPr>
              <a:t>16</a:t>
            </a:fld>
            <a:endParaRPr lang="zh-CN" altLang="en-US">
              <a:cs typeface="+mn-ea"/>
              <a:sym typeface="+mn-lt"/>
            </a:endParaRPr>
          </a:p>
        </p:txBody>
      </p:sp>
      <p:sp>
        <p:nvSpPr>
          <p:cNvPr id="7" name="文本框 6">
            <a:extLst>
              <a:ext uri="{FF2B5EF4-FFF2-40B4-BE49-F238E27FC236}">
                <a16:creationId xmlns:a16="http://schemas.microsoft.com/office/drawing/2014/main" id="{F0456292-FE55-4149-80D1-4274CBD2D113}"/>
              </a:ext>
            </a:extLst>
          </p:cNvPr>
          <p:cNvSpPr txBox="1"/>
          <p:nvPr/>
        </p:nvSpPr>
        <p:spPr>
          <a:xfrm>
            <a:off x="1511817" y="2018525"/>
            <a:ext cx="9168366" cy="2645839"/>
          </a:xfrm>
          <a:prstGeom prst="rect">
            <a:avLst/>
          </a:prstGeom>
          <a:noFill/>
        </p:spPr>
        <p:txBody>
          <a:bodyPr wrap="square" rtlCol="0">
            <a:normAutofit/>
          </a:bodyPr>
          <a:lstStyle/>
          <a:p>
            <a:pPr algn="ctr">
              <a:lnSpc>
                <a:spcPct val="130000"/>
              </a:lnSpc>
              <a:spcAft>
                <a:spcPts val="600"/>
              </a:spcAft>
            </a:pPr>
            <a:endParaRPr lang="zh-CN" altLang="en-US" sz="2000" dirty="0">
              <a:cs typeface="+mn-ea"/>
              <a:sym typeface="+mn-lt"/>
            </a:endParaRPr>
          </a:p>
        </p:txBody>
      </p:sp>
      <p:sp>
        <p:nvSpPr>
          <p:cNvPr id="8" name="文本框 7">
            <a:extLst>
              <a:ext uri="{FF2B5EF4-FFF2-40B4-BE49-F238E27FC236}">
                <a16:creationId xmlns:a16="http://schemas.microsoft.com/office/drawing/2014/main" id="{8C9BEA2F-CCFE-4835-88FA-6FFCE877BEBF}"/>
              </a:ext>
            </a:extLst>
          </p:cNvPr>
          <p:cNvSpPr txBox="1"/>
          <p:nvPr/>
        </p:nvSpPr>
        <p:spPr>
          <a:xfrm>
            <a:off x="290947" y="1522068"/>
            <a:ext cx="5444836" cy="4998806"/>
          </a:xfrm>
          <a:prstGeom prst="rect">
            <a:avLst/>
          </a:prstGeom>
          <a:noFill/>
        </p:spPr>
        <p:txBody>
          <a:bodyPr wrap="square" rtlCol="0">
            <a:normAutofit fontScale="92500" lnSpcReduction="10000"/>
          </a:bodyPr>
          <a:lstStyle/>
          <a:p>
            <a:pPr>
              <a:lnSpc>
                <a:spcPct val="130000"/>
              </a:lnSpc>
              <a:spcAft>
                <a:spcPts val="600"/>
              </a:spcAft>
            </a:pPr>
            <a:r>
              <a:rPr lang="zh-CN" altLang="en-US" sz="2000" b="1" dirty="0">
                <a:cs typeface="+mn-ea"/>
                <a:sym typeface="+mn-lt"/>
              </a:rPr>
              <a:t>展望</a:t>
            </a:r>
            <a:r>
              <a:rPr lang="zh-CN" altLang="en-US" sz="2000" dirty="0">
                <a:cs typeface="+mn-ea"/>
                <a:sym typeface="+mn-lt"/>
              </a:rPr>
              <a:t>：</a:t>
            </a:r>
            <a:endParaRPr lang="en-US" altLang="zh-CN" sz="2000" dirty="0">
              <a:cs typeface="+mn-ea"/>
              <a:sym typeface="+mn-lt"/>
            </a:endParaRPr>
          </a:p>
          <a:p>
            <a:pPr>
              <a:lnSpc>
                <a:spcPct val="130000"/>
              </a:lnSpc>
              <a:spcAft>
                <a:spcPts val="600"/>
              </a:spcAft>
            </a:pPr>
            <a:r>
              <a:rPr lang="zh-CN" altLang="zh-CN" sz="2000" dirty="0"/>
              <a:t>没有</a:t>
            </a:r>
            <a:r>
              <a:rPr lang="zh-CN" altLang="en-US" sz="2000" dirty="0"/>
              <a:t>进一步在</a:t>
            </a:r>
            <a:r>
              <a:rPr lang="zh-CN" altLang="zh-CN" sz="2000" dirty="0"/>
              <a:t>短语</a:t>
            </a:r>
            <a:r>
              <a:rPr lang="zh-CN" altLang="en-US" sz="2000" dirty="0"/>
              <a:t>上的工作</a:t>
            </a:r>
            <a:r>
              <a:rPr lang="zh-CN" altLang="zh-CN" sz="2000" dirty="0"/>
              <a:t>、没有更合理的筛选。只能处理文本、在其他领域比如情感分析效果不好，可能与委婉语与目标词指代关系模糊有关。</a:t>
            </a:r>
            <a:endParaRPr lang="en-US" altLang="zh-CN" sz="2000" dirty="0"/>
          </a:p>
          <a:p>
            <a:pPr>
              <a:lnSpc>
                <a:spcPct val="130000"/>
              </a:lnSpc>
              <a:spcAft>
                <a:spcPts val="600"/>
              </a:spcAft>
            </a:pPr>
            <a:r>
              <a:rPr lang="zh-CN" altLang="zh-CN" sz="2000" dirty="0"/>
              <a:t>数据来自各个论坛，并非完全为了逃避检测的文本，没做对抗性测试</a:t>
            </a:r>
            <a:r>
              <a:rPr lang="zh-CN" altLang="en-US" sz="2000" dirty="0"/>
              <a:t>，</a:t>
            </a:r>
            <a:r>
              <a:rPr lang="zh-CN" altLang="zh-CN" sz="2000" dirty="0"/>
              <a:t>没在实际中测试，但是在各个平台的毒性检测上证明委婉语有逃避检测效果。</a:t>
            </a:r>
            <a:endParaRPr lang="en-US" altLang="zh-CN" sz="2000" dirty="0"/>
          </a:p>
          <a:p>
            <a:r>
              <a:rPr lang="zh-CN" altLang="zh-CN" b="1" dirty="0"/>
              <a:t>扩展</a:t>
            </a:r>
            <a:r>
              <a:rPr lang="zh-CN" altLang="zh-CN" dirty="0"/>
              <a:t>：</a:t>
            </a:r>
            <a:endParaRPr lang="en-US" altLang="zh-CN" dirty="0"/>
          </a:p>
          <a:p>
            <a:endParaRPr lang="zh-CN" altLang="zh-CN" dirty="0"/>
          </a:p>
          <a:p>
            <a:r>
              <a:rPr lang="zh-CN" altLang="zh-CN" sz="2000" dirty="0"/>
              <a:t>委婉短语检测：针对委婉短语进行的检测，使用</a:t>
            </a:r>
            <a:r>
              <a:rPr lang="en-US" altLang="zh-CN" sz="2000" dirty="0" err="1"/>
              <a:t>spanbert</a:t>
            </a:r>
            <a:r>
              <a:rPr lang="zh-CN" altLang="zh-CN" sz="2000" dirty="0"/>
              <a:t>从短语层面进行遮掩</a:t>
            </a:r>
            <a:r>
              <a:rPr lang="zh-CN" altLang="en-US" sz="2000" dirty="0"/>
              <a:t>，</a:t>
            </a:r>
            <a:r>
              <a:rPr lang="zh-CN" altLang="zh-CN" sz="2000" dirty="0"/>
              <a:t>添加了一个筛选候选词的过程。使用</a:t>
            </a:r>
            <a:r>
              <a:rPr lang="en-US" altLang="zh-CN" sz="2000" dirty="0" err="1"/>
              <a:t>autopharse</a:t>
            </a:r>
            <a:r>
              <a:rPr lang="zh-CN" altLang="zh-CN" sz="2000" dirty="0"/>
              <a:t>来筛选候选委婉短语。</a:t>
            </a:r>
          </a:p>
          <a:p>
            <a:pPr>
              <a:lnSpc>
                <a:spcPct val="130000"/>
              </a:lnSpc>
              <a:spcAft>
                <a:spcPts val="600"/>
              </a:spcAft>
            </a:pPr>
            <a:endParaRPr lang="zh-CN" altLang="zh-CN" sz="2000" dirty="0"/>
          </a:p>
          <a:p>
            <a:pPr>
              <a:lnSpc>
                <a:spcPct val="130000"/>
              </a:lnSpc>
              <a:spcAft>
                <a:spcPts val="600"/>
              </a:spcAft>
            </a:pPr>
            <a:endParaRPr lang="en-US" altLang="zh-CN" sz="2000" dirty="0">
              <a:cs typeface="+mn-ea"/>
              <a:sym typeface="+mn-lt"/>
            </a:endParaRPr>
          </a:p>
        </p:txBody>
      </p:sp>
      <p:pic>
        <p:nvPicPr>
          <p:cNvPr id="6" name="图片 5">
            <a:extLst>
              <a:ext uri="{FF2B5EF4-FFF2-40B4-BE49-F238E27FC236}">
                <a16:creationId xmlns:a16="http://schemas.microsoft.com/office/drawing/2014/main" id="{A1E60BF3-5722-4D0F-94A5-1DC8783ACC7B}"/>
              </a:ext>
            </a:extLst>
          </p:cNvPr>
          <p:cNvPicPr>
            <a:picLocks noChangeAspect="1"/>
          </p:cNvPicPr>
          <p:nvPr/>
        </p:nvPicPr>
        <p:blipFill rotWithShape="1">
          <a:blip r:embed="rId3"/>
          <a:srcRect r="35647"/>
          <a:stretch/>
        </p:blipFill>
        <p:spPr>
          <a:xfrm>
            <a:off x="6063743" y="1754839"/>
            <a:ext cx="5093711" cy="2066925"/>
          </a:xfrm>
          <a:prstGeom prst="rect">
            <a:avLst/>
          </a:prstGeom>
        </p:spPr>
      </p:pic>
      <p:pic>
        <p:nvPicPr>
          <p:cNvPr id="9" name="图片 8">
            <a:extLst>
              <a:ext uri="{FF2B5EF4-FFF2-40B4-BE49-F238E27FC236}">
                <a16:creationId xmlns:a16="http://schemas.microsoft.com/office/drawing/2014/main" id="{38AA3537-E147-4F02-BA50-1673426F0FF6}"/>
              </a:ext>
            </a:extLst>
          </p:cNvPr>
          <p:cNvPicPr>
            <a:picLocks noChangeAspect="1"/>
          </p:cNvPicPr>
          <p:nvPr/>
        </p:nvPicPr>
        <p:blipFill>
          <a:blip r:embed="rId4"/>
          <a:stretch>
            <a:fillRect/>
          </a:stretch>
        </p:blipFill>
        <p:spPr>
          <a:xfrm>
            <a:off x="6095205" y="4568387"/>
            <a:ext cx="5093712" cy="1535092"/>
          </a:xfrm>
          <a:prstGeom prst="rect">
            <a:avLst/>
          </a:prstGeom>
        </p:spPr>
      </p:pic>
      <p:sp>
        <p:nvSpPr>
          <p:cNvPr id="10" name="文本占位符 5">
            <a:extLst>
              <a:ext uri="{FF2B5EF4-FFF2-40B4-BE49-F238E27FC236}">
                <a16:creationId xmlns:a16="http://schemas.microsoft.com/office/drawing/2014/main" id="{DD426AD2-1810-42A3-838C-C59A341F68C3}"/>
              </a:ext>
            </a:extLst>
          </p:cNvPr>
          <p:cNvSpPr txBox="1">
            <a:spLocks/>
          </p:cNvSpPr>
          <p:nvPr/>
        </p:nvSpPr>
        <p:spPr>
          <a:xfrm>
            <a:off x="7203569" y="1359128"/>
            <a:ext cx="4546600" cy="1015623"/>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委婉语识别</a:t>
            </a:r>
          </a:p>
        </p:txBody>
      </p:sp>
      <p:sp>
        <p:nvSpPr>
          <p:cNvPr id="11" name="文本占位符 5">
            <a:extLst>
              <a:ext uri="{FF2B5EF4-FFF2-40B4-BE49-F238E27FC236}">
                <a16:creationId xmlns:a16="http://schemas.microsoft.com/office/drawing/2014/main" id="{F65BD361-43F1-4DD6-BA69-6B208A1F2145}"/>
              </a:ext>
            </a:extLst>
          </p:cNvPr>
          <p:cNvSpPr txBox="1">
            <a:spLocks/>
          </p:cNvSpPr>
          <p:nvPr/>
        </p:nvSpPr>
        <p:spPr>
          <a:xfrm>
            <a:off x="7203569" y="4101990"/>
            <a:ext cx="4546600" cy="1015623"/>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委婉语鉴别</a:t>
            </a:r>
          </a:p>
        </p:txBody>
      </p:sp>
    </p:spTree>
    <p:extLst>
      <p:ext uri="{BB962C8B-B14F-4D97-AF65-F5344CB8AC3E}">
        <p14:creationId xmlns:p14="http://schemas.microsoft.com/office/powerpoint/2010/main" val="4222861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9F8976-2F10-453C-990D-E81CC0E96048}"/>
              </a:ext>
            </a:extLst>
          </p:cNvPr>
          <p:cNvSpPr>
            <a:spLocks noGrp="1"/>
          </p:cNvSpPr>
          <p:nvPr>
            <p:ph type="title"/>
          </p:nvPr>
        </p:nvSpPr>
        <p:spPr/>
        <p:txBody>
          <a:bodyPr/>
          <a:lstStyle/>
          <a:p>
            <a:r>
              <a:rPr lang="en-US" altLang="zh-CN" dirty="0"/>
              <a:t>Transformer</a:t>
            </a:r>
            <a:endParaRPr lang="zh-CN" altLang="en-US" dirty="0">
              <a:latin typeface="+mn-lt"/>
              <a:ea typeface="+mn-ea"/>
              <a:cs typeface="+mn-ea"/>
              <a:sym typeface="+mn-lt"/>
            </a:endParaRPr>
          </a:p>
        </p:txBody>
      </p:sp>
      <p:sp>
        <p:nvSpPr>
          <p:cNvPr id="3" name="灯片编号占位符 2">
            <a:extLst>
              <a:ext uri="{FF2B5EF4-FFF2-40B4-BE49-F238E27FC236}">
                <a16:creationId xmlns:a16="http://schemas.microsoft.com/office/drawing/2014/main" id="{F4D46F5B-491A-44A9-8EC6-2DB06B8052A5}"/>
              </a:ext>
            </a:extLst>
          </p:cNvPr>
          <p:cNvSpPr>
            <a:spLocks noGrp="1"/>
          </p:cNvSpPr>
          <p:nvPr>
            <p:ph type="sldNum" sz="quarter" idx="12"/>
          </p:nvPr>
        </p:nvSpPr>
        <p:spPr/>
        <p:txBody>
          <a:bodyPr/>
          <a:lstStyle/>
          <a:p>
            <a:fld id="{2515AB8F-1C56-49E9-90C8-78D22B0C1B97}" type="slidenum">
              <a:rPr lang="zh-CN" altLang="en-US" smtClean="0">
                <a:cs typeface="+mn-ea"/>
                <a:sym typeface="+mn-lt"/>
              </a:rPr>
              <a:pPr/>
              <a:t>17</a:t>
            </a:fld>
            <a:endParaRPr lang="zh-CN" altLang="en-US" dirty="0">
              <a:cs typeface="+mn-ea"/>
              <a:sym typeface="+mn-lt"/>
            </a:endParaRPr>
          </a:p>
        </p:txBody>
      </p:sp>
      <p:sp>
        <p:nvSpPr>
          <p:cNvPr id="9" name="矩形 8">
            <a:extLst>
              <a:ext uri="{FF2B5EF4-FFF2-40B4-BE49-F238E27FC236}">
                <a16:creationId xmlns:a16="http://schemas.microsoft.com/office/drawing/2014/main" id="{800D7A6E-5658-4CA6-B7E7-505103779B6C}"/>
              </a:ext>
            </a:extLst>
          </p:cNvPr>
          <p:cNvSpPr/>
          <p:nvPr/>
        </p:nvSpPr>
        <p:spPr>
          <a:xfrm>
            <a:off x="7903552" y="1118169"/>
            <a:ext cx="3600000" cy="5605904"/>
          </a:xfrm>
          <a:prstGeom prst="rect">
            <a:avLst/>
          </a:prstGeom>
          <a:noFill/>
          <a:ln>
            <a:solidFill>
              <a:schemeClr val="accent1"/>
            </a:solid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iṥ1íďe">
            <a:extLst>
              <a:ext uri="{FF2B5EF4-FFF2-40B4-BE49-F238E27FC236}">
                <a16:creationId xmlns:a16="http://schemas.microsoft.com/office/drawing/2014/main" id="{98947B98-9BE7-410B-8F38-9B1619698769}"/>
              </a:ext>
            </a:extLst>
          </p:cNvPr>
          <p:cNvSpPr/>
          <p:nvPr/>
        </p:nvSpPr>
        <p:spPr>
          <a:xfrm flipH="1">
            <a:off x="950068" y="1219156"/>
            <a:ext cx="2289573" cy="560065"/>
          </a:xfrm>
          <a:prstGeom prst="rect">
            <a:avLst/>
          </a:prstGeom>
          <a:scene3d>
            <a:camera prst="perspectiveLeft">
              <a:rot lat="0" lon="0" rev="0"/>
            </a:camera>
            <a:lightRig rig="threePt" dir="t"/>
          </a:scene3d>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en-US" altLang="zh-CN" sz="2400" b="1" dirty="0">
                <a:cs typeface="+mn-ea"/>
                <a:sym typeface="+mn-lt"/>
              </a:rPr>
              <a:t>QKV</a:t>
            </a:r>
            <a:r>
              <a:rPr lang="zh-CN" altLang="en-US" sz="2400" b="1" dirty="0">
                <a:cs typeface="+mn-ea"/>
                <a:sym typeface="+mn-lt"/>
              </a:rPr>
              <a:t>机制</a:t>
            </a:r>
          </a:p>
        </p:txBody>
      </p:sp>
      <p:sp>
        <p:nvSpPr>
          <p:cNvPr id="22" name="light-bulb_62830">
            <a:extLst>
              <a:ext uri="{FF2B5EF4-FFF2-40B4-BE49-F238E27FC236}">
                <a16:creationId xmlns:a16="http://schemas.microsoft.com/office/drawing/2014/main" id="{C036B83C-BCF9-419B-94CE-0B74C3D65416}"/>
              </a:ext>
            </a:extLst>
          </p:cNvPr>
          <p:cNvSpPr>
            <a:spLocks noChangeAspect="1"/>
          </p:cNvSpPr>
          <p:nvPr/>
        </p:nvSpPr>
        <p:spPr bwMode="auto">
          <a:xfrm>
            <a:off x="816732" y="4115202"/>
            <a:ext cx="504163" cy="504000"/>
          </a:xfrm>
          <a:custGeom>
            <a:avLst/>
            <a:gdLst>
              <a:gd name="connsiteX0" fmla="*/ 291327 w 608430"/>
              <a:gd name="connsiteY0" fmla="*/ 232337 h 608239"/>
              <a:gd name="connsiteX1" fmla="*/ 296219 w 608430"/>
              <a:gd name="connsiteY1" fmla="*/ 235039 h 608239"/>
              <a:gd name="connsiteX2" fmla="*/ 304232 w 608430"/>
              <a:gd name="connsiteY2" fmla="*/ 238780 h 608239"/>
              <a:gd name="connsiteX3" fmla="*/ 312246 w 608430"/>
              <a:gd name="connsiteY3" fmla="*/ 235039 h 608239"/>
              <a:gd name="connsiteX4" fmla="*/ 317241 w 608430"/>
              <a:gd name="connsiteY4" fmla="*/ 232337 h 608239"/>
              <a:gd name="connsiteX5" fmla="*/ 323173 w 608430"/>
              <a:gd name="connsiteY5" fmla="*/ 235454 h 608239"/>
              <a:gd name="connsiteX6" fmla="*/ 325359 w 608430"/>
              <a:gd name="connsiteY6" fmla="*/ 242936 h 608239"/>
              <a:gd name="connsiteX7" fmla="*/ 304232 w 608430"/>
              <a:gd name="connsiteY7" fmla="*/ 363165 h 608239"/>
              <a:gd name="connsiteX8" fmla="*/ 283106 w 608430"/>
              <a:gd name="connsiteY8" fmla="*/ 243040 h 608239"/>
              <a:gd name="connsiteX9" fmla="*/ 285499 w 608430"/>
              <a:gd name="connsiteY9" fmla="*/ 235454 h 608239"/>
              <a:gd name="connsiteX10" fmla="*/ 291327 w 608430"/>
              <a:gd name="connsiteY10" fmla="*/ 232337 h 608239"/>
              <a:gd name="connsiteX11" fmla="*/ 304233 w 608430"/>
              <a:gd name="connsiteY11" fmla="*/ 124019 h 608239"/>
              <a:gd name="connsiteX12" fmla="*/ 408192 w 608430"/>
              <a:gd name="connsiteY12" fmla="*/ 220890 h 608239"/>
              <a:gd name="connsiteX13" fmla="*/ 375724 w 608430"/>
              <a:gd name="connsiteY13" fmla="*/ 308406 h 608239"/>
              <a:gd name="connsiteX14" fmla="*/ 338366 w 608430"/>
              <a:gd name="connsiteY14" fmla="*/ 389063 h 608239"/>
              <a:gd name="connsiteX15" fmla="*/ 320779 w 608430"/>
              <a:gd name="connsiteY15" fmla="*/ 389063 h 608239"/>
              <a:gd name="connsiteX16" fmla="*/ 345858 w 608430"/>
              <a:gd name="connsiteY16" fmla="*/ 246459 h 608239"/>
              <a:gd name="connsiteX17" fmla="*/ 345962 w 608430"/>
              <a:gd name="connsiteY17" fmla="*/ 246147 h 608239"/>
              <a:gd name="connsiteX18" fmla="*/ 338990 w 608430"/>
              <a:gd name="connsiteY18" fmla="*/ 221825 h 608239"/>
              <a:gd name="connsiteX19" fmla="*/ 317241 w 608430"/>
              <a:gd name="connsiteY19" fmla="*/ 211535 h 608239"/>
              <a:gd name="connsiteX20" fmla="*/ 304233 w 608430"/>
              <a:gd name="connsiteY20" fmla="*/ 214965 h 608239"/>
              <a:gd name="connsiteX21" fmla="*/ 291329 w 608430"/>
              <a:gd name="connsiteY21" fmla="*/ 211535 h 608239"/>
              <a:gd name="connsiteX22" fmla="*/ 269788 w 608430"/>
              <a:gd name="connsiteY22" fmla="*/ 221929 h 608239"/>
              <a:gd name="connsiteX23" fmla="*/ 262503 w 608430"/>
              <a:gd name="connsiteY23" fmla="*/ 246147 h 608239"/>
              <a:gd name="connsiteX24" fmla="*/ 262607 w 608430"/>
              <a:gd name="connsiteY24" fmla="*/ 246459 h 608239"/>
              <a:gd name="connsiteX25" fmla="*/ 287687 w 608430"/>
              <a:gd name="connsiteY25" fmla="*/ 389063 h 608239"/>
              <a:gd name="connsiteX26" fmla="*/ 270204 w 608430"/>
              <a:gd name="connsiteY26" fmla="*/ 389063 h 608239"/>
              <a:gd name="connsiteX27" fmla="*/ 232845 w 608430"/>
              <a:gd name="connsiteY27" fmla="*/ 308303 h 608239"/>
              <a:gd name="connsiteX28" fmla="*/ 200377 w 608430"/>
              <a:gd name="connsiteY28" fmla="*/ 220890 h 608239"/>
              <a:gd name="connsiteX29" fmla="*/ 304233 w 608430"/>
              <a:gd name="connsiteY29" fmla="*/ 124019 h 608239"/>
              <a:gd name="connsiteX30" fmla="*/ 304195 w 608430"/>
              <a:gd name="connsiteY30" fmla="*/ 89961 h 608239"/>
              <a:gd name="connsiteX31" fmla="*/ 166184 w 608430"/>
              <a:gd name="connsiteY31" fmla="*/ 220907 h 608239"/>
              <a:gd name="connsiteX32" fmla="*/ 204590 w 608430"/>
              <a:gd name="connsiteY32" fmla="*/ 327535 h 608239"/>
              <a:gd name="connsiteX33" fmla="*/ 237688 w 608430"/>
              <a:gd name="connsiteY33" fmla="*/ 406623 h 608239"/>
              <a:gd name="connsiteX34" fmla="*/ 251114 w 608430"/>
              <a:gd name="connsiteY34" fmla="*/ 422731 h 608239"/>
              <a:gd name="connsiteX35" fmla="*/ 239041 w 608430"/>
              <a:gd name="connsiteY35" fmla="*/ 438944 h 608239"/>
              <a:gd name="connsiteX36" fmla="*/ 248720 w 608430"/>
              <a:gd name="connsiteY36" fmla="*/ 454325 h 608239"/>
              <a:gd name="connsiteX37" fmla="*/ 239041 w 608430"/>
              <a:gd name="connsiteY37" fmla="*/ 469602 h 608239"/>
              <a:gd name="connsiteX38" fmla="*/ 256110 w 608430"/>
              <a:gd name="connsiteY38" fmla="*/ 486646 h 608239"/>
              <a:gd name="connsiteX39" fmla="*/ 266518 w 608430"/>
              <a:gd name="connsiteY39" fmla="*/ 486646 h 608239"/>
              <a:gd name="connsiteX40" fmla="*/ 304195 w 608430"/>
              <a:gd name="connsiteY40" fmla="*/ 518135 h 608239"/>
              <a:gd name="connsiteX41" fmla="*/ 341977 w 608430"/>
              <a:gd name="connsiteY41" fmla="*/ 486646 h 608239"/>
              <a:gd name="connsiteX42" fmla="*/ 352385 w 608430"/>
              <a:gd name="connsiteY42" fmla="*/ 486646 h 608239"/>
              <a:gd name="connsiteX43" fmla="*/ 369454 w 608430"/>
              <a:gd name="connsiteY43" fmla="*/ 469602 h 608239"/>
              <a:gd name="connsiteX44" fmla="*/ 359774 w 608430"/>
              <a:gd name="connsiteY44" fmla="*/ 454325 h 608239"/>
              <a:gd name="connsiteX45" fmla="*/ 369454 w 608430"/>
              <a:gd name="connsiteY45" fmla="*/ 438944 h 608239"/>
              <a:gd name="connsiteX46" fmla="*/ 357485 w 608430"/>
              <a:gd name="connsiteY46" fmla="*/ 422731 h 608239"/>
              <a:gd name="connsiteX47" fmla="*/ 370911 w 608430"/>
              <a:gd name="connsiteY47" fmla="*/ 406623 h 608239"/>
              <a:gd name="connsiteX48" fmla="*/ 403905 w 608430"/>
              <a:gd name="connsiteY48" fmla="*/ 327535 h 608239"/>
              <a:gd name="connsiteX49" fmla="*/ 442206 w 608430"/>
              <a:gd name="connsiteY49" fmla="*/ 220907 h 608239"/>
              <a:gd name="connsiteX50" fmla="*/ 304195 w 608430"/>
              <a:gd name="connsiteY50" fmla="*/ 89961 h 608239"/>
              <a:gd name="connsiteX51" fmla="*/ 341872 w 608430"/>
              <a:gd name="connsiteY51" fmla="*/ 65 h 608239"/>
              <a:gd name="connsiteX52" fmla="*/ 347077 w 608430"/>
              <a:gd name="connsiteY52" fmla="*/ 3598 h 608239"/>
              <a:gd name="connsiteX53" fmla="*/ 401719 w 608430"/>
              <a:gd name="connsiteY53" fmla="*/ 46416 h 608239"/>
              <a:gd name="connsiteX54" fmla="*/ 443351 w 608430"/>
              <a:gd name="connsiteY54" fmla="*/ 34776 h 608239"/>
              <a:gd name="connsiteX55" fmla="*/ 449700 w 608430"/>
              <a:gd name="connsiteY55" fmla="*/ 34984 h 608239"/>
              <a:gd name="connsiteX56" fmla="*/ 453239 w 608430"/>
              <a:gd name="connsiteY56" fmla="*/ 40284 h 608239"/>
              <a:gd name="connsiteX57" fmla="*/ 515479 w 608430"/>
              <a:gd name="connsiteY57" fmla="*/ 103471 h 608239"/>
              <a:gd name="connsiteX58" fmla="*/ 529946 w 608430"/>
              <a:gd name="connsiteY58" fmla="*/ 102744 h 608239"/>
              <a:gd name="connsiteX59" fmla="*/ 535879 w 608430"/>
              <a:gd name="connsiteY59" fmla="*/ 105134 h 608239"/>
              <a:gd name="connsiteX60" fmla="*/ 537336 w 608430"/>
              <a:gd name="connsiteY60" fmla="*/ 111369 h 608239"/>
              <a:gd name="connsiteX61" fmla="*/ 539314 w 608430"/>
              <a:gd name="connsiteY61" fmla="*/ 167905 h 608239"/>
              <a:gd name="connsiteX62" fmla="*/ 587191 w 608430"/>
              <a:gd name="connsiteY62" fmla="*/ 198251 h 608239"/>
              <a:gd name="connsiteX63" fmla="*/ 591770 w 608430"/>
              <a:gd name="connsiteY63" fmla="*/ 202616 h 608239"/>
              <a:gd name="connsiteX64" fmla="*/ 590938 w 608430"/>
              <a:gd name="connsiteY64" fmla="*/ 208852 h 608239"/>
              <a:gd name="connsiteX65" fmla="*/ 605821 w 608430"/>
              <a:gd name="connsiteY65" fmla="*/ 310076 h 608239"/>
              <a:gd name="connsiteX66" fmla="*/ 608423 w 608430"/>
              <a:gd name="connsiteY66" fmla="*/ 315896 h 608239"/>
              <a:gd name="connsiteX67" fmla="*/ 605301 w 608430"/>
              <a:gd name="connsiteY67" fmla="*/ 321300 h 608239"/>
              <a:gd name="connsiteX68" fmla="*/ 582403 w 608430"/>
              <a:gd name="connsiteY68" fmla="*/ 420029 h 608239"/>
              <a:gd name="connsiteX69" fmla="*/ 582715 w 608430"/>
              <a:gd name="connsiteY69" fmla="*/ 426369 h 608239"/>
              <a:gd name="connsiteX70" fmla="*/ 577719 w 608430"/>
              <a:gd name="connsiteY70" fmla="*/ 430318 h 608239"/>
              <a:gd name="connsiteX71" fmla="*/ 527865 w 608430"/>
              <a:gd name="connsiteY71" fmla="*/ 456507 h 608239"/>
              <a:gd name="connsiteX72" fmla="*/ 521412 w 608430"/>
              <a:gd name="connsiteY72" fmla="*/ 511796 h 608239"/>
              <a:gd name="connsiteX73" fmla="*/ 521620 w 608430"/>
              <a:gd name="connsiteY73" fmla="*/ 513666 h 608239"/>
              <a:gd name="connsiteX74" fmla="*/ 514751 w 608430"/>
              <a:gd name="connsiteY74" fmla="*/ 520526 h 608239"/>
              <a:gd name="connsiteX75" fmla="*/ 513502 w 608430"/>
              <a:gd name="connsiteY75" fmla="*/ 520422 h 608239"/>
              <a:gd name="connsiteX76" fmla="*/ 490396 w 608430"/>
              <a:gd name="connsiteY76" fmla="*/ 518239 h 608239"/>
              <a:gd name="connsiteX77" fmla="*/ 432110 w 608430"/>
              <a:gd name="connsiteY77" fmla="*/ 576749 h 608239"/>
              <a:gd name="connsiteX78" fmla="*/ 428155 w 608430"/>
              <a:gd name="connsiteY78" fmla="*/ 581738 h 608239"/>
              <a:gd name="connsiteX79" fmla="*/ 421806 w 608430"/>
              <a:gd name="connsiteY79" fmla="*/ 581426 h 608239"/>
              <a:gd name="connsiteX80" fmla="*/ 377052 w 608430"/>
              <a:gd name="connsiteY80" fmla="*/ 566461 h 608239"/>
              <a:gd name="connsiteX81" fmla="*/ 323242 w 608430"/>
              <a:gd name="connsiteY81" fmla="*/ 605017 h 608239"/>
              <a:gd name="connsiteX82" fmla="*/ 321889 w 608430"/>
              <a:gd name="connsiteY82" fmla="*/ 606576 h 608239"/>
              <a:gd name="connsiteX83" fmla="*/ 320120 w 608430"/>
              <a:gd name="connsiteY83" fmla="*/ 607615 h 608239"/>
              <a:gd name="connsiteX84" fmla="*/ 320016 w 608430"/>
              <a:gd name="connsiteY84" fmla="*/ 607719 h 608239"/>
              <a:gd name="connsiteX85" fmla="*/ 319703 w 608430"/>
              <a:gd name="connsiteY85" fmla="*/ 607823 h 608239"/>
              <a:gd name="connsiteX86" fmla="*/ 317830 w 608430"/>
              <a:gd name="connsiteY86" fmla="*/ 608135 h 608239"/>
              <a:gd name="connsiteX87" fmla="*/ 317414 w 608430"/>
              <a:gd name="connsiteY87" fmla="*/ 608239 h 608239"/>
              <a:gd name="connsiteX88" fmla="*/ 315852 w 608430"/>
              <a:gd name="connsiteY88" fmla="*/ 608031 h 608239"/>
              <a:gd name="connsiteX89" fmla="*/ 315124 w 608430"/>
              <a:gd name="connsiteY89" fmla="*/ 607823 h 608239"/>
              <a:gd name="connsiteX90" fmla="*/ 313771 w 608430"/>
              <a:gd name="connsiteY90" fmla="*/ 607096 h 608239"/>
              <a:gd name="connsiteX91" fmla="*/ 313667 w 608430"/>
              <a:gd name="connsiteY91" fmla="*/ 607096 h 608239"/>
              <a:gd name="connsiteX92" fmla="*/ 311897 w 608430"/>
              <a:gd name="connsiteY92" fmla="*/ 605537 h 608239"/>
              <a:gd name="connsiteX93" fmla="*/ 261210 w 608430"/>
              <a:gd name="connsiteY93" fmla="*/ 572488 h 608239"/>
              <a:gd name="connsiteX94" fmla="*/ 214374 w 608430"/>
              <a:gd name="connsiteY94" fmla="*/ 592546 h 608239"/>
              <a:gd name="connsiteX95" fmla="*/ 208025 w 608430"/>
              <a:gd name="connsiteY95" fmla="*/ 593585 h 608239"/>
              <a:gd name="connsiteX96" fmla="*/ 203549 w 608430"/>
              <a:gd name="connsiteY96" fmla="*/ 589117 h 608239"/>
              <a:gd name="connsiteX97" fmla="*/ 146825 w 608430"/>
              <a:gd name="connsiteY97" fmla="*/ 536114 h 608239"/>
              <a:gd name="connsiteX98" fmla="*/ 115497 w 608430"/>
              <a:gd name="connsiteY98" fmla="*/ 540999 h 608239"/>
              <a:gd name="connsiteX99" fmla="*/ 109252 w 608430"/>
              <a:gd name="connsiteY99" fmla="*/ 539752 h 608239"/>
              <a:gd name="connsiteX100" fmla="*/ 106754 w 608430"/>
              <a:gd name="connsiteY100" fmla="*/ 533828 h 608239"/>
              <a:gd name="connsiteX101" fmla="*/ 94889 w 608430"/>
              <a:gd name="connsiteY101" fmla="*/ 479163 h 608239"/>
              <a:gd name="connsiteX102" fmla="*/ 42745 w 608430"/>
              <a:gd name="connsiteY102" fmla="*/ 458586 h 608239"/>
              <a:gd name="connsiteX103" fmla="*/ 37332 w 608430"/>
              <a:gd name="connsiteY103" fmla="*/ 455260 h 608239"/>
              <a:gd name="connsiteX104" fmla="*/ 37020 w 608430"/>
              <a:gd name="connsiteY104" fmla="*/ 448817 h 608239"/>
              <a:gd name="connsiteX105" fmla="*/ 45243 w 608430"/>
              <a:gd name="connsiteY105" fmla="*/ 392489 h 608239"/>
              <a:gd name="connsiteX106" fmla="*/ 3818 w 608430"/>
              <a:gd name="connsiteY106" fmla="*/ 353309 h 608239"/>
              <a:gd name="connsiteX107" fmla="*/ 71 w 608430"/>
              <a:gd name="connsiteY107" fmla="*/ 348113 h 608239"/>
              <a:gd name="connsiteX108" fmla="*/ 2153 w 608430"/>
              <a:gd name="connsiteY108" fmla="*/ 342189 h 608239"/>
              <a:gd name="connsiteX109" fmla="*/ 30359 w 608430"/>
              <a:gd name="connsiteY109" fmla="*/ 292304 h 608239"/>
              <a:gd name="connsiteX110" fmla="*/ 6108 w 608430"/>
              <a:gd name="connsiteY110" fmla="*/ 240341 h 608239"/>
              <a:gd name="connsiteX111" fmla="*/ 4547 w 608430"/>
              <a:gd name="connsiteY111" fmla="*/ 234210 h 608239"/>
              <a:gd name="connsiteX112" fmla="*/ 8710 w 608430"/>
              <a:gd name="connsiteY112" fmla="*/ 229325 h 608239"/>
              <a:gd name="connsiteX113" fmla="*/ 52944 w 608430"/>
              <a:gd name="connsiteY113" fmla="*/ 193887 h 608239"/>
              <a:gd name="connsiteX114" fmla="*/ 48989 w 608430"/>
              <a:gd name="connsiteY114" fmla="*/ 137351 h 608239"/>
              <a:gd name="connsiteX115" fmla="*/ 49822 w 608430"/>
              <a:gd name="connsiteY115" fmla="*/ 131011 h 608239"/>
              <a:gd name="connsiteX116" fmla="*/ 55442 w 608430"/>
              <a:gd name="connsiteY116" fmla="*/ 127998 h 608239"/>
              <a:gd name="connsiteX117" fmla="*/ 124656 w 608430"/>
              <a:gd name="connsiteY117" fmla="*/ 58159 h 608239"/>
              <a:gd name="connsiteX118" fmla="*/ 127674 w 608430"/>
              <a:gd name="connsiteY118" fmla="*/ 52443 h 608239"/>
              <a:gd name="connsiteX119" fmla="*/ 133919 w 608430"/>
              <a:gd name="connsiteY119" fmla="*/ 51612 h 608239"/>
              <a:gd name="connsiteX120" fmla="*/ 170139 w 608430"/>
              <a:gd name="connsiteY120" fmla="*/ 58991 h 608239"/>
              <a:gd name="connsiteX121" fmla="*/ 225614 w 608430"/>
              <a:gd name="connsiteY121" fmla="*/ 10250 h 608239"/>
              <a:gd name="connsiteX122" fmla="*/ 230402 w 608430"/>
              <a:gd name="connsiteY122" fmla="*/ 6092 h 608239"/>
              <a:gd name="connsiteX123" fmla="*/ 236543 w 608430"/>
              <a:gd name="connsiteY123" fmla="*/ 7651 h 608239"/>
              <a:gd name="connsiteX124" fmla="*/ 285357 w 608430"/>
              <a:gd name="connsiteY124" fmla="*/ 31346 h 608239"/>
              <a:gd name="connsiteX125" fmla="*/ 335836 w 608430"/>
              <a:gd name="connsiteY125" fmla="*/ 2247 h 608239"/>
              <a:gd name="connsiteX126" fmla="*/ 341872 w 608430"/>
              <a:gd name="connsiteY126" fmla="*/ 65 h 60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8430" h="608239">
                <a:moveTo>
                  <a:pt x="291327" y="232337"/>
                </a:moveTo>
                <a:cubicBezTo>
                  <a:pt x="293617" y="232337"/>
                  <a:pt x="295386" y="234000"/>
                  <a:pt x="296219" y="235039"/>
                </a:cubicBezTo>
                <a:cubicBezTo>
                  <a:pt x="298196" y="237429"/>
                  <a:pt x="301110" y="238780"/>
                  <a:pt x="304232" y="238780"/>
                </a:cubicBezTo>
                <a:cubicBezTo>
                  <a:pt x="307354" y="238780"/>
                  <a:pt x="310268" y="237429"/>
                  <a:pt x="312246" y="235039"/>
                </a:cubicBezTo>
                <a:cubicBezTo>
                  <a:pt x="313078" y="234000"/>
                  <a:pt x="314848" y="232337"/>
                  <a:pt x="317241" y="232337"/>
                </a:cubicBezTo>
                <a:cubicBezTo>
                  <a:pt x="319219" y="232337"/>
                  <a:pt x="321508" y="233480"/>
                  <a:pt x="323173" y="235454"/>
                </a:cubicBezTo>
                <a:cubicBezTo>
                  <a:pt x="324214" y="236701"/>
                  <a:pt x="325983" y="239299"/>
                  <a:pt x="325359" y="242936"/>
                </a:cubicBezTo>
                <a:lnTo>
                  <a:pt x="304232" y="363165"/>
                </a:lnTo>
                <a:lnTo>
                  <a:pt x="283106" y="243040"/>
                </a:lnTo>
                <a:cubicBezTo>
                  <a:pt x="282585" y="239299"/>
                  <a:pt x="284667" y="236494"/>
                  <a:pt x="285499" y="235454"/>
                </a:cubicBezTo>
                <a:cubicBezTo>
                  <a:pt x="287164" y="233584"/>
                  <a:pt x="289454" y="232337"/>
                  <a:pt x="291327" y="232337"/>
                </a:cubicBezTo>
                <a:close/>
                <a:moveTo>
                  <a:pt x="304233" y="124019"/>
                </a:moveTo>
                <a:cubicBezTo>
                  <a:pt x="361572" y="124019"/>
                  <a:pt x="408192" y="167465"/>
                  <a:pt x="408192" y="220890"/>
                </a:cubicBezTo>
                <a:cubicBezTo>
                  <a:pt x="408192" y="260802"/>
                  <a:pt x="393103" y="282838"/>
                  <a:pt x="375724" y="308406"/>
                </a:cubicBezTo>
                <a:cubicBezTo>
                  <a:pt x="361260" y="329610"/>
                  <a:pt x="343673" y="355283"/>
                  <a:pt x="338366" y="389063"/>
                </a:cubicBezTo>
                <a:lnTo>
                  <a:pt x="320779" y="389063"/>
                </a:lnTo>
                <a:lnTo>
                  <a:pt x="345858" y="246459"/>
                </a:lnTo>
                <a:cubicBezTo>
                  <a:pt x="345962" y="246355"/>
                  <a:pt x="345962" y="246251"/>
                  <a:pt x="345962" y="246147"/>
                </a:cubicBezTo>
                <a:cubicBezTo>
                  <a:pt x="347315" y="237416"/>
                  <a:pt x="344713" y="228581"/>
                  <a:pt x="338990" y="221825"/>
                </a:cubicBezTo>
                <a:cubicBezTo>
                  <a:pt x="333371" y="215381"/>
                  <a:pt x="325254" y="211535"/>
                  <a:pt x="317241" y="211535"/>
                </a:cubicBezTo>
                <a:cubicBezTo>
                  <a:pt x="312662" y="211535"/>
                  <a:pt x="308187" y="212783"/>
                  <a:pt x="304233" y="214965"/>
                </a:cubicBezTo>
                <a:cubicBezTo>
                  <a:pt x="300278" y="212783"/>
                  <a:pt x="295804" y="211535"/>
                  <a:pt x="291329" y="211535"/>
                </a:cubicBezTo>
                <a:cubicBezTo>
                  <a:pt x="283316" y="211535"/>
                  <a:pt x="275511" y="215277"/>
                  <a:pt x="269788" y="221929"/>
                </a:cubicBezTo>
                <a:cubicBezTo>
                  <a:pt x="263856" y="228685"/>
                  <a:pt x="261254" y="237520"/>
                  <a:pt x="262503" y="246147"/>
                </a:cubicBezTo>
                <a:cubicBezTo>
                  <a:pt x="262607" y="246251"/>
                  <a:pt x="262607" y="246355"/>
                  <a:pt x="262607" y="246459"/>
                </a:cubicBezTo>
                <a:lnTo>
                  <a:pt x="287687" y="389063"/>
                </a:lnTo>
                <a:lnTo>
                  <a:pt x="270204" y="389063"/>
                </a:lnTo>
                <a:cubicBezTo>
                  <a:pt x="264897" y="355283"/>
                  <a:pt x="247310" y="329506"/>
                  <a:pt x="232845" y="308303"/>
                </a:cubicBezTo>
                <a:cubicBezTo>
                  <a:pt x="215362" y="282838"/>
                  <a:pt x="200377" y="260802"/>
                  <a:pt x="200377" y="220890"/>
                </a:cubicBezTo>
                <a:cubicBezTo>
                  <a:pt x="200377" y="167465"/>
                  <a:pt x="246998" y="124019"/>
                  <a:pt x="304233" y="124019"/>
                </a:cubicBezTo>
                <a:close/>
                <a:moveTo>
                  <a:pt x="304195" y="89961"/>
                </a:moveTo>
                <a:cubicBezTo>
                  <a:pt x="228112" y="89961"/>
                  <a:pt x="166184" y="148783"/>
                  <a:pt x="166184" y="220907"/>
                </a:cubicBezTo>
                <a:cubicBezTo>
                  <a:pt x="166184" y="271311"/>
                  <a:pt x="185751" y="299891"/>
                  <a:pt x="204590" y="327535"/>
                </a:cubicBezTo>
                <a:cubicBezTo>
                  <a:pt x="220410" y="350503"/>
                  <a:pt x="236647" y="374406"/>
                  <a:pt x="237688" y="406623"/>
                </a:cubicBezTo>
                <a:cubicBezTo>
                  <a:pt x="237896" y="414521"/>
                  <a:pt x="243620" y="421068"/>
                  <a:pt x="251114" y="422731"/>
                </a:cubicBezTo>
                <a:cubicBezTo>
                  <a:pt x="244141" y="424810"/>
                  <a:pt x="239041" y="431357"/>
                  <a:pt x="239041" y="438944"/>
                </a:cubicBezTo>
                <a:cubicBezTo>
                  <a:pt x="239041" y="445699"/>
                  <a:pt x="242996" y="451519"/>
                  <a:pt x="248720" y="454325"/>
                </a:cubicBezTo>
                <a:cubicBezTo>
                  <a:pt x="242996" y="457027"/>
                  <a:pt x="239041" y="462847"/>
                  <a:pt x="239041" y="469602"/>
                </a:cubicBezTo>
                <a:cubicBezTo>
                  <a:pt x="239041" y="479059"/>
                  <a:pt x="246639" y="486646"/>
                  <a:pt x="256110" y="486646"/>
                </a:cubicBezTo>
                <a:lnTo>
                  <a:pt x="266518" y="486646"/>
                </a:lnTo>
                <a:cubicBezTo>
                  <a:pt x="269745" y="504521"/>
                  <a:pt x="285357" y="518135"/>
                  <a:pt x="304195" y="518135"/>
                </a:cubicBezTo>
                <a:cubicBezTo>
                  <a:pt x="323034" y="518135"/>
                  <a:pt x="338750" y="504521"/>
                  <a:pt x="341977" y="486646"/>
                </a:cubicBezTo>
                <a:lnTo>
                  <a:pt x="352385" y="486646"/>
                </a:lnTo>
                <a:cubicBezTo>
                  <a:pt x="361752" y="486646"/>
                  <a:pt x="369454" y="479059"/>
                  <a:pt x="369454" y="469602"/>
                </a:cubicBezTo>
                <a:cubicBezTo>
                  <a:pt x="369454" y="462847"/>
                  <a:pt x="365499" y="457027"/>
                  <a:pt x="359774" y="454325"/>
                </a:cubicBezTo>
                <a:cubicBezTo>
                  <a:pt x="365499" y="451519"/>
                  <a:pt x="369454" y="445699"/>
                  <a:pt x="369454" y="438944"/>
                </a:cubicBezTo>
                <a:cubicBezTo>
                  <a:pt x="369454" y="431357"/>
                  <a:pt x="364354" y="424914"/>
                  <a:pt x="357485" y="422731"/>
                </a:cubicBezTo>
                <a:cubicBezTo>
                  <a:pt x="364978" y="421172"/>
                  <a:pt x="370599" y="414625"/>
                  <a:pt x="370911" y="406623"/>
                </a:cubicBezTo>
                <a:cubicBezTo>
                  <a:pt x="371848" y="374406"/>
                  <a:pt x="388084" y="350607"/>
                  <a:pt x="403905" y="327535"/>
                </a:cubicBezTo>
                <a:cubicBezTo>
                  <a:pt x="422743" y="299891"/>
                  <a:pt x="442206" y="271311"/>
                  <a:pt x="442206" y="220907"/>
                </a:cubicBezTo>
                <a:cubicBezTo>
                  <a:pt x="442206" y="148783"/>
                  <a:pt x="380278" y="89961"/>
                  <a:pt x="304195" y="89961"/>
                </a:cubicBezTo>
                <a:close/>
                <a:moveTo>
                  <a:pt x="341872" y="65"/>
                </a:moveTo>
                <a:cubicBezTo>
                  <a:pt x="344058" y="273"/>
                  <a:pt x="346036" y="1624"/>
                  <a:pt x="347077" y="3598"/>
                </a:cubicBezTo>
                <a:cubicBezTo>
                  <a:pt x="363001" y="33217"/>
                  <a:pt x="379862" y="46416"/>
                  <a:pt x="401719" y="46416"/>
                </a:cubicBezTo>
                <a:cubicBezTo>
                  <a:pt x="413480" y="46416"/>
                  <a:pt x="427115" y="42674"/>
                  <a:pt x="443351" y="34776"/>
                </a:cubicBezTo>
                <a:cubicBezTo>
                  <a:pt x="445329" y="33841"/>
                  <a:pt x="447723" y="33945"/>
                  <a:pt x="449700" y="34984"/>
                </a:cubicBezTo>
                <a:cubicBezTo>
                  <a:pt x="451678" y="36127"/>
                  <a:pt x="453031" y="38102"/>
                  <a:pt x="453239" y="40284"/>
                </a:cubicBezTo>
                <a:cubicBezTo>
                  <a:pt x="458131" y="85180"/>
                  <a:pt x="476241" y="103471"/>
                  <a:pt x="515479" y="103471"/>
                </a:cubicBezTo>
                <a:cubicBezTo>
                  <a:pt x="519955" y="103471"/>
                  <a:pt x="524846" y="103263"/>
                  <a:pt x="529946" y="102744"/>
                </a:cubicBezTo>
                <a:cubicBezTo>
                  <a:pt x="532132" y="102536"/>
                  <a:pt x="534422" y="103471"/>
                  <a:pt x="535879" y="105134"/>
                </a:cubicBezTo>
                <a:cubicBezTo>
                  <a:pt x="537336" y="106901"/>
                  <a:pt x="537856" y="109187"/>
                  <a:pt x="537336" y="111369"/>
                </a:cubicBezTo>
                <a:cubicBezTo>
                  <a:pt x="530883" y="136416"/>
                  <a:pt x="531508" y="154291"/>
                  <a:pt x="539314" y="167905"/>
                </a:cubicBezTo>
                <a:cubicBezTo>
                  <a:pt x="547120" y="181415"/>
                  <a:pt x="562315" y="190977"/>
                  <a:pt x="587191" y="198251"/>
                </a:cubicBezTo>
                <a:cubicBezTo>
                  <a:pt x="589272" y="198875"/>
                  <a:pt x="591042" y="200434"/>
                  <a:pt x="591770" y="202616"/>
                </a:cubicBezTo>
                <a:cubicBezTo>
                  <a:pt x="592499" y="204695"/>
                  <a:pt x="592187" y="206981"/>
                  <a:pt x="590938" y="208852"/>
                </a:cubicBezTo>
                <a:cubicBezTo>
                  <a:pt x="561483" y="251046"/>
                  <a:pt x="565542" y="278482"/>
                  <a:pt x="605821" y="310076"/>
                </a:cubicBezTo>
                <a:cubicBezTo>
                  <a:pt x="607486" y="311531"/>
                  <a:pt x="608527" y="313609"/>
                  <a:pt x="608423" y="315896"/>
                </a:cubicBezTo>
                <a:cubicBezTo>
                  <a:pt x="608319" y="318078"/>
                  <a:pt x="607174" y="320156"/>
                  <a:pt x="605301" y="321300"/>
                </a:cubicBezTo>
                <a:cubicBezTo>
                  <a:pt x="563044" y="349048"/>
                  <a:pt x="556591" y="376692"/>
                  <a:pt x="582403" y="420029"/>
                </a:cubicBezTo>
                <a:cubicBezTo>
                  <a:pt x="583548" y="421900"/>
                  <a:pt x="583652" y="424290"/>
                  <a:pt x="582715" y="426369"/>
                </a:cubicBezTo>
                <a:cubicBezTo>
                  <a:pt x="581778" y="428343"/>
                  <a:pt x="580009" y="429902"/>
                  <a:pt x="577719" y="430318"/>
                </a:cubicBezTo>
                <a:cubicBezTo>
                  <a:pt x="552428" y="435410"/>
                  <a:pt x="536607" y="443724"/>
                  <a:pt x="527865" y="456507"/>
                </a:cubicBezTo>
                <a:cubicBezTo>
                  <a:pt x="519122" y="469186"/>
                  <a:pt x="517144" y="486750"/>
                  <a:pt x="521412" y="511796"/>
                </a:cubicBezTo>
                <a:cubicBezTo>
                  <a:pt x="521620" y="512419"/>
                  <a:pt x="521620" y="513043"/>
                  <a:pt x="521620" y="513666"/>
                </a:cubicBezTo>
                <a:cubicBezTo>
                  <a:pt x="521620" y="517512"/>
                  <a:pt x="518602" y="520526"/>
                  <a:pt x="514751" y="520526"/>
                </a:cubicBezTo>
                <a:cubicBezTo>
                  <a:pt x="514334" y="520526"/>
                  <a:pt x="513918" y="520526"/>
                  <a:pt x="513502" y="520422"/>
                </a:cubicBezTo>
                <a:cubicBezTo>
                  <a:pt x="505071" y="518967"/>
                  <a:pt x="497265" y="518239"/>
                  <a:pt x="490396" y="518239"/>
                </a:cubicBezTo>
                <a:cubicBezTo>
                  <a:pt x="456986" y="518239"/>
                  <a:pt x="440125" y="535179"/>
                  <a:pt x="432110" y="576749"/>
                </a:cubicBezTo>
                <a:cubicBezTo>
                  <a:pt x="431694" y="578932"/>
                  <a:pt x="430237" y="580803"/>
                  <a:pt x="428155" y="581738"/>
                </a:cubicBezTo>
                <a:cubicBezTo>
                  <a:pt x="426178" y="582673"/>
                  <a:pt x="423784" y="582569"/>
                  <a:pt x="421806" y="581426"/>
                </a:cubicBezTo>
                <a:cubicBezTo>
                  <a:pt x="404425" y="571345"/>
                  <a:pt x="389854" y="566461"/>
                  <a:pt x="377052" y="566461"/>
                </a:cubicBezTo>
                <a:cubicBezTo>
                  <a:pt x="357381" y="566461"/>
                  <a:pt x="340311" y="578724"/>
                  <a:pt x="323242" y="605017"/>
                </a:cubicBezTo>
                <a:cubicBezTo>
                  <a:pt x="322826" y="605641"/>
                  <a:pt x="322409" y="606160"/>
                  <a:pt x="321889" y="606576"/>
                </a:cubicBezTo>
                <a:cubicBezTo>
                  <a:pt x="321369" y="606992"/>
                  <a:pt x="320744" y="607408"/>
                  <a:pt x="320120" y="607615"/>
                </a:cubicBezTo>
                <a:cubicBezTo>
                  <a:pt x="320016" y="607719"/>
                  <a:pt x="320016" y="607719"/>
                  <a:pt x="320016" y="607719"/>
                </a:cubicBezTo>
                <a:cubicBezTo>
                  <a:pt x="319911" y="607719"/>
                  <a:pt x="319807" y="607719"/>
                  <a:pt x="319703" y="607823"/>
                </a:cubicBezTo>
                <a:cubicBezTo>
                  <a:pt x="319079" y="608031"/>
                  <a:pt x="318454" y="608135"/>
                  <a:pt x="317830" y="608135"/>
                </a:cubicBezTo>
                <a:cubicBezTo>
                  <a:pt x="317622" y="608239"/>
                  <a:pt x="317518" y="608239"/>
                  <a:pt x="317414" y="608239"/>
                </a:cubicBezTo>
                <a:cubicBezTo>
                  <a:pt x="316893" y="608239"/>
                  <a:pt x="316373" y="608135"/>
                  <a:pt x="315852" y="608031"/>
                </a:cubicBezTo>
                <a:cubicBezTo>
                  <a:pt x="315540" y="607927"/>
                  <a:pt x="315332" y="607927"/>
                  <a:pt x="315124" y="607823"/>
                </a:cubicBezTo>
                <a:cubicBezTo>
                  <a:pt x="314603" y="607615"/>
                  <a:pt x="314187" y="607408"/>
                  <a:pt x="313771" y="607096"/>
                </a:cubicBezTo>
                <a:cubicBezTo>
                  <a:pt x="313771" y="607096"/>
                  <a:pt x="313667" y="607096"/>
                  <a:pt x="313667" y="607096"/>
                </a:cubicBezTo>
                <a:cubicBezTo>
                  <a:pt x="313042" y="606680"/>
                  <a:pt x="312418" y="606160"/>
                  <a:pt x="311897" y="605537"/>
                </a:cubicBezTo>
                <a:cubicBezTo>
                  <a:pt x="294516" y="582985"/>
                  <a:pt x="278383" y="572488"/>
                  <a:pt x="261210" y="572488"/>
                </a:cubicBezTo>
                <a:cubicBezTo>
                  <a:pt x="247575" y="572488"/>
                  <a:pt x="232276" y="579036"/>
                  <a:pt x="214374" y="592546"/>
                </a:cubicBezTo>
                <a:cubicBezTo>
                  <a:pt x="212604" y="593897"/>
                  <a:pt x="210210" y="594313"/>
                  <a:pt x="208025" y="593585"/>
                </a:cubicBezTo>
                <a:cubicBezTo>
                  <a:pt x="205943" y="592962"/>
                  <a:pt x="204278" y="591195"/>
                  <a:pt x="203549" y="589117"/>
                </a:cubicBezTo>
                <a:cubicBezTo>
                  <a:pt x="191996" y="552015"/>
                  <a:pt x="175031" y="536114"/>
                  <a:pt x="146825" y="536114"/>
                </a:cubicBezTo>
                <a:cubicBezTo>
                  <a:pt x="137666" y="536114"/>
                  <a:pt x="127466" y="537777"/>
                  <a:pt x="115497" y="540999"/>
                </a:cubicBezTo>
                <a:cubicBezTo>
                  <a:pt x="113311" y="541622"/>
                  <a:pt x="111022" y="541103"/>
                  <a:pt x="109252" y="539752"/>
                </a:cubicBezTo>
                <a:cubicBezTo>
                  <a:pt x="107483" y="538297"/>
                  <a:pt x="106546" y="536114"/>
                  <a:pt x="106754" y="533828"/>
                </a:cubicBezTo>
                <a:cubicBezTo>
                  <a:pt x="108628" y="508262"/>
                  <a:pt x="104881" y="490803"/>
                  <a:pt x="94889" y="479163"/>
                </a:cubicBezTo>
                <a:cubicBezTo>
                  <a:pt x="85001" y="467419"/>
                  <a:pt x="68348" y="460872"/>
                  <a:pt x="42745" y="458586"/>
                </a:cubicBezTo>
                <a:cubicBezTo>
                  <a:pt x="40455" y="458482"/>
                  <a:pt x="38477" y="457131"/>
                  <a:pt x="37332" y="455260"/>
                </a:cubicBezTo>
                <a:cubicBezTo>
                  <a:pt x="36187" y="453286"/>
                  <a:pt x="36083" y="450895"/>
                  <a:pt x="37020" y="448817"/>
                </a:cubicBezTo>
                <a:cubicBezTo>
                  <a:pt x="47845" y="425226"/>
                  <a:pt x="50447" y="407350"/>
                  <a:pt x="45243" y="392489"/>
                </a:cubicBezTo>
                <a:cubicBezTo>
                  <a:pt x="40038" y="377524"/>
                  <a:pt x="26924" y="365052"/>
                  <a:pt x="3818" y="353309"/>
                </a:cubicBezTo>
                <a:cubicBezTo>
                  <a:pt x="1841" y="352270"/>
                  <a:pt x="384" y="350399"/>
                  <a:pt x="71" y="348113"/>
                </a:cubicBezTo>
                <a:cubicBezTo>
                  <a:pt x="-241" y="345930"/>
                  <a:pt x="488" y="343748"/>
                  <a:pt x="2153" y="342189"/>
                </a:cubicBezTo>
                <a:cubicBezTo>
                  <a:pt x="20784" y="324002"/>
                  <a:pt x="29734" y="308205"/>
                  <a:pt x="30359" y="292304"/>
                </a:cubicBezTo>
                <a:cubicBezTo>
                  <a:pt x="30983" y="276404"/>
                  <a:pt x="23281" y="259879"/>
                  <a:pt x="6108" y="240341"/>
                </a:cubicBezTo>
                <a:cubicBezTo>
                  <a:pt x="4651" y="238679"/>
                  <a:pt x="4027" y="236392"/>
                  <a:pt x="4547" y="234210"/>
                </a:cubicBezTo>
                <a:cubicBezTo>
                  <a:pt x="5067" y="232027"/>
                  <a:pt x="6629" y="230261"/>
                  <a:pt x="8710" y="229325"/>
                </a:cubicBezTo>
                <a:cubicBezTo>
                  <a:pt x="32649" y="219556"/>
                  <a:pt x="46700" y="208228"/>
                  <a:pt x="52944" y="193887"/>
                </a:cubicBezTo>
                <a:cubicBezTo>
                  <a:pt x="59293" y="179545"/>
                  <a:pt x="58044" y="161566"/>
                  <a:pt x="48989" y="137351"/>
                </a:cubicBezTo>
                <a:cubicBezTo>
                  <a:pt x="48261" y="135272"/>
                  <a:pt x="48573" y="132882"/>
                  <a:pt x="49822" y="131011"/>
                </a:cubicBezTo>
                <a:cubicBezTo>
                  <a:pt x="51071" y="129141"/>
                  <a:pt x="53153" y="128101"/>
                  <a:pt x="55442" y="127998"/>
                </a:cubicBezTo>
                <a:cubicBezTo>
                  <a:pt x="105922" y="127478"/>
                  <a:pt x="124656" y="108563"/>
                  <a:pt x="124656" y="58159"/>
                </a:cubicBezTo>
                <a:cubicBezTo>
                  <a:pt x="124656" y="55873"/>
                  <a:pt x="125801" y="53794"/>
                  <a:pt x="127674" y="52443"/>
                </a:cubicBezTo>
                <a:cubicBezTo>
                  <a:pt x="129444" y="51196"/>
                  <a:pt x="131838" y="50885"/>
                  <a:pt x="133919" y="51612"/>
                </a:cubicBezTo>
                <a:cubicBezTo>
                  <a:pt x="147970" y="56600"/>
                  <a:pt x="159731" y="58991"/>
                  <a:pt x="170139" y="58991"/>
                </a:cubicBezTo>
                <a:cubicBezTo>
                  <a:pt x="195015" y="58991"/>
                  <a:pt x="212084" y="44025"/>
                  <a:pt x="225614" y="10250"/>
                </a:cubicBezTo>
                <a:cubicBezTo>
                  <a:pt x="226447" y="8171"/>
                  <a:pt x="228216" y="6612"/>
                  <a:pt x="230402" y="6092"/>
                </a:cubicBezTo>
                <a:cubicBezTo>
                  <a:pt x="232588" y="5573"/>
                  <a:pt x="234878" y="6196"/>
                  <a:pt x="236543" y="7651"/>
                </a:cubicBezTo>
                <a:cubicBezTo>
                  <a:pt x="254861" y="23656"/>
                  <a:pt x="270785" y="31346"/>
                  <a:pt x="285357" y="31346"/>
                </a:cubicBezTo>
                <a:cubicBezTo>
                  <a:pt x="301593" y="31346"/>
                  <a:pt x="317622" y="22097"/>
                  <a:pt x="335836" y="2247"/>
                </a:cubicBezTo>
                <a:cubicBezTo>
                  <a:pt x="337397" y="584"/>
                  <a:pt x="339687" y="-247"/>
                  <a:pt x="341872" y="65"/>
                </a:cubicBezTo>
                <a:close/>
              </a:path>
            </a:pathLst>
          </a:custGeom>
          <a:solidFill>
            <a:schemeClr val="accent2"/>
          </a:solidFill>
          <a:ln>
            <a:noFill/>
          </a:ln>
          <a:scene3d>
            <a:camera prst="perspectiveRight">
              <a:rot lat="0" lon="21594000" rev="0"/>
            </a:camera>
            <a:lightRig rig="threePt" dir="t"/>
          </a:scene3d>
        </p:spPr>
        <p:txBody>
          <a:bodyPr>
            <a:normAutofit/>
          </a:bodyPr>
          <a:lstStyle/>
          <a:p>
            <a:pPr>
              <a:lnSpc>
                <a:spcPct val="130000"/>
              </a:lnSpc>
            </a:pPr>
            <a:endParaRPr lang="zh-CN" altLang="en-US">
              <a:cs typeface="+mn-ea"/>
              <a:sym typeface="+mn-lt"/>
            </a:endParaRPr>
          </a:p>
        </p:txBody>
      </p:sp>
      <p:sp>
        <p:nvSpPr>
          <p:cNvPr id="26" name="iṥ1íďe">
            <a:extLst>
              <a:ext uri="{FF2B5EF4-FFF2-40B4-BE49-F238E27FC236}">
                <a16:creationId xmlns:a16="http://schemas.microsoft.com/office/drawing/2014/main" id="{DF2E416E-5FB3-44EE-A40B-994D10E712D6}"/>
              </a:ext>
            </a:extLst>
          </p:cNvPr>
          <p:cNvSpPr/>
          <p:nvPr/>
        </p:nvSpPr>
        <p:spPr>
          <a:xfrm flipH="1">
            <a:off x="1320894" y="4051744"/>
            <a:ext cx="2289573" cy="560065"/>
          </a:xfrm>
          <a:prstGeom prst="rect">
            <a:avLst/>
          </a:prstGeom>
          <a:scene3d>
            <a:camera prst="perspectiveRight">
              <a:rot lat="0" lon="21594000" rev="0"/>
            </a:camera>
            <a:lightRig rig="threePt" dir="t"/>
          </a:scene3d>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zh-CN" altLang="en-US" sz="2400" b="1" dirty="0">
                <a:cs typeface="+mn-ea"/>
                <a:sym typeface="+mn-lt"/>
              </a:rPr>
              <a:t>参数化注意力</a:t>
            </a:r>
          </a:p>
        </p:txBody>
      </p:sp>
      <p:sp>
        <p:nvSpPr>
          <p:cNvPr id="20" name="have-an-idea_65779">
            <a:extLst>
              <a:ext uri="{FF2B5EF4-FFF2-40B4-BE49-F238E27FC236}">
                <a16:creationId xmlns:a16="http://schemas.microsoft.com/office/drawing/2014/main" id="{0EB2D7DF-F48A-46A0-852E-13EC9DAFB3E8}"/>
              </a:ext>
            </a:extLst>
          </p:cNvPr>
          <p:cNvSpPr>
            <a:spLocks noChangeAspect="1"/>
          </p:cNvSpPr>
          <p:nvPr/>
        </p:nvSpPr>
        <p:spPr bwMode="auto">
          <a:xfrm>
            <a:off x="4758184" y="1275221"/>
            <a:ext cx="484991" cy="504000"/>
          </a:xfrm>
          <a:custGeom>
            <a:avLst/>
            <a:gdLst>
              <a:gd name="T0" fmla="*/ 295 w 589"/>
              <a:gd name="T1" fmla="*/ 0 h 613"/>
              <a:gd name="T2" fmla="*/ 295 w 589"/>
              <a:gd name="T3" fmla="*/ 0 h 613"/>
              <a:gd name="T4" fmla="*/ 0 w 589"/>
              <a:gd name="T5" fmla="*/ 295 h 613"/>
              <a:gd name="T6" fmla="*/ 139 w 589"/>
              <a:gd name="T7" fmla="*/ 545 h 613"/>
              <a:gd name="T8" fmla="*/ 125 w 589"/>
              <a:gd name="T9" fmla="*/ 571 h 613"/>
              <a:gd name="T10" fmla="*/ 125 w 589"/>
              <a:gd name="T11" fmla="*/ 599 h 613"/>
              <a:gd name="T12" fmla="*/ 149 w 589"/>
              <a:gd name="T13" fmla="*/ 613 h 613"/>
              <a:gd name="T14" fmla="*/ 383 w 589"/>
              <a:gd name="T15" fmla="*/ 613 h 613"/>
              <a:gd name="T16" fmla="*/ 408 w 589"/>
              <a:gd name="T17" fmla="*/ 599 h 613"/>
              <a:gd name="T18" fmla="*/ 432 w 589"/>
              <a:gd name="T19" fmla="*/ 555 h 613"/>
              <a:gd name="T20" fmla="*/ 511 w 589"/>
              <a:gd name="T21" fmla="*/ 494 h 613"/>
              <a:gd name="T22" fmla="*/ 519 w 589"/>
              <a:gd name="T23" fmla="*/ 475 h 613"/>
              <a:gd name="T24" fmla="*/ 519 w 589"/>
              <a:gd name="T25" fmla="*/ 387 h 613"/>
              <a:gd name="T26" fmla="*/ 553 w 589"/>
              <a:gd name="T27" fmla="*/ 387 h 613"/>
              <a:gd name="T28" fmla="*/ 581 w 589"/>
              <a:gd name="T29" fmla="*/ 365 h 613"/>
              <a:gd name="T30" fmla="*/ 589 w 589"/>
              <a:gd name="T31" fmla="*/ 295 h 613"/>
              <a:gd name="T32" fmla="*/ 295 w 589"/>
              <a:gd name="T33" fmla="*/ 0 h 613"/>
              <a:gd name="T34" fmla="*/ 419 w 589"/>
              <a:gd name="T35" fmla="*/ 284 h 613"/>
              <a:gd name="T36" fmla="*/ 380 w 589"/>
              <a:gd name="T37" fmla="*/ 284 h 613"/>
              <a:gd name="T38" fmla="*/ 342 w 589"/>
              <a:gd name="T39" fmla="*/ 349 h 613"/>
              <a:gd name="T40" fmla="*/ 342 w 589"/>
              <a:gd name="T41" fmla="*/ 359 h 613"/>
              <a:gd name="T42" fmla="*/ 323 w 589"/>
              <a:gd name="T43" fmla="*/ 394 h 613"/>
              <a:gd name="T44" fmla="*/ 323 w 589"/>
              <a:gd name="T45" fmla="*/ 434 h 613"/>
              <a:gd name="T46" fmla="*/ 302 w 589"/>
              <a:gd name="T47" fmla="*/ 455 h 613"/>
              <a:gd name="T48" fmla="*/ 234 w 589"/>
              <a:gd name="T49" fmla="*/ 455 h 613"/>
              <a:gd name="T50" fmla="*/ 213 w 589"/>
              <a:gd name="T51" fmla="*/ 434 h 613"/>
              <a:gd name="T52" fmla="*/ 213 w 589"/>
              <a:gd name="T53" fmla="*/ 394 h 613"/>
              <a:gd name="T54" fmla="*/ 194 w 589"/>
              <a:gd name="T55" fmla="*/ 359 h 613"/>
              <a:gd name="T56" fmla="*/ 194 w 589"/>
              <a:gd name="T57" fmla="*/ 349 h 613"/>
              <a:gd name="T58" fmla="*/ 156 w 589"/>
              <a:gd name="T59" fmla="*/ 284 h 613"/>
              <a:gd name="T60" fmla="*/ 117 w 589"/>
              <a:gd name="T61" fmla="*/ 284 h 613"/>
              <a:gd name="T62" fmla="*/ 96 w 589"/>
              <a:gd name="T63" fmla="*/ 263 h 613"/>
              <a:gd name="T64" fmla="*/ 117 w 589"/>
              <a:gd name="T65" fmla="*/ 242 h 613"/>
              <a:gd name="T66" fmla="*/ 156 w 589"/>
              <a:gd name="T67" fmla="*/ 242 h 613"/>
              <a:gd name="T68" fmla="*/ 174 w 589"/>
              <a:gd name="T69" fmla="*/ 199 h 613"/>
              <a:gd name="T70" fmla="*/ 147 w 589"/>
              <a:gd name="T71" fmla="*/ 171 h 613"/>
              <a:gd name="T72" fmla="*/ 147 w 589"/>
              <a:gd name="T73" fmla="*/ 142 h 613"/>
              <a:gd name="T74" fmla="*/ 176 w 589"/>
              <a:gd name="T75" fmla="*/ 142 h 613"/>
              <a:gd name="T76" fmla="*/ 204 w 589"/>
              <a:gd name="T77" fmla="*/ 170 h 613"/>
              <a:gd name="T78" fmla="*/ 247 w 589"/>
              <a:gd name="T79" fmla="*/ 152 h 613"/>
              <a:gd name="T80" fmla="*/ 247 w 589"/>
              <a:gd name="T81" fmla="*/ 112 h 613"/>
              <a:gd name="T82" fmla="*/ 268 w 589"/>
              <a:gd name="T83" fmla="*/ 92 h 613"/>
              <a:gd name="T84" fmla="*/ 289 w 589"/>
              <a:gd name="T85" fmla="*/ 112 h 613"/>
              <a:gd name="T86" fmla="*/ 289 w 589"/>
              <a:gd name="T87" fmla="*/ 152 h 613"/>
              <a:gd name="T88" fmla="*/ 332 w 589"/>
              <a:gd name="T89" fmla="*/ 170 h 613"/>
              <a:gd name="T90" fmla="*/ 360 w 589"/>
              <a:gd name="T91" fmla="*/ 142 h 613"/>
              <a:gd name="T92" fmla="*/ 389 w 589"/>
              <a:gd name="T93" fmla="*/ 142 h 613"/>
              <a:gd name="T94" fmla="*/ 389 w 589"/>
              <a:gd name="T95" fmla="*/ 171 h 613"/>
              <a:gd name="T96" fmla="*/ 362 w 589"/>
              <a:gd name="T97" fmla="*/ 199 h 613"/>
              <a:gd name="T98" fmla="*/ 380 w 589"/>
              <a:gd name="T99" fmla="*/ 242 h 613"/>
              <a:gd name="T100" fmla="*/ 419 w 589"/>
              <a:gd name="T101" fmla="*/ 242 h 613"/>
              <a:gd name="T102" fmla="*/ 440 w 589"/>
              <a:gd name="T103" fmla="*/ 263 h 613"/>
              <a:gd name="T104" fmla="*/ 419 w 589"/>
              <a:gd name="T105" fmla="*/ 284 h 613"/>
              <a:gd name="T106" fmla="*/ 340 w 589"/>
              <a:gd name="T107" fmla="*/ 263 h 613"/>
              <a:gd name="T108" fmla="*/ 301 w 589"/>
              <a:gd name="T109" fmla="*/ 327 h 613"/>
              <a:gd name="T110" fmla="*/ 301 w 589"/>
              <a:gd name="T111" fmla="*/ 359 h 613"/>
              <a:gd name="T112" fmla="*/ 235 w 589"/>
              <a:gd name="T113" fmla="*/ 359 h 613"/>
              <a:gd name="T114" fmla="*/ 235 w 589"/>
              <a:gd name="T115" fmla="*/ 327 h 613"/>
              <a:gd name="T116" fmla="*/ 196 w 589"/>
              <a:gd name="T117" fmla="*/ 263 h 613"/>
              <a:gd name="T118" fmla="*/ 268 w 589"/>
              <a:gd name="T119" fmla="*/ 191 h 613"/>
              <a:gd name="T120" fmla="*/ 340 w 589"/>
              <a:gd name="T121" fmla="*/ 263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9" h="613">
                <a:moveTo>
                  <a:pt x="295" y="0"/>
                </a:moveTo>
                <a:lnTo>
                  <a:pt x="295" y="0"/>
                </a:lnTo>
                <a:cubicBezTo>
                  <a:pt x="132" y="0"/>
                  <a:pt x="0" y="132"/>
                  <a:pt x="0" y="295"/>
                </a:cubicBezTo>
                <a:cubicBezTo>
                  <a:pt x="0" y="398"/>
                  <a:pt x="53" y="491"/>
                  <a:pt x="139" y="545"/>
                </a:cubicBezTo>
                <a:lnTo>
                  <a:pt x="125" y="571"/>
                </a:lnTo>
                <a:cubicBezTo>
                  <a:pt x="120" y="580"/>
                  <a:pt x="120" y="591"/>
                  <a:pt x="125" y="599"/>
                </a:cubicBezTo>
                <a:cubicBezTo>
                  <a:pt x="130" y="608"/>
                  <a:pt x="139" y="613"/>
                  <a:pt x="149" y="613"/>
                </a:cubicBezTo>
                <a:lnTo>
                  <a:pt x="383" y="613"/>
                </a:lnTo>
                <a:cubicBezTo>
                  <a:pt x="393" y="613"/>
                  <a:pt x="403" y="608"/>
                  <a:pt x="408" y="599"/>
                </a:cubicBezTo>
                <a:lnTo>
                  <a:pt x="432" y="555"/>
                </a:lnTo>
                <a:cubicBezTo>
                  <a:pt x="462" y="540"/>
                  <a:pt x="488" y="519"/>
                  <a:pt x="511" y="494"/>
                </a:cubicBezTo>
                <a:cubicBezTo>
                  <a:pt x="516" y="489"/>
                  <a:pt x="519" y="482"/>
                  <a:pt x="519" y="475"/>
                </a:cubicBezTo>
                <a:lnTo>
                  <a:pt x="519" y="387"/>
                </a:lnTo>
                <a:lnTo>
                  <a:pt x="553" y="387"/>
                </a:lnTo>
                <a:cubicBezTo>
                  <a:pt x="566" y="387"/>
                  <a:pt x="578" y="378"/>
                  <a:pt x="581" y="365"/>
                </a:cubicBezTo>
                <a:cubicBezTo>
                  <a:pt x="587" y="342"/>
                  <a:pt x="589" y="318"/>
                  <a:pt x="589" y="295"/>
                </a:cubicBezTo>
                <a:cubicBezTo>
                  <a:pt x="589" y="132"/>
                  <a:pt x="457" y="0"/>
                  <a:pt x="295" y="0"/>
                </a:cubicBezTo>
                <a:close/>
                <a:moveTo>
                  <a:pt x="419" y="284"/>
                </a:moveTo>
                <a:lnTo>
                  <a:pt x="380" y="284"/>
                </a:lnTo>
                <a:cubicBezTo>
                  <a:pt x="375" y="310"/>
                  <a:pt x="362" y="333"/>
                  <a:pt x="342" y="349"/>
                </a:cubicBezTo>
                <a:lnTo>
                  <a:pt x="342" y="359"/>
                </a:lnTo>
                <a:cubicBezTo>
                  <a:pt x="342" y="374"/>
                  <a:pt x="334" y="387"/>
                  <a:pt x="323" y="394"/>
                </a:cubicBezTo>
                <a:lnTo>
                  <a:pt x="323" y="434"/>
                </a:lnTo>
                <a:cubicBezTo>
                  <a:pt x="323" y="446"/>
                  <a:pt x="313" y="455"/>
                  <a:pt x="302" y="455"/>
                </a:cubicBezTo>
                <a:lnTo>
                  <a:pt x="234" y="455"/>
                </a:lnTo>
                <a:cubicBezTo>
                  <a:pt x="223" y="455"/>
                  <a:pt x="213" y="446"/>
                  <a:pt x="213" y="434"/>
                </a:cubicBezTo>
                <a:lnTo>
                  <a:pt x="213" y="394"/>
                </a:lnTo>
                <a:cubicBezTo>
                  <a:pt x="202" y="387"/>
                  <a:pt x="194" y="374"/>
                  <a:pt x="194" y="359"/>
                </a:cubicBezTo>
                <a:lnTo>
                  <a:pt x="194" y="349"/>
                </a:lnTo>
                <a:cubicBezTo>
                  <a:pt x="174" y="333"/>
                  <a:pt x="161" y="310"/>
                  <a:pt x="156" y="284"/>
                </a:cubicBezTo>
                <a:lnTo>
                  <a:pt x="117" y="284"/>
                </a:lnTo>
                <a:cubicBezTo>
                  <a:pt x="106" y="284"/>
                  <a:pt x="96" y="275"/>
                  <a:pt x="96" y="263"/>
                </a:cubicBezTo>
                <a:cubicBezTo>
                  <a:pt x="96" y="252"/>
                  <a:pt x="106" y="242"/>
                  <a:pt x="117" y="242"/>
                </a:cubicBezTo>
                <a:lnTo>
                  <a:pt x="156" y="242"/>
                </a:lnTo>
                <a:cubicBezTo>
                  <a:pt x="159" y="226"/>
                  <a:pt x="166" y="212"/>
                  <a:pt x="174" y="199"/>
                </a:cubicBezTo>
                <a:lnTo>
                  <a:pt x="147" y="171"/>
                </a:lnTo>
                <a:cubicBezTo>
                  <a:pt x="139" y="163"/>
                  <a:pt x="139" y="150"/>
                  <a:pt x="147" y="142"/>
                </a:cubicBezTo>
                <a:cubicBezTo>
                  <a:pt x="155" y="134"/>
                  <a:pt x="168" y="134"/>
                  <a:pt x="176" y="142"/>
                </a:cubicBezTo>
                <a:lnTo>
                  <a:pt x="204" y="170"/>
                </a:lnTo>
                <a:cubicBezTo>
                  <a:pt x="217" y="161"/>
                  <a:pt x="231" y="155"/>
                  <a:pt x="247" y="152"/>
                </a:cubicBezTo>
                <a:lnTo>
                  <a:pt x="247" y="112"/>
                </a:lnTo>
                <a:cubicBezTo>
                  <a:pt x="247" y="101"/>
                  <a:pt x="257" y="92"/>
                  <a:pt x="268" y="92"/>
                </a:cubicBezTo>
                <a:cubicBezTo>
                  <a:pt x="280" y="92"/>
                  <a:pt x="289" y="101"/>
                  <a:pt x="289" y="112"/>
                </a:cubicBezTo>
                <a:lnTo>
                  <a:pt x="289" y="152"/>
                </a:lnTo>
                <a:cubicBezTo>
                  <a:pt x="305" y="155"/>
                  <a:pt x="319" y="161"/>
                  <a:pt x="332" y="170"/>
                </a:cubicBezTo>
                <a:lnTo>
                  <a:pt x="360" y="142"/>
                </a:lnTo>
                <a:cubicBezTo>
                  <a:pt x="368" y="134"/>
                  <a:pt x="381" y="134"/>
                  <a:pt x="389" y="142"/>
                </a:cubicBezTo>
                <a:cubicBezTo>
                  <a:pt x="398" y="150"/>
                  <a:pt x="398" y="163"/>
                  <a:pt x="389" y="171"/>
                </a:cubicBezTo>
                <a:lnTo>
                  <a:pt x="362" y="199"/>
                </a:lnTo>
                <a:cubicBezTo>
                  <a:pt x="371" y="212"/>
                  <a:pt x="377" y="226"/>
                  <a:pt x="380" y="242"/>
                </a:cubicBezTo>
                <a:lnTo>
                  <a:pt x="419" y="242"/>
                </a:lnTo>
                <a:cubicBezTo>
                  <a:pt x="430" y="242"/>
                  <a:pt x="440" y="252"/>
                  <a:pt x="440" y="263"/>
                </a:cubicBezTo>
                <a:cubicBezTo>
                  <a:pt x="440" y="275"/>
                  <a:pt x="430" y="284"/>
                  <a:pt x="419" y="284"/>
                </a:cubicBezTo>
                <a:close/>
                <a:moveTo>
                  <a:pt x="340" y="263"/>
                </a:moveTo>
                <a:cubicBezTo>
                  <a:pt x="340" y="291"/>
                  <a:pt x="324" y="316"/>
                  <a:pt x="301" y="327"/>
                </a:cubicBezTo>
                <a:lnTo>
                  <a:pt x="301" y="359"/>
                </a:lnTo>
                <a:lnTo>
                  <a:pt x="235" y="359"/>
                </a:lnTo>
                <a:lnTo>
                  <a:pt x="235" y="327"/>
                </a:lnTo>
                <a:cubicBezTo>
                  <a:pt x="212" y="316"/>
                  <a:pt x="196" y="291"/>
                  <a:pt x="196" y="263"/>
                </a:cubicBezTo>
                <a:cubicBezTo>
                  <a:pt x="196" y="224"/>
                  <a:pt x="228" y="191"/>
                  <a:pt x="268" y="191"/>
                </a:cubicBezTo>
                <a:cubicBezTo>
                  <a:pt x="308" y="191"/>
                  <a:pt x="340" y="224"/>
                  <a:pt x="340" y="263"/>
                </a:cubicBezTo>
                <a:close/>
              </a:path>
            </a:pathLst>
          </a:custGeom>
          <a:solidFill>
            <a:schemeClr val="accent3"/>
          </a:solidFill>
          <a:ln>
            <a:noFill/>
          </a:ln>
        </p:spPr>
        <p:txBody>
          <a:bodyPr/>
          <a:lstStyle/>
          <a:p>
            <a:pPr>
              <a:lnSpc>
                <a:spcPct val="130000"/>
              </a:lnSpc>
            </a:pPr>
            <a:endParaRPr lang="zh-CN" altLang="en-US">
              <a:cs typeface="+mn-ea"/>
              <a:sym typeface="+mn-lt"/>
            </a:endParaRPr>
          </a:p>
        </p:txBody>
      </p:sp>
      <p:sp>
        <p:nvSpPr>
          <p:cNvPr id="29" name="iṥ1íďe">
            <a:extLst>
              <a:ext uri="{FF2B5EF4-FFF2-40B4-BE49-F238E27FC236}">
                <a16:creationId xmlns:a16="http://schemas.microsoft.com/office/drawing/2014/main" id="{7386B669-2A4D-4B32-A109-0E0AF94D4307}"/>
              </a:ext>
            </a:extLst>
          </p:cNvPr>
          <p:cNvSpPr/>
          <p:nvPr/>
        </p:nvSpPr>
        <p:spPr>
          <a:xfrm flipH="1">
            <a:off x="5426040" y="1275221"/>
            <a:ext cx="2289573" cy="560065"/>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zh-CN" altLang="en-US" sz="2400" b="1" dirty="0">
                <a:cs typeface="+mn-ea"/>
                <a:sym typeface="+mn-lt"/>
              </a:rPr>
              <a:t>多头注意力</a:t>
            </a:r>
          </a:p>
        </p:txBody>
      </p:sp>
      <p:sp>
        <p:nvSpPr>
          <p:cNvPr id="16" name="矩形 15">
            <a:extLst>
              <a:ext uri="{FF2B5EF4-FFF2-40B4-BE49-F238E27FC236}">
                <a16:creationId xmlns:a16="http://schemas.microsoft.com/office/drawing/2014/main" id="{86A58C04-6E3F-4B05-9362-3A23BD839799}"/>
              </a:ext>
            </a:extLst>
          </p:cNvPr>
          <p:cNvSpPr/>
          <p:nvPr/>
        </p:nvSpPr>
        <p:spPr>
          <a:xfrm>
            <a:off x="4298478" y="1118169"/>
            <a:ext cx="3600000" cy="5605904"/>
          </a:xfrm>
          <a:prstGeom prst="rect">
            <a:avLst/>
          </a:prstGeom>
          <a:noFill/>
          <a:ln>
            <a:solidFill>
              <a:schemeClr val="accent1"/>
            </a:solidFill>
          </a:ln>
          <a:effectLst>
            <a:outerShdw blurRad="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a:extLst>
              <a:ext uri="{FF2B5EF4-FFF2-40B4-BE49-F238E27FC236}">
                <a16:creationId xmlns:a16="http://schemas.microsoft.com/office/drawing/2014/main" id="{FB7750A0-2941-4391-B7EC-A3F975D79B4C}"/>
              </a:ext>
            </a:extLst>
          </p:cNvPr>
          <p:cNvSpPr/>
          <p:nvPr/>
        </p:nvSpPr>
        <p:spPr>
          <a:xfrm>
            <a:off x="647558" y="1118169"/>
            <a:ext cx="3636247" cy="5605904"/>
          </a:xfrm>
          <a:prstGeom prst="rect">
            <a:avLst/>
          </a:prstGeom>
          <a:noFill/>
          <a:ln>
            <a:solidFill>
              <a:schemeClr val="accent1"/>
            </a:solidFill>
          </a:ln>
          <a:effectLst>
            <a:outerShdw blurRad="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light-bulb-inside-circle_62843">
            <a:extLst>
              <a:ext uri="{FF2B5EF4-FFF2-40B4-BE49-F238E27FC236}">
                <a16:creationId xmlns:a16="http://schemas.microsoft.com/office/drawing/2014/main" id="{F0411D21-84AD-496C-A3FE-B900163C82F3}"/>
              </a:ext>
            </a:extLst>
          </p:cNvPr>
          <p:cNvSpPr>
            <a:spLocks noChangeAspect="1"/>
          </p:cNvSpPr>
          <p:nvPr/>
        </p:nvSpPr>
        <p:spPr bwMode="auto">
          <a:xfrm>
            <a:off x="816133" y="1275303"/>
            <a:ext cx="504762" cy="504000"/>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27" h="6027">
                <a:moveTo>
                  <a:pt x="3013" y="0"/>
                </a:moveTo>
                <a:cubicBezTo>
                  <a:pt x="1349" y="0"/>
                  <a:pt x="0" y="1349"/>
                  <a:pt x="0" y="3013"/>
                </a:cubicBezTo>
                <a:cubicBezTo>
                  <a:pt x="0" y="4678"/>
                  <a:pt x="1349" y="6027"/>
                  <a:pt x="3013" y="6027"/>
                </a:cubicBezTo>
                <a:cubicBezTo>
                  <a:pt x="4678" y="6027"/>
                  <a:pt x="6027" y="4678"/>
                  <a:pt x="6027" y="3013"/>
                </a:cubicBezTo>
                <a:cubicBezTo>
                  <a:pt x="6027" y="1349"/>
                  <a:pt x="4678" y="0"/>
                  <a:pt x="3013" y="0"/>
                </a:cubicBezTo>
                <a:close/>
                <a:moveTo>
                  <a:pt x="2873" y="1426"/>
                </a:moveTo>
                <a:lnTo>
                  <a:pt x="2873" y="1040"/>
                </a:lnTo>
                <a:cubicBezTo>
                  <a:pt x="2873" y="962"/>
                  <a:pt x="2936" y="899"/>
                  <a:pt x="3013" y="899"/>
                </a:cubicBezTo>
                <a:cubicBezTo>
                  <a:pt x="3091" y="899"/>
                  <a:pt x="3154" y="962"/>
                  <a:pt x="3154" y="1040"/>
                </a:cubicBezTo>
                <a:lnTo>
                  <a:pt x="3154" y="1426"/>
                </a:lnTo>
                <a:lnTo>
                  <a:pt x="3154" y="1426"/>
                </a:lnTo>
                <a:cubicBezTo>
                  <a:pt x="3154" y="1503"/>
                  <a:pt x="3091" y="1566"/>
                  <a:pt x="3013" y="1566"/>
                </a:cubicBezTo>
                <a:cubicBezTo>
                  <a:pt x="2936" y="1566"/>
                  <a:pt x="2873" y="1503"/>
                  <a:pt x="2873" y="1426"/>
                </a:cubicBezTo>
                <a:lnTo>
                  <a:pt x="2873" y="1426"/>
                </a:lnTo>
                <a:close/>
                <a:moveTo>
                  <a:pt x="1688" y="2678"/>
                </a:moveTo>
                <a:cubicBezTo>
                  <a:pt x="1676" y="2746"/>
                  <a:pt x="1617" y="2794"/>
                  <a:pt x="1550" y="2794"/>
                </a:cubicBezTo>
                <a:cubicBezTo>
                  <a:pt x="1542" y="2794"/>
                  <a:pt x="1534" y="2793"/>
                  <a:pt x="1525" y="2792"/>
                </a:cubicBezTo>
                <a:lnTo>
                  <a:pt x="1145" y="2725"/>
                </a:lnTo>
                <a:cubicBezTo>
                  <a:pt x="1069" y="2711"/>
                  <a:pt x="1018" y="2639"/>
                  <a:pt x="1031" y="2563"/>
                </a:cubicBezTo>
                <a:cubicBezTo>
                  <a:pt x="1045" y="2486"/>
                  <a:pt x="1117" y="2435"/>
                  <a:pt x="1194" y="2449"/>
                </a:cubicBezTo>
                <a:lnTo>
                  <a:pt x="1574" y="2516"/>
                </a:lnTo>
                <a:cubicBezTo>
                  <a:pt x="1650" y="2529"/>
                  <a:pt x="1701" y="2602"/>
                  <a:pt x="1688" y="2678"/>
                </a:cubicBezTo>
                <a:close/>
                <a:moveTo>
                  <a:pt x="1951" y="1864"/>
                </a:moveTo>
                <a:lnTo>
                  <a:pt x="1702" y="1568"/>
                </a:lnTo>
                <a:cubicBezTo>
                  <a:pt x="1653" y="1508"/>
                  <a:pt x="1660" y="1420"/>
                  <a:pt x="1720" y="1370"/>
                </a:cubicBezTo>
                <a:cubicBezTo>
                  <a:pt x="1779" y="1320"/>
                  <a:pt x="1867" y="1328"/>
                  <a:pt x="1917" y="1387"/>
                </a:cubicBezTo>
                <a:lnTo>
                  <a:pt x="2166" y="1683"/>
                </a:lnTo>
                <a:cubicBezTo>
                  <a:pt x="2215" y="1743"/>
                  <a:pt x="2208" y="1831"/>
                  <a:pt x="2148" y="1881"/>
                </a:cubicBezTo>
                <a:cubicBezTo>
                  <a:pt x="2122" y="1903"/>
                  <a:pt x="2090" y="1914"/>
                  <a:pt x="2058" y="1914"/>
                </a:cubicBezTo>
                <a:cubicBezTo>
                  <a:pt x="2018" y="1914"/>
                  <a:pt x="1978" y="1897"/>
                  <a:pt x="1951" y="1864"/>
                </a:cubicBezTo>
                <a:close/>
                <a:moveTo>
                  <a:pt x="3762" y="3693"/>
                </a:moveTo>
                <a:cubicBezTo>
                  <a:pt x="3644" y="3867"/>
                  <a:pt x="3522" y="4046"/>
                  <a:pt x="3514" y="4288"/>
                </a:cubicBezTo>
                <a:cubicBezTo>
                  <a:pt x="3512" y="4348"/>
                  <a:pt x="3470" y="4397"/>
                  <a:pt x="3413" y="4410"/>
                </a:cubicBezTo>
                <a:cubicBezTo>
                  <a:pt x="3466" y="4426"/>
                  <a:pt x="3503" y="4474"/>
                  <a:pt x="3503" y="4532"/>
                </a:cubicBezTo>
                <a:cubicBezTo>
                  <a:pt x="3503" y="4583"/>
                  <a:pt x="3474" y="4626"/>
                  <a:pt x="3431" y="4647"/>
                </a:cubicBezTo>
                <a:cubicBezTo>
                  <a:pt x="3474" y="4668"/>
                  <a:pt x="3503" y="4712"/>
                  <a:pt x="3503" y="4762"/>
                </a:cubicBezTo>
                <a:cubicBezTo>
                  <a:pt x="3503" y="4833"/>
                  <a:pt x="3446" y="4891"/>
                  <a:pt x="3375" y="4891"/>
                </a:cubicBezTo>
                <a:lnTo>
                  <a:pt x="3297" y="4891"/>
                </a:lnTo>
                <a:cubicBezTo>
                  <a:pt x="3273" y="5025"/>
                  <a:pt x="3155" y="5127"/>
                  <a:pt x="3013" y="5127"/>
                </a:cubicBezTo>
                <a:cubicBezTo>
                  <a:pt x="2872" y="5127"/>
                  <a:pt x="2754" y="5025"/>
                  <a:pt x="2730" y="4891"/>
                </a:cubicBezTo>
                <a:lnTo>
                  <a:pt x="2652" y="4891"/>
                </a:lnTo>
                <a:cubicBezTo>
                  <a:pt x="2581" y="4891"/>
                  <a:pt x="2523" y="4833"/>
                  <a:pt x="2523" y="4762"/>
                </a:cubicBezTo>
                <a:cubicBezTo>
                  <a:pt x="2523" y="4712"/>
                  <a:pt x="2553" y="4668"/>
                  <a:pt x="2596" y="4647"/>
                </a:cubicBezTo>
                <a:cubicBezTo>
                  <a:pt x="2553" y="4626"/>
                  <a:pt x="2523" y="4583"/>
                  <a:pt x="2523" y="4532"/>
                </a:cubicBezTo>
                <a:cubicBezTo>
                  <a:pt x="2523" y="4474"/>
                  <a:pt x="2562" y="4425"/>
                  <a:pt x="2614" y="4409"/>
                </a:cubicBezTo>
                <a:cubicBezTo>
                  <a:pt x="2558" y="4397"/>
                  <a:pt x="2515" y="4348"/>
                  <a:pt x="2513" y="4288"/>
                </a:cubicBezTo>
                <a:cubicBezTo>
                  <a:pt x="2506" y="4046"/>
                  <a:pt x="2383" y="3866"/>
                  <a:pt x="2265" y="3693"/>
                </a:cubicBezTo>
                <a:cubicBezTo>
                  <a:pt x="2123" y="3485"/>
                  <a:pt x="1976" y="3270"/>
                  <a:pt x="1976" y="2891"/>
                </a:cubicBezTo>
                <a:cubicBezTo>
                  <a:pt x="1976" y="2348"/>
                  <a:pt x="2442" y="1906"/>
                  <a:pt x="3013" y="1906"/>
                </a:cubicBezTo>
                <a:cubicBezTo>
                  <a:pt x="3585" y="1906"/>
                  <a:pt x="4050" y="2348"/>
                  <a:pt x="4050" y="2891"/>
                </a:cubicBezTo>
                <a:cubicBezTo>
                  <a:pt x="4050" y="3270"/>
                  <a:pt x="3904" y="3485"/>
                  <a:pt x="3762" y="3693"/>
                </a:cubicBezTo>
                <a:close/>
                <a:moveTo>
                  <a:pt x="4076" y="1864"/>
                </a:moveTo>
                <a:cubicBezTo>
                  <a:pt x="4048" y="1897"/>
                  <a:pt x="4009" y="1914"/>
                  <a:pt x="3969" y="1914"/>
                </a:cubicBezTo>
                <a:cubicBezTo>
                  <a:pt x="3937" y="1914"/>
                  <a:pt x="3905" y="1903"/>
                  <a:pt x="3879" y="1881"/>
                </a:cubicBezTo>
                <a:cubicBezTo>
                  <a:pt x="3819" y="1831"/>
                  <a:pt x="3812" y="1743"/>
                  <a:pt x="3861" y="1683"/>
                </a:cubicBezTo>
                <a:lnTo>
                  <a:pt x="4110" y="1387"/>
                </a:lnTo>
                <a:cubicBezTo>
                  <a:pt x="4159" y="1328"/>
                  <a:pt x="4248" y="1320"/>
                  <a:pt x="4307" y="1370"/>
                </a:cubicBezTo>
                <a:cubicBezTo>
                  <a:pt x="4366" y="1420"/>
                  <a:pt x="4374" y="1508"/>
                  <a:pt x="4324" y="1568"/>
                </a:cubicBezTo>
                <a:lnTo>
                  <a:pt x="4076" y="1864"/>
                </a:lnTo>
                <a:close/>
                <a:moveTo>
                  <a:pt x="4882" y="2725"/>
                </a:moveTo>
                <a:lnTo>
                  <a:pt x="4501" y="2792"/>
                </a:lnTo>
                <a:cubicBezTo>
                  <a:pt x="4493" y="2793"/>
                  <a:pt x="4485" y="2794"/>
                  <a:pt x="4477" y="2794"/>
                </a:cubicBezTo>
                <a:cubicBezTo>
                  <a:pt x="4410" y="2794"/>
                  <a:pt x="4351" y="2746"/>
                  <a:pt x="4339" y="2678"/>
                </a:cubicBezTo>
                <a:cubicBezTo>
                  <a:pt x="4325" y="2602"/>
                  <a:pt x="4376" y="2529"/>
                  <a:pt x="4453" y="2516"/>
                </a:cubicBezTo>
                <a:lnTo>
                  <a:pt x="4833" y="2449"/>
                </a:lnTo>
                <a:cubicBezTo>
                  <a:pt x="4909" y="2435"/>
                  <a:pt x="4982" y="2486"/>
                  <a:pt x="4996" y="2563"/>
                </a:cubicBezTo>
                <a:cubicBezTo>
                  <a:pt x="5009" y="2639"/>
                  <a:pt x="4958" y="2711"/>
                  <a:pt x="4882" y="2725"/>
                </a:cubicBezTo>
                <a:close/>
              </a:path>
            </a:pathLst>
          </a:custGeom>
          <a:solidFill>
            <a:schemeClr val="accent1"/>
          </a:solidFill>
          <a:ln>
            <a:noFill/>
          </a:ln>
        </p:spPr>
        <p:txBody>
          <a:bodyPr/>
          <a:lstStyle/>
          <a:p>
            <a:endParaRPr lang="zh-CN" altLang="en-US">
              <a:cs typeface="+mn-ea"/>
              <a:sym typeface="+mn-lt"/>
            </a:endParaRPr>
          </a:p>
        </p:txBody>
      </p:sp>
      <p:pic>
        <p:nvPicPr>
          <p:cNvPr id="19" name="图片 18" descr="http://fancyerii.github.io/img/transformer/self-attention-matrix-calculation-2.png">
            <a:extLst>
              <a:ext uri="{FF2B5EF4-FFF2-40B4-BE49-F238E27FC236}">
                <a16:creationId xmlns:a16="http://schemas.microsoft.com/office/drawing/2014/main" id="{3330784A-F54D-444E-97E6-E1798955044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20055" y="1779221"/>
            <a:ext cx="3563748" cy="2295056"/>
          </a:xfrm>
          <a:prstGeom prst="rect">
            <a:avLst/>
          </a:prstGeom>
          <a:noFill/>
          <a:ln>
            <a:noFill/>
          </a:ln>
        </p:spPr>
      </p:pic>
      <p:pic>
        <p:nvPicPr>
          <p:cNvPr id="23" name="图片 22">
            <a:extLst>
              <a:ext uri="{FF2B5EF4-FFF2-40B4-BE49-F238E27FC236}">
                <a16:creationId xmlns:a16="http://schemas.microsoft.com/office/drawing/2014/main" id="{38A1A876-38AE-457C-A50A-D3AF74FC2FE6}"/>
              </a:ext>
            </a:extLst>
          </p:cNvPr>
          <p:cNvPicPr>
            <a:picLocks noChangeAspect="1"/>
          </p:cNvPicPr>
          <p:nvPr/>
        </p:nvPicPr>
        <p:blipFill>
          <a:blip r:embed="rId4"/>
          <a:stretch>
            <a:fillRect/>
          </a:stretch>
        </p:blipFill>
        <p:spPr>
          <a:xfrm>
            <a:off x="778041" y="4611809"/>
            <a:ext cx="3238631" cy="1972408"/>
          </a:xfrm>
          <a:prstGeom prst="rect">
            <a:avLst/>
          </a:prstGeom>
        </p:spPr>
      </p:pic>
      <p:pic>
        <p:nvPicPr>
          <p:cNvPr id="24" name="图片 23" descr="http://fancyerii.github.io/img/transformer/transformer_multi-headed_self-attention-recap.png">
            <a:extLst>
              <a:ext uri="{FF2B5EF4-FFF2-40B4-BE49-F238E27FC236}">
                <a16:creationId xmlns:a16="http://schemas.microsoft.com/office/drawing/2014/main" id="{A0725C32-4ED3-4358-B2F0-5BAF845B6F66}"/>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56301" y="1936273"/>
            <a:ext cx="7115644" cy="4681717"/>
          </a:xfrm>
          <a:prstGeom prst="rect">
            <a:avLst/>
          </a:prstGeom>
          <a:noFill/>
          <a:ln>
            <a:noFill/>
          </a:ln>
        </p:spPr>
      </p:pic>
    </p:spTree>
    <p:extLst>
      <p:ext uri="{BB962C8B-B14F-4D97-AF65-F5344CB8AC3E}">
        <p14:creationId xmlns:p14="http://schemas.microsoft.com/office/powerpoint/2010/main" val="1198955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9F8976-2F10-453C-990D-E81CC0E96048}"/>
              </a:ext>
            </a:extLst>
          </p:cNvPr>
          <p:cNvSpPr>
            <a:spLocks noGrp="1"/>
          </p:cNvSpPr>
          <p:nvPr>
            <p:ph type="title"/>
          </p:nvPr>
        </p:nvSpPr>
        <p:spPr/>
        <p:txBody>
          <a:bodyPr/>
          <a:lstStyle/>
          <a:p>
            <a:r>
              <a:rPr lang="en-US" altLang="zh-CN" dirty="0"/>
              <a:t>Transformer</a:t>
            </a:r>
            <a:endParaRPr lang="zh-CN" altLang="en-US" dirty="0">
              <a:latin typeface="+mn-lt"/>
              <a:ea typeface="+mn-ea"/>
              <a:cs typeface="+mn-ea"/>
              <a:sym typeface="+mn-lt"/>
            </a:endParaRPr>
          </a:p>
        </p:txBody>
      </p:sp>
      <p:sp>
        <p:nvSpPr>
          <p:cNvPr id="3" name="灯片编号占位符 2">
            <a:extLst>
              <a:ext uri="{FF2B5EF4-FFF2-40B4-BE49-F238E27FC236}">
                <a16:creationId xmlns:a16="http://schemas.microsoft.com/office/drawing/2014/main" id="{F4D46F5B-491A-44A9-8EC6-2DB06B8052A5}"/>
              </a:ext>
            </a:extLst>
          </p:cNvPr>
          <p:cNvSpPr>
            <a:spLocks noGrp="1"/>
          </p:cNvSpPr>
          <p:nvPr>
            <p:ph type="sldNum" sz="quarter" idx="12"/>
          </p:nvPr>
        </p:nvSpPr>
        <p:spPr/>
        <p:txBody>
          <a:bodyPr/>
          <a:lstStyle/>
          <a:p>
            <a:fld id="{2515AB8F-1C56-49E9-90C8-78D22B0C1B97}" type="slidenum">
              <a:rPr lang="zh-CN" altLang="en-US" smtClean="0">
                <a:cs typeface="+mn-ea"/>
                <a:sym typeface="+mn-lt"/>
              </a:rPr>
              <a:pPr/>
              <a:t>18</a:t>
            </a:fld>
            <a:endParaRPr lang="zh-CN" altLang="en-US" dirty="0">
              <a:cs typeface="+mn-ea"/>
              <a:sym typeface="+mn-lt"/>
            </a:endParaRPr>
          </a:p>
        </p:txBody>
      </p:sp>
      <p:pic>
        <p:nvPicPr>
          <p:cNvPr id="4" name="图片 3">
            <a:extLst>
              <a:ext uri="{FF2B5EF4-FFF2-40B4-BE49-F238E27FC236}">
                <a16:creationId xmlns:a16="http://schemas.microsoft.com/office/drawing/2014/main" id="{DDF88163-D54B-4B56-991E-7686725B517B}"/>
              </a:ext>
            </a:extLst>
          </p:cNvPr>
          <p:cNvPicPr>
            <a:picLocks noChangeAspect="1"/>
          </p:cNvPicPr>
          <p:nvPr/>
        </p:nvPicPr>
        <p:blipFill rotWithShape="1">
          <a:blip r:embed="rId2"/>
          <a:srcRect t="3759" b="2658"/>
          <a:stretch/>
        </p:blipFill>
        <p:spPr>
          <a:xfrm>
            <a:off x="597735" y="1080759"/>
            <a:ext cx="4505325" cy="5366085"/>
          </a:xfrm>
          <a:prstGeom prst="rect">
            <a:avLst/>
          </a:prstGeom>
        </p:spPr>
      </p:pic>
      <p:sp>
        <p:nvSpPr>
          <p:cNvPr id="21" name="内容占位符 2">
            <a:extLst>
              <a:ext uri="{FF2B5EF4-FFF2-40B4-BE49-F238E27FC236}">
                <a16:creationId xmlns:a16="http://schemas.microsoft.com/office/drawing/2014/main" id="{1336358D-E871-4AFB-B609-94BDFB7E42E5}"/>
              </a:ext>
            </a:extLst>
          </p:cNvPr>
          <p:cNvSpPr txBox="1">
            <a:spLocks/>
          </p:cNvSpPr>
          <p:nvPr/>
        </p:nvSpPr>
        <p:spPr>
          <a:xfrm>
            <a:off x="6095205" y="2229734"/>
            <a:ext cx="4082143" cy="3513339"/>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放弃</a:t>
            </a:r>
            <a:r>
              <a:rPr lang="en-US" altLang="zh-CN" dirty="0"/>
              <a:t>RNN</a:t>
            </a:r>
            <a:r>
              <a:rPr lang="zh-CN" altLang="en-US" dirty="0"/>
              <a:t>与</a:t>
            </a:r>
            <a:r>
              <a:rPr lang="en-US" altLang="zh-CN" dirty="0"/>
              <a:t>CNN</a:t>
            </a:r>
            <a:r>
              <a:rPr lang="zh-CN" altLang="en-US" dirty="0"/>
              <a:t>等结构只使用</a:t>
            </a:r>
            <a:r>
              <a:rPr lang="en-US" altLang="zh-CN" dirty="0"/>
              <a:t>QKV</a:t>
            </a:r>
            <a:r>
              <a:rPr lang="zh-CN" altLang="en-US" dirty="0"/>
              <a:t>模型来构建</a:t>
            </a:r>
            <a:r>
              <a:rPr lang="en-US" altLang="zh-CN" dirty="0"/>
              <a:t>attention</a:t>
            </a:r>
            <a:r>
              <a:rPr lang="zh-CN" altLang="en-US" dirty="0"/>
              <a:t>结构</a:t>
            </a:r>
            <a:endParaRPr lang="en-US" altLang="zh-CN" dirty="0"/>
          </a:p>
          <a:p>
            <a:endParaRPr lang="en-US" altLang="zh-CN" dirty="0"/>
          </a:p>
          <a:p>
            <a:r>
              <a:rPr lang="zh-CN" altLang="en-US" dirty="0"/>
              <a:t>使用多组</a:t>
            </a:r>
            <a:r>
              <a:rPr lang="en-US" altLang="zh-CN" dirty="0"/>
              <a:t>QKV</a:t>
            </a:r>
            <a:r>
              <a:rPr lang="zh-CN" altLang="en-US" dirty="0"/>
              <a:t>形成多头注意力模型</a:t>
            </a:r>
            <a:endParaRPr lang="en-US" altLang="zh-CN" dirty="0"/>
          </a:p>
          <a:p>
            <a:endParaRPr lang="en-US" altLang="zh-CN" dirty="0"/>
          </a:p>
          <a:p>
            <a:r>
              <a:rPr lang="zh-CN" altLang="en-US" dirty="0"/>
              <a:t>使用残差机制使模型更稳定</a:t>
            </a:r>
            <a:endParaRPr lang="en-US" altLang="zh-CN" dirty="0"/>
          </a:p>
          <a:p>
            <a:endParaRPr lang="en-US" altLang="zh-CN" dirty="0"/>
          </a:p>
          <a:p>
            <a:r>
              <a:rPr lang="zh-CN" altLang="en-US" dirty="0"/>
              <a:t>对每层进行归一化，方便学习</a:t>
            </a:r>
          </a:p>
        </p:txBody>
      </p:sp>
    </p:spTree>
    <p:extLst>
      <p:ext uri="{BB962C8B-B14F-4D97-AF65-F5344CB8AC3E}">
        <p14:creationId xmlns:p14="http://schemas.microsoft.com/office/powerpoint/2010/main" val="1103776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normAutofit/>
          </a:bodyPr>
          <a:lstStyle/>
          <a:p>
            <a:r>
              <a:rPr lang="en-US" altLang="zh-CN" dirty="0"/>
              <a:t>Thanks.</a:t>
            </a:r>
            <a:br>
              <a:rPr lang="en-US" altLang="zh-CN" dirty="0"/>
            </a:br>
            <a:endParaRPr lang="zh-CN" altLang="en-US" dirty="0"/>
          </a:p>
        </p:txBody>
      </p:sp>
      <p:sp>
        <p:nvSpPr>
          <p:cNvPr id="6" name="文本占位符 5"/>
          <p:cNvSpPr>
            <a:spLocks noGrp="1"/>
          </p:cNvSpPr>
          <p:nvPr>
            <p:ph type="body" sz="quarter" idx="17"/>
          </p:nvPr>
        </p:nvSpPr>
        <p:spPr>
          <a:xfrm>
            <a:off x="4137477" y="4251833"/>
            <a:ext cx="3917046" cy="310871"/>
          </a:xfrm>
        </p:spPr>
        <p:txBody>
          <a:bodyPr>
            <a:normAutofit lnSpcReduction="10000"/>
          </a:bodyPr>
          <a:lstStyle/>
          <a:p>
            <a:r>
              <a:rPr lang="en-US" altLang="zh-CN" dirty="0" err="1"/>
              <a:t>Xiong</a:t>
            </a:r>
            <a:r>
              <a:rPr lang="zh-CN" altLang="en-US" dirty="0"/>
              <a:t>，</a:t>
            </a:r>
            <a:r>
              <a:rPr lang="en-US" altLang="zh-CN" dirty="0" err="1"/>
              <a:t>Mengjun</a:t>
            </a:r>
            <a:endParaRPr lang="en-US" altLang="zh-CN" dirty="0"/>
          </a:p>
        </p:txBody>
      </p:sp>
      <p:sp>
        <p:nvSpPr>
          <p:cNvPr id="7" name="文本占位符 6"/>
          <p:cNvSpPr>
            <a:spLocks noGrp="1"/>
          </p:cNvSpPr>
          <p:nvPr>
            <p:ph type="body" sz="quarter" idx="18"/>
          </p:nvPr>
        </p:nvSpPr>
        <p:spPr>
          <a:xfrm>
            <a:off x="4137477" y="4567467"/>
            <a:ext cx="3917046" cy="310871"/>
          </a:xfrm>
        </p:spPr>
        <p:txBody>
          <a:bodyPr>
            <a:normAutofit lnSpcReduction="10000"/>
          </a:bodyPr>
          <a:lstStyle/>
          <a:p>
            <a:r>
              <a:rPr lang="en-US" altLang="en-US" dirty="0"/>
              <a:t>NLP</a:t>
            </a:r>
          </a:p>
          <a:p>
            <a:endParaRPr lang="en-US" altLang="en-US" dirty="0"/>
          </a:p>
        </p:txBody>
      </p:sp>
      <p:cxnSp>
        <p:nvCxnSpPr>
          <p:cNvPr id="3" name="直接连接符 2">
            <a:extLst>
              <a:ext uri="{FF2B5EF4-FFF2-40B4-BE49-F238E27FC236}">
                <a16:creationId xmlns:a16="http://schemas.microsoft.com/office/drawing/2014/main" id="{F43C362F-F804-497F-A88C-4DFEDDD28839}"/>
              </a:ext>
            </a:extLst>
          </p:cNvPr>
          <p:cNvCxnSpPr/>
          <p:nvPr/>
        </p:nvCxnSpPr>
        <p:spPr>
          <a:xfrm>
            <a:off x="3695700" y="4562704"/>
            <a:ext cx="4800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9542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f80e25c2-97e1-4d5c-b51f-8d6d52b20bd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B90EAFC7-6D19-4082-BD68-C813BB36914F}"/>
              </a:ext>
            </a:extLst>
          </p:cNvPr>
          <p:cNvGrpSpPr>
            <a:grpSpLocks noChangeAspect="1"/>
          </p:cNvGrpSpPr>
          <p:nvPr>
            <p:custDataLst>
              <p:tags r:id="rId1"/>
            </p:custDataLst>
          </p:nvPr>
        </p:nvGrpSpPr>
        <p:grpSpPr>
          <a:xfrm>
            <a:off x="1019436" y="-2"/>
            <a:ext cx="10314511" cy="6143627"/>
            <a:chOff x="1019436" y="-2"/>
            <a:chExt cx="10314511" cy="6143627"/>
          </a:xfrm>
        </p:grpSpPr>
        <p:grpSp>
          <p:nvGrpSpPr>
            <p:cNvPr id="3" name="íšlîḍé">
              <a:extLst>
                <a:ext uri="{FF2B5EF4-FFF2-40B4-BE49-F238E27FC236}">
                  <a16:creationId xmlns:a16="http://schemas.microsoft.com/office/drawing/2014/main" id="{F89EC8B6-AFF6-42C1-AB3E-9A96212FA65D}"/>
                </a:ext>
              </a:extLst>
            </p:cNvPr>
            <p:cNvGrpSpPr/>
            <p:nvPr/>
          </p:nvGrpSpPr>
          <p:grpSpPr>
            <a:xfrm>
              <a:off x="1283432" y="-1"/>
              <a:ext cx="3336404" cy="6143626"/>
              <a:chOff x="1283432" y="-1"/>
              <a:chExt cx="3336404" cy="5273825"/>
            </a:xfrm>
          </p:grpSpPr>
          <p:sp>
            <p:nvSpPr>
              <p:cNvPr id="27" name="îś1îḓe">
                <a:extLst>
                  <a:ext uri="{FF2B5EF4-FFF2-40B4-BE49-F238E27FC236}">
                    <a16:creationId xmlns:a16="http://schemas.microsoft.com/office/drawing/2014/main" id="{6269712D-D824-4D2B-A77B-3E9548D515D4}"/>
                  </a:ext>
                </a:extLst>
              </p:cNvPr>
              <p:cNvSpPr/>
              <p:nvPr/>
            </p:nvSpPr>
            <p:spPr bwMode="auto">
              <a:xfrm>
                <a:off x="1283432" y="0"/>
                <a:ext cx="288032" cy="5273824"/>
              </a:xfrm>
              <a:prstGeom prst="rect">
                <a:avLst/>
              </a:prstGeom>
              <a:solidFill>
                <a:schemeClr val="accent1">
                  <a:lumMod val="100000"/>
                </a:schemeClr>
              </a:solidFill>
              <a:ln w="19050">
                <a:noFill/>
                <a:round/>
                <a:headEnd/>
                <a:tailEnd/>
              </a:ln>
            </p:spPr>
            <p:txBody>
              <a:bodyPr anchor="ctr"/>
              <a:lstStyle/>
              <a:p>
                <a:pPr algn="ctr"/>
                <a:endParaRPr/>
              </a:p>
            </p:txBody>
          </p:sp>
          <p:sp>
            <p:nvSpPr>
              <p:cNvPr id="28" name="ïŝliďê">
                <a:extLst>
                  <a:ext uri="{FF2B5EF4-FFF2-40B4-BE49-F238E27FC236}">
                    <a16:creationId xmlns:a16="http://schemas.microsoft.com/office/drawing/2014/main" id="{534C9B09-876E-42BE-82D8-7F07505129D9}"/>
                  </a:ext>
                </a:extLst>
              </p:cNvPr>
              <p:cNvSpPr/>
              <p:nvPr/>
            </p:nvSpPr>
            <p:spPr bwMode="auto">
              <a:xfrm>
                <a:off x="2299556" y="-1"/>
                <a:ext cx="288032" cy="4499155"/>
              </a:xfrm>
              <a:prstGeom prst="rect">
                <a:avLst/>
              </a:prstGeom>
              <a:solidFill>
                <a:schemeClr val="accent2"/>
              </a:solidFill>
              <a:ln w="19050">
                <a:noFill/>
                <a:round/>
                <a:headEnd/>
                <a:tailEnd/>
              </a:ln>
            </p:spPr>
            <p:txBody>
              <a:bodyPr anchor="ctr"/>
              <a:lstStyle/>
              <a:p>
                <a:pPr algn="ctr"/>
                <a:endParaRPr/>
              </a:p>
            </p:txBody>
          </p:sp>
          <p:sp>
            <p:nvSpPr>
              <p:cNvPr id="29" name="îSḻiďè">
                <a:extLst>
                  <a:ext uri="{FF2B5EF4-FFF2-40B4-BE49-F238E27FC236}">
                    <a16:creationId xmlns:a16="http://schemas.microsoft.com/office/drawing/2014/main" id="{E9C01C2B-AE0B-4467-8DAC-54574792A95A}"/>
                  </a:ext>
                </a:extLst>
              </p:cNvPr>
              <p:cNvSpPr/>
              <p:nvPr/>
            </p:nvSpPr>
            <p:spPr bwMode="auto">
              <a:xfrm>
                <a:off x="3315680" y="-1"/>
                <a:ext cx="288032" cy="3674840"/>
              </a:xfrm>
              <a:prstGeom prst="rect">
                <a:avLst/>
              </a:prstGeom>
              <a:solidFill>
                <a:schemeClr val="accent3"/>
              </a:solidFill>
              <a:ln w="19050">
                <a:noFill/>
                <a:round/>
                <a:headEnd/>
                <a:tailEnd/>
              </a:ln>
            </p:spPr>
            <p:txBody>
              <a:bodyPr anchor="ctr"/>
              <a:lstStyle/>
              <a:p>
                <a:pPr algn="ctr"/>
                <a:endParaRPr/>
              </a:p>
            </p:txBody>
          </p:sp>
          <p:sp>
            <p:nvSpPr>
              <p:cNvPr id="30" name="isļíďè">
                <a:extLst>
                  <a:ext uri="{FF2B5EF4-FFF2-40B4-BE49-F238E27FC236}">
                    <a16:creationId xmlns:a16="http://schemas.microsoft.com/office/drawing/2014/main" id="{64E6052C-D0BF-445B-A86A-83713CF01539}"/>
                  </a:ext>
                </a:extLst>
              </p:cNvPr>
              <p:cNvSpPr/>
              <p:nvPr/>
            </p:nvSpPr>
            <p:spPr bwMode="auto">
              <a:xfrm>
                <a:off x="4331804" y="-1"/>
                <a:ext cx="288032" cy="2850524"/>
              </a:xfrm>
              <a:prstGeom prst="rect">
                <a:avLst/>
              </a:prstGeom>
              <a:solidFill>
                <a:schemeClr val="accent4"/>
              </a:solidFill>
              <a:ln w="19050">
                <a:noFill/>
                <a:round/>
                <a:headEnd/>
                <a:tailEnd/>
              </a:ln>
            </p:spPr>
            <p:txBody>
              <a:bodyPr anchor="ctr"/>
              <a:lstStyle/>
              <a:p>
                <a:pPr algn="ctr"/>
                <a:endParaRPr/>
              </a:p>
            </p:txBody>
          </p:sp>
        </p:grpSp>
        <p:sp>
          <p:nvSpPr>
            <p:cNvPr id="4" name="íşḷïďè">
              <a:extLst>
                <a:ext uri="{FF2B5EF4-FFF2-40B4-BE49-F238E27FC236}">
                  <a16:creationId xmlns:a16="http://schemas.microsoft.com/office/drawing/2014/main" id="{78C78894-B294-40D9-A97D-5B92B6940E6A}"/>
                </a:ext>
              </a:extLst>
            </p:cNvPr>
            <p:cNvSpPr/>
            <p:nvPr/>
          </p:nvSpPr>
          <p:spPr bwMode="auto">
            <a:xfrm>
              <a:off x="1019436" y="584684"/>
              <a:ext cx="3996444" cy="1131157"/>
            </a:xfrm>
            <a:prstGeom prst="rect">
              <a:avLst/>
            </a:prstGeom>
            <a:solidFill>
              <a:schemeClr val="bg1"/>
            </a:solidFill>
            <a:ln w="19050">
              <a:noFill/>
              <a:round/>
              <a:headEnd/>
              <a:tailEnd/>
            </a:ln>
          </p:spPr>
          <p:txBody>
            <a:bodyPr anchor="ctr"/>
            <a:lstStyle/>
            <a:p>
              <a:pPr algn="ctr"/>
              <a:endParaRPr/>
            </a:p>
          </p:txBody>
        </p:sp>
        <p:grpSp>
          <p:nvGrpSpPr>
            <p:cNvPr id="5" name="iṡ1ïḑé">
              <a:extLst>
                <a:ext uri="{FF2B5EF4-FFF2-40B4-BE49-F238E27FC236}">
                  <a16:creationId xmlns:a16="http://schemas.microsoft.com/office/drawing/2014/main" id="{6F657993-5025-402E-AF0F-C923007C88B3}"/>
                </a:ext>
              </a:extLst>
            </p:cNvPr>
            <p:cNvGrpSpPr/>
            <p:nvPr/>
          </p:nvGrpSpPr>
          <p:grpSpPr>
            <a:xfrm>
              <a:off x="1751484" y="5530593"/>
              <a:ext cx="4320480" cy="612068"/>
              <a:chOff x="6815010" y="4547844"/>
              <a:chExt cx="2382192" cy="612068"/>
            </a:xfrm>
          </p:grpSpPr>
          <p:sp>
            <p:nvSpPr>
              <p:cNvPr id="25" name="îŝ1íḓê">
                <a:extLst>
                  <a:ext uri="{FF2B5EF4-FFF2-40B4-BE49-F238E27FC236}">
                    <a16:creationId xmlns:a16="http://schemas.microsoft.com/office/drawing/2014/main" id="{AD806D0D-D76C-4AB9-A893-3B0F1754270B}"/>
                  </a:ext>
                </a:extLst>
              </p:cNvPr>
              <p:cNvSpPr txBox="1"/>
              <p:nvPr/>
            </p:nvSpPr>
            <p:spPr>
              <a:xfrm>
                <a:off x="6815010" y="4794065"/>
                <a:ext cx="2382192" cy="365847"/>
              </a:xfrm>
              <a:prstGeom prst="rect">
                <a:avLst/>
              </a:prstGeom>
              <a:noFill/>
            </p:spPr>
            <p:txBody>
              <a:bodyPr wrap="square" lIns="90000" tIns="46800" rIns="90000" bIns="46800" anchor="ctr" anchorCtr="0">
                <a:normAutofit/>
              </a:bodyPr>
              <a:lstStyle/>
              <a:p>
                <a:pPr>
                  <a:lnSpc>
                    <a:spcPct val="120000"/>
                  </a:lnSpc>
                </a:pPr>
                <a:endParaRPr lang="zh-CN" altLang="en-US" sz="1200" dirty="0"/>
              </a:p>
            </p:txBody>
          </p:sp>
          <p:sp>
            <p:nvSpPr>
              <p:cNvPr id="26" name="ïşlîdé">
                <a:extLst>
                  <a:ext uri="{FF2B5EF4-FFF2-40B4-BE49-F238E27FC236}">
                    <a16:creationId xmlns:a16="http://schemas.microsoft.com/office/drawing/2014/main" id="{A7158D54-CC1C-47C3-B8A9-E7F4BAD71506}"/>
                  </a:ext>
                </a:extLst>
              </p:cNvPr>
              <p:cNvSpPr txBox="1"/>
              <p:nvPr/>
            </p:nvSpPr>
            <p:spPr>
              <a:xfrm>
                <a:off x="6815010" y="4547844"/>
                <a:ext cx="763648" cy="276999"/>
              </a:xfrm>
              <a:prstGeom prst="rect">
                <a:avLst/>
              </a:prstGeom>
              <a:noFill/>
            </p:spPr>
            <p:txBody>
              <a:bodyPr wrap="none" lIns="90000" tIns="46800" rIns="90000" bIns="46800" anchor="ctr" anchorCtr="0">
                <a:normAutofit fontScale="85000" lnSpcReduction="20000"/>
              </a:bodyPr>
              <a:lstStyle/>
              <a:p>
                <a:r>
                  <a:rPr lang="zh-CN" altLang="en-US" b="1" dirty="0"/>
                  <a:t>介绍</a:t>
                </a:r>
              </a:p>
            </p:txBody>
          </p:sp>
        </p:grpSp>
        <p:grpSp>
          <p:nvGrpSpPr>
            <p:cNvPr id="6" name="íşḷiḋé">
              <a:extLst>
                <a:ext uri="{FF2B5EF4-FFF2-40B4-BE49-F238E27FC236}">
                  <a16:creationId xmlns:a16="http://schemas.microsoft.com/office/drawing/2014/main" id="{9D72821E-F01C-4890-935E-D84B90D89864}"/>
                </a:ext>
              </a:extLst>
            </p:cNvPr>
            <p:cNvGrpSpPr/>
            <p:nvPr/>
          </p:nvGrpSpPr>
          <p:grpSpPr>
            <a:xfrm>
              <a:off x="2759597" y="4632267"/>
              <a:ext cx="3897668" cy="620382"/>
              <a:chOff x="6815010" y="4547844"/>
              <a:chExt cx="2387850" cy="620382"/>
            </a:xfrm>
          </p:grpSpPr>
          <p:sp>
            <p:nvSpPr>
              <p:cNvPr id="23" name="ïşḷíḍè">
                <a:extLst>
                  <a:ext uri="{FF2B5EF4-FFF2-40B4-BE49-F238E27FC236}">
                    <a16:creationId xmlns:a16="http://schemas.microsoft.com/office/drawing/2014/main" id="{2E007C5F-8C05-4E24-8F57-FA31FD2171AE}"/>
                  </a:ext>
                </a:extLst>
              </p:cNvPr>
              <p:cNvSpPr txBox="1"/>
              <p:nvPr/>
            </p:nvSpPr>
            <p:spPr>
              <a:xfrm>
                <a:off x="6820668" y="4794065"/>
                <a:ext cx="2382192" cy="374161"/>
              </a:xfrm>
              <a:prstGeom prst="rect">
                <a:avLst/>
              </a:prstGeom>
              <a:noFill/>
            </p:spPr>
            <p:txBody>
              <a:bodyPr wrap="square" lIns="90000" tIns="46800" rIns="90000" bIns="46800" anchor="ctr" anchorCtr="0">
                <a:normAutofit/>
              </a:bodyPr>
              <a:lstStyle/>
              <a:p>
                <a:pPr>
                  <a:lnSpc>
                    <a:spcPct val="120000"/>
                  </a:lnSpc>
                </a:pPr>
                <a:endParaRPr lang="zh-CN" altLang="en-US" sz="1200" dirty="0"/>
              </a:p>
            </p:txBody>
          </p:sp>
          <p:sp>
            <p:nvSpPr>
              <p:cNvPr id="24" name="îşļïḑé">
                <a:extLst>
                  <a:ext uri="{FF2B5EF4-FFF2-40B4-BE49-F238E27FC236}">
                    <a16:creationId xmlns:a16="http://schemas.microsoft.com/office/drawing/2014/main" id="{3497E0FF-A2B4-44A5-BBC4-499780EF9C57}"/>
                  </a:ext>
                </a:extLst>
              </p:cNvPr>
              <p:cNvSpPr txBox="1"/>
              <p:nvPr/>
            </p:nvSpPr>
            <p:spPr>
              <a:xfrm>
                <a:off x="6815010" y="4547844"/>
                <a:ext cx="848497" cy="276999"/>
              </a:xfrm>
              <a:prstGeom prst="rect">
                <a:avLst/>
              </a:prstGeom>
              <a:noFill/>
            </p:spPr>
            <p:txBody>
              <a:bodyPr wrap="none" lIns="90000" tIns="46800" rIns="90000" bIns="46800" anchor="ctr" anchorCtr="0">
                <a:normAutofit fontScale="85000" lnSpcReduction="20000"/>
              </a:bodyPr>
              <a:lstStyle/>
              <a:p>
                <a:r>
                  <a:rPr lang="zh-CN" altLang="en-US" b="1" dirty="0"/>
                  <a:t>识别模型</a:t>
                </a:r>
              </a:p>
            </p:txBody>
          </p:sp>
        </p:grpSp>
        <p:grpSp>
          <p:nvGrpSpPr>
            <p:cNvPr id="7" name="išḻïḍê">
              <a:extLst>
                <a:ext uri="{FF2B5EF4-FFF2-40B4-BE49-F238E27FC236}">
                  <a16:creationId xmlns:a16="http://schemas.microsoft.com/office/drawing/2014/main" id="{BE36E0BB-CE49-4E4F-A7A0-B48BEB07ECEB}"/>
                </a:ext>
              </a:extLst>
            </p:cNvPr>
            <p:cNvGrpSpPr/>
            <p:nvPr/>
          </p:nvGrpSpPr>
          <p:grpSpPr>
            <a:xfrm>
              <a:off x="3779726" y="3709266"/>
              <a:ext cx="4356484" cy="645058"/>
              <a:chOff x="6815010" y="4547844"/>
              <a:chExt cx="2382192" cy="645058"/>
            </a:xfrm>
          </p:grpSpPr>
          <p:sp>
            <p:nvSpPr>
              <p:cNvPr id="21" name="ïṩľïḋê">
                <a:extLst>
                  <a:ext uri="{FF2B5EF4-FFF2-40B4-BE49-F238E27FC236}">
                    <a16:creationId xmlns:a16="http://schemas.microsoft.com/office/drawing/2014/main" id="{3714AEBF-CD2F-4DE8-AEED-5D345D9CFB62}"/>
                  </a:ext>
                </a:extLst>
              </p:cNvPr>
              <p:cNvSpPr txBox="1"/>
              <p:nvPr/>
            </p:nvSpPr>
            <p:spPr>
              <a:xfrm>
                <a:off x="6815010" y="4794066"/>
                <a:ext cx="2382192" cy="398836"/>
              </a:xfrm>
              <a:prstGeom prst="rect">
                <a:avLst/>
              </a:prstGeom>
              <a:noFill/>
            </p:spPr>
            <p:txBody>
              <a:bodyPr wrap="square" lIns="90000" tIns="46800" rIns="90000" bIns="46800" anchor="ctr" anchorCtr="0">
                <a:normAutofit/>
              </a:bodyPr>
              <a:lstStyle/>
              <a:p>
                <a:pPr>
                  <a:lnSpc>
                    <a:spcPct val="120000"/>
                  </a:lnSpc>
                </a:pPr>
                <a:endParaRPr lang="zh-CN" altLang="en-US" sz="1200" dirty="0"/>
              </a:p>
            </p:txBody>
          </p:sp>
          <p:sp>
            <p:nvSpPr>
              <p:cNvPr id="22" name="íSḻïḍe">
                <a:extLst>
                  <a:ext uri="{FF2B5EF4-FFF2-40B4-BE49-F238E27FC236}">
                    <a16:creationId xmlns:a16="http://schemas.microsoft.com/office/drawing/2014/main" id="{68511C7E-150B-4FF0-8583-CE41CD16BCF6}"/>
                  </a:ext>
                </a:extLst>
              </p:cNvPr>
              <p:cNvSpPr txBox="1"/>
              <p:nvPr/>
            </p:nvSpPr>
            <p:spPr>
              <a:xfrm>
                <a:off x="6815010" y="4547844"/>
                <a:ext cx="757336" cy="276999"/>
              </a:xfrm>
              <a:prstGeom prst="rect">
                <a:avLst/>
              </a:prstGeom>
              <a:noFill/>
            </p:spPr>
            <p:txBody>
              <a:bodyPr wrap="none" lIns="90000" tIns="46800" rIns="90000" bIns="46800" anchor="ctr" anchorCtr="0">
                <a:normAutofit fontScale="85000" lnSpcReduction="20000"/>
              </a:bodyPr>
              <a:lstStyle/>
              <a:p>
                <a:r>
                  <a:rPr lang="zh-CN" altLang="en-US" b="1" dirty="0"/>
                  <a:t>鉴别模型</a:t>
                </a:r>
              </a:p>
            </p:txBody>
          </p:sp>
        </p:grpSp>
        <p:grpSp>
          <p:nvGrpSpPr>
            <p:cNvPr id="8" name="i$ḻïdê">
              <a:extLst>
                <a:ext uri="{FF2B5EF4-FFF2-40B4-BE49-F238E27FC236}">
                  <a16:creationId xmlns:a16="http://schemas.microsoft.com/office/drawing/2014/main" id="{8DC27691-E1C1-490C-9901-34903294FB8A}"/>
                </a:ext>
              </a:extLst>
            </p:cNvPr>
            <p:cNvGrpSpPr/>
            <p:nvPr/>
          </p:nvGrpSpPr>
          <p:grpSpPr>
            <a:xfrm>
              <a:off x="4775820" y="2786265"/>
              <a:ext cx="4356484" cy="645058"/>
              <a:chOff x="6815010" y="4547844"/>
              <a:chExt cx="2382192" cy="645058"/>
            </a:xfrm>
          </p:grpSpPr>
          <p:sp>
            <p:nvSpPr>
              <p:cNvPr id="19" name="ïṡlide">
                <a:extLst>
                  <a:ext uri="{FF2B5EF4-FFF2-40B4-BE49-F238E27FC236}">
                    <a16:creationId xmlns:a16="http://schemas.microsoft.com/office/drawing/2014/main" id="{DAF67860-A42E-4B57-A205-63E174AA508C}"/>
                  </a:ext>
                </a:extLst>
              </p:cNvPr>
              <p:cNvSpPr txBox="1"/>
              <p:nvPr/>
            </p:nvSpPr>
            <p:spPr>
              <a:xfrm>
                <a:off x="6815010" y="4794066"/>
                <a:ext cx="2382192" cy="398836"/>
              </a:xfrm>
              <a:prstGeom prst="rect">
                <a:avLst/>
              </a:prstGeom>
              <a:noFill/>
            </p:spPr>
            <p:txBody>
              <a:bodyPr wrap="square" lIns="90000" tIns="46800" rIns="90000" bIns="46800" anchor="ctr" anchorCtr="0">
                <a:normAutofit/>
              </a:bodyPr>
              <a:lstStyle/>
              <a:p>
                <a:pPr>
                  <a:lnSpc>
                    <a:spcPct val="120000"/>
                  </a:lnSpc>
                </a:pPr>
                <a:endParaRPr lang="zh-CN" altLang="en-US" sz="1200" dirty="0"/>
              </a:p>
            </p:txBody>
          </p:sp>
          <p:sp>
            <p:nvSpPr>
              <p:cNvPr id="20" name="iṡ1ïḍê">
                <a:extLst>
                  <a:ext uri="{FF2B5EF4-FFF2-40B4-BE49-F238E27FC236}">
                    <a16:creationId xmlns:a16="http://schemas.microsoft.com/office/drawing/2014/main" id="{9E329103-7D5B-4742-AC4C-0BE49C23811A}"/>
                  </a:ext>
                </a:extLst>
              </p:cNvPr>
              <p:cNvSpPr txBox="1"/>
              <p:nvPr/>
            </p:nvSpPr>
            <p:spPr>
              <a:xfrm>
                <a:off x="6815010" y="4547844"/>
                <a:ext cx="757336" cy="276999"/>
              </a:xfrm>
              <a:prstGeom prst="rect">
                <a:avLst/>
              </a:prstGeom>
              <a:noFill/>
            </p:spPr>
            <p:txBody>
              <a:bodyPr wrap="none" lIns="90000" tIns="46800" rIns="90000" bIns="46800" anchor="ctr" anchorCtr="0">
                <a:normAutofit fontScale="85000" lnSpcReduction="20000"/>
              </a:bodyPr>
              <a:lstStyle/>
              <a:p>
                <a:r>
                  <a:rPr lang="zh-CN" altLang="en-US" b="1" dirty="0"/>
                  <a:t>实验与展望</a:t>
                </a:r>
              </a:p>
            </p:txBody>
          </p:sp>
        </p:grpSp>
        <p:sp>
          <p:nvSpPr>
            <p:cNvPr id="9" name="íṧļîḋê">
              <a:extLst>
                <a:ext uri="{FF2B5EF4-FFF2-40B4-BE49-F238E27FC236}">
                  <a16:creationId xmlns:a16="http://schemas.microsoft.com/office/drawing/2014/main" id="{77266A25-8597-40E0-8E8C-8710916AF4C7}"/>
                </a:ext>
              </a:extLst>
            </p:cNvPr>
            <p:cNvSpPr/>
            <p:nvPr/>
          </p:nvSpPr>
          <p:spPr bwMode="auto">
            <a:xfrm>
              <a:off x="1127448" y="659874"/>
              <a:ext cx="418190" cy="991287"/>
            </a:xfrm>
            <a:custGeom>
              <a:avLst/>
              <a:gdLst/>
              <a:ahLst/>
              <a:cxnLst/>
              <a:rect l="l" t="t" r="r" b="b"/>
              <a:pathLst>
                <a:path w="1216619" h="2883903">
                  <a:moveTo>
                    <a:pt x="792673" y="0"/>
                  </a:moveTo>
                  <a:lnTo>
                    <a:pt x="1216619" y="0"/>
                  </a:lnTo>
                  <a:lnTo>
                    <a:pt x="1216619" y="2883903"/>
                  </a:lnTo>
                  <a:lnTo>
                    <a:pt x="496979" y="2883903"/>
                  </a:lnTo>
                  <a:lnTo>
                    <a:pt x="496979" y="1337746"/>
                  </a:lnTo>
                  <a:cubicBezTo>
                    <a:pt x="496979" y="1114492"/>
                    <a:pt x="491635" y="980302"/>
                    <a:pt x="480947" y="935176"/>
                  </a:cubicBezTo>
                  <a:cubicBezTo>
                    <a:pt x="470260" y="890050"/>
                    <a:pt x="440868" y="855908"/>
                    <a:pt x="392774" y="832752"/>
                  </a:cubicBezTo>
                  <a:cubicBezTo>
                    <a:pt x="344679" y="809595"/>
                    <a:pt x="237505" y="798017"/>
                    <a:pt x="71251" y="798017"/>
                  </a:cubicBezTo>
                  <a:lnTo>
                    <a:pt x="0" y="798017"/>
                  </a:lnTo>
                  <a:lnTo>
                    <a:pt x="0" y="461799"/>
                  </a:lnTo>
                  <a:cubicBezTo>
                    <a:pt x="347945" y="386911"/>
                    <a:pt x="612169" y="232977"/>
                    <a:pt x="792673" y="0"/>
                  </a:cubicBezTo>
                  <a:close/>
                </a:path>
              </a:pathLst>
            </a:custGeom>
            <a:solidFill>
              <a:schemeClr val="accent1"/>
            </a:solidFill>
            <a:ln w="19050">
              <a:noFill/>
              <a:round/>
              <a:headEnd/>
              <a:tailEnd/>
            </a:ln>
          </p:spPr>
          <p:txBody>
            <a:bodyPr anchor="ctr"/>
            <a:lstStyle/>
            <a:p>
              <a:pPr algn="ctr"/>
              <a:endParaRPr/>
            </a:p>
          </p:txBody>
        </p:sp>
        <p:sp>
          <p:nvSpPr>
            <p:cNvPr id="10" name="ïṧ1íḍè">
              <a:extLst>
                <a:ext uri="{FF2B5EF4-FFF2-40B4-BE49-F238E27FC236}">
                  <a16:creationId xmlns:a16="http://schemas.microsoft.com/office/drawing/2014/main" id="{C5E84331-3908-48FD-AA66-0C275E4ABAA3}"/>
                </a:ext>
              </a:extLst>
            </p:cNvPr>
            <p:cNvSpPr/>
            <p:nvPr/>
          </p:nvSpPr>
          <p:spPr bwMode="auto">
            <a:xfrm>
              <a:off x="2160391" y="640893"/>
              <a:ext cx="566362" cy="1010268"/>
            </a:xfrm>
            <a:custGeom>
              <a:avLst/>
              <a:gdLst/>
              <a:ahLst/>
              <a:cxnLst/>
              <a:rect l="l" t="t" r="r" b="b"/>
              <a:pathLst>
                <a:path w="1647690" h="2939123">
                  <a:moveTo>
                    <a:pt x="778422" y="0"/>
                  </a:moveTo>
                  <a:cubicBezTo>
                    <a:pt x="1064615" y="0"/>
                    <a:pt x="1281042" y="70955"/>
                    <a:pt x="1427701" y="212864"/>
                  </a:cubicBezTo>
                  <a:cubicBezTo>
                    <a:pt x="1574360" y="354773"/>
                    <a:pt x="1647690" y="534386"/>
                    <a:pt x="1647690" y="751703"/>
                  </a:cubicBezTo>
                  <a:cubicBezTo>
                    <a:pt x="1647690" y="916769"/>
                    <a:pt x="1606419" y="1091335"/>
                    <a:pt x="1523876" y="1275402"/>
                  </a:cubicBezTo>
                  <a:cubicBezTo>
                    <a:pt x="1441334" y="1459468"/>
                    <a:pt x="1198175" y="1850163"/>
                    <a:pt x="794398" y="2447488"/>
                  </a:cubicBezTo>
                  <a:lnTo>
                    <a:pt x="1583563" y="2447488"/>
                  </a:lnTo>
                  <a:lnTo>
                    <a:pt x="1583563" y="2939123"/>
                  </a:lnTo>
                  <a:lnTo>
                    <a:pt x="0" y="2939123"/>
                  </a:lnTo>
                  <a:lnTo>
                    <a:pt x="445" y="2527646"/>
                  </a:lnTo>
                  <a:cubicBezTo>
                    <a:pt x="469517" y="1760505"/>
                    <a:pt x="748289" y="1285792"/>
                    <a:pt x="836759" y="1103507"/>
                  </a:cubicBezTo>
                  <a:cubicBezTo>
                    <a:pt x="925230" y="921222"/>
                    <a:pt x="969465" y="779016"/>
                    <a:pt x="969465" y="676889"/>
                  </a:cubicBezTo>
                  <a:cubicBezTo>
                    <a:pt x="969465" y="598513"/>
                    <a:pt x="956087" y="540027"/>
                    <a:pt x="929330" y="501432"/>
                  </a:cubicBezTo>
                  <a:cubicBezTo>
                    <a:pt x="902574" y="462838"/>
                    <a:pt x="861845" y="443541"/>
                    <a:pt x="807145" y="443541"/>
                  </a:cubicBezTo>
                  <a:cubicBezTo>
                    <a:pt x="752445" y="443541"/>
                    <a:pt x="711717" y="464916"/>
                    <a:pt x="684960" y="507667"/>
                  </a:cubicBezTo>
                  <a:cubicBezTo>
                    <a:pt x="658204" y="550418"/>
                    <a:pt x="644825" y="635326"/>
                    <a:pt x="644825" y="762391"/>
                  </a:cubicBezTo>
                  <a:lnTo>
                    <a:pt x="644825" y="1036709"/>
                  </a:lnTo>
                  <a:lnTo>
                    <a:pt x="0" y="1036709"/>
                  </a:lnTo>
                  <a:lnTo>
                    <a:pt x="0" y="931613"/>
                  </a:lnTo>
                  <a:cubicBezTo>
                    <a:pt x="0" y="770110"/>
                    <a:pt x="8312" y="642748"/>
                    <a:pt x="24938" y="549527"/>
                  </a:cubicBezTo>
                  <a:cubicBezTo>
                    <a:pt x="41563" y="456306"/>
                    <a:pt x="82533" y="364570"/>
                    <a:pt x="147846" y="274318"/>
                  </a:cubicBezTo>
                  <a:cubicBezTo>
                    <a:pt x="213160" y="184067"/>
                    <a:pt x="298068" y="115784"/>
                    <a:pt x="402570" y="69470"/>
                  </a:cubicBezTo>
                  <a:cubicBezTo>
                    <a:pt x="507073" y="23157"/>
                    <a:pt x="632356" y="0"/>
                    <a:pt x="778422" y="0"/>
                  </a:cubicBezTo>
                  <a:close/>
                </a:path>
              </a:pathLst>
            </a:custGeom>
            <a:solidFill>
              <a:schemeClr val="accent2"/>
            </a:solidFill>
            <a:ln w="19050">
              <a:noFill/>
              <a:round/>
              <a:headEnd/>
              <a:tailEnd/>
            </a:ln>
          </p:spPr>
          <p:txBody>
            <a:bodyPr anchor="ctr"/>
            <a:lstStyle/>
            <a:p>
              <a:pPr algn="ctr"/>
              <a:endParaRPr/>
            </a:p>
          </p:txBody>
        </p:sp>
        <p:sp>
          <p:nvSpPr>
            <p:cNvPr id="11" name="íSļíḍe">
              <a:extLst>
                <a:ext uri="{FF2B5EF4-FFF2-40B4-BE49-F238E27FC236}">
                  <a16:creationId xmlns:a16="http://schemas.microsoft.com/office/drawing/2014/main" id="{BDB14E3A-70CC-4311-A83C-0196B6F7082F}"/>
                </a:ext>
              </a:extLst>
            </p:cNvPr>
            <p:cNvSpPr/>
            <p:nvPr/>
          </p:nvSpPr>
          <p:spPr bwMode="auto">
            <a:xfrm>
              <a:off x="3160340" y="620688"/>
              <a:ext cx="583506" cy="1030473"/>
            </a:xfrm>
            <a:custGeom>
              <a:avLst/>
              <a:gdLst/>
              <a:ahLst/>
              <a:cxnLst/>
              <a:rect l="l" t="t" r="r" b="b"/>
              <a:pathLst>
                <a:path w="1697566" h="2997905">
                  <a:moveTo>
                    <a:pt x="789110" y="0"/>
                  </a:moveTo>
                  <a:cubicBezTo>
                    <a:pt x="1132304" y="0"/>
                    <a:pt x="1365059" y="67049"/>
                    <a:pt x="1487374" y="201146"/>
                  </a:cubicBezTo>
                  <a:cubicBezTo>
                    <a:pt x="1609689" y="335244"/>
                    <a:pt x="1670846" y="521555"/>
                    <a:pt x="1670846" y="760081"/>
                  </a:cubicBezTo>
                  <a:cubicBezTo>
                    <a:pt x="1670846" y="921473"/>
                    <a:pt x="1648877" y="1038068"/>
                    <a:pt x="1604939" y="1109867"/>
                  </a:cubicBezTo>
                  <a:cubicBezTo>
                    <a:pt x="1561001" y="1181666"/>
                    <a:pt x="1483812" y="1247235"/>
                    <a:pt x="1373372" y="1306574"/>
                  </a:cubicBezTo>
                  <a:cubicBezTo>
                    <a:pt x="1482624" y="1343406"/>
                    <a:pt x="1563970" y="1403705"/>
                    <a:pt x="1617408" y="1487472"/>
                  </a:cubicBezTo>
                  <a:cubicBezTo>
                    <a:pt x="1670846" y="1571239"/>
                    <a:pt x="1697566" y="1767584"/>
                    <a:pt x="1697566" y="2076507"/>
                  </a:cubicBezTo>
                  <a:cubicBezTo>
                    <a:pt x="1697566" y="2305811"/>
                    <a:pt x="1671440" y="2483730"/>
                    <a:pt x="1619189" y="2610267"/>
                  </a:cubicBezTo>
                  <a:cubicBezTo>
                    <a:pt x="1566938" y="2736803"/>
                    <a:pt x="1476686" y="2833043"/>
                    <a:pt x="1348434" y="2898988"/>
                  </a:cubicBezTo>
                  <a:cubicBezTo>
                    <a:pt x="1220181" y="2964933"/>
                    <a:pt x="1055709" y="2997905"/>
                    <a:pt x="855017" y="2997905"/>
                  </a:cubicBezTo>
                  <a:cubicBezTo>
                    <a:pt x="627013" y="2997905"/>
                    <a:pt x="447994" y="2959608"/>
                    <a:pt x="317960" y="2883012"/>
                  </a:cubicBezTo>
                  <a:cubicBezTo>
                    <a:pt x="187926" y="2806417"/>
                    <a:pt x="102424" y="2712603"/>
                    <a:pt x="61454" y="2601569"/>
                  </a:cubicBezTo>
                  <a:cubicBezTo>
                    <a:pt x="20485" y="2490536"/>
                    <a:pt x="0" y="2297860"/>
                    <a:pt x="0" y="2023541"/>
                  </a:cubicBezTo>
                  <a:lnTo>
                    <a:pt x="0" y="1795537"/>
                  </a:lnTo>
                  <a:lnTo>
                    <a:pt x="719640" y="1795537"/>
                  </a:lnTo>
                  <a:lnTo>
                    <a:pt x="719640" y="2264015"/>
                  </a:lnTo>
                  <a:cubicBezTo>
                    <a:pt x="719640" y="2388705"/>
                    <a:pt x="727062" y="2467973"/>
                    <a:pt x="741906" y="2501817"/>
                  </a:cubicBezTo>
                  <a:cubicBezTo>
                    <a:pt x="756750" y="2535661"/>
                    <a:pt x="789704" y="2552584"/>
                    <a:pt x="840767" y="2552584"/>
                  </a:cubicBezTo>
                  <a:cubicBezTo>
                    <a:pt x="896581" y="2552584"/>
                    <a:pt x="933394" y="2531208"/>
                    <a:pt x="951207" y="2488457"/>
                  </a:cubicBezTo>
                  <a:cubicBezTo>
                    <a:pt x="969020" y="2445706"/>
                    <a:pt x="977926" y="2334079"/>
                    <a:pt x="977926" y="2153575"/>
                  </a:cubicBezTo>
                  <a:lnTo>
                    <a:pt x="977926" y="1954071"/>
                  </a:lnTo>
                  <a:cubicBezTo>
                    <a:pt x="977926" y="1843631"/>
                    <a:pt x="965457" y="1762880"/>
                    <a:pt x="940519" y="1711816"/>
                  </a:cubicBezTo>
                  <a:cubicBezTo>
                    <a:pt x="915581" y="1660753"/>
                    <a:pt x="878768" y="1627205"/>
                    <a:pt x="830079" y="1611174"/>
                  </a:cubicBezTo>
                  <a:cubicBezTo>
                    <a:pt x="781391" y="1595142"/>
                    <a:pt x="686983" y="1585939"/>
                    <a:pt x="546855" y="1583564"/>
                  </a:cubicBezTo>
                  <a:lnTo>
                    <a:pt x="546855" y="1164961"/>
                  </a:lnTo>
                  <a:cubicBezTo>
                    <a:pt x="717858" y="1164961"/>
                    <a:pt x="823548" y="1158430"/>
                    <a:pt x="863924" y="1145367"/>
                  </a:cubicBezTo>
                  <a:cubicBezTo>
                    <a:pt x="904300" y="1132305"/>
                    <a:pt x="933394" y="1103804"/>
                    <a:pt x="951207" y="1059866"/>
                  </a:cubicBezTo>
                  <a:cubicBezTo>
                    <a:pt x="969020" y="1015927"/>
                    <a:pt x="977926" y="947051"/>
                    <a:pt x="977926" y="853236"/>
                  </a:cubicBezTo>
                  <a:lnTo>
                    <a:pt x="977926" y="692921"/>
                  </a:lnTo>
                  <a:cubicBezTo>
                    <a:pt x="977926" y="591981"/>
                    <a:pt x="967535" y="525480"/>
                    <a:pt x="946754" y="493416"/>
                  </a:cubicBezTo>
                  <a:cubicBezTo>
                    <a:pt x="925972" y="461353"/>
                    <a:pt x="893612" y="445322"/>
                    <a:pt x="849674" y="445322"/>
                  </a:cubicBezTo>
                  <a:cubicBezTo>
                    <a:pt x="799798" y="445322"/>
                    <a:pt x="765656" y="462244"/>
                    <a:pt x="747250" y="496088"/>
                  </a:cubicBezTo>
                  <a:cubicBezTo>
                    <a:pt x="728843" y="529933"/>
                    <a:pt x="719640" y="602075"/>
                    <a:pt x="719640" y="712515"/>
                  </a:cubicBezTo>
                  <a:lnTo>
                    <a:pt x="719640" y="949426"/>
                  </a:lnTo>
                  <a:lnTo>
                    <a:pt x="0" y="949426"/>
                  </a:lnTo>
                  <a:lnTo>
                    <a:pt x="0" y="703608"/>
                  </a:lnTo>
                  <a:cubicBezTo>
                    <a:pt x="0" y="428103"/>
                    <a:pt x="62939" y="241958"/>
                    <a:pt x="188816" y="145175"/>
                  </a:cubicBezTo>
                  <a:cubicBezTo>
                    <a:pt x="314694" y="48391"/>
                    <a:pt x="514792" y="0"/>
                    <a:pt x="789110" y="0"/>
                  </a:cubicBezTo>
                  <a:close/>
                </a:path>
              </a:pathLst>
            </a:custGeom>
            <a:solidFill>
              <a:schemeClr val="accent3"/>
            </a:solidFill>
            <a:ln w="19050">
              <a:noFill/>
              <a:round/>
              <a:headEnd/>
              <a:tailEnd/>
            </a:ln>
          </p:spPr>
          <p:txBody>
            <a:bodyPr anchor="ctr"/>
            <a:lstStyle/>
            <a:p>
              <a:pPr algn="ctr"/>
              <a:endParaRPr/>
            </a:p>
          </p:txBody>
        </p:sp>
        <p:sp>
          <p:nvSpPr>
            <p:cNvPr id="12" name="ïSļîḑê">
              <a:extLst>
                <a:ext uri="{FF2B5EF4-FFF2-40B4-BE49-F238E27FC236}">
                  <a16:creationId xmlns:a16="http://schemas.microsoft.com/office/drawing/2014/main" id="{5B158EF1-FDDD-476C-B0B5-79B0DAADAD88}"/>
                </a:ext>
              </a:extLst>
            </p:cNvPr>
            <p:cNvSpPr/>
            <p:nvPr/>
          </p:nvSpPr>
          <p:spPr bwMode="auto">
            <a:xfrm>
              <a:off x="4115605" y="659874"/>
              <a:ext cx="611672" cy="991287"/>
            </a:xfrm>
            <a:custGeom>
              <a:avLst/>
              <a:gdLst/>
              <a:ahLst/>
              <a:cxnLst/>
              <a:rect l="l" t="t" r="r" b="b"/>
              <a:pathLst>
                <a:path w="1779505" h="2883903">
                  <a:moveTo>
                    <a:pt x="621669" y="0"/>
                  </a:moveTo>
                  <a:lnTo>
                    <a:pt x="1574657" y="0"/>
                  </a:lnTo>
                  <a:lnTo>
                    <a:pt x="1574657" y="1884601"/>
                  </a:lnTo>
                  <a:lnTo>
                    <a:pt x="1779505" y="1884601"/>
                  </a:lnTo>
                  <a:lnTo>
                    <a:pt x="1779505" y="2376236"/>
                  </a:lnTo>
                  <a:lnTo>
                    <a:pt x="1574657" y="2376236"/>
                  </a:lnTo>
                  <a:lnTo>
                    <a:pt x="1574657" y="2883903"/>
                  </a:lnTo>
                  <a:lnTo>
                    <a:pt x="855018" y="2883903"/>
                  </a:lnTo>
                  <a:lnTo>
                    <a:pt x="855018" y="2376236"/>
                  </a:lnTo>
                  <a:lnTo>
                    <a:pt x="0" y="2376236"/>
                  </a:lnTo>
                  <a:lnTo>
                    <a:pt x="0" y="1884601"/>
                  </a:lnTo>
                  <a:lnTo>
                    <a:pt x="621669" y="0"/>
                  </a:lnTo>
                  <a:close/>
                  <a:moveTo>
                    <a:pt x="855018" y="657295"/>
                  </a:moveTo>
                  <a:lnTo>
                    <a:pt x="537058" y="1884601"/>
                  </a:lnTo>
                  <a:lnTo>
                    <a:pt x="855018" y="1884601"/>
                  </a:lnTo>
                  <a:lnTo>
                    <a:pt x="855018" y="657295"/>
                  </a:lnTo>
                  <a:close/>
                </a:path>
              </a:pathLst>
            </a:custGeom>
            <a:solidFill>
              <a:schemeClr val="accent4"/>
            </a:solidFill>
            <a:ln w="19050">
              <a:noFill/>
              <a:round/>
              <a:headEnd/>
              <a:tailEnd/>
            </a:ln>
          </p:spPr>
          <p:txBody>
            <a:bodyPr anchor="ctr"/>
            <a:lstStyle/>
            <a:p>
              <a:pPr algn="ctr"/>
              <a:endParaRPr/>
            </a:p>
          </p:txBody>
        </p:sp>
        <p:sp>
          <p:nvSpPr>
            <p:cNvPr id="13" name="iṥḷîḑe">
              <a:extLst>
                <a:ext uri="{FF2B5EF4-FFF2-40B4-BE49-F238E27FC236}">
                  <a16:creationId xmlns:a16="http://schemas.microsoft.com/office/drawing/2014/main" id="{E610DA54-AD27-4C21-B478-A8455B80CAB8}"/>
                </a:ext>
              </a:extLst>
            </p:cNvPr>
            <p:cNvSpPr/>
            <p:nvPr/>
          </p:nvSpPr>
          <p:spPr>
            <a:xfrm>
              <a:off x="9660920" y="646979"/>
              <a:ext cx="1384995" cy="1945228"/>
            </a:xfrm>
            <a:prstGeom prst="rect">
              <a:avLst/>
            </a:prstGeom>
          </p:spPr>
          <p:txBody>
            <a:bodyPr vert="eaVert" wrap="square">
              <a:normAutofit/>
            </a:bodyPr>
            <a:lstStyle/>
            <a:p>
              <a:r>
                <a:rPr lang="en-US" altLang="zh-CN" sz="2400" b="1" spc="300" dirty="0">
                  <a:solidFill>
                    <a:schemeClr val="accent1"/>
                  </a:solidFill>
                </a:rPr>
                <a:t>CONTENT</a:t>
              </a:r>
              <a:br>
                <a:rPr lang="en-US" altLang="zh-CN" sz="2400" b="1" spc="300" dirty="0">
                  <a:solidFill>
                    <a:schemeClr val="accent1"/>
                  </a:solidFill>
                </a:rPr>
              </a:br>
              <a:r>
                <a:rPr lang="zh-CN" altLang="en-US" sz="2400" b="1" spc="300" dirty="0">
                  <a:solidFill>
                    <a:schemeClr val="accent1"/>
                  </a:solidFill>
                </a:rPr>
                <a:t> </a:t>
              </a:r>
            </a:p>
          </p:txBody>
        </p:sp>
        <p:grpSp>
          <p:nvGrpSpPr>
            <p:cNvPr id="14" name="iṣḻîdè">
              <a:extLst>
                <a:ext uri="{FF2B5EF4-FFF2-40B4-BE49-F238E27FC236}">
                  <a16:creationId xmlns:a16="http://schemas.microsoft.com/office/drawing/2014/main" id="{C5E0A96E-46ED-40FB-A601-5D5833939D83}"/>
                </a:ext>
              </a:extLst>
            </p:cNvPr>
            <p:cNvGrpSpPr/>
            <p:nvPr/>
          </p:nvGrpSpPr>
          <p:grpSpPr>
            <a:xfrm>
              <a:off x="11045915" y="-2"/>
              <a:ext cx="288032" cy="2420889"/>
              <a:chOff x="11045915" y="-1"/>
              <a:chExt cx="288032" cy="2007966"/>
            </a:xfrm>
          </p:grpSpPr>
          <p:sp>
            <p:nvSpPr>
              <p:cNvPr id="15" name="îş1íḍé">
                <a:extLst>
                  <a:ext uri="{FF2B5EF4-FFF2-40B4-BE49-F238E27FC236}">
                    <a16:creationId xmlns:a16="http://schemas.microsoft.com/office/drawing/2014/main" id="{11566912-973C-4247-B367-9D0D5F23CACF}"/>
                  </a:ext>
                </a:extLst>
              </p:cNvPr>
              <p:cNvSpPr/>
              <p:nvPr/>
            </p:nvSpPr>
            <p:spPr bwMode="auto">
              <a:xfrm>
                <a:off x="11045915" y="-1"/>
                <a:ext cx="288032" cy="512677"/>
              </a:xfrm>
              <a:prstGeom prst="rect">
                <a:avLst/>
              </a:prstGeom>
              <a:solidFill>
                <a:schemeClr val="accent1"/>
              </a:solidFill>
              <a:ln w="19050">
                <a:noFill/>
                <a:round/>
                <a:headEnd/>
                <a:tailEnd/>
              </a:ln>
            </p:spPr>
            <p:txBody>
              <a:bodyPr anchor="ctr"/>
              <a:lstStyle/>
              <a:p>
                <a:pPr algn="ctr"/>
                <a:endParaRPr/>
              </a:p>
            </p:txBody>
          </p:sp>
          <p:sp>
            <p:nvSpPr>
              <p:cNvPr id="16" name="iṧḻïdé">
                <a:extLst>
                  <a:ext uri="{FF2B5EF4-FFF2-40B4-BE49-F238E27FC236}">
                    <a16:creationId xmlns:a16="http://schemas.microsoft.com/office/drawing/2014/main" id="{FA1FFDBA-88E3-4EF3-BA87-C038176F9B4C}"/>
                  </a:ext>
                </a:extLst>
              </p:cNvPr>
              <p:cNvSpPr/>
              <p:nvPr/>
            </p:nvSpPr>
            <p:spPr bwMode="auto">
              <a:xfrm>
                <a:off x="11045915" y="502351"/>
                <a:ext cx="288032" cy="512677"/>
              </a:xfrm>
              <a:prstGeom prst="rect">
                <a:avLst/>
              </a:prstGeom>
              <a:solidFill>
                <a:schemeClr val="accent2"/>
              </a:solidFill>
              <a:ln w="19050">
                <a:noFill/>
                <a:round/>
                <a:headEnd/>
                <a:tailEnd/>
              </a:ln>
            </p:spPr>
            <p:txBody>
              <a:bodyPr anchor="ctr"/>
              <a:lstStyle/>
              <a:p>
                <a:pPr algn="ctr"/>
                <a:endParaRPr/>
              </a:p>
            </p:txBody>
          </p:sp>
          <p:sp>
            <p:nvSpPr>
              <p:cNvPr id="17" name="iṣḻïḑe">
                <a:extLst>
                  <a:ext uri="{FF2B5EF4-FFF2-40B4-BE49-F238E27FC236}">
                    <a16:creationId xmlns:a16="http://schemas.microsoft.com/office/drawing/2014/main" id="{915BBD2E-05F0-4F3F-92E0-EC118F4CF029}"/>
                  </a:ext>
                </a:extLst>
              </p:cNvPr>
              <p:cNvSpPr/>
              <p:nvPr/>
            </p:nvSpPr>
            <p:spPr bwMode="auto">
              <a:xfrm>
                <a:off x="11045915" y="1003982"/>
                <a:ext cx="288032" cy="512677"/>
              </a:xfrm>
              <a:prstGeom prst="rect">
                <a:avLst/>
              </a:prstGeom>
              <a:solidFill>
                <a:schemeClr val="accent3"/>
              </a:solidFill>
              <a:ln w="19050">
                <a:noFill/>
                <a:round/>
                <a:headEnd/>
                <a:tailEnd/>
              </a:ln>
            </p:spPr>
            <p:txBody>
              <a:bodyPr anchor="ctr"/>
              <a:lstStyle/>
              <a:p>
                <a:pPr algn="ctr"/>
                <a:endParaRPr/>
              </a:p>
            </p:txBody>
          </p:sp>
          <p:sp>
            <p:nvSpPr>
              <p:cNvPr id="18" name="íṧḻidè">
                <a:extLst>
                  <a:ext uri="{FF2B5EF4-FFF2-40B4-BE49-F238E27FC236}">
                    <a16:creationId xmlns:a16="http://schemas.microsoft.com/office/drawing/2014/main" id="{5C9DAB19-0C74-49FD-8DFF-313B86F8DE4B}"/>
                  </a:ext>
                </a:extLst>
              </p:cNvPr>
              <p:cNvSpPr/>
              <p:nvPr/>
            </p:nvSpPr>
            <p:spPr bwMode="auto">
              <a:xfrm>
                <a:off x="11045915" y="1495288"/>
                <a:ext cx="288032" cy="512677"/>
              </a:xfrm>
              <a:prstGeom prst="rect">
                <a:avLst/>
              </a:prstGeom>
              <a:solidFill>
                <a:schemeClr val="accent4"/>
              </a:solidFill>
              <a:ln w="19050">
                <a:noFill/>
                <a:round/>
                <a:headEnd/>
                <a:tailEnd/>
              </a:ln>
            </p:spPr>
            <p:txBody>
              <a:bodyPr anchor="ctr"/>
              <a:lstStyle/>
              <a:p>
                <a:pPr algn="ctr"/>
                <a:endParaRPr/>
              </a:p>
            </p:txBody>
          </p:sp>
        </p:grpSp>
      </p:grpSp>
    </p:spTree>
    <p:extLst>
      <p:ext uri="{BB962C8B-B14F-4D97-AF65-F5344CB8AC3E}">
        <p14:creationId xmlns:p14="http://schemas.microsoft.com/office/powerpoint/2010/main" val="1946361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idx="1"/>
          </p:nvPr>
        </p:nvSpPr>
        <p:spPr>
          <a:xfrm>
            <a:off x="682696" y="3271666"/>
            <a:ext cx="4546600" cy="2584189"/>
          </a:xfrm>
        </p:spPr>
        <p:txBody>
          <a:bodyPr>
            <a:normAutofit/>
          </a:bodyPr>
          <a:lstStyle/>
          <a:p>
            <a:pPr lvl="0"/>
            <a:r>
              <a:rPr lang="en-US" altLang="zh-CN" sz="2400" dirty="0"/>
              <a:t>1.</a:t>
            </a:r>
            <a:r>
              <a:rPr lang="zh-CN" altLang="en-US" sz="2400" dirty="0"/>
              <a:t>背景</a:t>
            </a:r>
            <a:endParaRPr lang="en-US" altLang="zh-CN" sz="2400" dirty="0"/>
          </a:p>
          <a:p>
            <a:pPr lvl="0"/>
            <a:r>
              <a:rPr lang="en-US" altLang="zh-CN" sz="2400" dirty="0"/>
              <a:t>2.</a:t>
            </a:r>
            <a:r>
              <a:rPr lang="zh-CN" altLang="en-US" sz="2400" dirty="0"/>
              <a:t>任务</a:t>
            </a:r>
            <a:endParaRPr lang="en-US" altLang="zh-CN" sz="2400" dirty="0"/>
          </a:p>
          <a:p>
            <a:pPr lvl="0"/>
            <a:r>
              <a:rPr lang="en-US" altLang="zh-CN" sz="2400" dirty="0"/>
              <a:t>3.</a:t>
            </a:r>
            <a:r>
              <a:rPr lang="zh-CN" altLang="en-US" sz="2400" dirty="0"/>
              <a:t>建模角度和面临问题</a:t>
            </a:r>
            <a:endParaRPr lang="en-US" altLang="zh-CN" sz="2400" dirty="0"/>
          </a:p>
        </p:txBody>
      </p:sp>
      <p:sp>
        <p:nvSpPr>
          <p:cNvPr id="5" name="标题 4"/>
          <p:cNvSpPr>
            <a:spLocks noGrp="1"/>
          </p:cNvSpPr>
          <p:nvPr>
            <p:ph type="title"/>
          </p:nvPr>
        </p:nvSpPr>
        <p:spPr/>
        <p:txBody>
          <a:bodyPr/>
          <a:lstStyle/>
          <a:p>
            <a:pPr algn="l"/>
            <a:r>
              <a:rPr lang="zh-CN" altLang="en-US" dirty="0"/>
              <a:t>介绍</a:t>
            </a:r>
          </a:p>
        </p:txBody>
      </p:sp>
      <p:sp>
        <p:nvSpPr>
          <p:cNvPr id="8" name="文本框 7">
            <a:extLst>
              <a:ext uri="{FF2B5EF4-FFF2-40B4-BE49-F238E27FC236}">
                <a16:creationId xmlns:a16="http://schemas.microsoft.com/office/drawing/2014/main" id="{E4DFB691-3E95-4612-A5D9-5AA9655B27DC}"/>
              </a:ext>
            </a:extLst>
          </p:cNvPr>
          <p:cNvSpPr txBox="1"/>
          <p:nvPr/>
        </p:nvSpPr>
        <p:spPr>
          <a:xfrm>
            <a:off x="10429875" y="4692500"/>
            <a:ext cx="1090613" cy="1444775"/>
          </a:xfrm>
          <a:prstGeom prst="rect">
            <a:avLst/>
          </a:prstGeom>
          <a:noFill/>
        </p:spPr>
        <p:txBody>
          <a:bodyPr wrap="none" rtlCol="0">
            <a:prstTxWarp prst="textPlain">
              <a:avLst/>
            </a:prstTxWarp>
            <a:spAutoFit/>
          </a:bodyPr>
          <a:lstStyle/>
          <a:p>
            <a:r>
              <a:rPr lang="en-US" altLang="zh-CN" dirty="0">
                <a:solidFill>
                  <a:schemeClr val="accent1">
                    <a:lumMod val="20000"/>
                    <a:lumOff val="80000"/>
                  </a:schemeClr>
                </a:solidFill>
                <a:latin typeface="Impact" panose="020B0806030902050204" pitchFamily="34" charset="0"/>
                <a:ea typeface="微软雅黑" panose="020B0503020204020204" pitchFamily="34" charset="-122"/>
              </a:rPr>
              <a:t>01</a:t>
            </a:r>
            <a:endParaRPr lang="zh-CN" altLang="en-US" dirty="0">
              <a:solidFill>
                <a:schemeClr val="accent1">
                  <a:lumMod val="20000"/>
                  <a:lumOff val="80000"/>
                </a:schemeClr>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2327597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F9A843-D829-49C2-A01A-4B7D9BD528C1}"/>
              </a:ext>
            </a:extLst>
          </p:cNvPr>
          <p:cNvSpPr>
            <a:spLocks noGrp="1"/>
          </p:cNvSpPr>
          <p:nvPr>
            <p:ph type="title"/>
          </p:nvPr>
        </p:nvSpPr>
        <p:spPr/>
        <p:txBody>
          <a:bodyPr/>
          <a:lstStyle/>
          <a:p>
            <a:r>
              <a:rPr lang="zh-CN" altLang="en-US" dirty="0">
                <a:latin typeface="+mn-lt"/>
                <a:ea typeface="+mn-ea"/>
                <a:cs typeface="+mn-ea"/>
                <a:sym typeface="+mn-lt"/>
              </a:rPr>
              <a:t>背景</a:t>
            </a:r>
            <a:endParaRPr lang="zh-CN" altLang="en-US" b="1" dirty="0">
              <a:latin typeface="+mn-lt"/>
              <a:ea typeface="+mn-ea"/>
              <a:cs typeface="+mn-ea"/>
              <a:sym typeface="+mn-lt"/>
            </a:endParaRPr>
          </a:p>
        </p:txBody>
      </p:sp>
      <p:sp>
        <p:nvSpPr>
          <p:cNvPr id="5" name="灯片编号占位符 4">
            <a:extLst>
              <a:ext uri="{FF2B5EF4-FFF2-40B4-BE49-F238E27FC236}">
                <a16:creationId xmlns:a16="http://schemas.microsoft.com/office/drawing/2014/main" id="{75A21381-93E7-4696-AA8D-3C561D27722F}"/>
              </a:ext>
            </a:extLst>
          </p:cNvPr>
          <p:cNvSpPr>
            <a:spLocks noGrp="1"/>
          </p:cNvSpPr>
          <p:nvPr>
            <p:ph type="sldNum" sz="quarter" idx="12"/>
          </p:nvPr>
        </p:nvSpPr>
        <p:spPr/>
        <p:txBody>
          <a:bodyPr/>
          <a:lstStyle/>
          <a:p>
            <a:fld id="{2515AB8F-1C56-49E9-90C8-78D22B0C1B97}" type="slidenum">
              <a:rPr lang="zh-CN" altLang="en-US" smtClean="0">
                <a:cs typeface="+mn-ea"/>
                <a:sym typeface="+mn-lt"/>
              </a:rPr>
              <a:t>4</a:t>
            </a:fld>
            <a:endParaRPr lang="zh-CN" altLang="en-US">
              <a:cs typeface="+mn-ea"/>
              <a:sym typeface="+mn-lt"/>
            </a:endParaRPr>
          </a:p>
        </p:txBody>
      </p:sp>
      <p:sp>
        <p:nvSpPr>
          <p:cNvPr id="4" name="矩形: 圆角 3">
            <a:extLst>
              <a:ext uri="{FF2B5EF4-FFF2-40B4-BE49-F238E27FC236}">
                <a16:creationId xmlns:a16="http://schemas.microsoft.com/office/drawing/2014/main" id="{FAFCCB1A-78EC-43B6-AA43-351B9950DE25}"/>
              </a:ext>
            </a:extLst>
          </p:cNvPr>
          <p:cNvSpPr/>
          <p:nvPr/>
        </p:nvSpPr>
        <p:spPr>
          <a:xfrm>
            <a:off x="1245932" y="1371601"/>
            <a:ext cx="9899297" cy="4114798"/>
          </a:xfrm>
          <a:prstGeom prst="roundRect">
            <a:avLst>
              <a:gd name="adj" fmla="val 2253"/>
            </a:avLst>
          </a:prstGeom>
          <a:solidFill>
            <a:schemeClr val="bg1"/>
          </a:solidFill>
          <a:ln>
            <a:noFill/>
          </a:ln>
          <a:effectLst>
            <a:outerShdw blurRad="127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矩形: 圆角 2">
            <a:extLst>
              <a:ext uri="{FF2B5EF4-FFF2-40B4-BE49-F238E27FC236}">
                <a16:creationId xmlns:a16="http://schemas.microsoft.com/office/drawing/2014/main" id="{37B08C63-AB97-4DD8-8C8D-02160C63C10A}"/>
              </a:ext>
            </a:extLst>
          </p:cNvPr>
          <p:cNvSpPr/>
          <p:nvPr/>
        </p:nvSpPr>
        <p:spPr>
          <a:xfrm>
            <a:off x="1084405" y="1585620"/>
            <a:ext cx="9899297" cy="4114799"/>
          </a:xfrm>
          <a:prstGeom prst="roundRect">
            <a:avLst>
              <a:gd name="adj" fmla="val 2253"/>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a:extLst>
              <a:ext uri="{FF2B5EF4-FFF2-40B4-BE49-F238E27FC236}">
                <a16:creationId xmlns:a16="http://schemas.microsoft.com/office/drawing/2014/main" id="{F0456292-FE55-4149-80D1-4274CBD2D113}"/>
              </a:ext>
            </a:extLst>
          </p:cNvPr>
          <p:cNvSpPr txBox="1"/>
          <p:nvPr/>
        </p:nvSpPr>
        <p:spPr>
          <a:xfrm>
            <a:off x="1511817" y="2018525"/>
            <a:ext cx="9168366" cy="3467873"/>
          </a:xfrm>
          <a:prstGeom prst="rect">
            <a:avLst/>
          </a:prstGeom>
          <a:noFill/>
        </p:spPr>
        <p:txBody>
          <a:bodyPr wrap="square" rtlCol="0">
            <a:normAutofit fontScale="92500"/>
          </a:bodyPr>
          <a:lstStyle/>
          <a:p>
            <a:pPr algn="ctr">
              <a:lnSpc>
                <a:spcPct val="130000"/>
              </a:lnSpc>
              <a:spcAft>
                <a:spcPts val="600"/>
              </a:spcAft>
            </a:pPr>
            <a:r>
              <a:rPr lang="zh-CN" altLang="en-US" sz="2400" b="1" dirty="0">
                <a:cs typeface="+mn-ea"/>
                <a:sym typeface="+mn-lt"/>
              </a:rPr>
              <a:t>委婉语使用</a:t>
            </a:r>
            <a:endParaRPr lang="en-US" altLang="zh-CN" sz="2400" b="1" dirty="0">
              <a:cs typeface="+mn-ea"/>
              <a:sym typeface="+mn-lt"/>
            </a:endParaRPr>
          </a:p>
          <a:p>
            <a:pPr algn="just">
              <a:lnSpc>
                <a:spcPct val="130000"/>
              </a:lnSpc>
            </a:pPr>
            <a:r>
              <a:rPr lang="en-US" altLang="zh-CN" sz="2000" dirty="0">
                <a:cs typeface="+mn-ea"/>
                <a:sym typeface="+mn-lt"/>
              </a:rPr>
              <a:t>	</a:t>
            </a:r>
            <a:r>
              <a:rPr lang="zh-CN" altLang="en-US" sz="2000" dirty="0">
                <a:cs typeface="+mn-ea"/>
                <a:sym typeface="+mn-lt"/>
              </a:rPr>
              <a:t>边缘团体和组织使用委婉语</a:t>
            </a:r>
            <a:r>
              <a:rPr lang="en-US" altLang="zh-CN" sz="2000" dirty="0">
                <a:cs typeface="+mn-ea"/>
                <a:sym typeface="+mn-lt"/>
              </a:rPr>
              <a:t>——</a:t>
            </a:r>
            <a:r>
              <a:rPr lang="zh-CN" altLang="en-US" sz="2000" dirty="0">
                <a:cs typeface="+mn-ea"/>
                <a:sym typeface="+mn-lt"/>
              </a:rPr>
              <a:t>听起来很普通但却有秘密含义的词语</a:t>
            </a:r>
            <a:r>
              <a:rPr lang="en-US" altLang="zh-CN" sz="2000" dirty="0">
                <a:cs typeface="+mn-ea"/>
                <a:sym typeface="+mn-lt"/>
              </a:rPr>
              <a:t>——</a:t>
            </a:r>
            <a:r>
              <a:rPr lang="zh-CN" altLang="en-US" sz="2000" dirty="0">
                <a:cs typeface="+mn-ea"/>
                <a:sym typeface="+mn-lt"/>
              </a:rPr>
              <a:t>来掩盖他们正在讨论的内容，这种习惯由来已久。如今，委婉语的一种常见用法是逃避社交媒体平台实施的内容审核政策。现有的执行政策的工具自动依赖于对“禁止列表”上的词进行关键词搜索，但这些工具是出了名的不精确</a:t>
            </a:r>
            <a:r>
              <a:rPr lang="en-US" altLang="zh-CN" sz="2000" dirty="0">
                <a:cs typeface="+mn-ea"/>
                <a:sym typeface="+mn-lt"/>
              </a:rPr>
              <a:t>:</a:t>
            </a:r>
            <a:r>
              <a:rPr lang="zh-CN" altLang="en-US" sz="2000" dirty="0">
                <a:cs typeface="+mn-ea"/>
                <a:sym typeface="+mn-lt"/>
              </a:rPr>
              <a:t>即使是被限制为脏话，它们仍然会导致令人尴尬的误报。当一个常用的普通单词带有委婉的含义时，将其添加到基于关键词的禁用列表中是没有希望的</a:t>
            </a:r>
            <a:r>
              <a:rPr lang="en-US" altLang="zh-CN" sz="2000" dirty="0">
                <a:cs typeface="+mn-ea"/>
                <a:sym typeface="+mn-lt"/>
              </a:rPr>
              <a:t>:</a:t>
            </a:r>
            <a:r>
              <a:rPr lang="zh-CN" altLang="en-US" sz="2000" dirty="0">
                <a:cs typeface="+mn-ea"/>
                <a:sym typeface="+mn-lt"/>
              </a:rPr>
              <a:t>比如“</a:t>
            </a:r>
            <a:r>
              <a:rPr lang="en-US" altLang="zh-CN" sz="2000" dirty="0">
                <a:cs typeface="+mn-ea"/>
                <a:sym typeface="+mn-lt"/>
              </a:rPr>
              <a:t>pot”(</a:t>
            </a:r>
            <a:r>
              <a:rPr lang="zh-CN" altLang="en-US" sz="2000" dirty="0">
                <a:cs typeface="+mn-ea"/>
                <a:sym typeface="+mn-lt"/>
              </a:rPr>
              <a:t>指代储物容器或大麻</a:t>
            </a:r>
            <a:r>
              <a:rPr lang="en-US" altLang="zh-CN" sz="2000" dirty="0">
                <a:cs typeface="+mn-ea"/>
                <a:sym typeface="+mn-lt"/>
              </a:rPr>
              <a:t>)</a:t>
            </a:r>
            <a:r>
              <a:rPr lang="zh-CN" altLang="en-US" sz="2000" dirty="0">
                <a:cs typeface="+mn-ea"/>
                <a:sym typeface="+mn-lt"/>
              </a:rPr>
              <a:t> ，目前的社交媒体公司雇佣员工手动查看帖子，但这既昂贵同时效率也没有提高多少。</a:t>
            </a:r>
          </a:p>
        </p:txBody>
      </p:sp>
    </p:spTree>
    <p:extLst>
      <p:ext uri="{BB962C8B-B14F-4D97-AF65-F5344CB8AC3E}">
        <p14:creationId xmlns:p14="http://schemas.microsoft.com/office/powerpoint/2010/main" val="1496016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ïşḷíḋe">
            <a:extLst>
              <a:ext uri="{FF2B5EF4-FFF2-40B4-BE49-F238E27FC236}">
                <a16:creationId xmlns:a16="http://schemas.microsoft.com/office/drawing/2014/main" id="{FBCD93F8-E159-4DBA-9FA9-58FB09B5635B}"/>
              </a:ext>
            </a:extLst>
          </p:cNvPr>
          <p:cNvSpPr/>
          <p:nvPr/>
        </p:nvSpPr>
        <p:spPr>
          <a:xfrm flipH="1">
            <a:off x="6603900" y="1968501"/>
            <a:ext cx="4608214" cy="3894374"/>
          </a:xfrm>
          <a:prstGeom prst="roundRect">
            <a:avLst>
              <a:gd name="adj" fmla="val 1435"/>
            </a:avLst>
          </a:prstGeom>
          <a:solidFill>
            <a:schemeClr val="bg1"/>
          </a:solidFill>
          <a:ln w="6350">
            <a:solidFill>
              <a:schemeClr val="accent2"/>
            </a:solid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lnSpc>
                <a:spcPct val="130000"/>
              </a:lnSpc>
            </a:pPr>
            <a:endParaRPr lang="zh-CN" altLang="en-US">
              <a:cs typeface="+mn-ea"/>
              <a:sym typeface="+mn-lt"/>
            </a:endParaRPr>
          </a:p>
        </p:txBody>
      </p:sp>
      <p:sp>
        <p:nvSpPr>
          <p:cNvPr id="6" name="ï$ḻiḓê">
            <a:extLst>
              <a:ext uri="{FF2B5EF4-FFF2-40B4-BE49-F238E27FC236}">
                <a16:creationId xmlns:a16="http://schemas.microsoft.com/office/drawing/2014/main" id="{5ED415B2-4403-4C02-804E-0C1FA6018206}"/>
              </a:ext>
            </a:extLst>
          </p:cNvPr>
          <p:cNvSpPr/>
          <p:nvPr/>
        </p:nvSpPr>
        <p:spPr>
          <a:xfrm>
            <a:off x="980667" y="1968501"/>
            <a:ext cx="4608214" cy="3894374"/>
          </a:xfrm>
          <a:prstGeom prst="roundRect">
            <a:avLst>
              <a:gd name="adj" fmla="val 1434"/>
            </a:avLst>
          </a:prstGeom>
          <a:solidFill>
            <a:schemeClr val="bg1"/>
          </a:solidFill>
          <a:ln w="6350">
            <a:solidFill>
              <a:schemeClr val="accent1"/>
            </a:solid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lnSpc>
                <a:spcPct val="130000"/>
              </a:lnSpc>
            </a:pPr>
            <a:endParaRPr lang="zh-CN" altLang="en-US" dirty="0">
              <a:cs typeface="+mn-ea"/>
              <a:sym typeface="+mn-lt"/>
            </a:endParaRPr>
          </a:p>
        </p:txBody>
      </p:sp>
      <p:sp>
        <p:nvSpPr>
          <p:cNvPr id="2" name="标题 1">
            <a:extLst>
              <a:ext uri="{FF2B5EF4-FFF2-40B4-BE49-F238E27FC236}">
                <a16:creationId xmlns:a16="http://schemas.microsoft.com/office/drawing/2014/main" id="{A4684CD5-744E-449A-9584-71775D277D31}"/>
              </a:ext>
            </a:extLst>
          </p:cNvPr>
          <p:cNvSpPr>
            <a:spLocks noGrp="1"/>
          </p:cNvSpPr>
          <p:nvPr>
            <p:ph type="title"/>
          </p:nvPr>
        </p:nvSpPr>
        <p:spPr/>
        <p:txBody>
          <a:bodyPr/>
          <a:lstStyle/>
          <a:p>
            <a:r>
              <a:rPr lang="zh-CN" altLang="en-US" dirty="0">
                <a:sym typeface="+mn-lt"/>
              </a:rPr>
              <a:t>关键任务</a:t>
            </a:r>
          </a:p>
        </p:txBody>
      </p:sp>
      <p:sp>
        <p:nvSpPr>
          <p:cNvPr id="9" name="灯片编号占位符 8">
            <a:extLst>
              <a:ext uri="{FF2B5EF4-FFF2-40B4-BE49-F238E27FC236}">
                <a16:creationId xmlns:a16="http://schemas.microsoft.com/office/drawing/2014/main" id="{3846CD25-BE4D-467B-9E42-858939AA7340}"/>
              </a:ext>
            </a:extLst>
          </p:cNvPr>
          <p:cNvSpPr>
            <a:spLocks noGrp="1"/>
          </p:cNvSpPr>
          <p:nvPr>
            <p:ph type="sldNum" sz="quarter" idx="12"/>
          </p:nvPr>
        </p:nvSpPr>
        <p:spPr/>
        <p:txBody>
          <a:bodyPr/>
          <a:lstStyle/>
          <a:p>
            <a:fld id="{2515AB8F-1C56-49E9-90C8-78D22B0C1B97}" type="slidenum">
              <a:rPr lang="zh-CN" altLang="en-US" smtClean="0">
                <a:sym typeface="+mn-lt"/>
              </a:rPr>
              <a:pPr/>
              <a:t>5</a:t>
            </a:fld>
            <a:endParaRPr lang="zh-CN" altLang="en-US">
              <a:sym typeface="+mn-lt"/>
            </a:endParaRPr>
          </a:p>
        </p:txBody>
      </p:sp>
      <p:sp>
        <p:nvSpPr>
          <p:cNvPr id="5" name="ïṥľîdé">
            <a:extLst>
              <a:ext uri="{FF2B5EF4-FFF2-40B4-BE49-F238E27FC236}">
                <a16:creationId xmlns:a16="http://schemas.microsoft.com/office/drawing/2014/main" id="{00327D7F-75AF-46FB-9C35-7B50BF998C9A}"/>
              </a:ext>
            </a:extLst>
          </p:cNvPr>
          <p:cNvSpPr/>
          <p:nvPr/>
        </p:nvSpPr>
        <p:spPr>
          <a:xfrm flipH="1">
            <a:off x="980666" y="1168847"/>
            <a:ext cx="10231448" cy="559146"/>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zh-CN" altLang="en-US" sz="2000" dirty="0">
                <a:cs typeface="+mn-ea"/>
                <a:sym typeface="+mn-lt"/>
              </a:rPr>
              <a:t>如何对委婉语进行挖掘可以分成两个任务</a:t>
            </a:r>
          </a:p>
        </p:txBody>
      </p:sp>
      <p:sp>
        <p:nvSpPr>
          <p:cNvPr id="58" name="îṣlíḓê">
            <a:extLst>
              <a:ext uri="{FF2B5EF4-FFF2-40B4-BE49-F238E27FC236}">
                <a16:creationId xmlns:a16="http://schemas.microsoft.com/office/drawing/2014/main" id="{B3813673-69ED-41D4-B5BA-9C7A15AE040A}"/>
              </a:ext>
            </a:extLst>
          </p:cNvPr>
          <p:cNvSpPr/>
          <p:nvPr/>
        </p:nvSpPr>
        <p:spPr>
          <a:xfrm flipH="1">
            <a:off x="6853622" y="4768128"/>
            <a:ext cx="4091010" cy="907200"/>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pPr>
            <a:endParaRPr lang="en-US" altLang="zh-CN" sz="2000" dirty="0">
              <a:cs typeface="+mn-ea"/>
              <a:sym typeface="+mn-lt"/>
            </a:endParaRPr>
          </a:p>
        </p:txBody>
      </p:sp>
      <p:grpSp>
        <p:nvGrpSpPr>
          <p:cNvPr id="89" name="组合 88">
            <a:extLst>
              <a:ext uri="{FF2B5EF4-FFF2-40B4-BE49-F238E27FC236}">
                <a16:creationId xmlns:a16="http://schemas.microsoft.com/office/drawing/2014/main" id="{BC3613E1-BB99-40FC-B02C-AE65BC1C5944}"/>
              </a:ext>
            </a:extLst>
          </p:cNvPr>
          <p:cNvGrpSpPr/>
          <p:nvPr/>
        </p:nvGrpSpPr>
        <p:grpSpPr>
          <a:xfrm>
            <a:off x="6548912" y="3160768"/>
            <a:ext cx="153182" cy="1816049"/>
            <a:chOff x="11274277" y="3238826"/>
            <a:chExt cx="153182" cy="1816049"/>
          </a:xfrm>
        </p:grpSpPr>
        <p:sp>
          <p:nvSpPr>
            <p:cNvPr id="27" name="iṥḻîḓê">
              <a:extLst>
                <a:ext uri="{FF2B5EF4-FFF2-40B4-BE49-F238E27FC236}">
                  <a16:creationId xmlns:a16="http://schemas.microsoft.com/office/drawing/2014/main" id="{FBCE2834-1A0B-43C6-BCCA-75474E95ABB8}"/>
                </a:ext>
              </a:extLst>
            </p:cNvPr>
            <p:cNvSpPr/>
            <p:nvPr/>
          </p:nvSpPr>
          <p:spPr>
            <a:xfrm flipH="1">
              <a:off x="11274277" y="3238826"/>
              <a:ext cx="153182" cy="153182"/>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r">
                <a:lnSpc>
                  <a:spcPct val="150000"/>
                </a:lnSpc>
              </a:pPr>
              <a:endParaRPr lang="zh-CN" altLang="en-US">
                <a:cs typeface="+mn-ea"/>
                <a:sym typeface="+mn-lt"/>
              </a:endParaRPr>
            </a:p>
          </p:txBody>
        </p:sp>
        <p:sp>
          <p:nvSpPr>
            <p:cNvPr id="23" name="íŝľïďe">
              <a:extLst>
                <a:ext uri="{FF2B5EF4-FFF2-40B4-BE49-F238E27FC236}">
                  <a16:creationId xmlns:a16="http://schemas.microsoft.com/office/drawing/2014/main" id="{81424A36-CCF6-4928-84B0-F20DB6EE3A4D}"/>
                </a:ext>
              </a:extLst>
            </p:cNvPr>
            <p:cNvSpPr/>
            <p:nvPr/>
          </p:nvSpPr>
          <p:spPr>
            <a:xfrm flipH="1">
              <a:off x="11274277" y="4070259"/>
              <a:ext cx="153182" cy="153182"/>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r">
                <a:lnSpc>
                  <a:spcPct val="150000"/>
                </a:lnSpc>
              </a:pPr>
              <a:endParaRPr lang="zh-CN" altLang="en-US">
                <a:cs typeface="+mn-ea"/>
                <a:sym typeface="+mn-lt"/>
              </a:endParaRPr>
            </a:p>
          </p:txBody>
        </p:sp>
        <p:sp>
          <p:nvSpPr>
            <p:cNvPr id="19" name="îŝḻïḋe">
              <a:extLst>
                <a:ext uri="{FF2B5EF4-FFF2-40B4-BE49-F238E27FC236}">
                  <a16:creationId xmlns:a16="http://schemas.microsoft.com/office/drawing/2014/main" id="{A473F259-7810-4B00-9E3F-8D9AE873B5B6}"/>
                </a:ext>
              </a:extLst>
            </p:cNvPr>
            <p:cNvSpPr/>
            <p:nvPr/>
          </p:nvSpPr>
          <p:spPr>
            <a:xfrm flipH="1">
              <a:off x="11274277" y="4901693"/>
              <a:ext cx="153182" cy="153182"/>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r">
                <a:lnSpc>
                  <a:spcPct val="150000"/>
                </a:lnSpc>
              </a:pPr>
              <a:endParaRPr lang="zh-CN" altLang="en-US">
                <a:cs typeface="+mn-ea"/>
                <a:sym typeface="+mn-lt"/>
              </a:endParaRPr>
            </a:p>
          </p:txBody>
        </p:sp>
      </p:grpSp>
      <p:grpSp>
        <p:nvGrpSpPr>
          <p:cNvPr id="4" name="组合 3">
            <a:extLst>
              <a:ext uri="{FF2B5EF4-FFF2-40B4-BE49-F238E27FC236}">
                <a16:creationId xmlns:a16="http://schemas.microsoft.com/office/drawing/2014/main" id="{F85A9293-F9EA-43BE-A692-C0335BB5F275}"/>
              </a:ext>
            </a:extLst>
          </p:cNvPr>
          <p:cNvGrpSpPr/>
          <p:nvPr/>
        </p:nvGrpSpPr>
        <p:grpSpPr>
          <a:xfrm>
            <a:off x="8038875" y="2284408"/>
            <a:ext cx="1738265" cy="552035"/>
            <a:chOff x="8038875" y="2326325"/>
            <a:chExt cx="1738265" cy="552035"/>
          </a:xfrm>
        </p:grpSpPr>
        <p:sp>
          <p:nvSpPr>
            <p:cNvPr id="12" name="íŝliḓe">
              <a:extLst>
                <a:ext uri="{FF2B5EF4-FFF2-40B4-BE49-F238E27FC236}">
                  <a16:creationId xmlns:a16="http://schemas.microsoft.com/office/drawing/2014/main" id="{A4EDD653-4FF8-4B3F-B44F-3C406752DDDF}"/>
                </a:ext>
              </a:extLst>
            </p:cNvPr>
            <p:cNvSpPr/>
            <p:nvPr/>
          </p:nvSpPr>
          <p:spPr>
            <a:xfrm flipH="1">
              <a:off x="8038875" y="2326325"/>
              <a:ext cx="1738265" cy="55203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algn="ctr">
                <a:lnSpc>
                  <a:spcPct val="130000"/>
                </a:lnSpc>
              </a:pPr>
              <a:endParaRPr lang="zh-CN" altLang="en-US" sz="2000" dirty="0">
                <a:cs typeface="+mn-ea"/>
                <a:sym typeface="+mn-lt"/>
              </a:endParaRPr>
            </a:p>
          </p:txBody>
        </p:sp>
        <p:sp>
          <p:nvSpPr>
            <p:cNvPr id="78" name="light-bulb_62830">
              <a:extLst>
                <a:ext uri="{FF2B5EF4-FFF2-40B4-BE49-F238E27FC236}">
                  <a16:creationId xmlns:a16="http://schemas.microsoft.com/office/drawing/2014/main" id="{46095B3F-0645-42D1-8BA1-5B623E81AE5D}"/>
                </a:ext>
              </a:extLst>
            </p:cNvPr>
            <p:cNvSpPr>
              <a:spLocks noChangeAspect="1"/>
            </p:cNvSpPr>
            <p:nvPr/>
          </p:nvSpPr>
          <p:spPr bwMode="auto">
            <a:xfrm>
              <a:off x="8727950" y="2422342"/>
              <a:ext cx="360115" cy="360000"/>
            </a:xfrm>
            <a:custGeom>
              <a:avLst/>
              <a:gdLst>
                <a:gd name="connsiteX0" fmla="*/ 291327 w 608430"/>
                <a:gd name="connsiteY0" fmla="*/ 232337 h 608239"/>
                <a:gd name="connsiteX1" fmla="*/ 296219 w 608430"/>
                <a:gd name="connsiteY1" fmla="*/ 235039 h 608239"/>
                <a:gd name="connsiteX2" fmla="*/ 304232 w 608430"/>
                <a:gd name="connsiteY2" fmla="*/ 238780 h 608239"/>
                <a:gd name="connsiteX3" fmla="*/ 312246 w 608430"/>
                <a:gd name="connsiteY3" fmla="*/ 235039 h 608239"/>
                <a:gd name="connsiteX4" fmla="*/ 317241 w 608430"/>
                <a:gd name="connsiteY4" fmla="*/ 232337 h 608239"/>
                <a:gd name="connsiteX5" fmla="*/ 323173 w 608430"/>
                <a:gd name="connsiteY5" fmla="*/ 235454 h 608239"/>
                <a:gd name="connsiteX6" fmla="*/ 325359 w 608430"/>
                <a:gd name="connsiteY6" fmla="*/ 242936 h 608239"/>
                <a:gd name="connsiteX7" fmla="*/ 304232 w 608430"/>
                <a:gd name="connsiteY7" fmla="*/ 363165 h 608239"/>
                <a:gd name="connsiteX8" fmla="*/ 283106 w 608430"/>
                <a:gd name="connsiteY8" fmla="*/ 243040 h 608239"/>
                <a:gd name="connsiteX9" fmla="*/ 285499 w 608430"/>
                <a:gd name="connsiteY9" fmla="*/ 235454 h 608239"/>
                <a:gd name="connsiteX10" fmla="*/ 291327 w 608430"/>
                <a:gd name="connsiteY10" fmla="*/ 232337 h 608239"/>
                <a:gd name="connsiteX11" fmla="*/ 304233 w 608430"/>
                <a:gd name="connsiteY11" fmla="*/ 124019 h 608239"/>
                <a:gd name="connsiteX12" fmla="*/ 408192 w 608430"/>
                <a:gd name="connsiteY12" fmla="*/ 220890 h 608239"/>
                <a:gd name="connsiteX13" fmla="*/ 375724 w 608430"/>
                <a:gd name="connsiteY13" fmla="*/ 308406 h 608239"/>
                <a:gd name="connsiteX14" fmla="*/ 338366 w 608430"/>
                <a:gd name="connsiteY14" fmla="*/ 389063 h 608239"/>
                <a:gd name="connsiteX15" fmla="*/ 320779 w 608430"/>
                <a:gd name="connsiteY15" fmla="*/ 389063 h 608239"/>
                <a:gd name="connsiteX16" fmla="*/ 345858 w 608430"/>
                <a:gd name="connsiteY16" fmla="*/ 246459 h 608239"/>
                <a:gd name="connsiteX17" fmla="*/ 345962 w 608430"/>
                <a:gd name="connsiteY17" fmla="*/ 246147 h 608239"/>
                <a:gd name="connsiteX18" fmla="*/ 338990 w 608430"/>
                <a:gd name="connsiteY18" fmla="*/ 221825 h 608239"/>
                <a:gd name="connsiteX19" fmla="*/ 317241 w 608430"/>
                <a:gd name="connsiteY19" fmla="*/ 211535 h 608239"/>
                <a:gd name="connsiteX20" fmla="*/ 304233 w 608430"/>
                <a:gd name="connsiteY20" fmla="*/ 214965 h 608239"/>
                <a:gd name="connsiteX21" fmla="*/ 291329 w 608430"/>
                <a:gd name="connsiteY21" fmla="*/ 211535 h 608239"/>
                <a:gd name="connsiteX22" fmla="*/ 269788 w 608430"/>
                <a:gd name="connsiteY22" fmla="*/ 221929 h 608239"/>
                <a:gd name="connsiteX23" fmla="*/ 262503 w 608430"/>
                <a:gd name="connsiteY23" fmla="*/ 246147 h 608239"/>
                <a:gd name="connsiteX24" fmla="*/ 262607 w 608430"/>
                <a:gd name="connsiteY24" fmla="*/ 246459 h 608239"/>
                <a:gd name="connsiteX25" fmla="*/ 287687 w 608430"/>
                <a:gd name="connsiteY25" fmla="*/ 389063 h 608239"/>
                <a:gd name="connsiteX26" fmla="*/ 270204 w 608430"/>
                <a:gd name="connsiteY26" fmla="*/ 389063 h 608239"/>
                <a:gd name="connsiteX27" fmla="*/ 232845 w 608430"/>
                <a:gd name="connsiteY27" fmla="*/ 308303 h 608239"/>
                <a:gd name="connsiteX28" fmla="*/ 200377 w 608430"/>
                <a:gd name="connsiteY28" fmla="*/ 220890 h 608239"/>
                <a:gd name="connsiteX29" fmla="*/ 304233 w 608430"/>
                <a:gd name="connsiteY29" fmla="*/ 124019 h 608239"/>
                <a:gd name="connsiteX30" fmla="*/ 304195 w 608430"/>
                <a:gd name="connsiteY30" fmla="*/ 89961 h 608239"/>
                <a:gd name="connsiteX31" fmla="*/ 166184 w 608430"/>
                <a:gd name="connsiteY31" fmla="*/ 220907 h 608239"/>
                <a:gd name="connsiteX32" fmla="*/ 204590 w 608430"/>
                <a:gd name="connsiteY32" fmla="*/ 327535 h 608239"/>
                <a:gd name="connsiteX33" fmla="*/ 237688 w 608430"/>
                <a:gd name="connsiteY33" fmla="*/ 406623 h 608239"/>
                <a:gd name="connsiteX34" fmla="*/ 251114 w 608430"/>
                <a:gd name="connsiteY34" fmla="*/ 422731 h 608239"/>
                <a:gd name="connsiteX35" fmla="*/ 239041 w 608430"/>
                <a:gd name="connsiteY35" fmla="*/ 438944 h 608239"/>
                <a:gd name="connsiteX36" fmla="*/ 248720 w 608430"/>
                <a:gd name="connsiteY36" fmla="*/ 454325 h 608239"/>
                <a:gd name="connsiteX37" fmla="*/ 239041 w 608430"/>
                <a:gd name="connsiteY37" fmla="*/ 469602 h 608239"/>
                <a:gd name="connsiteX38" fmla="*/ 256110 w 608430"/>
                <a:gd name="connsiteY38" fmla="*/ 486646 h 608239"/>
                <a:gd name="connsiteX39" fmla="*/ 266518 w 608430"/>
                <a:gd name="connsiteY39" fmla="*/ 486646 h 608239"/>
                <a:gd name="connsiteX40" fmla="*/ 304195 w 608430"/>
                <a:gd name="connsiteY40" fmla="*/ 518135 h 608239"/>
                <a:gd name="connsiteX41" fmla="*/ 341977 w 608430"/>
                <a:gd name="connsiteY41" fmla="*/ 486646 h 608239"/>
                <a:gd name="connsiteX42" fmla="*/ 352385 w 608430"/>
                <a:gd name="connsiteY42" fmla="*/ 486646 h 608239"/>
                <a:gd name="connsiteX43" fmla="*/ 369454 w 608430"/>
                <a:gd name="connsiteY43" fmla="*/ 469602 h 608239"/>
                <a:gd name="connsiteX44" fmla="*/ 359774 w 608430"/>
                <a:gd name="connsiteY44" fmla="*/ 454325 h 608239"/>
                <a:gd name="connsiteX45" fmla="*/ 369454 w 608430"/>
                <a:gd name="connsiteY45" fmla="*/ 438944 h 608239"/>
                <a:gd name="connsiteX46" fmla="*/ 357485 w 608430"/>
                <a:gd name="connsiteY46" fmla="*/ 422731 h 608239"/>
                <a:gd name="connsiteX47" fmla="*/ 370911 w 608430"/>
                <a:gd name="connsiteY47" fmla="*/ 406623 h 608239"/>
                <a:gd name="connsiteX48" fmla="*/ 403905 w 608430"/>
                <a:gd name="connsiteY48" fmla="*/ 327535 h 608239"/>
                <a:gd name="connsiteX49" fmla="*/ 442206 w 608430"/>
                <a:gd name="connsiteY49" fmla="*/ 220907 h 608239"/>
                <a:gd name="connsiteX50" fmla="*/ 304195 w 608430"/>
                <a:gd name="connsiteY50" fmla="*/ 89961 h 608239"/>
                <a:gd name="connsiteX51" fmla="*/ 341872 w 608430"/>
                <a:gd name="connsiteY51" fmla="*/ 65 h 608239"/>
                <a:gd name="connsiteX52" fmla="*/ 347077 w 608430"/>
                <a:gd name="connsiteY52" fmla="*/ 3598 h 608239"/>
                <a:gd name="connsiteX53" fmla="*/ 401719 w 608430"/>
                <a:gd name="connsiteY53" fmla="*/ 46416 h 608239"/>
                <a:gd name="connsiteX54" fmla="*/ 443351 w 608430"/>
                <a:gd name="connsiteY54" fmla="*/ 34776 h 608239"/>
                <a:gd name="connsiteX55" fmla="*/ 449700 w 608430"/>
                <a:gd name="connsiteY55" fmla="*/ 34984 h 608239"/>
                <a:gd name="connsiteX56" fmla="*/ 453239 w 608430"/>
                <a:gd name="connsiteY56" fmla="*/ 40284 h 608239"/>
                <a:gd name="connsiteX57" fmla="*/ 515479 w 608430"/>
                <a:gd name="connsiteY57" fmla="*/ 103471 h 608239"/>
                <a:gd name="connsiteX58" fmla="*/ 529946 w 608430"/>
                <a:gd name="connsiteY58" fmla="*/ 102744 h 608239"/>
                <a:gd name="connsiteX59" fmla="*/ 535879 w 608430"/>
                <a:gd name="connsiteY59" fmla="*/ 105134 h 608239"/>
                <a:gd name="connsiteX60" fmla="*/ 537336 w 608430"/>
                <a:gd name="connsiteY60" fmla="*/ 111369 h 608239"/>
                <a:gd name="connsiteX61" fmla="*/ 539314 w 608430"/>
                <a:gd name="connsiteY61" fmla="*/ 167905 h 608239"/>
                <a:gd name="connsiteX62" fmla="*/ 587191 w 608430"/>
                <a:gd name="connsiteY62" fmla="*/ 198251 h 608239"/>
                <a:gd name="connsiteX63" fmla="*/ 591770 w 608430"/>
                <a:gd name="connsiteY63" fmla="*/ 202616 h 608239"/>
                <a:gd name="connsiteX64" fmla="*/ 590938 w 608430"/>
                <a:gd name="connsiteY64" fmla="*/ 208852 h 608239"/>
                <a:gd name="connsiteX65" fmla="*/ 605821 w 608430"/>
                <a:gd name="connsiteY65" fmla="*/ 310076 h 608239"/>
                <a:gd name="connsiteX66" fmla="*/ 608423 w 608430"/>
                <a:gd name="connsiteY66" fmla="*/ 315896 h 608239"/>
                <a:gd name="connsiteX67" fmla="*/ 605301 w 608430"/>
                <a:gd name="connsiteY67" fmla="*/ 321300 h 608239"/>
                <a:gd name="connsiteX68" fmla="*/ 582403 w 608430"/>
                <a:gd name="connsiteY68" fmla="*/ 420029 h 608239"/>
                <a:gd name="connsiteX69" fmla="*/ 582715 w 608430"/>
                <a:gd name="connsiteY69" fmla="*/ 426369 h 608239"/>
                <a:gd name="connsiteX70" fmla="*/ 577719 w 608430"/>
                <a:gd name="connsiteY70" fmla="*/ 430318 h 608239"/>
                <a:gd name="connsiteX71" fmla="*/ 527865 w 608430"/>
                <a:gd name="connsiteY71" fmla="*/ 456507 h 608239"/>
                <a:gd name="connsiteX72" fmla="*/ 521412 w 608430"/>
                <a:gd name="connsiteY72" fmla="*/ 511796 h 608239"/>
                <a:gd name="connsiteX73" fmla="*/ 521620 w 608430"/>
                <a:gd name="connsiteY73" fmla="*/ 513666 h 608239"/>
                <a:gd name="connsiteX74" fmla="*/ 514751 w 608430"/>
                <a:gd name="connsiteY74" fmla="*/ 520526 h 608239"/>
                <a:gd name="connsiteX75" fmla="*/ 513502 w 608430"/>
                <a:gd name="connsiteY75" fmla="*/ 520422 h 608239"/>
                <a:gd name="connsiteX76" fmla="*/ 490396 w 608430"/>
                <a:gd name="connsiteY76" fmla="*/ 518239 h 608239"/>
                <a:gd name="connsiteX77" fmla="*/ 432110 w 608430"/>
                <a:gd name="connsiteY77" fmla="*/ 576749 h 608239"/>
                <a:gd name="connsiteX78" fmla="*/ 428155 w 608430"/>
                <a:gd name="connsiteY78" fmla="*/ 581738 h 608239"/>
                <a:gd name="connsiteX79" fmla="*/ 421806 w 608430"/>
                <a:gd name="connsiteY79" fmla="*/ 581426 h 608239"/>
                <a:gd name="connsiteX80" fmla="*/ 377052 w 608430"/>
                <a:gd name="connsiteY80" fmla="*/ 566461 h 608239"/>
                <a:gd name="connsiteX81" fmla="*/ 323242 w 608430"/>
                <a:gd name="connsiteY81" fmla="*/ 605017 h 608239"/>
                <a:gd name="connsiteX82" fmla="*/ 321889 w 608430"/>
                <a:gd name="connsiteY82" fmla="*/ 606576 h 608239"/>
                <a:gd name="connsiteX83" fmla="*/ 320120 w 608430"/>
                <a:gd name="connsiteY83" fmla="*/ 607615 h 608239"/>
                <a:gd name="connsiteX84" fmla="*/ 320016 w 608430"/>
                <a:gd name="connsiteY84" fmla="*/ 607719 h 608239"/>
                <a:gd name="connsiteX85" fmla="*/ 319703 w 608430"/>
                <a:gd name="connsiteY85" fmla="*/ 607823 h 608239"/>
                <a:gd name="connsiteX86" fmla="*/ 317830 w 608430"/>
                <a:gd name="connsiteY86" fmla="*/ 608135 h 608239"/>
                <a:gd name="connsiteX87" fmla="*/ 317414 w 608430"/>
                <a:gd name="connsiteY87" fmla="*/ 608239 h 608239"/>
                <a:gd name="connsiteX88" fmla="*/ 315852 w 608430"/>
                <a:gd name="connsiteY88" fmla="*/ 608031 h 608239"/>
                <a:gd name="connsiteX89" fmla="*/ 315124 w 608430"/>
                <a:gd name="connsiteY89" fmla="*/ 607823 h 608239"/>
                <a:gd name="connsiteX90" fmla="*/ 313771 w 608430"/>
                <a:gd name="connsiteY90" fmla="*/ 607096 h 608239"/>
                <a:gd name="connsiteX91" fmla="*/ 313667 w 608430"/>
                <a:gd name="connsiteY91" fmla="*/ 607096 h 608239"/>
                <a:gd name="connsiteX92" fmla="*/ 311897 w 608430"/>
                <a:gd name="connsiteY92" fmla="*/ 605537 h 608239"/>
                <a:gd name="connsiteX93" fmla="*/ 261210 w 608430"/>
                <a:gd name="connsiteY93" fmla="*/ 572488 h 608239"/>
                <a:gd name="connsiteX94" fmla="*/ 214374 w 608430"/>
                <a:gd name="connsiteY94" fmla="*/ 592546 h 608239"/>
                <a:gd name="connsiteX95" fmla="*/ 208025 w 608430"/>
                <a:gd name="connsiteY95" fmla="*/ 593585 h 608239"/>
                <a:gd name="connsiteX96" fmla="*/ 203549 w 608430"/>
                <a:gd name="connsiteY96" fmla="*/ 589117 h 608239"/>
                <a:gd name="connsiteX97" fmla="*/ 146825 w 608430"/>
                <a:gd name="connsiteY97" fmla="*/ 536114 h 608239"/>
                <a:gd name="connsiteX98" fmla="*/ 115497 w 608430"/>
                <a:gd name="connsiteY98" fmla="*/ 540999 h 608239"/>
                <a:gd name="connsiteX99" fmla="*/ 109252 w 608430"/>
                <a:gd name="connsiteY99" fmla="*/ 539752 h 608239"/>
                <a:gd name="connsiteX100" fmla="*/ 106754 w 608430"/>
                <a:gd name="connsiteY100" fmla="*/ 533828 h 608239"/>
                <a:gd name="connsiteX101" fmla="*/ 94889 w 608430"/>
                <a:gd name="connsiteY101" fmla="*/ 479163 h 608239"/>
                <a:gd name="connsiteX102" fmla="*/ 42745 w 608430"/>
                <a:gd name="connsiteY102" fmla="*/ 458586 h 608239"/>
                <a:gd name="connsiteX103" fmla="*/ 37332 w 608430"/>
                <a:gd name="connsiteY103" fmla="*/ 455260 h 608239"/>
                <a:gd name="connsiteX104" fmla="*/ 37020 w 608430"/>
                <a:gd name="connsiteY104" fmla="*/ 448817 h 608239"/>
                <a:gd name="connsiteX105" fmla="*/ 45243 w 608430"/>
                <a:gd name="connsiteY105" fmla="*/ 392489 h 608239"/>
                <a:gd name="connsiteX106" fmla="*/ 3818 w 608430"/>
                <a:gd name="connsiteY106" fmla="*/ 353309 h 608239"/>
                <a:gd name="connsiteX107" fmla="*/ 71 w 608430"/>
                <a:gd name="connsiteY107" fmla="*/ 348113 h 608239"/>
                <a:gd name="connsiteX108" fmla="*/ 2153 w 608430"/>
                <a:gd name="connsiteY108" fmla="*/ 342189 h 608239"/>
                <a:gd name="connsiteX109" fmla="*/ 30359 w 608430"/>
                <a:gd name="connsiteY109" fmla="*/ 292304 h 608239"/>
                <a:gd name="connsiteX110" fmla="*/ 6108 w 608430"/>
                <a:gd name="connsiteY110" fmla="*/ 240341 h 608239"/>
                <a:gd name="connsiteX111" fmla="*/ 4547 w 608430"/>
                <a:gd name="connsiteY111" fmla="*/ 234210 h 608239"/>
                <a:gd name="connsiteX112" fmla="*/ 8710 w 608430"/>
                <a:gd name="connsiteY112" fmla="*/ 229325 h 608239"/>
                <a:gd name="connsiteX113" fmla="*/ 52944 w 608430"/>
                <a:gd name="connsiteY113" fmla="*/ 193887 h 608239"/>
                <a:gd name="connsiteX114" fmla="*/ 48989 w 608430"/>
                <a:gd name="connsiteY114" fmla="*/ 137351 h 608239"/>
                <a:gd name="connsiteX115" fmla="*/ 49822 w 608430"/>
                <a:gd name="connsiteY115" fmla="*/ 131011 h 608239"/>
                <a:gd name="connsiteX116" fmla="*/ 55442 w 608430"/>
                <a:gd name="connsiteY116" fmla="*/ 127998 h 608239"/>
                <a:gd name="connsiteX117" fmla="*/ 124656 w 608430"/>
                <a:gd name="connsiteY117" fmla="*/ 58159 h 608239"/>
                <a:gd name="connsiteX118" fmla="*/ 127674 w 608430"/>
                <a:gd name="connsiteY118" fmla="*/ 52443 h 608239"/>
                <a:gd name="connsiteX119" fmla="*/ 133919 w 608430"/>
                <a:gd name="connsiteY119" fmla="*/ 51612 h 608239"/>
                <a:gd name="connsiteX120" fmla="*/ 170139 w 608430"/>
                <a:gd name="connsiteY120" fmla="*/ 58991 h 608239"/>
                <a:gd name="connsiteX121" fmla="*/ 225614 w 608430"/>
                <a:gd name="connsiteY121" fmla="*/ 10250 h 608239"/>
                <a:gd name="connsiteX122" fmla="*/ 230402 w 608430"/>
                <a:gd name="connsiteY122" fmla="*/ 6092 h 608239"/>
                <a:gd name="connsiteX123" fmla="*/ 236543 w 608430"/>
                <a:gd name="connsiteY123" fmla="*/ 7651 h 608239"/>
                <a:gd name="connsiteX124" fmla="*/ 285357 w 608430"/>
                <a:gd name="connsiteY124" fmla="*/ 31346 h 608239"/>
                <a:gd name="connsiteX125" fmla="*/ 335836 w 608430"/>
                <a:gd name="connsiteY125" fmla="*/ 2247 h 608239"/>
                <a:gd name="connsiteX126" fmla="*/ 341872 w 608430"/>
                <a:gd name="connsiteY126" fmla="*/ 65 h 60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8430" h="608239">
                  <a:moveTo>
                    <a:pt x="291327" y="232337"/>
                  </a:moveTo>
                  <a:cubicBezTo>
                    <a:pt x="293617" y="232337"/>
                    <a:pt x="295386" y="234000"/>
                    <a:pt x="296219" y="235039"/>
                  </a:cubicBezTo>
                  <a:cubicBezTo>
                    <a:pt x="298196" y="237429"/>
                    <a:pt x="301110" y="238780"/>
                    <a:pt x="304232" y="238780"/>
                  </a:cubicBezTo>
                  <a:cubicBezTo>
                    <a:pt x="307354" y="238780"/>
                    <a:pt x="310268" y="237429"/>
                    <a:pt x="312246" y="235039"/>
                  </a:cubicBezTo>
                  <a:cubicBezTo>
                    <a:pt x="313078" y="234000"/>
                    <a:pt x="314848" y="232337"/>
                    <a:pt x="317241" y="232337"/>
                  </a:cubicBezTo>
                  <a:cubicBezTo>
                    <a:pt x="319219" y="232337"/>
                    <a:pt x="321508" y="233480"/>
                    <a:pt x="323173" y="235454"/>
                  </a:cubicBezTo>
                  <a:cubicBezTo>
                    <a:pt x="324214" y="236701"/>
                    <a:pt x="325983" y="239299"/>
                    <a:pt x="325359" y="242936"/>
                  </a:cubicBezTo>
                  <a:lnTo>
                    <a:pt x="304232" y="363165"/>
                  </a:lnTo>
                  <a:lnTo>
                    <a:pt x="283106" y="243040"/>
                  </a:lnTo>
                  <a:cubicBezTo>
                    <a:pt x="282585" y="239299"/>
                    <a:pt x="284667" y="236494"/>
                    <a:pt x="285499" y="235454"/>
                  </a:cubicBezTo>
                  <a:cubicBezTo>
                    <a:pt x="287164" y="233584"/>
                    <a:pt x="289454" y="232337"/>
                    <a:pt x="291327" y="232337"/>
                  </a:cubicBezTo>
                  <a:close/>
                  <a:moveTo>
                    <a:pt x="304233" y="124019"/>
                  </a:moveTo>
                  <a:cubicBezTo>
                    <a:pt x="361572" y="124019"/>
                    <a:pt x="408192" y="167465"/>
                    <a:pt x="408192" y="220890"/>
                  </a:cubicBezTo>
                  <a:cubicBezTo>
                    <a:pt x="408192" y="260802"/>
                    <a:pt x="393103" y="282838"/>
                    <a:pt x="375724" y="308406"/>
                  </a:cubicBezTo>
                  <a:cubicBezTo>
                    <a:pt x="361260" y="329610"/>
                    <a:pt x="343673" y="355283"/>
                    <a:pt x="338366" y="389063"/>
                  </a:cubicBezTo>
                  <a:lnTo>
                    <a:pt x="320779" y="389063"/>
                  </a:lnTo>
                  <a:lnTo>
                    <a:pt x="345858" y="246459"/>
                  </a:lnTo>
                  <a:cubicBezTo>
                    <a:pt x="345962" y="246355"/>
                    <a:pt x="345962" y="246251"/>
                    <a:pt x="345962" y="246147"/>
                  </a:cubicBezTo>
                  <a:cubicBezTo>
                    <a:pt x="347315" y="237416"/>
                    <a:pt x="344713" y="228581"/>
                    <a:pt x="338990" y="221825"/>
                  </a:cubicBezTo>
                  <a:cubicBezTo>
                    <a:pt x="333371" y="215381"/>
                    <a:pt x="325254" y="211535"/>
                    <a:pt x="317241" y="211535"/>
                  </a:cubicBezTo>
                  <a:cubicBezTo>
                    <a:pt x="312662" y="211535"/>
                    <a:pt x="308187" y="212783"/>
                    <a:pt x="304233" y="214965"/>
                  </a:cubicBezTo>
                  <a:cubicBezTo>
                    <a:pt x="300278" y="212783"/>
                    <a:pt x="295804" y="211535"/>
                    <a:pt x="291329" y="211535"/>
                  </a:cubicBezTo>
                  <a:cubicBezTo>
                    <a:pt x="283316" y="211535"/>
                    <a:pt x="275511" y="215277"/>
                    <a:pt x="269788" y="221929"/>
                  </a:cubicBezTo>
                  <a:cubicBezTo>
                    <a:pt x="263856" y="228685"/>
                    <a:pt x="261254" y="237520"/>
                    <a:pt x="262503" y="246147"/>
                  </a:cubicBezTo>
                  <a:cubicBezTo>
                    <a:pt x="262607" y="246251"/>
                    <a:pt x="262607" y="246355"/>
                    <a:pt x="262607" y="246459"/>
                  </a:cubicBezTo>
                  <a:lnTo>
                    <a:pt x="287687" y="389063"/>
                  </a:lnTo>
                  <a:lnTo>
                    <a:pt x="270204" y="389063"/>
                  </a:lnTo>
                  <a:cubicBezTo>
                    <a:pt x="264897" y="355283"/>
                    <a:pt x="247310" y="329506"/>
                    <a:pt x="232845" y="308303"/>
                  </a:cubicBezTo>
                  <a:cubicBezTo>
                    <a:pt x="215362" y="282838"/>
                    <a:pt x="200377" y="260802"/>
                    <a:pt x="200377" y="220890"/>
                  </a:cubicBezTo>
                  <a:cubicBezTo>
                    <a:pt x="200377" y="167465"/>
                    <a:pt x="246998" y="124019"/>
                    <a:pt x="304233" y="124019"/>
                  </a:cubicBezTo>
                  <a:close/>
                  <a:moveTo>
                    <a:pt x="304195" y="89961"/>
                  </a:moveTo>
                  <a:cubicBezTo>
                    <a:pt x="228112" y="89961"/>
                    <a:pt x="166184" y="148783"/>
                    <a:pt x="166184" y="220907"/>
                  </a:cubicBezTo>
                  <a:cubicBezTo>
                    <a:pt x="166184" y="271311"/>
                    <a:pt x="185751" y="299891"/>
                    <a:pt x="204590" y="327535"/>
                  </a:cubicBezTo>
                  <a:cubicBezTo>
                    <a:pt x="220410" y="350503"/>
                    <a:pt x="236647" y="374406"/>
                    <a:pt x="237688" y="406623"/>
                  </a:cubicBezTo>
                  <a:cubicBezTo>
                    <a:pt x="237896" y="414521"/>
                    <a:pt x="243620" y="421068"/>
                    <a:pt x="251114" y="422731"/>
                  </a:cubicBezTo>
                  <a:cubicBezTo>
                    <a:pt x="244141" y="424810"/>
                    <a:pt x="239041" y="431357"/>
                    <a:pt x="239041" y="438944"/>
                  </a:cubicBezTo>
                  <a:cubicBezTo>
                    <a:pt x="239041" y="445699"/>
                    <a:pt x="242996" y="451519"/>
                    <a:pt x="248720" y="454325"/>
                  </a:cubicBezTo>
                  <a:cubicBezTo>
                    <a:pt x="242996" y="457027"/>
                    <a:pt x="239041" y="462847"/>
                    <a:pt x="239041" y="469602"/>
                  </a:cubicBezTo>
                  <a:cubicBezTo>
                    <a:pt x="239041" y="479059"/>
                    <a:pt x="246639" y="486646"/>
                    <a:pt x="256110" y="486646"/>
                  </a:cubicBezTo>
                  <a:lnTo>
                    <a:pt x="266518" y="486646"/>
                  </a:lnTo>
                  <a:cubicBezTo>
                    <a:pt x="269745" y="504521"/>
                    <a:pt x="285357" y="518135"/>
                    <a:pt x="304195" y="518135"/>
                  </a:cubicBezTo>
                  <a:cubicBezTo>
                    <a:pt x="323034" y="518135"/>
                    <a:pt x="338750" y="504521"/>
                    <a:pt x="341977" y="486646"/>
                  </a:cubicBezTo>
                  <a:lnTo>
                    <a:pt x="352385" y="486646"/>
                  </a:lnTo>
                  <a:cubicBezTo>
                    <a:pt x="361752" y="486646"/>
                    <a:pt x="369454" y="479059"/>
                    <a:pt x="369454" y="469602"/>
                  </a:cubicBezTo>
                  <a:cubicBezTo>
                    <a:pt x="369454" y="462847"/>
                    <a:pt x="365499" y="457027"/>
                    <a:pt x="359774" y="454325"/>
                  </a:cubicBezTo>
                  <a:cubicBezTo>
                    <a:pt x="365499" y="451519"/>
                    <a:pt x="369454" y="445699"/>
                    <a:pt x="369454" y="438944"/>
                  </a:cubicBezTo>
                  <a:cubicBezTo>
                    <a:pt x="369454" y="431357"/>
                    <a:pt x="364354" y="424914"/>
                    <a:pt x="357485" y="422731"/>
                  </a:cubicBezTo>
                  <a:cubicBezTo>
                    <a:pt x="364978" y="421172"/>
                    <a:pt x="370599" y="414625"/>
                    <a:pt x="370911" y="406623"/>
                  </a:cubicBezTo>
                  <a:cubicBezTo>
                    <a:pt x="371848" y="374406"/>
                    <a:pt x="388084" y="350607"/>
                    <a:pt x="403905" y="327535"/>
                  </a:cubicBezTo>
                  <a:cubicBezTo>
                    <a:pt x="422743" y="299891"/>
                    <a:pt x="442206" y="271311"/>
                    <a:pt x="442206" y="220907"/>
                  </a:cubicBezTo>
                  <a:cubicBezTo>
                    <a:pt x="442206" y="148783"/>
                    <a:pt x="380278" y="89961"/>
                    <a:pt x="304195" y="89961"/>
                  </a:cubicBezTo>
                  <a:close/>
                  <a:moveTo>
                    <a:pt x="341872" y="65"/>
                  </a:moveTo>
                  <a:cubicBezTo>
                    <a:pt x="344058" y="273"/>
                    <a:pt x="346036" y="1624"/>
                    <a:pt x="347077" y="3598"/>
                  </a:cubicBezTo>
                  <a:cubicBezTo>
                    <a:pt x="363001" y="33217"/>
                    <a:pt x="379862" y="46416"/>
                    <a:pt x="401719" y="46416"/>
                  </a:cubicBezTo>
                  <a:cubicBezTo>
                    <a:pt x="413480" y="46416"/>
                    <a:pt x="427115" y="42674"/>
                    <a:pt x="443351" y="34776"/>
                  </a:cubicBezTo>
                  <a:cubicBezTo>
                    <a:pt x="445329" y="33841"/>
                    <a:pt x="447723" y="33945"/>
                    <a:pt x="449700" y="34984"/>
                  </a:cubicBezTo>
                  <a:cubicBezTo>
                    <a:pt x="451678" y="36127"/>
                    <a:pt x="453031" y="38102"/>
                    <a:pt x="453239" y="40284"/>
                  </a:cubicBezTo>
                  <a:cubicBezTo>
                    <a:pt x="458131" y="85180"/>
                    <a:pt x="476241" y="103471"/>
                    <a:pt x="515479" y="103471"/>
                  </a:cubicBezTo>
                  <a:cubicBezTo>
                    <a:pt x="519955" y="103471"/>
                    <a:pt x="524846" y="103263"/>
                    <a:pt x="529946" y="102744"/>
                  </a:cubicBezTo>
                  <a:cubicBezTo>
                    <a:pt x="532132" y="102536"/>
                    <a:pt x="534422" y="103471"/>
                    <a:pt x="535879" y="105134"/>
                  </a:cubicBezTo>
                  <a:cubicBezTo>
                    <a:pt x="537336" y="106901"/>
                    <a:pt x="537856" y="109187"/>
                    <a:pt x="537336" y="111369"/>
                  </a:cubicBezTo>
                  <a:cubicBezTo>
                    <a:pt x="530883" y="136416"/>
                    <a:pt x="531508" y="154291"/>
                    <a:pt x="539314" y="167905"/>
                  </a:cubicBezTo>
                  <a:cubicBezTo>
                    <a:pt x="547120" y="181415"/>
                    <a:pt x="562315" y="190977"/>
                    <a:pt x="587191" y="198251"/>
                  </a:cubicBezTo>
                  <a:cubicBezTo>
                    <a:pt x="589272" y="198875"/>
                    <a:pt x="591042" y="200434"/>
                    <a:pt x="591770" y="202616"/>
                  </a:cubicBezTo>
                  <a:cubicBezTo>
                    <a:pt x="592499" y="204695"/>
                    <a:pt x="592187" y="206981"/>
                    <a:pt x="590938" y="208852"/>
                  </a:cubicBezTo>
                  <a:cubicBezTo>
                    <a:pt x="561483" y="251046"/>
                    <a:pt x="565542" y="278482"/>
                    <a:pt x="605821" y="310076"/>
                  </a:cubicBezTo>
                  <a:cubicBezTo>
                    <a:pt x="607486" y="311531"/>
                    <a:pt x="608527" y="313609"/>
                    <a:pt x="608423" y="315896"/>
                  </a:cubicBezTo>
                  <a:cubicBezTo>
                    <a:pt x="608319" y="318078"/>
                    <a:pt x="607174" y="320156"/>
                    <a:pt x="605301" y="321300"/>
                  </a:cubicBezTo>
                  <a:cubicBezTo>
                    <a:pt x="563044" y="349048"/>
                    <a:pt x="556591" y="376692"/>
                    <a:pt x="582403" y="420029"/>
                  </a:cubicBezTo>
                  <a:cubicBezTo>
                    <a:pt x="583548" y="421900"/>
                    <a:pt x="583652" y="424290"/>
                    <a:pt x="582715" y="426369"/>
                  </a:cubicBezTo>
                  <a:cubicBezTo>
                    <a:pt x="581778" y="428343"/>
                    <a:pt x="580009" y="429902"/>
                    <a:pt x="577719" y="430318"/>
                  </a:cubicBezTo>
                  <a:cubicBezTo>
                    <a:pt x="552428" y="435410"/>
                    <a:pt x="536607" y="443724"/>
                    <a:pt x="527865" y="456507"/>
                  </a:cubicBezTo>
                  <a:cubicBezTo>
                    <a:pt x="519122" y="469186"/>
                    <a:pt x="517144" y="486750"/>
                    <a:pt x="521412" y="511796"/>
                  </a:cubicBezTo>
                  <a:cubicBezTo>
                    <a:pt x="521620" y="512419"/>
                    <a:pt x="521620" y="513043"/>
                    <a:pt x="521620" y="513666"/>
                  </a:cubicBezTo>
                  <a:cubicBezTo>
                    <a:pt x="521620" y="517512"/>
                    <a:pt x="518602" y="520526"/>
                    <a:pt x="514751" y="520526"/>
                  </a:cubicBezTo>
                  <a:cubicBezTo>
                    <a:pt x="514334" y="520526"/>
                    <a:pt x="513918" y="520526"/>
                    <a:pt x="513502" y="520422"/>
                  </a:cubicBezTo>
                  <a:cubicBezTo>
                    <a:pt x="505071" y="518967"/>
                    <a:pt x="497265" y="518239"/>
                    <a:pt x="490396" y="518239"/>
                  </a:cubicBezTo>
                  <a:cubicBezTo>
                    <a:pt x="456986" y="518239"/>
                    <a:pt x="440125" y="535179"/>
                    <a:pt x="432110" y="576749"/>
                  </a:cubicBezTo>
                  <a:cubicBezTo>
                    <a:pt x="431694" y="578932"/>
                    <a:pt x="430237" y="580803"/>
                    <a:pt x="428155" y="581738"/>
                  </a:cubicBezTo>
                  <a:cubicBezTo>
                    <a:pt x="426178" y="582673"/>
                    <a:pt x="423784" y="582569"/>
                    <a:pt x="421806" y="581426"/>
                  </a:cubicBezTo>
                  <a:cubicBezTo>
                    <a:pt x="404425" y="571345"/>
                    <a:pt x="389854" y="566461"/>
                    <a:pt x="377052" y="566461"/>
                  </a:cubicBezTo>
                  <a:cubicBezTo>
                    <a:pt x="357381" y="566461"/>
                    <a:pt x="340311" y="578724"/>
                    <a:pt x="323242" y="605017"/>
                  </a:cubicBezTo>
                  <a:cubicBezTo>
                    <a:pt x="322826" y="605641"/>
                    <a:pt x="322409" y="606160"/>
                    <a:pt x="321889" y="606576"/>
                  </a:cubicBezTo>
                  <a:cubicBezTo>
                    <a:pt x="321369" y="606992"/>
                    <a:pt x="320744" y="607408"/>
                    <a:pt x="320120" y="607615"/>
                  </a:cubicBezTo>
                  <a:cubicBezTo>
                    <a:pt x="320016" y="607719"/>
                    <a:pt x="320016" y="607719"/>
                    <a:pt x="320016" y="607719"/>
                  </a:cubicBezTo>
                  <a:cubicBezTo>
                    <a:pt x="319911" y="607719"/>
                    <a:pt x="319807" y="607719"/>
                    <a:pt x="319703" y="607823"/>
                  </a:cubicBezTo>
                  <a:cubicBezTo>
                    <a:pt x="319079" y="608031"/>
                    <a:pt x="318454" y="608135"/>
                    <a:pt x="317830" y="608135"/>
                  </a:cubicBezTo>
                  <a:cubicBezTo>
                    <a:pt x="317622" y="608239"/>
                    <a:pt x="317518" y="608239"/>
                    <a:pt x="317414" y="608239"/>
                  </a:cubicBezTo>
                  <a:cubicBezTo>
                    <a:pt x="316893" y="608239"/>
                    <a:pt x="316373" y="608135"/>
                    <a:pt x="315852" y="608031"/>
                  </a:cubicBezTo>
                  <a:cubicBezTo>
                    <a:pt x="315540" y="607927"/>
                    <a:pt x="315332" y="607927"/>
                    <a:pt x="315124" y="607823"/>
                  </a:cubicBezTo>
                  <a:cubicBezTo>
                    <a:pt x="314603" y="607615"/>
                    <a:pt x="314187" y="607408"/>
                    <a:pt x="313771" y="607096"/>
                  </a:cubicBezTo>
                  <a:cubicBezTo>
                    <a:pt x="313771" y="607096"/>
                    <a:pt x="313667" y="607096"/>
                    <a:pt x="313667" y="607096"/>
                  </a:cubicBezTo>
                  <a:cubicBezTo>
                    <a:pt x="313042" y="606680"/>
                    <a:pt x="312418" y="606160"/>
                    <a:pt x="311897" y="605537"/>
                  </a:cubicBezTo>
                  <a:cubicBezTo>
                    <a:pt x="294516" y="582985"/>
                    <a:pt x="278383" y="572488"/>
                    <a:pt x="261210" y="572488"/>
                  </a:cubicBezTo>
                  <a:cubicBezTo>
                    <a:pt x="247575" y="572488"/>
                    <a:pt x="232276" y="579036"/>
                    <a:pt x="214374" y="592546"/>
                  </a:cubicBezTo>
                  <a:cubicBezTo>
                    <a:pt x="212604" y="593897"/>
                    <a:pt x="210210" y="594313"/>
                    <a:pt x="208025" y="593585"/>
                  </a:cubicBezTo>
                  <a:cubicBezTo>
                    <a:pt x="205943" y="592962"/>
                    <a:pt x="204278" y="591195"/>
                    <a:pt x="203549" y="589117"/>
                  </a:cubicBezTo>
                  <a:cubicBezTo>
                    <a:pt x="191996" y="552015"/>
                    <a:pt x="175031" y="536114"/>
                    <a:pt x="146825" y="536114"/>
                  </a:cubicBezTo>
                  <a:cubicBezTo>
                    <a:pt x="137666" y="536114"/>
                    <a:pt x="127466" y="537777"/>
                    <a:pt x="115497" y="540999"/>
                  </a:cubicBezTo>
                  <a:cubicBezTo>
                    <a:pt x="113311" y="541622"/>
                    <a:pt x="111022" y="541103"/>
                    <a:pt x="109252" y="539752"/>
                  </a:cubicBezTo>
                  <a:cubicBezTo>
                    <a:pt x="107483" y="538297"/>
                    <a:pt x="106546" y="536114"/>
                    <a:pt x="106754" y="533828"/>
                  </a:cubicBezTo>
                  <a:cubicBezTo>
                    <a:pt x="108628" y="508262"/>
                    <a:pt x="104881" y="490803"/>
                    <a:pt x="94889" y="479163"/>
                  </a:cubicBezTo>
                  <a:cubicBezTo>
                    <a:pt x="85001" y="467419"/>
                    <a:pt x="68348" y="460872"/>
                    <a:pt x="42745" y="458586"/>
                  </a:cubicBezTo>
                  <a:cubicBezTo>
                    <a:pt x="40455" y="458482"/>
                    <a:pt x="38477" y="457131"/>
                    <a:pt x="37332" y="455260"/>
                  </a:cubicBezTo>
                  <a:cubicBezTo>
                    <a:pt x="36187" y="453286"/>
                    <a:pt x="36083" y="450895"/>
                    <a:pt x="37020" y="448817"/>
                  </a:cubicBezTo>
                  <a:cubicBezTo>
                    <a:pt x="47845" y="425226"/>
                    <a:pt x="50447" y="407350"/>
                    <a:pt x="45243" y="392489"/>
                  </a:cubicBezTo>
                  <a:cubicBezTo>
                    <a:pt x="40038" y="377524"/>
                    <a:pt x="26924" y="365052"/>
                    <a:pt x="3818" y="353309"/>
                  </a:cubicBezTo>
                  <a:cubicBezTo>
                    <a:pt x="1841" y="352270"/>
                    <a:pt x="384" y="350399"/>
                    <a:pt x="71" y="348113"/>
                  </a:cubicBezTo>
                  <a:cubicBezTo>
                    <a:pt x="-241" y="345930"/>
                    <a:pt x="488" y="343748"/>
                    <a:pt x="2153" y="342189"/>
                  </a:cubicBezTo>
                  <a:cubicBezTo>
                    <a:pt x="20784" y="324002"/>
                    <a:pt x="29734" y="308205"/>
                    <a:pt x="30359" y="292304"/>
                  </a:cubicBezTo>
                  <a:cubicBezTo>
                    <a:pt x="30983" y="276404"/>
                    <a:pt x="23281" y="259879"/>
                    <a:pt x="6108" y="240341"/>
                  </a:cubicBezTo>
                  <a:cubicBezTo>
                    <a:pt x="4651" y="238679"/>
                    <a:pt x="4027" y="236392"/>
                    <a:pt x="4547" y="234210"/>
                  </a:cubicBezTo>
                  <a:cubicBezTo>
                    <a:pt x="5067" y="232027"/>
                    <a:pt x="6629" y="230261"/>
                    <a:pt x="8710" y="229325"/>
                  </a:cubicBezTo>
                  <a:cubicBezTo>
                    <a:pt x="32649" y="219556"/>
                    <a:pt x="46700" y="208228"/>
                    <a:pt x="52944" y="193887"/>
                  </a:cubicBezTo>
                  <a:cubicBezTo>
                    <a:pt x="59293" y="179545"/>
                    <a:pt x="58044" y="161566"/>
                    <a:pt x="48989" y="137351"/>
                  </a:cubicBezTo>
                  <a:cubicBezTo>
                    <a:pt x="48261" y="135272"/>
                    <a:pt x="48573" y="132882"/>
                    <a:pt x="49822" y="131011"/>
                  </a:cubicBezTo>
                  <a:cubicBezTo>
                    <a:pt x="51071" y="129141"/>
                    <a:pt x="53153" y="128101"/>
                    <a:pt x="55442" y="127998"/>
                  </a:cubicBezTo>
                  <a:cubicBezTo>
                    <a:pt x="105922" y="127478"/>
                    <a:pt x="124656" y="108563"/>
                    <a:pt x="124656" y="58159"/>
                  </a:cubicBezTo>
                  <a:cubicBezTo>
                    <a:pt x="124656" y="55873"/>
                    <a:pt x="125801" y="53794"/>
                    <a:pt x="127674" y="52443"/>
                  </a:cubicBezTo>
                  <a:cubicBezTo>
                    <a:pt x="129444" y="51196"/>
                    <a:pt x="131838" y="50885"/>
                    <a:pt x="133919" y="51612"/>
                  </a:cubicBezTo>
                  <a:cubicBezTo>
                    <a:pt x="147970" y="56600"/>
                    <a:pt x="159731" y="58991"/>
                    <a:pt x="170139" y="58991"/>
                  </a:cubicBezTo>
                  <a:cubicBezTo>
                    <a:pt x="195015" y="58991"/>
                    <a:pt x="212084" y="44025"/>
                    <a:pt x="225614" y="10250"/>
                  </a:cubicBezTo>
                  <a:cubicBezTo>
                    <a:pt x="226447" y="8171"/>
                    <a:pt x="228216" y="6612"/>
                    <a:pt x="230402" y="6092"/>
                  </a:cubicBezTo>
                  <a:cubicBezTo>
                    <a:pt x="232588" y="5573"/>
                    <a:pt x="234878" y="6196"/>
                    <a:pt x="236543" y="7651"/>
                  </a:cubicBezTo>
                  <a:cubicBezTo>
                    <a:pt x="254861" y="23656"/>
                    <a:pt x="270785" y="31346"/>
                    <a:pt x="285357" y="31346"/>
                  </a:cubicBezTo>
                  <a:cubicBezTo>
                    <a:pt x="301593" y="31346"/>
                    <a:pt x="317622" y="22097"/>
                    <a:pt x="335836" y="2247"/>
                  </a:cubicBezTo>
                  <a:cubicBezTo>
                    <a:pt x="337397" y="584"/>
                    <a:pt x="339687" y="-247"/>
                    <a:pt x="341872" y="65"/>
                  </a:cubicBezTo>
                  <a:close/>
                </a:path>
              </a:pathLst>
            </a:custGeom>
            <a:solidFill>
              <a:schemeClr val="bg1"/>
            </a:solidFill>
            <a:ln>
              <a:noFill/>
            </a:ln>
          </p:spPr>
          <p:txBody>
            <a:bodyPr/>
            <a:lstStyle/>
            <a:p>
              <a:pPr>
                <a:lnSpc>
                  <a:spcPct val="130000"/>
                </a:lnSpc>
              </a:pPr>
              <a:endParaRPr lang="zh-CN" altLang="en-US">
                <a:cs typeface="+mn-ea"/>
                <a:sym typeface="+mn-lt"/>
              </a:endParaRPr>
            </a:p>
          </p:txBody>
        </p:sp>
      </p:grpSp>
      <p:sp>
        <p:nvSpPr>
          <p:cNvPr id="44" name="îṣlíḓê">
            <a:extLst>
              <a:ext uri="{FF2B5EF4-FFF2-40B4-BE49-F238E27FC236}">
                <a16:creationId xmlns:a16="http://schemas.microsoft.com/office/drawing/2014/main" id="{AE96AADC-3C15-4B58-850F-2F41D1F50031}"/>
              </a:ext>
            </a:extLst>
          </p:cNvPr>
          <p:cNvSpPr/>
          <p:nvPr/>
        </p:nvSpPr>
        <p:spPr>
          <a:xfrm flipH="1">
            <a:off x="1262129" y="2954677"/>
            <a:ext cx="4091010" cy="2368432"/>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endParaRPr lang="en-US" altLang="zh-CN" sz="2000" b="1" dirty="0">
              <a:cs typeface="+mn-ea"/>
              <a:sym typeface="+mn-lt"/>
            </a:endParaRPr>
          </a:p>
          <a:p>
            <a:pPr>
              <a:lnSpc>
                <a:spcPct val="130000"/>
              </a:lnSpc>
            </a:pPr>
            <a:r>
              <a:rPr lang="en-US" altLang="zh-CN" sz="2000" b="1" dirty="0">
                <a:cs typeface="+mn-ea"/>
                <a:sym typeface="+mn-lt"/>
              </a:rPr>
              <a:t>1.</a:t>
            </a:r>
            <a:r>
              <a:rPr lang="zh-CN" altLang="en-US" sz="2000" b="1" dirty="0">
                <a:cs typeface="+mn-ea"/>
                <a:sym typeface="+mn-lt"/>
              </a:rPr>
              <a:t>委婉语识别</a:t>
            </a:r>
            <a:endParaRPr lang="en-US" altLang="zh-CN" sz="2000" b="1" dirty="0">
              <a:cs typeface="+mn-ea"/>
              <a:sym typeface="+mn-lt"/>
            </a:endParaRPr>
          </a:p>
          <a:p>
            <a:pPr>
              <a:lnSpc>
                <a:spcPct val="130000"/>
              </a:lnSpc>
            </a:pPr>
            <a:r>
              <a:rPr lang="zh-CN" altLang="en-US" sz="2000" dirty="0">
                <a:cs typeface="+mn-ea"/>
                <a:sym typeface="+mn-lt"/>
              </a:rPr>
              <a:t>确定一句话中的某个词是一种黑色术语，而非它表明上的无害含义。</a:t>
            </a:r>
            <a:endParaRPr lang="en-US" altLang="zh-CN" sz="2000" b="1" dirty="0">
              <a:cs typeface="+mn-ea"/>
              <a:sym typeface="+mn-lt"/>
            </a:endParaRPr>
          </a:p>
          <a:p>
            <a:pPr>
              <a:lnSpc>
                <a:spcPct val="130000"/>
              </a:lnSpc>
            </a:pPr>
            <a:endParaRPr lang="en-US" altLang="zh-CN" sz="2000" dirty="0">
              <a:cs typeface="+mn-ea"/>
              <a:sym typeface="+mn-lt"/>
            </a:endParaRPr>
          </a:p>
        </p:txBody>
      </p:sp>
      <p:grpSp>
        <p:nvGrpSpPr>
          <p:cNvPr id="69" name="组合 68">
            <a:extLst>
              <a:ext uri="{FF2B5EF4-FFF2-40B4-BE49-F238E27FC236}">
                <a16:creationId xmlns:a16="http://schemas.microsoft.com/office/drawing/2014/main" id="{B4DBF9BC-411A-4026-B412-BAFC97EA294E}"/>
              </a:ext>
            </a:extLst>
          </p:cNvPr>
          <p:cNvGrpSpPr/>
          <p:nvPr/>
        </p:nvGrpSpPr>
        <p:grpSpPr>
          <a:xfrm>
            <a:off x="5537542" y="3164397"/>
            <a:ext cx="153182" cy="1816049"/>
            <a:chOff x="777401" y="3238826"/>
            <a:chExt cx="153182" cy="1816049"/>
          </a:xfrm>
        </p:grpSpPr>
        <p:sp>
          <p:nvSpPr>
            <p:cNvPr id="42" name="íşļîḓè">
              <a:extLst>
                <a:ext uri="{FF2B5EF4-FFF2-40B4-BE49-F238E27FC236}">
                  <a16:creationId xmlns:a16="http://schemas.microsoft.com/office/drawing/2014/main" id="{1E40F4A3-010A-4A27-9B67-1ACB6B0B2B76}"/>
                </a:ext>
              </a:extLst>
            </p:cNvPr>
            <p:cNvSpPr/>
            <p:nvPr/>
          </p:nvSpPr>
          <p:spPr>
            <a:xfrm>
              <a:off x="777401" y="3238826"/>
              <a:ext cx="153182" cy="153182"/>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ctr">
                <a:lnSpc>
                  <a:spcPct val="150000"/>
                </a:lnSpc>
              </a:pPr>
              <a:endParaRPr lang="zh-CN" altLang="en-US">
                <a:cs typeface="+mn-ea"/>
                <a:sym typeface="+mn-lt"/>
              </a:endParaRPr>
            </a:p>
          </p:txBody>
        </p:sp>
        <p:sp>
          <p:nvSpPr>
            <p:cNvPr id="38" name="íṩ1íde">
              <a:extLst>
                <a:ext uri="{FF2B5EF4-FFF2-40B4-BE49-F238E27FC236}">
                  <a16:creationId xmlns:a16="http://schemas.microsoft.com/office/drawing/2014/main" id="{C99CA5B5-1B8F-4E4E-8C44-5A8224A500E8}"/>
                </a:ext>
              </a:extLst>
            </p:cNvPr>
            <p:cNvSpPr/>
            <p:nvPr/>
          </p:nvSpPr>
          <p:spPr>
            <a:xfrm>
              <a:off x="777401" y="4070259"/>
              <a:ext cx="153182" cy="153182"/>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ctr">
                <a:lnSpc>
                  <a:spcPct val="150000"/>
                </a:lnSpc>
              </a:pPr>
              <a:endParaRPr lang="zh-CN" altLang="en-US">
                <a:cs typeface="+mn-ea"/>
                <a:sym typeface="+mn-lt"/>
              </a:endParaRPr>
            </a:p>
          </p:txBody>
        </p:sp>
        <p:sp>
          <p:nvSpPr>
            <p:cNvPr id="34" name="îSḷîḍé">
              <a:extLst>
                <a:ext uri="{FF2B5EF4-FFF2-40B4-BE49-F238E27FC236}">
                  <a16:creationId xmlns:a16="http://schemas.microsoft.com/office/drawing/2014/main" id="{E40F6244-DD94-4521-B0A5-0E80475FB626}"/>
                </a:ext>
              </a:extLst>
            </p:cNvPr>
            <p:cNvSpPr/>
            <p:nvPr/>
          </p:nvSpPr>
          <p:spPr>
            <a:xfrm>
              <a:off x="777401" y="4901693"/>
              <a:ext cx="153182" cy="153182"/>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ctr">
                <a:lnSpc>
                  <a:spcPct val="150000"/>
                </a:lnSpc>
              </a:pPr>
              <a:endParaRPr lang="zh-CN" altLang="en-US">
                <a:cs typeface="+mn-ea"/>
                <a:sym typeface="+mn-lt"/>
              </a:endParaRPr>
            </a:p>
          </p:txBody>
        </p:sp>
      </p:grpSp>
      <p:grpSp>
        <p:nvGrpSpPr>
          <p:cNvPr id="7" name="组合 6">
            <a:extLst>
              <a:ext uri="{FF2B5EF4-FFF2-40B4-BE49-F238E27FC236}">
                <a16:creationId xmlns:a16="http://schemas.microsoft.com/office/drawing/2014/main" id="{056F6CA5-FE95-4076-83F3-AD145ABF1B80}"/>
              </a:ext>
            </a:extLst>
          </p:cNvPr>
          <p:cNvGrpSpPr/>
          <p:nvPr/>
        </p:nvGrpSpPr>
        <p:grpSpPr>
          <a:xfrm>
            <a:off x="2415642" y="2284408"/>
            <a:ext cx="1738265" cy="552035"/>
            <a:chOff x="2415642" y="2284408"/>
            <a:chExt cx="1738265" cy="552035"/>
          </a:xfrm>
        </p:grpSpPr>
        <p:sp>
          <p:nvSpPr>
            <p:cNvPr id="14" name="î$ļïḋê">
              <a:extLst>
                <a:ext uri="{FF2B5EF4-FFF2-40B4-BE49-F238E27FC236}">
                  <a16:creationId xmlns:a16="http://schemas.microsoft.com/office/drawing/2014/main" id="{692DC750-6B3B-4390-B58D-C9B23C405634}"/>
                </a:ext>
              </a:extLst>
            </p:cNvPr>
            <p:cNvSpPr/>
            <p:nvPr/>
          </p:nvSpPr>
          <p:spPr>
            <a:xfrm>
              <a:off x="2415642" y="2284408"/>
              <a:ext cx="1738265" cy="552035"/>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algn="ctr">
                <a:lnSpc>
                  <a:spcPct val="130000"/>
                </a:lnSpc>
              </a:pPr>
              <a:endParaRPr lang="zh-CN" altLang="en-US" sz="2000" dirty="0">
                <a:cs typeface="+mn-ea"/>
                <a:sym typeface="+mn-lt"/>
              </a:endParaRPr>
            </a:p>
          </p:txBody>
        </p:sp>
        <p:sp>
          <p:nvSpPr>
            <p:cNvPr id="77" name="have-an-idea_65779">
              <a:extLst>
                <a:ext uri="{FF2B5EF4-FFF2-40B4-BE49-F238E27FC236}">
                  <a16:creationId xmlns:a16="http://schemas.microsoft.com/office/drawing/2014/main" id="{FAC616F7-B446-4BBD-B59F-C263A93BAAE6}"/>
                </a:ext>
              </a:extLst>
            </p:cNvPr>
            <p:cNvSpPr>
              <a:spLocks noChangeAspect="1"/>
            </p:cNvSpPr>
            <p:nvPr/>
          </p:nvSpPr>
          <p:spPr bwMode="auto">
            <a:xfrm>
              <a:off x="3111563" y="2380425"/>
              <a:ext cx="346423" cy="360000"/>
            </a:xfrm>
            <a:custGeom>
              <a:avLst/>
              <a:gdLst>
                <a:gd name="T0" fmla="*/ 295 w 589"/>
                <a:gd name="T1" fmla="*/ 0 h 613"/>
                <a:gd name="T2" fmla="*/ 295 w 589"/>
                <a:gd name="T3" fmla="*/ 0 h 613"/>
                <a:gd name="T4" fmla="*/ 0 w 589"/>
                <a:gd name="T5" fmla="*/ 295 h 613"/>
                <a:gd name="T6" fmla="*/ 139 w 589"/>
                <a:gd name="T7" fmla="*/ 545 h 613"/>
                <a:gd name="T8" fmla="*/ 125 w 589"/>
                <a:gd name="T9" fmla="*/ 571 h 613"/>
                <a:gd name="T10" fmla="*/ 125 w 589"/>
                <a:gd name="T11" fmla="*/ 599 h 613"/>
                <a:gd name="T12" fmla="*/ 149 w 589"/>
                <a:gd name="T13" fmla="*/ 613 h 613"/>
                <a:gd name="T14" fmla="*/ 383 w 589"/>
                <a:gd name="T15" fmla="*/ 613 h 613"/>
                <a:gd name="T16" fmla="*/ 408 w 589"/>
                <a:gd name="T17" fmla="*/ 599 h 613"/>
                <a:gd name="T18" fmla="*/ 432 w 589"/>
                <a:gd name="T19" fmla="*/ 555 h 613"/>
                <a:gd name="T20" fmla="*/ 511 w 589"/>
                <a:gd name="T21" fmla="*/ 494 h 613"/>
                <a:gd name="T22" fmla="*/ 519 w 589"/>
                <a:gd name="T23" fmla="*/ 475 h 613"/>
                <a:gd name="T24" fmla="*/ 519 w 589"/>
                <a:gd name="T25" fmla="*/ 387 h 613"/>
                <a:gd name="T26" fmla="*/ 553 w 589"/>
                <a:gd name="T27" fmla="*/ 387 h 613"/>
                <a:gd name="T28" fmla="*/ 581 w 589"/>
                <a:gd name="T29" fmla="*/ 365 h 613"/>
                <a:gd name="T30" fmla="*/ 589 w 589"/>
                <a:gd name="T31" fmla="*/ 295 h 613"/>
                <a:gd name="T32" fmla="*/ 295 w 589"/>
                <a:gd name="T33" fmla="*/ 0 h 613"/>
                <a:gd name="T34" fmla="*/ 419 w 589"/>
                <a:gd name="T35" fmla="*/ 284 h 613"/>
                <a:gd name="T36" fmla="*/ 380 w 589"/>
                <a:gd name="T37" fmla="*/ 284 h 613"/>
                <a:gd name="T38" fmla="*/ 342 w 589"/>
                <a:gd name="T39" fmla="*/ 349 h 613"/>
                <a:gd name="T40" fmla="*/ 342 w 589"/>
                <a:gd name="T41" fmla="*/ 359 h 613"/>
                <a:gd name="T42" fmla="*/ 323 w 589"/>
                <a:gd name="T43" fmla="*/ 394 h 613"/>
                <a:gd name="T44" fmla="*/ 323 w 589"/>
                <a:gd name="T45" fmla="*/ 434 h 613"/>
                <a:gd name="T46" fmla="*/ 302 w 589"/>
                <a:gd name="T47" fmla="*/ 455 h 613"/>
                <a:gd name="T48" fmla="*/ 234 w 589"/>
                <a:gd name="T49" fmla="*/ 455 h 613"/>
                <a:gd name="T50" fmla="*/ 213 w 589"/>
                <a:gd name="T51" fmla="*/ 434 h 613"/>
                <a:gd name="T52" fmla="*/ 213 w 589"/>
                <a:gd name="T53" fmla="*/ 394 h 613"/>
                <a:gd name="T54" fmla="*/ 194 w 589"/>
                <a:gd name="T55" fmla="*/ 359 h 613"/>
                <a:gd name="T56" fmla="*/ 194 w 589"/>
                <a:gd name="T57" fmla="*/ 349 h 613"/>
                <a:gd name="T58" fmla="*/ 156 w 589"/>
                <a:gd name="T59" fmla="*/ 284 h 613"/>
                <a:gd name="T60" fmla="*/ 117 w 589"/>
                <a:gd name="T61" fmla="*/ 284 h 613"/>
                <a:gd name="T62" fmla="*/ 96 w 589"/>
                <a:gd name="T63" fmla="*/ 263 h 613"/>
                <a:gd name="T64" fmla="*/ 117 w 589"/>
                <a:gd name="T65" fmla="*/ 242 h 613"/>
                <a:gd name="T66" fmla="*/ 156 w 589"/>
                <a:gd name="T67" fmla="*/ 242 h 613"/>
                <a:gd name="T68" fmla="*/ 174 w 589"/>
                <a:gd name="T69" fmla="*/ 199 h 613"/>
                <a:gd name="T70" fmla="*/ 147 w 589"/>
                <a:gd name="T71" fmla="*/ 171 h 613"/>
                <a:gd name="T72" fmla="*/ 147 w 589"/>
                <a:gd name="T73" fmla="*/ 142 h 613"/>
                <a:gd name="T74" fmla="*/ 176 w 589"/>
                <a:gd name="T75" fmla="*/ 142 h 613"/>
                <a:gd name="T76" fmla="*/ 204 w 589"/>
                <a:gd name="T77" fmla="*/ 170 h 613"/>
                <a:gd name="T78" fmla="*/ 247 w 589"/>
                <a:gd name="T79" fmla="*/ 152 h 613"/>
                <a:gd name="T80" fmla="*/ 247 w 589"/>
                <a:gd name="T81" fmla="*/ 112 h 613"/>
                <a:gd name="T82" fmla="*/ 268 w 589"/>
                <a:gd name="T83" fmla="*/ 92 h 613"/>
                <a:gd name="T84" fmla="*/ 289 w 589"/>
                <a:gd name="T85" fmla="*/ 112 h 613"/>
                <a:gd name="T86" fmla="*/ 289 w 589"/>
                <a:gd name="T87" fmla="*/ 152 h 613"/>
                <a:gd name="T88" fmla="*/ 332 w 589"/>
                <a:gd name="T89" fmla="*/ 170 h 613"/>
                <a:gd name="T90" fmla="*/ 360 w 589"/>
                <a:gd name="T91" fmla="*/ 142 h 613"/>
                <a:gd name="T92" fmla="*/ 389 w 589"/>
                <a:gd name="T93" fmla="*/ 142 h 613"/>
                <a:gd name="T94" fmla="*/ 389 w 589"/>
                <a:gd name="T95" fmla="*/ 171 h 613"/>
                <a:gd name="T96" fmla="*/ 362 w 589"/>
                <a:gd name="T97" fmla="*/ 199 h 613"/>
                <a:gd name="T98" fmla="*/ 380 w 589"/>
                <a:gd name="T99" fmla="*/ 242 h 613"/>
                <a:gd name="T100" fmla="*/ 419 w 589"/>
                <a:gd name="T101" fmla="*/ 242 h 613"/>
                <a:gd name="T102" fmla="*/ 440 w 589"/>
                <a:gd name="T103" fmla="*/ 263 h 613"/>
                <a:gd name="T104" fmla="*/ 419 w 589"/>
                <a:gd name="T105" fmla="*/ 284 h 613"/>
                <a:gd name="T106" fmla="*/ 340 w 589"/>
                <a:gd name="T107" fmla="*/ 263 h 613"/>
                <a:gd name="T108" fmla="*/ 301 w 589"/>
                <a:gd name="T109" fmla="*/ 327 h 613"/>
                <a:gd name="T110" fmla="*/ 301 w 589"/>
                <a:gd name="T111" fmla="*/ 359 h 613"/>
                <a:gd name="T112" fmla="*/ 235 w 589"/>
                <a:gd name="T113" fmla="*/ 359 h 613"/>
                <a:gd name="T114" fmla="*/ 235 w 589"/>
                <a:gd name="T115" fmla="*/ 327 h 613"/>
                <a:gd name="T116" fmla="*/ 196 w 589"/>
                <a:gd name="T117" fmla="*/ 263 h 613"/>
                <a:gd name="T118" fmla="*/ 268 w 589"/>
                <a:gd name="T119" fmla="*/ 191 h 613"/>
                <a:gd name="T120" fmla="*/ 340 w 589"/>
                <a:gd name="T121" fmla="*/ 263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9" h="613">
                  <a:moveTo>
                    <a:pt x="295" y="0"/>
                  </a:moveTo>
                  <a:lnTo>
                    <a:pt x="295" y="0"/>
                  </a:lnTo>
                  <a:cubicBezTo>
                    <a:pt x="132" y="0"/>
                    <a:pt x="0" y="132"/>
                    <a:pt x="0" y="295"/>
                  </a:cubicBezTo>
                  <a:cubicBezTo>
                    <a:pt x="0" y="398"/>
                    <a:pt x="53" y="491"/>
                    <a:pt x="139" y="545"/>
                  </a:cubicBezTo>
                  <a:lnTo>
                    <a:pt x="125" y="571"/>
                  </a:lnTo>
                  <a:cubicBezTo>
                    <a:pt x="120" y="580"/>
                    <a:pt x="120" y="591"/>
                    <a:pt x="125" y="599"/>
                  </a:cubicBezTo>
                  <a:cubicBezTo>
                    <a:pt x="130" y="608"/>
                    <a:pt x="139" y="613"/>
                    <a:pt x="149" y="613"/>
                  </a:cubicBezTo>
                  <a:lnTo>
                    <a:pt x="383" y="613"/>
                  </a:lnTo>
                  <a:cubicBezTo>
                    <a:pt x="393" y="613"/>
                    <a:pt x="403" y="608"/>
                    <a:pt x="408" y="599"/>
                  </a:cubicBezTo>
                  <a:lnTo>
                    <a:pt x="432" y="555"/>
                  </a:lnTo>
                  <a:cubicBezTo>
                    <a:pt x="462" y="540"/>
                    <a:pt x="488" y="519"/>
                    <a:pt x="511" y="494"/>
                  </a:cubicBezTo>
                  <a:cubicBezTo>
                    <a:pt x="516" y="489"/>
                    <a:pt x="519" y="482"/>
                    <a:pt x="519" y="475"/>
                  </a:cubicBezTo>
                  <a:lnTo>
                    <a:pt x="519" y="387"/>
                  </a:lnTo>
                  <a:lnTo>
                    <a:pt x="553" y="387"/>
                  </a:lnTo>
                  <a:cubicBezTo>
                    <a:pt x="566" y="387"/>
                    <a:pt x="578" y="378"/>
                    <a:pt x="581" y="365"/>
                  </a:cubicBezTo>
                  <a:cubicBezTo>
                    <a:pt x="587" y="342"/>
                    <a:pt x="589" y="318"/>
                    <a:pt x="589" y="295"/>
                  </a:cubicBezTo>
                  <a:cubicBezTo>
                    <a:pt x="589" y="132"/>
                    <a:pt x="457" y="0"/>
                    <a:pt x="295" y="0"/>
                  </a:cubicBezTo>
                  <a:close/>
                  <a:moveTo>
                    <a:pt x="419" y="284"/>
                  </a:moveTo>
                  <a:lnTo>
                    <a:pt x="380" y="284"/>
                  </a:lnTo>
                  <a:cubicBezTo>
                    <a:pt x="375" y="310"/>
                    <a:pt x="362" y="333"/>
                    <a:pt x="342" y="349"/>
                  </a:cubicBezTo>
                  <a:lnTo>
                    <a:pt x="342" y="359"/>
                  </a:lnTo>
                  <a:cubicBezTo>
                    <a:pt x="342" y="374"/>
                    <a:pt x="334" y="387"/>
                    <a:pt x="323" y="394"/>
                  </a:cubicBezTo>
                  <a:lnTo>
                    <a:pt x="323" y="434"/>
                  </a:lnTo>
                  <a:cubicBezTo>
                    <a:pt x="323" y="446"/>
                    <a:pt x="313" y="455"/>
                    <a:pt x="302" y="455"/>
                  </a:cubicBezTo>
                  <a:lnTo>
                    <a:pt x="234" y="455"/>
                  </a:lnTo>
                  <a:cubicBezTo>
                    <a:pt x="223" y="455"/>
                    <a:pt x="213" y="446"/>
                    <a:pt x="213" y="434"/>
                  </a:cubicBezTo>
                  <a:lnTo>
                    <a:pt x="213" y="394"/>
                  </a:lnTo>
                  <a:cubicBezTo>
                    <a:pt x="202" y="387"/>
                    <a:pt x="194" y="374"/>
                    <a:pt x="194" y="359"/>
                  </a:cubicBezTo>
                  <a:lnTo>
                    <a:pt x="194" y="349"/>
                  </a:lnTo>
                  <a:cubicBezTo>
                    <a:pt x="174" y="333"/>
                    <a:pt x="161" y="310"/>
                    <a:pt x="156" y="284"/>
                  </a:cubicBezTo>
                  <a:lnTo>
                    <a:pt x="117" y="284"/>
                  </a:lnTo>
                  <a:cubicBezTo>
                    <a:pt x="106" y="284"/>
                    <a:pt x="96" y="275"/>
                    <a:pt x="96" y="263"/>
                  </a:cubicBezTo>
                  <a:cubicBezTo>
                    <a:pt x="96" y="252"/>
                    <a:pt x="106" y="242"/>
                    <a:pt x="117" y="242"/>
                  </a:cubicBezTo>
                  <a:lnTo>
                    <a:pt x="156" y="242"/>
                  </a:lnTo>
                  <a:cubicBezTo>
                    <a:pt x="159" y="226"/>
                    <a:pt x="166" y="212"/>
                    <a:pt x="174" y="199"/>
                  </a:cubicBezTo>
                  <a:lnTo>
                    <a:pt x="147" y="171"/>
                  </a:lnTo>
                  <a:cubicBezTo>
                    <a:pt x="139" y="163"/>
                    <a:pt x="139" y="150"/>
                    <a:pt x="147" y="142"/>
                  </a:cubicBezTo>
                  <a:cubicBezTo>
                    <a:pt x="155" y="134"/>
                    <a:pt x="168" y="134"/>
                    <a:pt x="176" y="142"/>
                  </a:cubicBezTo>
                  <a:lnTo>
                    <a:pt x="204" y="170"/>
                  </a:lnTo>
                  <a:cubicBezTo>
                    <a:pt x="217" y="161"/>
                    <a:pt x="231" y="155"/>
                    <a:pt x="247" y="152"/>
                  </a:cubicBezTo>
                  <a:lnTo>
                    <a:pt x="247" y="112"/>
                  </a:lnTo>
                  <a:cubicBezTo>
                    <a:pt x="247" y="101"/>
                    <a:pt x="257" y="92"/>
                    <a:pt x="268" y="92"/>
                  </a:cubicBezTo>
                  <a:cubicBezTo>
                    <a:pt x="280" y="92"/>
                    <a:pt x="289" y="101"/>
                    <a:pt x="289" y="112"/>
                  </a:cubicBezTo>
                  <a:lnTo>
                    <a:pt x="289" y="152"/>
                  </a:lnTo>
                  <a:cubicBezTo>
                    <a:pt x="305" y="155"/>
                    <a:pt x="319" y="161"/>
                    <a:pt x="332" y="170"/>
                  </a:cubicBezTo>
                  <a:lnTo>
                    <a:pt x="360" y="142"/>
                  </a:lnTo>
                  <a:cubicBezTo>
                    <a:pt x="368" y="134"/>
                    <a:pt x="381" y="134"/>
                    <a:pt x="389" y="142"/>
                  </a:cubicBezTo>
                  <a:cubicBezTo>
                    <a:pt x="398" y="150"/>
                    <a:pt x="398" y="163"/>
                    <a:pt x="389" y="171"/>
                  </a:cubicBezTo>
                  <a:lnTo>
                    <a:pt x="362" y="199"/>
                  </a:lnTo>
                  <a:cubicBezTo>
                    <a:pt x="371" y="212"/>
                    <a:pt x="377" y="226"/>
                    <a:pt x="380" y="242"/>
                  </a:cubicBezTo>
                  <a:lnTo>
                    <a:pt x="419" y="242"/>
                  </a:lnTo>
                  <a:cubicBezTo>
                    <a:pt x="430" y="242"/>
                    <a:pt x="440" y="252"/>
                    <a:pt x="440" y="263"/>
                  </a:cubicBezTo>
                  <a:cubicBezTo>
                    <a:pt x="440" y="275"/>
                    <a:pt x="430" y="284"/>
                    <a:pt x="419" y="284"/>
                  </a:cubicBezTo>
                  <a:close/>
                  <a:moveTo>
                    <a:pt x="340" y="263"/>
                  </a:moveTo>
                  <a:cubicBezTo>
                    <a:pt x="340" y="291"/>
                    <a:pt x="324" y="316"/>
                    <a:pt x="301" y="327"/>
                  </a:cubicBezTo>
                  <a:lnTo>
                    <a:pt x="301" y="359"/>
                  </a:lnTo>
                  <a:lnTo>
                    <a:pt x="235" y="359"/>
                  </a:lnTo>
                  <a:lnTo>
                    <a:pt x="235" y="327"/>
                  </a:lnTo>
                  <a:cubicBezTo>
                    <a:pt x="212" y="316"/>
                    <a:pt x="196" y="291"/>
                    <a:pt x="196" y="263"/>
                  </a:cubicBezTo>
                  <a:cubicBezTo>
                    <a:pt x="196" y="224"/>
                    <a:pt x="228" y="191"/>
                    <a:pt x="268" y="191"/>
                  </a:cubicBezTo>
                  <a:cubicBezTo>
                    <a:pt x="308" y="191"/>
                    <a:pt x="340" y="224"/>
                    <a:pt x="340" y="263"/>
                  </a:cubicBezTo>
                  <a:close/>
                </a:path>
              </a:pathLst>
            </a:custGeom>
            <a:solidFill>
              <a:schemeClr val="bg1"/>
            </a:solidFill>
            <a:ln>
              <a:noFill/>
            </a:ln>
          </p:spPr>
          <p:txBody>
            <a:bodyPr/>
            <a:lstStyle/>
            <a:p>
              <a:pPr>
                <a:lnSpc>
                  <a:spcPct val="130000"/>
                </a:lnSpc>
              </a:pPr>
              <a:endParaRPr lang="zh-CN" altLang="en-US">
                <a:cs typeface="+mn-ea"/>
                <a:sym typeface="+mn-lt"/>
              </a:endParaRPr>
            </a:p>
          </p:txBody>
        </p:sp>
      </p:grpSp>
      <p:sp>
        <p:nvSpPr>
          <p:cNvPr id="10" name="弧形 9">
            <a:extLst>
              <a:ext uri="{FF2B5EF4-FFF2-40B4-BE49-F238E27FC236}">
                <a16:creationId xmlns:a16="http://schemas.microsoft.com/office/drawing/2014/main" id="{B54A34EF-651F-4EA1-8C66-301FC156BCB5}"/>
              </a:ext>
            </a:extLst>
          </p:cNvPr>
          <p:cNvSpPr/>
          <p:nvPr/>
        </p:nvSpPr>
        <p:spPr>
          <a:xfrm>
            <a:off x="5419347" y="3154426"/>
            <a:ext cx="1356189" cy="497175"/>
          </a:xfrm>
          <a:prstGeom prst="arc">
            <a:avLst>
              <a:gd name="adj1" fmla="val 12260900"/>
              <a:gd name="adj2" fmla="val 20352371"/>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43" name="îṣlíḓê">
            <a:extLst>
              <a:ext uri="{FF2B5EF4-FFF2-40B4-BE49-F238E27FC236}">
                <a16:creationId xmlns:a16="http://schemas.microsoft.com/office/drawing/2014/main" id="{2822D027-C691-40B5-BE79-17EE690F29D2}"/>
              </a:ext>
            </a:extLst>
          </p:cNvPr>
          <p:cNvSpPr/>
          <p:nvPr/>
        </p:nvSpPr>
        <p:spPr>
          <a:xfrm flipH="1">
            <a:off x="1262129" y="3861403"/>
            <a:ext cx="4091010" cy="906308"/>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endParaRPr lang="en-US" altLang="zh-CN" sz="2000" dirty="0">
              <a:cs typeface="+mn-ea"/>
              <a:sym typeface="+mn-lt"/>
            </a:endParaRPr>
          </a:p>
        </p:txBody>
      </p:sp>
      <p:sp>
        <p:nvSpPr>
          <p:cNvPr id="46" name="îṣlíḓê">
            <a:extLst>
              <a:ext uri="{FF2B5EF4-FFF2-40B4-BE49-F238E27FC236}">
                <a16:creationId xmlns:a16="http://schemas.microsoft.com/office/drawing/2014/main" id="{02F425DA-8DF0-4B18-805F-4C3232B1714C}"/>
              </a:ext>
            </a:extLst>
          </p:cNvPr>
          <p:cNvSpPr/>
          <p:nvPr/>
        </p:nvSpPr>
        <p:spPr>
          <a:xfrm flipH="1">
            <a:off x="1262129" y="4768129"/>
            <a:ext cx="4091010" cy="906308"/>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endParaRPr lang="en-US" altLang="zh-CN" sz="2000" dirty="0">
              <a:cs typeface="+mn-ea"/>
              <a:sym typeface="+mn-lt"/>
            </a:endParaRPr>
          </a:p>
        </p:txBody>
      </p:sp>
      <p:sp>
        <p:nvSpPr>
          <p:cNvPr id="50" name="îṣlíḓê">
            <a:extLst>
              <a:ext uri="{FF2B5EF4-FFF2-40B4-BE49-F238E27FC236}">
                <a16:creationId xmlns:a16="http://schemas.microsoft.com/office/drawing/2014/main" id="{2554AEC2-6122-4730-8FF8-842278879192}"/>
              </a:ext>
            </a:extLst>
          </p:cNvPr>
          <p:cNvSpPr/>
          <p:nvPr/>
        </p:nvSpPr>
        <p:spPr>
          <a:xfrm flipH="1">
            <a:off x="6853622" y="2954677"/>
            <a:ext cx="4091010" cy="2368432"/>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2000" b="1" dirty="0">
                <a:cs typeface="+mn-ea"/>
                <a:sym typeface="+mn-lt"/>
              </a:rPr>
              <a:t>2.</a:t>
            </a:r>
            <a:r>
              <a:rPr lang="zh-CN" altLang="en-US" sz="2000" b="1" dirty="0">
                <a:cs typeface="+mn-ea"/>
                <a:sym typeface="+mn-lt"/>
              </a:rPr>
              <a:t>委婉语鉴别</a:t>
            </a:r>
            <a:endParaRPr lang="en-US" altLang="zh-CN" sz="2000" b="1" dirty="0">
              <a:cs typeface="+mn-ea"/>
              <a:sym typeface="+mn-lt"/>
            </a:endParaRPr>
          </a:p>
          <a:p>
            <a:pPr>
              <a:lnSpc>
                <a:spcPct val="130000"/>
              </a:lnSpc>
            </a:pPr>
            <a:r>
              <a:rPr lang="zh-CN" altLang="en-US" sz="2000" dirty="0">
                <a:cs typeface="+mn-ea"/>
                <a:sym typeface="+mn-lt"/>
              </a:rPr>
              <a:t>在完成术语识别后，如何确定术语具体指代的含义内容。</a:t>
            </a:r>
            <a:endParaRPr lang="en-US" altLang="zh-CN" sz="2000" dirty="0">
              <a:cs typeface="+mn-ea"/>
              <a:sym typeface="+mn-lt"/>
            </a:endParaRPr>
          </a:p>
        </p:txBody>
      </p:sp>
      <p:sp>
        <p:nvSpPr>
          <p:cNvPr id="51" name="îṣlíḓê">
            <a:extLst>
              <a:ext uri="{FF2B5EF4-FFF2-40B4-BE49-F238E27FC236}">
                <a16:creationId xmlns:a16="http://schemas.microsoft.com/office/drawing/2014/main" id="{79C617AD-9FAB-4528-9348-6B7C051196A3}"/>
              </a:ext>
            </a:extLst>
          </p:cNvPr>
          <p:cNvSpPr/>
          <p:nvPr/>
        </p:nvSpPr>
        <p:spPr>
          <a:xfrm flipH="1">
            <a:off x="6853622" y="3861402"/>
            <a:ext cx="4091010" cy="907200"/>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pPr>
            <a:endParaRPr lang="en-US" altLang="zh-CN" sz="2000" dirty="0">
              <a:cs typeface="+mn-ea"/>
              <a:sym typeface="+mn-lt"/>
            </a:endParaRPr>
          </a:p>
        </p:txBody>
      </p:sp>
      <p:sp>
        <p:nvSpPr>
          <p:cNvPr id="31" name="弧形 30">
            <a:extLst>
              <a:ext uri="{FF2B5EF4-FFF2-40B4-BE49-F238E27FC236}">
                <a16:creationId xmlns:a16="http://schemas.microsoft.com/office/drawing/2014/main" id="{6495E793-927D-46C3-9518-D9254316B18E}"/>
              </a:ext>
            </a:extLst>
          </p:cNvPr>
          <p:cNvSpPr/>
          <p:nvPr/>
        </p:nvSpPr>
        <p:spPr>
          <a:xfrm>
            <a:off x="5419347" y="3998377"/>
            <a:ext cx="1356189" cy="497175"/>
          </a:xfrm>
          <a:prstGeom prst="arc">
            <a:avLst>
              <a:gd name="adj1" fmla="val 12260900"/>
              <a:gd name="adj2" fmla="val 20352371"/>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32" name="弧形 31">
            <a:extLst>
              <a:ext uri="{FF2B5EF4-FFF2-40B4-BE49-F238E27FC236}">
                <a16:creationId xmlns:a16="http://schemas.microsoft.com/office/drawing/2014/main" id="{E908A8B2-E7D1-4843-AC18-F9CF6A59B858}"/>
              </a:ext>
            </a:extLst>
          </p:cNvPr>
          <p:cNvSpPr/>
          <p:nvPr/>
        </p:nvSpPr>
        <p:spPr>
          <a:xfrm>
            <a:off x="5419347" y="4825934"/>
            <a:ext cx="1356189" cy="497175"/>
          </a:xfrm>
          <a:prstGeom prst="arc">
            <a:avLst>
              <a:gd name="adj1" fmla="val 12260900"/>
              <a:gd name="adj2" fmla="val 20352371"/>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3" name="矩形 2">
            <a:extLst>
              <a:ext uri="{FF2B5EF4-FFF2-40B4-BE49-F238E27FC236}">
                <a16:creationId xmlns:a16="http://schemas.microsoft.com/office/drawing/2014/main" id="{5E46324C-0328-4A7F-A018-DA0A2A0BD122}"/>
              </a:ext>
            </a:extLst>
          </p:cNvPr>
          <p:cNvSpPr/>
          <p:nvPr/>
        </p:nvSpPr>
        <p:spPr>
          <a:xfrm>
            <a:off x="3307634" y="6020487"/>
            <a:ext cx="6096000" cy="646331"/>
          </a:xfrm>
          <a:prstGeom prst="rect">
            <a:avLst/>
          </a:prstGeom>
        </p:spPr>
        <p:txBody>
          <a:bodyPr>
            <a:spAutoFit/>
          </a:bodyPr>
          <a:lstStyle/>
          <a:p>
            <a:r>
              <a:rPr lang="en-US" altLang="zh-CN" dirty="0"/>
              <a:t>Example</a:t>
            </a:r>
            <a:r>
              <a:rPr lang="zh-CN" altLang="en-US" dirty="0"/>
              <a:t>：For all vendors of ice, it seems pretty obvious that it is not as pure as they market it.</a:t>
            </a:r>
          </a:p>
        </p:txBody>
      </p:sp>
    </p:spTree>
    <p:extLst>
      <p:ext uri="{BB962C8B-B14F-4D97-AF65-F5344CB8AC3E}">
        <p14:creationId xmlns:p14="http://schemas.microsoft.com/office/powerpoint/2010/main" val="264137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C37D10C8-966B-4F51-B2C6-5B63C922C47D}"/>
              </a:ext>
            </a:extLst>
          </p:cNvPr>
          <p:cNvSpPr/>
          <p:nvPr/>
        </p:nvSpPr>
        <p:spPr>
          <a:xfrm>
            <a:off x="934391" y="1390817"/>
            <a:ext cx="3403096" cy="4464000"/>
          </a:xfrm>
          <a:prstGeom prst="roundRect">
            <a:avLst>
              <a:gd name="adj" fmla="val 2110"/>
            </a:avLst>
          </a:prstGeom>
          <a:solidFill>
            <a:schemeClr val="bg1"/>
          </a:solidFill>
          <a:ln w="6350">
            <a:solidFill>
              <a:schemeClr val="accent1"/>
            </a:solid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圆角 22">
            <a:extLst>
              <a:ext uri="{FF2B5EF4-FFF2-40B4-BE49-F238E27FC236}">
                <a16:creationId xmlns:a16="http://schemas.microsoft.com/office/drawing/2014/main" id="{A6B0197C-6FB0-4815-88E8-C7CEEC8BD007}"/>
              </a:ext>
            </a:extLst>
          </p:cNvPr>
          <p:cNvSpPr/>
          <p:nvPr/>
        </p:nvSpPr>
        <p:spPr>
          <a:xfrm>
            <a:off x="948165" y="1402365"/>
            <a:ext cx="3384000" cy="768254"/>
          </a:xfrm>
          <a:prstGeom prst="roundRect">
            <a:avLst>
              <a:gd name="adj" fmla="val 5869"/>
            </a:avLst>
          </a:prstGeom>
          <a:solidFill>
            <a:schemeClr val="bg1">
              <a:lumMod val="95000"/>
            </a:schemeClr>
          </a:solidFill>
          <a:ln w="6350">
            <a:no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矩形: 圆角 21">
            <a:extLst>
              <a:ext uri="{FF2B5EF4-FFF2-40B4-BE49-F238E27FC236}">
                <a16:creationId xmlns:a16="http://schemas.microsoft.com/office/drawing/2014/main" id="{1DEC9526-D2D2-4122-93FA-9E8F7EEBFC56}"/>
              </a:ext>
            </a:extLst>
          </p:cNvPr>
          <p:cNvSpPr/>
          <p:nvPr/>
        </p:nvSpPr>
        <p:spPr>
          <a:xfrm>
            <a:off x="7855640" y="1390817"/>
            <a:ext cx="3403096" cy="4464000"/>
          </a:xfrm>
          <a:prstGeom prst="roundRect">
            <a:avLst>
              <a:gd name="adj" fmla="val 2036"/>
            </a:avLst>
          </a:prstGeom>
          <a:solidFill>
            <a:schemeClr val="bg1"/>
          </a:solidFill>
          <a:ln w="6350">
            <a:solidFill>
              <a:schemeClr val="accent2"/>
            </a:solid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标题 1">
            <a:extLst>
              <a:ext uri="{FF2B5EF4-FFF2-40B4-BE49-F238E27FC236}">
                <a16:creationId xmlns:a16="http://schemas.microsoft.com/office/drawing/2014/main" id="{EFA3AC8B-DC8E-4C4A-8EFE-D8007D793C91}"/>
              </a:ext>
            </a:extLst>
          </p:cNvPr>
          <p:cNvSpPr>
            <a:spLocks noGrp="1"/>
          </p:cNvSpPr>
          <p:nvPr>
            <p:ph type="title"/>
          </p:nvPr>
        </p:nvSpPr>
        <p:spPr/>
        <p:txBody>
          <a:bodyPr/>
          <a:lstStyle/>
          <a:p>
            <a:r>
              <a:rPr lang="zh-CN" altLang="en-US" dirty="0">
                <a:sym typeface="+mn-lt"/>
              </a:rPr>
              <a:t>建模角度和面临问题</a:t>
            </a:r>
          </a:p>
        </p:txBody>
      </p:sp>
      <p:sp>
        <p:nvSpPr>
          <p:cNvPr id="3" name="灯片编号占位符 2">
            <a:extLst>
              <a:ext uri="{FF2B5EF4-FFF2-40B4-BE49-F238E27FC236}">
                <a16:creationId xmlns:a16="http://schemas.microsoft.com/office/drawing/2014/main" id="{54C83408-0A87-4660-A9D0-AB9F1DBC565A}"/>
              </a:ext>
            </a:extLst>
          </p:cNvPr>
          <p:cNvSpPr>
            <a:spLocks noGrp="1"/>
          </p:cNvSpPr>
          <p:nvPr>
            <p:ph type="sldNum" sz="quarter" idx="12"/>
          </p:nvPr>
        </p:nvSpPr>
        <p:spPr/>
        <p:txBody>
          <a:bodyPr/>
          <a:lstStyle/>
          <a:p>
            <a:fld id="{2515AB8F-1C56-49E9-90C8-78D22B0C1B97}" type="slidenum">
              <a:rPr lang="zh-CN" altLang="en-US" smtClean="0">
                <a:sym typeface="+mn-lt"/>
              </a:rPr>
              <a:pPr/>
              <a:t>6</a:t>
            </a:fld>
            <a:endParaRPr lang="zh-CN" altLang="en-US" dirty="0">
              <a:sym typeface="+mn-lt"/>
            </a:endParaRPr>
          </a:p>
        </p:txBody>
      </p:sp>
      <p:sp>
        <p:nvSpPr>
          <p:cNvPr id="17" name="íŝļiḓè">
            <a:extLst>
              <a:ext uri="{FF2B5EF4-FFF2-40B4-BE49-F238E27FC236}">
                <a16:creationId xmlns:a16="http://schemas.microsoft.com/office/drawing/2014/main" id="{358A7C57-0954-433B-B9A0-B4AAF90D9F2D}"/>
              </a:ext>
            </a:extLst>
          </p:cNvPr>
          <p:cNvSpPr/>
          <p:nvPr/>
        </p:nvSpPr>
        <p:spPr bwMode="auto">
          <a:xfrm>
            <a:off x="927351" y="2330728"/>
            <a:ext cx="3266473" cy="3407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342900" lvl="0" indent="-342900" algn="just" latinLnBrk="1">
              <a:lnSpc>
                <a:spcPct val="150000"/>
              </a:lnSpc>
              <a:spcBef>
                <a:spcPct val="0"/>
              </a:spcBef>
              <a:spcAft>
                <a:spcPct val="0"/>
              </a:spcAft>
              <a:buFont typeface="Arial" panose="020B0604020202020204" pitchFamily="34" charset="0"/>
              <a:buChar char="•"/>
              <a:defRPr/>
            </a:pPr>
            <a:r>
              <a:rPr lang="zh-CN" altLang="en-US" sz="2000" dirty="0">
                <a:solidFill>
                  <a:srgbClr val="000000"/>
                </a:solidFill>
                <a:cs typeface="+mn-ea"/>
              </a:rPr>
              <a:t>委婉语与相应禁用词上下文的一致性。</a:t>
            </a:r>
            <a:endParaRPr lang="en-US" altLang="zh-CN" sz="2000" dirty="0">
              <a:solidFill>
                <a:srgbClr val="000000"/>
              </a:solidFill>
              <a:cs typeface="+mn-ea"/>
            </a:endParaRPr>
          </a:p>
          <a:p>
            <a:pPr marL="171450" lvl="0" indent="-171450" algn="just" latinLnBrk="1">
              <a:lnSpc>
                <a:spcPct val="150000"/>
              </a:lnSpc>
              <a:spcBef>
                <a:spcPct val="0"/>
              </a:spcBef>
              <a:spcAft>
                <a:spcPct val="0"/>
              </a:spcAft>
              <a:buFont typeface="Arial" panose="020B0604020202020204" pitchFamily="34" charset="0"/>
              <a:buChar char="•"/>
              <a:defRPr/>
            </a:pPr>
            <a:r>
              <a:rPr lang="en-US" altLang="zh-CN" sz="2000" dirty="0">
                <a:solidFill>
                  <a:srgbClr val="000000"/>
                </a:solidFill>
                <a:cs typeface="+mn-ea"/>
              </a:rPr>
              <a:t>  We had already paid $70 for some shitty weed from a taxi driver but we were </a:t>
            </a:r>
          </a:p>
          <a:p>
            <a:pPr lvl="0" algn="just" latinLnBrk="1">
              <a:lnSpc>
                <a:spcPct val="150000"/>
              </a:lnSpc>
              <a:spcBef>
                <a:spcPct val="0"/>
              </a:spcBef>
              <a:spcAft>
                <a:spcPct val="0"/>
              </a:spcAft>
              <a:defRPr/>
            </a:pPr>
            <a:r>
              <a:rPr lang="en-US" altLang="zh-CN" sz="2000" dirty="0">
                <a:solidFill>
                  <a:srgbClr val="000000"/>
                </a:solidFill>
                <a:cs typeface="+mn-ea"/>
              </a:rPr>
              <a:t>   interested in some coke.</a:t>
            </a:r>
          </a:p>
          <a:p>
            <a:pPr lvl="0" algn="just" latinLnBrk="1">
              <a:lnSpc>
                <a:spcPct val="150000"/>
              </a:lnSpc>
              <a:spcBef>
                <a:spcPct val="0"/>
              </a:spcBef>
              <a:spcAft>
                <a:spcPct val="0"/>
              </a:spcAft>
              <a:defRPr/>
            </a:pPr>
            <a:endParaRPr lang="en-US" altLang="zh-CN" sz="2000" dirty="0">
              <a:solidFill>
                <a:srgbClr val="000000"/>
              </a:solidFill>
              <a:cs typeface="+mn-ea"/>
              <a:sym typeface="+mn-lt"/>
            </a:endParaRPr>
          </a:p>
        </p:txBody>
      </p:sp>
      <p:sp>
        <p:nvSpPr>
          <p:cNvPr id="20" name="íŝļiḓè">
            <a:extLst>
              <a:ext uri="{FF2B5EF4-FFF2-40B4-BE49-F238E27FC236}">
                <a16:creationId xmlns:a16="http://schemas.microsoft.com/office/drawing/2014/main" id="{BD2F44C2-318C-48B9-A64D-48487CB13CA4}"/>
              </a:ext>
            </a:extLst>
          </p:cNvPr>
          <p:cNvSpPr/>
          <p:nvPr/>
        </p:nvSpPr>
        <p:spPr bwMode="auto">
          <a:xfrm>
            <a:off x="8081188" y="2370138"/>
            <a:ext cx="2952000" cy="336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lvl="0" indent="-171450" algn="just">
              <a:lnSpc>
                <a:spcPct val="140000"/>
              </a:lnSpc>
              <a:spcBef>
                <a:spcPct val="0"/>
              </a:spcBef>
              <a:spcAft>
                <a:spcPct val="0"/>
              </a:spcAft>
              <a:buFont typeface="Arial" panose="020B0604020202020204" pitchFamily="34" charset="0"/>
              <a:buChar char="•"/>
              <a:defRPr/>
            </a:pPr>
            <a:r>
              <a:rPr lang="zh-CN" altLang="en-US" sz="2000" dirty="0">
                <a:solidFill>
                  <a:srgbClr val="000000"/>
                </a:solidFill>
                <a:cs typeface="+mn-ea"/>
                <a:sym typeface="+mn-lt"/>
              </a:rPr>
              <a:t>缺乏数据集</a:t>
            </a:r>
            <a:endParaRPr lang="en-US" altLang="zh-CN" sz="2000" dirty="0">
              <a:solidFill>
                <a:srgbClr val="000000"/>
              </a:solidFill>
              <a:cs typeface="+mn-ea"/>
              <a:sym typeface="+mn-lt"/>
            </a:endParaRPr>
          </a:p>
          <a:p>
            <a:pPr marL="171450" lvl="0" indent="-171450" algn="just">
              <a:lnSpc>
                <a:spcPct val="140000"/>
              </a:lnSpc>
              <a:spcBef>
                <a:spcPct val="0"/>
              </a:spcBef>
              <a:spcAft>
                <a:spcPct val="0"/>
              </a:spcAft>
              <a:buFont typeface="Arial" panose="020B0604020202020204" pitchFamily="34" charset="0"/>
              <a:buChar char="•"/>
              <a:defRPr/>
            </a:pPr>
            <a:endParaRPr lang="en-US" altLang="zh-CN" sz="2000" dirty="0">
              <a:solidFill>
                <a:srgbClr val="000000"/>
              </a:solidFill>
              <a:cs typeface="+mn-ea"/>
              <a:sym typeface="+mn-lt"/>
            </a:endParaRPr>
          </a:p>
          <a:p>
            <a:pPr marL="171450" lvl="0" indent="-171450" algn="just">
              <a:lnSpc>
                <a:spcPct val="140000"/>
              </a:lnSpc>
              <a:spcBef>
                <a:spcPct val="0"/>
              </a:spcBef>
              <a:spcAft>
                <a:spcPct val="0"/>
              </a:spcAft>
              <a:buFont typeface="Arial" panose="020B0604020202020204" pitchFamily="34" charset="0"/>
              <a:buChar char="•"/>
              <a:defRPr/>
            </a:pPr>
            <a:r>
              <a:rPr lang="zh-CN" altLang="en-US" sz="2000" dirty="0"/>
              <a:t>语义混淆</a:t>
            </a:r>
            <a:endParaRPr lang="en-US" altLang="zh-CN" sz="2000" dirty="0"/>
          </a:p>
          <a:p>
            <a:pPr marL="171450" lvl="0" indent="-171450" algn="just">
              <a:lnSpc>
                <a:spcPct val="140000"/>
              </a:lnSpc>
              <a:spcBef>
                <a:spcPct val="0"/>
              </a:spcBef>
              <a:spcAft>
                <a:spcPct val="0"/>
              </a:spcAft>
              <a:buFont typeface="Arial" panose="020B0604020202020204" pitchFamily="34" charset="0"/>
              <a:buChar char="•"/>
              <a:defRPr/>
            </a:pPr>
            <a:endParaRPr lang="en-US" altLang="zh-CN" sz="2000" dirty="0"/>
          </a:p>
          <a:p>
            <a:pPr marL="171450" lvl="0" indent="-171450" algn="just">
              <a:lnSpc>
                <a:spcPct val="140000"/>
              </a:lnSpc>
              <a:spcBef>
                <a:spcPct val="0"/>
              </a:spcBef>
              <a:spcAft>
                <a:spcPct val="0"/>
              </a:spcAft>
              <a:buFont typeface="Arial" panose="020B0604020202020204" pitchFamily="34" charset="0"/>
              <a:buChar char="•"/>
              <a:defRPr/>
            </a:pPr>
            <a:r>
              <a:rPr lang="zh-CN" altLang="en-US" sz="2000" dirty="0"/>
              <a:t>输入句子质量问题</a:t>
            </a:r>
            <a:endParaRPr lang="en-US" altLang="zh-CN" sz="2000" dirty="0"/>
          </a:p>
          <a:p>
            <a:pPr marL="171450" lvl="0" indent="-171450" algn="just">
              <a:lnSpc>
                <a:spcPct val="140000"/>
              </a:lnSpc>
              <a:spcBef>
                <a:spcPct val="0"/>
              </a:spcBef>
              <a:spcAft>
                <a:spcPct val="0"/>
              </a:spcAft>
              <a:buFont typeface="Arial" panose="020B0604020202020204" pitchFamily="34" charset="0"/>
              <a:buChar char="•"/>
              <a:defRPr/>
            </a:pPr>
            <a:endParaRPr lang="en-US" altLang="zh-CN" dirty="0"/>
          </a:p>
          <a:p>
            <a:pPr marL="171450" lvl="0" indent="-171450" algn="just">
              <a:lnSpc>
                <a:spcPct val="140000"/>
              </a:lnSpc>
              <a:spcBef>
                <a:spcPct val="0"/>
              </a:spcBef>
              <a:spcAft>
                <a:spcPct val="0"/>
              </a:spcAft>
              <a:buFont typeface="Arial" panose="020B0604020202020204" pitchFamily="34" charset="0"/>
              <a:buChar char="•"/>
              <a:defRPr/>
            </a:pPr>
            <a:r>
              <a:rPr lang="en-US" altLang="zh-CN" dirty="0"/>
              <a:t>Code words </a:t>
            </a:r>
            <a:r>
              <a:rPr lang="zh-CN" altLang="zh-CN" dirty="0"/>
              <a:t>的多义词问题</a:t>
            </a:r>
            <a:endParaRPr lang="en-US" altLang="zh-CN" dirty="0">
              <a:solidFill>
                <a:srgbClr val="000000"/>
              </a:solidFill>
              <a:cs typeface="+mn-ea"/>
              <a:sym typeface="+mn-lt"/>
            </a:endParaRPr>
          </a:p>
        </p:txBody>
      </p:sp>
      <p:grpSp>
        <p:nvGrpSpPr>
          <p:cNvPr id="7" name="组合 6">
            <a:extLst>
              <a:ext uri="{FF2B5EF4-FFF2-40B4-BE49-F238E27FC236}">
                <a16:creationId xmlns:a16="http://schemas.microsoft.com/office/drawing/2014/main" id="{27D1CE57-BEF4-4BF6-ACF1-4FBFADED507A}"/>
              </a:ext>
            </a:extLst>
          </p:cNvPr>
          <p:cNvGrpSpPr/>
          <p:nvPr/>
        </p:nvGrpSpPr>
        <p:grpSpPr>
          <a:xfrm>
            <a:off x="4669476" y="2199494"/>
            <a:ext cx="2853048" cy="4036205"/>
            <a:chOff x="4487552" y="1686948"/>
            <a:chExt cx="3215348" cy="4548751"/>
          </a:xfrm>
        </p:grpSpPr>
        <p:sp>
          <p:nvSpPr>
            <p:cNvPr id="8" name="矩形: 圆角 7">
              <a:extLst>
                <a:ext uri="{FF2B5EF4-FFF2-40B4-BE49-F238E27FC236}">
                  <a16:creationId xmlns:a16="http://schemas.microsoft.com/office/drawing/2014/main" id="{FE66A1A6-F66E-43C9-90BE-14A28F6F4E91}"/>
                </a:ext>
              </a:extLst>
            </p:cNvPr>
            <p:cNvSpPr/>
            <p:nvPr/>
          </p:nvSpPr>
          <p:spPr>
            <a:xfrm>
              <a:off x="5874259" y="1686948"/>
              <a:ext cx="474596" cy="4548751"/>
            </a:xfrm>
            <a:prstGeom prst="roundRect">
              <a:avLst>
                <a:gd name="adj" fmla="val 13803"/>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grpSp>
          <p:nvGrpSpPr>
            <p:cNvPr id="14" name="组合 13">
              <a:extLst>
                <a:ext uri="{FF2B5EF4-FFF2-40B4-BE49-F238E27FC236}">
                  <a16:creationId xmlns:a16="http://schemas.microsoft.com/office/drawing/2014/main" id="{D0CC93E8-C8D3-47C4-B110-FEE38CB60761}"/>
                </a:ext>
              </a:extLst>
            </p:cNvPr>
            <p:cNvGrpSpPr/>
            <p:nvPr/>
          </p:nvGrpSpPr>
          <p:grpSpPr>
            <a:xfrm>
              <a:off x="4896548" y="3568835"/>
              <a:ext cx="2806352" cy="1085850"/>
              <a:chOff x="4898564" y="2195007"/>
              <a:chExt cx="2806352" cy="1085850"/>
            </a:xfrm>
          </p:grpSpPr>
          <p:sp>
            <p:nvSpPr>
              <p:cNvPr id="25" name="任意多边形: 形状 24">
                <a:extLst>
                  <a:ext uri="{FF2B5EF4-FFF2-40B4-BE49-F238E27FC236}">
                    <a16:creationId xmlns:a16="http://schemas.microsoft.com/office/drawing/2014/main" id="{6AC36C9C-A25C-4B0F-9143-A5427711FCC2}"/>
                  </a:ext>
                </a:extLst>
              </p:cNvPr>
              <p:cNvSpPr/>
              <p:nvPr/>
            </p:nvSpPr>
            <p:spPr>
              <a:xfrm>
                <a:off x="4898564" y="2195007"/>
                <a:ext cx="2806352" cy="1085850"/>
              </a:xfrm>
              <a:custGeom>
                <a:avLst/>
                <a:gdLst>
                  <a:gd name="connsiteX0" fmla="*/ 32391 w 2772062"/>
                  <a:gd name="connsiteY0" fmla="*/ 0 h 1085850"/>
                  <a:gd name="connsiteX1" fmla="*/ 1074420 w 2772062"/>
                  <a:gd name="connsiteY1" fmla="*/ 0 h 1085850"/>
                  <a:gd name="connsiteX2" fmla="*/ 1167759 w 2772062"/>
                  <a:gd name="connsiteY2" fmla="*/ 0 h 1085850"/>
                  <a:gd name="connsiteX3" fmla="*/ 2320576 w 2772062"/>
                  <a:gd name="connsiteY3" fmla="*/ 0 h 1085850"/>
                  <a:gd name="connsiteX4" fmla="*/ 2772062 w 2772062"/>
                  <a:gd name="connsiteY4" fmla="*/ 542925 h 1085850"/>
                  <a:gd name="connsiteX5" fmla="*/ 2320576 w 2772062"/>
                  <a:gd name="connsiteY5" fmla="*/ 1085850 h 1085850"/>
                  <a:gd name="connsiteX6" fmla="*/ 1167759 w 2772062"/>
                  <a:gd name="connsiteY6" fmla="*/ 1085850 h 1085850"/>
                  <a:gd name="connsiteX7" fmla="*/ 1074420 w 2772062"/>
                  <a:gd name="connsiteY7" fmla="*/ 1085850 h 1085850"/>
                  <a:gd name="connsiteX8" fmla="*/ 32391 w 2772062"/>
                  <a:gd name="connsiteY8" fmla="*/ 1085850 h 1085850"/>
                  <a:gd name="connsiteX9" fmla="*/ 0 w 2772062"/>
                  <a:gd name="connsiteY9" fmla="*/ 1053459 h 1085850"/>
                  <a:gd name="connsiteX10" fmla="*/ 0 w 2772062"/>
                  <a:gd name="connsiteY10" fmla="*/ 32391 h 1085850"/>
                  <a:gd name="connsiteX11" fmla="*/ 32391 w 2772062"/>
                  <a:gd name="connsiteY11" fmla="*/ 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72062" h="1085850">
                    <a:moveTo>
                      <a:pt x="32391" y="0"/>
                    </a:moveTo>
                    <a:lnTo>
                      <a:pt x="1074420" y="0"/>
                    </a:lnTo>
                    <a:lnTo>
                      <a:pt x="1167759" y="0"/>
                    </a:lnTo>
                    <a:lnTo>
                      <a:pt x="2320576" y="0"/>
                    </a:lnTo>
                    <a:lnTo>
                      <a:pt x="2772062" y="542925"/>
                    </a:lnTo>
                    <a:lnTo>
                      <a:pt x="2320576" y="1085850"/>
                    </a:lnTo>
                    <a:lnTo>
                      <a:pt x="1167759" y="1085850"/>
                    </a:lnTo>
                    <a:lnTo>
                      <a:pt x="1074420" y="1085850"/>
                    </a:lnTo>
                    <a:lnTo>
                      <a:pt x="32391" y="1085850"/>
                    </a:lnTo>
                    <a:cubicBezTo>
                      <a:pt x="14502" y="1085850"/>
                      <a:pt x="0" y="1071348"/>
                      <a:pt x="0" y="1053459"/>
                    </a:cubicBezTo>
                    <a:lnTo>
                      <a:pt x="0" y="32391"/>
                    </a:lnTo>
                    <a:cubicBezTo>
                      <a:pt x="0" y="14502"/>
                      <a:pt x="14502" y="0"/>
                      <a:pt x="3239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1" name="capital-letter_235479">
                <a:extLst>
                  <a:ext uri="{FF2B5EF4-FFF2-40B4-BE49-F238E27FC236}">
                    <a16:creationId xmlns:a16="http://schemas.microsoft.com/office/drawing/2014/main" id="{3E0E6854-2780-4072-82BC-696550031CA5}"/>
                  </a:ext>
                </a:extLst>
              </p:cNvPr>
              <p:cNvSpPr>
                <a:spLocks noChangeAspect="1"/>
              </p:cNvSpPr>
              <p:nvPr/>
            </p:nvSpPr>
            <p:spPr bwMode="auto">
              <a:xfrm>
                <a:off x="6578287" y="2539932"/>
                <a:ext cx="393465" cy="396000"/>
              </a:xfrm>
              <a:custGeom>
                <a:avLst/>
                <a:gdLst>
                  <a:gd name="connsiteX0" fmla="*/ 423 w 602840"/>
                  <a:gd name="connsiteY0" fmla="*/ 520420 h 606722"/>
                  <a:gd name="connsiteX1" fmla="*/ 602840 w 602840"/>
                  <a:gd name="connsiteY1" fmla="*/ 520420 h 606722"/>
                  <a:gd name="connsiteX2" fmla="*/ 602840 w 602840"/>
                  <a:gd name="connsiteY2" fmla="*/ 606722 h 606722"/>
                  <a:gd name="connsiteX3" fmla="*/ 423 w 602840"/>
                  <a:gd name="connsiteY3" fmla="*/ 606722 h 606722"/>
                  <a:gd name="connsiteX4" fmla="*/ 423 w 602840"/>
                  <a:gd name="connsiteY4" fmla="*/ 347817 h 606722"/>
                  <a:gd name="connsiteX5" fmla="*/ 602840 w 602840"/>
                  <a:gd name="connsiteY5" fmla="*/ 347817 h 606722"/>
                  <a:gd name="connsiteX6" fmla="*/ 602840 w 602840"/>
                  <a:gd name="connsiteY6" fmla="*/ 434119 h 606722"/>
                  <a:gd name="connsiteX7" fmla="*/ 423 w 602840"/>
                  <a:gd name="connsiteY7" fmla="*/ 434119 h 606722"/>
                  <a:gd name="connsiteX8" fmla="*/ 301667 w 602840"/>
                  <a:gd name="connsiteY8" fmla="*/ 172603 h 606722"/>
                  <a:gd name="connsiteX9" fmla="*/ 602840 w 602840"/>
                  <a:gd name="connsiteY9" fmla="*/ 172603 h 606722"/>
                  <a:gd name="connsiteX10" fmla="*/ 602840 w 602840"/>
                  <a:gd name="connsiteY10" fmla="*/ 258905 h 606722"/>
                  <a:gd name="connsiteX11" fmla="*/ 301667 w 602840"/>
                  <a:gd name="connsiteY11" fmla="*/ 258905 h 606722"/>
                  <a:gd name="connsiteX12" fmla="*/ 114918 w 602840"/>
                  <a:gd name="connsiteY12" fmla="*/ 70599 h 606722"/>
                  <a:gd name="connsiteX13" fmla="*/ 88125 w 602840"/>
                  <a:gd name="connsiteY13" fmla="*/ 164804 h 606722"/>
                  <a:gd name="connsiteX14" fmla="*/ 142869 w 602840"/>
                  <a:gd name="connsiteY14" fmla="*/ 164804 h 606722"/>
                  <a:gd name="connsiteX15" fmla="*/ 115987 w 602840"/>
                  <a:gd name="connsiteY15" fmla="*/ 70599 h 606722"/>
                  <a:gd name="connsiteX16" fmla="*/ 83318 w 602840"/>
                  <a:gd name="connsiteY16" fmla="*/ 2611 h 606722"/>
                  <a:gd name="connsiteX17" fmla="*/ 147676 w 602840"/>
                  <a:gd name="connsiteY17" fmla="*/ 2611 h 606722"/>
                  <a:gd name="connsiteX18" fmla="*/ 231172 w 602840"/>
                  <a:gd name="connsiteY18" fmla="*/ 261586 h 606722"/>
                  <a:gd name="connsiteX19" fmla="*/ 170909 w 602840"/>
                  <a:gd name="connsiteY19" fmla="*/ 261586 h 606722"/>
                  <a:gd name="connsiteX20" fmla="*/ 156221 w 602840"/>
                  <a:gd name="connsiteY20" fmla="*/ 209240 h 606722"/>
                  <a:gd name="connsiteX21" fmla="*/ 74773 w 602840"/>
                  <a:gd name="connsiteY21" fmla="*/ 209240 h 606722"/>
                  <a:gd name="connsiteX22" fmla="*/ 60263 w 602840"/>
                  <a:gd name="connsiteY22" fmla="*/ 261586 h 606722"/>
                  <a:gd name="connsiteX23" fmla="*/ 0 w 602840"/>
                  <a:gd name="connsiteY23" fmla="*/ 261586 h 606722"/>
                  <a:gd name="connsiteX24" fmla="*/ 301667 w 602840"/>
                  <a:gd name="connsiteY24" fmla="*/ 0 h 606722"/>
                  <a:gd name="connsiteX25" fmla="*/ 602840 w 602840"/>
                  <a:gd name="connsiteY25" fmla="*/ 0 h 606722"/>
                  <a:gd name="connsiteX26" fmla="*/ 602840 w 602840"/>
                  <a:gd name="connsiteY26" fmla="*/ 86302 h 606722"/>
                  <a:gd name="connsiteX27" fmla="*/ 301667 w 602840"/>
                  <a:gd name="connsiteY27" fmla="*/ 86302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2840" h="606722">
                    <a:moveTo>
                      <a:pt x="423" y="520420"/>
                    </a:moveTo>
                    <a:lnTo>
                      <a:pt x="602840" y="520420"/>
                    </a:lnTo>
                    <a:lnTo>
                      <a:pt x="602840" y="606722"/>
                    </a:lnTo>
                    <a:lnTo>
                      <a:pt x="423" y="606722"/>
                    </a:lnTo>
                    <a:close/>
                    <a:moveTo>
                      <a:pt x="423" y="347817"/>
                    </a:moveTo>
                    <a:lnTo>
                      <a:pt x="602840" y="347817"/>
                    </a:lnTo>
                    <a:lnTo>
                      <a:pt x="602840" y="434119"/>
                    </a:lnTo>
                    <a:lnTo>
                      <a:pt x="423" y="434119"/>
                    </a:lnTo>
                    <a:close/>
                    <a:moveTo>
                      <a:pt x="301667" y="172603"/>
                    </a:moveTo>
                    <a:lnTo>
                      <a:pt x="602840" y="172603"/>
                    </a:lnTo>
                    <a:lnTo>
                      <a:pt x="602840" y="258905"/>
                    </a:lnTo>
                    <a:lnTo>
                      <a:pt x="301667" y="258905"/>
                    </a:lnTo>
                    <a:close/>
                    <a:moveTo>
                      <a:pt x="114918" y="70599"/>
                    </a:moveTo>
                    <a:lnTo>
                      <a:pt x="88125" y="164804"/>
                    </a:lnTo>
                    <a:lnTo>
                      <a:pt x="142869" y="164804"/>
                    </a:lnTo>
                    <a:lnTo>
                      <a:pt x="115987" y="70599"/>
                    </a:lnTo>
                    <a:close/>
                    <a:moveTo>
                      <a:pt x="83318" y="2611"/>
                    </a:moveTo>
                    <a:lnTo>
                      <a:pt x="147676" y="2611"/>
                    </a:lnTo>
                    <a:lnTo>
                      <a:pt x="231172" y="261586"/>
                    </a:lnTo>
                    <a:lnTo>
                      <a:pt x="170909" y="261586"/>
                    </a:lnTo>
                    <a:lnTo>
                      <a:pt x="156221" y="209240"/>
                    </a:lnTo>
                    <a:lnTo>
                      <a:pt x="74773" y="209240"/>
                    </a:lnTo>
                    <a:lnTo>
                      <a:pt x="60263" y="261586"/>
                    </a:lnTo>
                    <a:lnTo>
                      <a:pt x="0" y="261586"/>
                    </a:lnTo>
                    <a:close/>
                    <a:moveTo>
                      <a:pt x="301667" y="0"/>
                    </a:moveTo>
                    <a:lnTo>
                      <a:pt x="602840" y="0"/>
                    </a:lnTo>
                    <a:lnTo>
                      <a:pt x="602840" y="86302"/>
                    </a:lnTo>
                    <a:lnTo>
                      <a:pt x="301667" y="86302"/>
                    </a:lnTo>
                    <a:close/>
                  </a:path>
                </a:pathLst>
              </a:custGeom>
              <a:solidFill>
                <a:schemeClr val="bg1"/>
              </a:solidFill>
              <a:ln>
                <a:noFill/>
              </a:ln>
            </p:spPr>
            <p:txBody>
              <a:bodyPr/>
              <a:lstStyle/>
              <a:p>
                <a:pPr>
                  <a:lnSpc>
                    <a:spcPct val="130000"/>
                  </a:lnSpc>
                </a:pPr>
                <a:endParaRPr lang="zh-CN" altLang="en-US">
                  <a:cs typeface="+mn-ea"/>
                  <a:sym typeface="+mn-lt"/>
                </a:endParaRPr>
              </a:p>
            </p:txBody>
          </p:sp>
        </p:grpSp>
        <p:grpSp>
          <p:nvGrpSpPr>
            <p:cNvPr id="27" name="组合 26">
              <a:extLst>
                <a:ext uri="{FF2B5EF4-FFF2-40B4-BE49-F238E27FC236}">
                  <a16:creationId xmlns:a16="http://schemas.microsoft.com/office/drawing/2014/main" id="{4FCF3557-283E-45CE-9E28-B851A661FF92}"/>
                </a:ext>
              </a:extLst>
            </p:cNvPr>
            <p:cNvGrpSpPr/>
            <p:nvPr/>
          </p:nvGrpSpPr>
          <p:grpSpPr>
            <a:xfrm>
              <a:off x="4487552" y="2108271"/>
              <a:ext cx="2806352" cy="1085850"/>
              <a:chOff x="4487084" y="3657735"/>
              <a:chExt cx="2806352" cy="1085850"/>
            </a:xfrm>
          </p:grpSpPr>
          <p:sp>
            <p:nvSpPr>
              <p:cNvPr id="28" name="任意多边形: 形状 27">
                <a:extLst>
                  <a:ext uri="{FF2B5EF4-FFF2-40B4-BE49-F238E27FC236}">
                    <a16:creationId xmlns:a16="http://schemas.microsoft.com/office/drawing/2014/main" id="{28D20D02-1827-4D32-B904-E15287785085}"/>
                  </a:ext>
                </a:extLst>
              </p:cNvPr>
              <p:cNvSpPr/>
              <p:nvPr/>
            </p:nvSpPr>
            <p:spPr>
              <a:xfrm flipH="1">
                <a:off x="4487084" y="3657735"/>
                <a:ext cx="2806352" cy="1085850"/>
              </a:xfrm>
              <a:custGeom>
                <a:avLst/>
                <a:gdLst>
                  <a:gd name="connsiteX0" fmla="*/ 32391 w 2772062"/>
                  <a:gd name="connsiteY0" fmla="*/ 0 h 1085850"/>
                  <a:gd name="connsiteX1" fmla="*/ 1074420 w 2772062"/>
                  <a:gd name="connsiteY1" fmla="*/ 0 h 1085850"/>
                  <a:gd name="connsiteX2" fmla="*/ 1167759 w 2772062"/>
                  <a:gd name="connsiteY2" fmla="*/ 0 h 1085850"/>
                  <a:gd name="connsiteX3" fmla="*/ 2320576 w 2772062"/>
                  <a:gd name="connsiteY3" fmla="*/ 0 h 1085850"/>
                  <a:gd name="connsiteX4" fmla="*/ 2772062 w 2772062"/>
                  <a:gd name="connsiteY4" fmla="*/ 542925 h 1085850"/>
                  <a:gd name="connsiteX5" fmla="*/ 2320576 w 2772062"/>
                  <a:gd name="connsiteY5" fmla="*/ 1085850 h 1085850"/>
                  <a:gd name="connsiteX6" fmla="*/ 1167759 w 2772062"/>
                  <a:gd name="connsiteY6" fmla="*/ 1085850 h 1085850"/>
                  <a:gd name="connsiteX7" fmla="*/ 1074420 w 2772062"/>
                  <a:gd name="connsiteY7" fmla="*/ 1085850 h 1085850"/>
                  <a:gd name="connsiteX8" fmla="*/ 32391 w 2772062"/>
                  <a:gd name="connsiteY8" fmla="*/ 1085850 h 1085850"/>
                  <a:gd name="connsiteX9" fmla="*/ 0 w 2772062"/>
                  <a:gd name="connsiteY9" fmla="*/ 1053459 h 1085850"/>
                  <a:gd name="connsiteX10" fmla="*/ 0 w 2772062"/>
                  <a:gd name="connsiteY10" fmla="*/ 32391 h 1085850"/>
                  <a:gd name="connsiteX11" fmla="*/ 32391 w 2772062"/>
                  <a:gd name="connsiteY11" fmla="*/ 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72062" h="1085850">
                    <a:moveTo>
                      <a:pt x="32391" y="0"/>
                    </a:moveTo>
                    <a:lnTo>
                      <a:pt x="1074420" y="0"/>
                    </a:lnTo>
                    <a:lnTo>
                      <a:pt x="1167759" y="0"/>
                    </a:lnTo>
                    <a:lnTo>
                      <a:pt x="2320576" y="0"/>
                    </a:lnTo>
                    <a:lnTo>
                      <a:pt x="2772062" y="542925"/>
                    </a:lnTo>
                    <a:lnTo>
                      <a:pt x="2320576" y="1085850"/>
                    </a:lnTo>
                    <a:lnTo>
                      <a:pt x="1167759" y="1085850"/>
                    </a:lnTo>
                    <a:lnTo>
                      <a:pt x="1074420" y="1085850"/>
                    </a:lnTo>
                    <a:lnTo>
                      <a:pt x="32391" y="1085850"/>
                    </a:lnTo>
                    <a:cubicBezTo>
                      <a:pt x="14502" y="1085850"/>
                      <a:pt x="0" y="1071348"/>
                      <a:pt x="0" y="1053459"/>
                    </a:cubicBezTo>
                    <a:lnTo>
                      <a:pt x="0" y="32391"/>
                    </a:lnTo>
                    <a:cubicBezTo>
                      <a:pt x="0" y="14502"/>
                      <a:pt x="14502" y="0"/>
                      <a:pt x="3239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9" name="left-indent_114297">
                <a:extLst>
                  <a:ext uri="{FF2B5EF4-FFF2-40B4-BE49-F238E27FC236}">
                    <a16:creationId xmlns:a16="http://schemas.microsoft.com/office/drawing/2014/main" id="{0EB5E354-8AAA-45E7-B18A-3A9A734B9861}"/>
                  </a:ext>
                </a:extLst>
              </p:cNvPr>
              <p:cNvSpPr>
                <a:spLocks noChangeAspect="1"/>
              </p:cNvSpPr>
              <p:nvPr/>
            </p:nvSpPr>
            <p:spPr bwMode="auto">
              <a:xfrm>
                <a:off x="5248291" y="4002660"/>
                <a:ext cx="394792" cy="396000"/>
              </a:xfrm>
              <a:custGeom>
                <a:avLst/>
                <a:gdLst>
                  <a:gd name="connsiteX0" fmla="*/ 0 w 599594"/>
                  <a:gd name="connsiteY0" fmla="*/ 515480 h 601429"/>
                  <a:gd name="connsiteX1" fmla="*/ 599594 w 599594"/>
                  <a:gd name="connsiteY1" fmla="*/ 515480 h 601429"/>
                  <a:gd name="connsiteX2" fmla="*/ 599594 w 599594"/>
                  <a:gd name="connsiteY2" fmla="*/ 601429 h 601429"/>
                  <a:gd name="connsiteX3" fmla="*/ 0 w 599594"/>
                  <a:gd name="connsiteY3" fmla="*/ 601429 h 601429"/>
                  <a:gd name="connsiteX4" fmla="*/ 2540 w 599594"/>
                  <a:gd name="connsiteY4" fmla="*/ 346194 h 601429"/>
                  <a:gd name="connsiteX5" fmla="*/ 344218 w 599594"/>
                  <a:gd name="connsiteY5" fmla="*/ 346194 h 601429"/>
                  <a:gd name="connsiteX6" fmla="*/ 344218 w 599594"/>
                  <a:gd name="connsiteY6" fmla="*/ 432143 h 601429"/>
                  <a:gd name="connsiteX7" fmla="*/ 2540 w 599594"/>
                  <a:gd name="connsiteY7" fmla="*/ 432143 h 601429"/>
                  <a:gd name="connsiteX8" fmla="*/ 513549 w 599594"/>
                  <a:gd name="connsiteY8" fmla="*/ 216142 h 601429"/>
                  <a:gd name="connsiteX9" fmla="*/ 513549 w 599594"/>
                  <a:gd name="connsiteY9" fmla="*/ 257732 h 601429"/>
                  <a:gd name="connsiteX10" fmla="*/ 599594 w 599594"/>
                  <a:gd name="connsiteY10" fmla="*/ 257732 h 601429"/>
                  <a:gd name="connsiteX11" fmla="*/ 599594 w 599594"/>
                  <a:gd name="connsiteY11" fmla="*/ 343645 h 601429"/>
                  <a:gd name="connsiteX12" fmla="*/ 513549 w 599594"/>
                  <a:gd name="connsiteY12" fmla="*/ 343645 h 601429"/>
                  <a:gd name="connsiteX13" fmla="*/ 513549 w 599594"/>
                  <a:gd name="connsiteY13" fmla="*/ 387969 h 601429"/>
                  <a:gd name="connsiteX14" fmla="*/ 385851 w 599594"/>
                  <a:gd name="connsiteY14" fmla="*/ 302055 h 601429"/>
                  <a:gd name="connsiteX15" fmla="*/ 2540 w 599594"/>
                  <a:gd name="connsiteY15" fmla="*/ 171827 h 601429"/>
                  <a:gd name="connsiteX16" fmla="*/ 344218 w 599594"/>
                  <a:gd name="connsiteY16" fmla="*/ 171827 h 601429"/>
                  <a:gd name="connsiteX17" fmla="*/ 344218 w 599594"/>
                  <a:gd name="connsiteY17" fmla="*/ 257776 h 601429"/>
                  <a:gd name="connsiteX18" fmla="*/ 2540 w 599594"/>
                  <a:gd name="connsiteY18" fmla="*/ 257776 h 601429"/>
                  <a:gd name="connsiteX19" fmla="*/ 0 w 599594"/>
                  <a:gd name="connsiteY19" fmla="*/ 0 h 601429"/>
                  <a:gd name="connsiteX20" fmla="*/ 599594 w 599594"/>
                  <a:gd name="connsiteY20" fmla="*/ 0 h 601429"/>
                  <a:gd name="connsiteX21" fmla="*/ 599594 w 599594"/>
                  <a:gd name="connsiteY21" fmla="*/ 85949 h 601429"/>
                  <a:gd name="connsiteX22" fmla="*/ 0 w 599594"/>
                  <a:gd name="connsiteY22" fmla="*/ 85949 h 601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99594" h="601429">
                    <a:moveTo>
                      <a:pt x="0" y="515480"/>
                    </a:moveTo>
                    <a:lnTo>
                      <a:pt x="599594" y="515480"/>
                    </a:lnTo>
                    <a:lnTo>
                      <a:pt x="599594" y="601429"/>
                    </a:lnTo>
                    <a:lnTo>
                      <a:pt x="0" y="601429"/>
                    </a:lnTo>
                    <a:close/>
                    <a:moveTo>
                      <a:pt x="2540" y="346194"/>
                    </a:moveTo>
                    <a:lnTo>
                      <a:pt x="344218" y="346194"/>
                    </a:lnTo>
                    <a:lnTo>
                      <a:pt x="344218" y="432143"/>
                    </a:lnTo>
                    <a:lnTo>
                      <a:pt x="2540" y="432143"/>
                    </a:lnTo>
                    <a:close/>
                    <a:moveTo>
                      <a:pt x="513549" y="216142"/>
                    </a:moveTo>
                    <a:lnTo>
                      <a:pt x="513549" y="257732"/>
                    </a:lnTo>
                    <a:lnTo>
                      <a:pt x="599594" y="257732"/>
                    </a:lnTo>
                    <a:lnTo>
                      <a:pt x="599594" y="343645"/>
                    </a:lnTo>
                    <a:lnTo>
                      <a:pt x="513549" y="343645"/>
                    </a:lnTo>
                    <a:lnTo>
                      <a:pt x="513549" y="387969"/>
                    </a:lnTo>
                    <a:lnTo>
                      <a:pt x="385851" y="302055"/>
                    </a:lnTo>
                    <a:close/>
                    <a:moveTo>
                      <a:pt x="2540" y="171827"/>
                    </a:moveTo>
                    <a:lnTo>
                      <a:pt x="344218" y="171827"/>
                    </a:lnTo>
                    <a:lnTo>
                      <a:pt x="344218" y="257776"/>
                    </a:lnTo>
                    <a:lnTo>
                      <a:pt x="2540" y="257776"/>
                    </a:lnTo>
                    <a:close/>
                    <a:moveTo>
                      <a:pt x="0" y="0"/>
                    </a:moveTo>
                    <a:lnTo>
                      <a:pt x="599594" y="0"/>
                    </a:lnTo>
                    <a:lnTo>
                      <a:pt x="599594" y="85949"/>
                    </a:lnTo>
                    <a:lnTo>
                      <a:pt x="0" y="85949"/>
                    </a:lnTo>
                    <a:close/>
                  </a:path>
                </a:pathLst>
              </a:custGeom>
              <a:solidFill>
                <a:schemeClr val="bg1"/>
              </a:solidFill>
              <a:ln>
                <a:noFill/>
              </a:ln>
            </p:spPr>
            <p:txBody>
              <a:bodyPr/>
              <a:lstStyle/>
              <a:p>
                <a:pPr>
                  <a:lnSpc>
                    <a:spcPct val="130000"/>
                  </a:lnSpc>
                </a:pPr>
                <a:endParaRPr lang="zh-CN" altLang="en-US">
                  <a:cs typeface="+mn-ea"/>
                  <a:sym typeface="+mn-lt"/>
                </a:endParaRPr>
              </a:p>
            </p:txBody>
          </p:sp>
        </p:grpSp>
      </p:grpSp>
      <p:sp>
        <p:nvSpPr>
          <p:cNvPr id="16" name="íś1ïḍé">
            <a:extLst>
              <a:ext uri="{FF2B5EF4-FFF2-40B4-BE49-F238E27FC236}">
                <a16:creationId xmlns:a16="http://schemas.microsoft.com/office/drawing/2014/main" id="{49CA5E93-C2EB-4DD1-B138-D7CD77D206BA}"/>
              </a:ext>
            </a:extLst>
          </p:cNvPr>
          <p:cNvSpPr txBox="1"/>
          <p:nvPr/>
        </p:nvSpPr>
        <p:spPr bwMode="auto">
          <a:xfrm>
            <a:off x="1205013" y="1439867"/>
            <a:ext cx="2861852" cy="64202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30000"/>
              </a:lnSpc>
              <a:spcBef>
                <a:spcPct val="0"/>
              </a:spcBef>
              <a:buClrTx/>
              <a:buSzTx/>
              <a:buFontTx/>
              <a:buNone/>
              <a:defRPr/>
            </a:pPr>
            <a:r>
              <a:rPr kumimoji="0" lang="zh-CN" altLang="en-US" sz="2400" b="1" i="0" u="none" strike="noStrike" kern="1200" cap="none" spc="0" normalizeH="0" baseline="0" noProof="0" dirty="0">
                <a:ln>
                  <a:noFill/>
                </a:ln>
                <a:solidFill>
                  <a:schemeClr val="accent1"/>
                </a:solidFill>
                <a:effectLst/>
                <a:uLnTx/>
                <a:uFillTx/>
                <a:cs typeface="+mn-ea"/>
                <a:sym typeface="+mn-lt"/>
              </a:rPr>
              <a:t>建模角度</a:t>
            </a:r>
            <a:endParaRPr kumimoji="0" lang="en-US" altLang="zh-CN" sz="2400" b="1" i="0" u="none" strike="noStrike" kern="1200" cap="none" spc="0" normalizeH="0" baseline="0" noProof="0" dirty="0">
              <a:ln>
                <a:noFill/>
              </a:ln>
              <a:solidFill>
                <a:schemeClr val="accent1"/>
              </a:solidFill>
              <a:effectLst/>
              <a:uLnTx/>
              <a:uFillTx/>
              <a:cs typeface="+mn-ea"/>
              <a:sym typeface="+mn-lt"/>
            </a:endParaRPr>
          </a:p>
        </p:txBody>
      </p:sp>
      <p:sp>
        <p:nvSpPr>
          <p:cNvPr id="24" name="矩形: 圆角 23">
            <a:extLst>
              <a:ext uri="{FF2B5EF4-FFF2-40B4-BE49-F238E27FC236}">
                <a16:creationId xmlns:a16="http://schemas.microsoft.com/office/drawing/2014/main" id="{522C18F0-1132-416E-B323-E4D6A1EBAD39}"/>
              </a:ext>
            </a:extLst>
          </p:cNvPr>
          <p:cNvSpPr/>
          <p:nvPr/>
        </p:nvSpPr>
        <p:spPr>
          <a:xfrm>
            <a:off x="7874813" y="1402365"/>
            <a:ext cx="3384000" cy="768254"/>
          </a:xfrm>
          <a:prstGeom prst="roundRect">
            <a:avLst>
              <a:gd name="adj" fmla="val 5869"/>
            </a:avLst>
          </a:prstGeom>
          <a:solidFill>
            <a:schemeClr val="bg1">
              <a:lumMod val="95000"/>
            </a:schemeClr>
          </a:solidFill>
          <a:ln w="6350">
            <a:no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íś1ïḍé">
            <a:extLst>
              <a:ext uri="{FF2B5EF4-FFF2-40B4-BE49-F238E27FC236}">
                <a16:creationId xmlns:a16="http://schemas.microsoft.com/office/drawing/2014/main" id="{E9DFE068-2DDC-4CC0-9D70-D120CB1A3A12}"/>
              </a:ext>
            </a:extLst>
          </p:cNvPr>
          <p:cNvSpPr txBox="1"/>
          <p:nvPr/>
        </p:nvSpPr>
        <p:spPr bwMode="auto">
          <a:xfrm>
            <a:off x="8168966" y="1439867"/>
            <a:ext cx="2776444" cy="64202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30000"/>
              </a:lnSpc>
              <a:spcBef>
                <a:spcPct val="0"/>
              </a:spcBef>
              <a:buClrTx/>
              <a:buSzTx/>
              <a:buFontTx/>
              <a:buNone/>
              <a:defRPr/>
            </a:pPr>
            <a:r>
              <a:rPr kumimoji="0" lang="zh-CN" altLang="en-US" sz="2400" b="1" i="0" u="none" strike="noStrike" kern="1200" cap="none" spc="0" normalizeH="0" baseline="0" noProof="0" dirty="0">
                <a:ln>
                  <a:noFill/>
                </a:ln>
                <a:solidFill>
                  <a:schemeClr val="accent2"/>
                </a:solidFill>
                <a:effectLst/>
                <a:uLnTx/>
                <a:uFillTx/>
                <a:cs typeface="+mn-ea"/>
                <a:sym typeface="+mn-lt"/>
              </a:rPr>
              <a:t>面临问题</a:t>
            </a:r>
            <a:endParaRPr kumimoji="0" lang="en-US" altLang="zh-CN" sz="2400" b="1" i="0" u="none" strike="noStrike" kern="1200" cap="none" spc="0" normalizeH="0" baseline="0" noProof="0" dirty="0">
              <a:ln>
                <a:noFill/>
              </a:ln>
              <a:solidFill>
                <a:schemeClr val="accent2"/>
              </a:solidFill>
              <a:effectLst/>
              <a:uLnTx/>
              <a:uFillTx/>
              <a:cs typeface="+mn-ea"/>
              <a:sym typeface="+mn-lt"/>
            </a:endParaRPr>
          </a:p>
        </p:txBody>
      </p:sp>
    </p:spTree>
    <p:extLst>
      <p:ext uri="{BB962C8B-B14F-4D97-AF65-F5344CB8AC3E}">
        <p14:creationId xmlns:p14="http://schemas.microsoft.com/office/powerpoint/2010/main" val="852691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idx="1"/>
          </p:nvPr>
        </p:nvSpPr>
        <p:spPr>
          <a:xfrm>
            <a:off x="682696" y="3271666"/>
            <a:ext cx="4546600" cy="2122370"/>
          </a:xfrm>
        </p:spPr>
        <p:txBody>
          <a:bodyPr>
            <a:normAutofit/>
          </a:bodyPr>
          <a:lstStyle/>
          <a:p>
            <a:pPr lvl="0"/>
            <a:r>
              <a:rPr lang="en-US" altLang="zh-CN" sz="2400" dirty="0"/>
              <a:t>1.MLM</a:t>
            </a:r>
          </a:p>
          <a:p>
            <a:pPr lvl="0"/>
            <a:endParaRPr lang="en-US" altLang="zh-CN" sz="2400" dirty="0"/>
          </a:p>
          <a:p>
            <a:pPr lvl="0"/>
            <a:r>
              <a:rPr lang="en-US" altLang="zh-CN" sz="2400" dirty="0"/>
              <a:t>2.</a:t>
            </a:r>
            <a:r>
              <a:rPr lang="zh-CN" altLang="en-US" sz="2400" dirty="0"/>
              <a:t>句子质量</a:t>
            </a:r>
            <a:endParaRPr lang="en-US" altLang="zh-CN" sz="2400" dirty="0"/>
          </a:p>
          <a:p>
            <a:pPr lvl="0"/>
            <a:endParaRPr lang="zh-CN" altLang="en-US" sz="2400" dirty="0"/>
          </a:p>
        </p:txBody>
      </p:sp>
      <p:sp>
        <p:nvSpPr>
          <p:cNvPr id="5" name="标题 4"/>
          <p:cNvSpPr>
            <a:spLocks noGrp="1"/>
          </p:cNvSpPr>
          <p:nvPr>
            <p:ph type="title"/>
          </p:nvPr>
        </p:nvSpPr>
        <p:spPr/>
        <p:txBody>
          <a:bodyPr/>
          <a:lstStyle/>
          <a:p>
            <a:pPr algn="l"/>
            <a:r>
              <a:rPr lang="zh-CN" altLang="en-US" dirty="0"/>
              <a:t>识别模型</a:t>
            </a:r>
          </a:p>
        </p:txBody>
      </p:sp>
      <p:sp>
        <p:nvSpPr>
          <p:cNvPr id="8" name="文本框 7">
            <a:extLst>
              <a:ext uri="{FF2B5EF4-FFF2-40B4-BE49-F238E27FC236}">
                <a16:creationId xmlns:a16="http://schemas.microsoft.com/office/drawing/2014/main" id="{E4DFB691-3E95-4612-A5D9-5AA9655B27DC}"/>
              </a:ext>
            </a:extLst>
          </p:cNvPr>
          <p:cNvSpPr txBox="1"/>
          <p:nvPr/>
        </p:nvSpPr>
        <p:spPr>
          <a:xfrm>
            <a:off x="10429875" y="4692500"/>
            <a:ext cx="1090613" cy="1444775"/>
          </a:xfrm>
          <a:prstGeom prst="rect">
            <a:avLst/>
          </a:prstGeom>
          <a:noFill/>
        </p:spPr>
        <p:txBody>
          <a:bodyPr wrap="none" rtlCol="0">
            <a:prstTxWarp prst="textPlain">
              <a:avLst/>
            </a:prstTxWarp>
            <a:spAutoFit/>
          </a:bodyPr>
          <a:lstStyle/>
          <a:p>
            <a:r>
              <a:rPr lang="en-US" altLang="zh-CN" dirty="0">
                <a:solidFill>
                  <a:schemeClr val="accent1">
                    <a:lumMod val="20000"/>
                    <a:lumOff val="80000"/>
                  </a:schemeClr>
                </a:solidFill>
                <a:latin typeface="Impact" panose="020B0806030902050204" pitchFamily="34" charset="0"/>
                <a:ea typeface="微软雅黑" panose="020B0503020204020204" pitchFamily="34" charset="-122"/>
              </a:rPr>
              <a:t>02</a:t>
            </a:r>
            <a:endParaRPr lang="zh-CN" altLang="en-US" dirty="0">
              <a:solidFill>
                <a:schemeClr val="accent1">
                  <a:lumMod val="20000"/>
                  <a:lumOff val="80000"/>
                </a:schemeClr>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2421954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F9A843-D829-49C2-A01A-4B7D9BD528C1}"/>
              </a:ext>
            </a:extLst>
          </p:cNvPr>
          <p:cNvSpPr>
            <a:spLocks noGrp="1"/>
          </p:cNvSpPr>
          <p:nvPr>
            <p:ph type="title"/>
          </p:nvPr>
        </p:nvSpPr>
        <p:spPr/>
        <p:txBody>
          <a:bodyPr/>
          <a:lstStyle/>
          <a:p>
            <a:r>
              <a:rPr lang="en-US" altLang="zh-CN" dirty="0">
                <a:latin typeface="+mn-lt"/>
                <a:ea typeface="+mn-ea"/>
                <a:cs typeface="+mn-ea"/>
                <a:sym typeface="+mn-lt"/>
              </a:rPr>
              <a:t>Fine-tune</a:t>
            </a:r>
            <a:endParaRPr lang="zh-CN" altLang="en-US" b="1" dirty="0">
              <a:latin typeface="+mn-lt"/>
              <a:ea typeface="+mn-ea"/>
              <a:cs typeface="+mn-ea"/>
              <a:sym typeface="+mn-lt"/>
            </a:endParaRPr>
          </a:p>
        </p:txBody>
      </p:sp>
      <p:sp>
        <p:nvSpPr>
          <p:cNvPr id="5" name="灯片编号占位符 4">
            <a:extLst>
              <a:ext uri="{FF2B5EF4-FFF2-40B4-BE49-F238E27FC236}">
                <a16:creationId xmlns:a16="http://schemas.microsoft.com/office/drawing/2014/main" id="{75A21381-93E7-4696-AA8D-3C561D27722F}"/>
              </a:ext>
            </a:extLst>
          </p:cNvPr>
          <p:cNvSpPr>
            <a:spLocks noGrp="1"/>
          </p:cNvSpPr>
          <p:nvPr>
            <p:ph type="sldNum" sz="quarter" idx="12"/>
          </p:nvPr>
        </p:nvSpPr>
        <p:spPr/>
        <p:txBody>
          <a:bodyPr/>
          <a:lstStyle/>
          <a:p>
            <a:fld id="{2515AB8F-1C56-49E9-90C8-78D22B0C1B97}" type="slidenum">
              <a:rPr lang="zh-CN" altLang="en-US" smtClean="0">
                <a:cs typeface="+mn-ea"/>
                <a:sym typeface="+mn-lt"/>
              </a:rPr>
              <a:t>8</a:t>
            </a:fld>
            <a:endParaRPr lang="zh-CN" altLang="en-US">
              <a:cs typeface="+mn-ea"/>
              <a:sym typeface="+mn-lt"/>
            </a:endParaRPr>
          </a:p>
        </p:txBody>
      </p:sp>
      <p:sp>
        <p:nvSpPr>
          <p:cNvPr id="3" name="矩形: 圆角 2">
            <a:extLst>
              <a:ext uri="{FF2B5EF4-FFF2-40B4-BE49-F238E27FC236}">
                <a16:creationId xmlns:a16="http://schemas.microsoft.com/office/drawing/2014/main" id="{37B08C63-AB97-4DD8-8C8D-02160C63C10A}"/>
              </a:ext>
            </a:extLst>
          </p:cNvPr>
          <p:cNvSpPr/>
          <p:nvPr/>
        </p:nvSpPr>
        <p:spPr>
          <a:xfrm>
            <a:off x="1361497" y="1452826"/>
            <a:ext cx="9318686" cy="1597684"/>
          </a:xfrm>
          <a:prstGeom prst="roundRect">
            <a:avLst>
              <a:gd name="adj" fmla="val 2253"/>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a:extLst>
              <a:ext uri="{FF2B5EF4-FFF2-40B4-BE49-F238E27FC236}">
                <a16:creationId xmlns:a16="http://schemas.microsoft.com/office/drawing/2014/main" id="{F0456292-FE55-4149-80D1-4274CBD2D113}"/>
              </a:ext>
            </a:extLst>
          </p:cNvPr>
          <p:cNvSpPr txBox="1"/>
          <p:nvPr/>
        </p:nvSpPr>
        <p:spPr>
          <a:xfrm>
            <a:off x="1361496" y="1452826"/>
            <a:ext cx="9318685" cy="1731439"/>
          </a:xfrm>
          <a:prstGeom prst="rect">
            <a:avLst/>
          </a:prstGeom>
          <a:noFill/>
        </p:spPr>
        <p:txBody>
          <a:bodyPr wrap="square" rtlCol="0">
            <a:normAutofit/>
          </a:bodyPr>
          <a:lstStyle/>
          <a:p>
            <a:pPr algn="ctr">
              <a:lnSpc>
                <a:spcPct val="130000"/>
              </a:lnSpc>
              <a:spcAft>
                <a:spcPts val="600"/>
              </a:spcAft>
            </a:pPr>
            <a:r>
              <a:rPr lang="en-US" altLang="zh-CN" sz="2400" dirty="0">
                <a:cs typeface="+mn-ea"/>
                <a:sym typeface="+mn-lt"/>
              </a:rPr>
              <a:t>Fine-tune</a:t>
            </a:r>
          </a:p>
          <a:p>
            <a:pPr algn="ctr">
              <a:lnSpc>
                <a:spcPct val="130000"/>
              </a:lnSpc>
              <a:spcAft>
                <a:spcPts val="600"/>
              </a:spcAft>
            </a:pPr>
            <a:r>
              <a:rPr lang="zh-CN" altLang="en-US" dirty="0"/>
              <a:t>首先在大规模无监督数据上使用建模语言特征的</a:t>
            </a:r>
            <a:r>
              <a:rPr lang="en-US" altLang="zh-CN" dirty="0"/>
              <a:t>loss</a:t>
            </a:r>
            <a:r>
              <a:rPr lang="zh-CN" altLang="en-US" dirty="0"/>
              <a:t>（如</a:t>
            </a:r>
            <a:r>
              <a:rPr lang="en-US" altLang="zh-CN" dirty="0"/>
              <a:t>MLM</a:t>
            </a:r>
            <a:r>
              <a:rPr lang="zh-CN" altLang="en-US" dirty="0"/>
              <a:t>）对一个模型做预训练，然后在下游任务的有标签数据上使用标准的</a:t>
            </a:r>
            <a:r>
              <a:rPr lang="en-US" altLang="zh-CN" dirty="0"/>
              <a:t>cross-entropy loss</a:t>
            </a:r>
            <a:r>
              <a:rPr lang="zh-CN" altLang="en-US" dirty="0"/>
              <a:t>对预训练模型做</a:t>
            </a:r>
            <a:r>
              <a:rPr lang="en-US" altLang="zh-CN" dirty="0"/>
              <a:t>fine-tuning</a:t>
            </a:r>
            <a:r>
              <a:rPr lang="zh-CN" altLang="en-US" dirty="0"/>
              <a:t>。</a:t>
            </a:r>
            <a:endParaRPr lang="zh-CN" altLang="en-US" sz="2000" dirty="0">
              <a:cs typeface="+mn-ea"/>
              <a:sym typeface="+mn-lt"/>
            </a:endParaRPr>
          </a:p>
        </p:txBody>
      </p:sp>
      <p:pic>
        <p:nvPicPr>
          <p:cNvPr id="4" name="图片 3">
            <a:extLst>
              <a:ext uri="{FF2B5EF4-FFF2-40B4-BE49-F238E27FC236}">
                <a16:creationId xmlns:a16="http://schemas.microsoft.com/office/drawing/2014/main" id="{37D5AB71-C904-4ACE-A2C6-2368B37C4C65}"/>
              </a:ext>
            </a:extLst>
          </p:cNvPr>
          <p:cNvPicPr>
            <a:picLocks noChangeAspect="1"/>
          </p:cNvPicPr>
          <p:nvPr/>
        </p:nvPicPr>
        <p:blipFill>
          <a:blip r:embed="rId3"/>
          <a:stretch>
            <a:fillRect/>
          </a:stretch>
        </p:blipFill>
        <p:spPr>
          <a:xfrm>
            <a:off x="1361496" y="3251201"/>
            <a:ext cx="9318685" cy="3503089"/>
          </a:xfrm>
          <a:prstGeom prst="rect">
            <a:avLst/>
          </a:prstGeom>
        </p:spPr>
      </p:pic>
    </p:spTree>
    <p:extLst>
      <p:ext uri="{BB962C8B-B14F-4D97-AF65-F5344CB8AC3E}">
        <p14:creationId xmlns:p14="http://schemas.microsoft.com/office/powerpoint/2010/main" val="2762358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圆角 19">
            <a:extLst>
              <a:ext uri="{FF2B5EF4-FFF2-40B4-BE49-F238E27FC236}">
                <a16:creationId xmlns:a16="http://schemas.microsoft.com/office/drawing/2014/main" id="{9D37E1CF-15E8-43DB-8604-BB03EE2D0A1B}"/>
              </a:ext>
            </a:extLst>
          </p:cNvPr>
          <p:cNvSpPr/>
          <p:nvPr/>
        </p:nvSpPr>
        <p:spPr>
          <a:xfrm>
            <a:off x="909710" y="5933386"/>
            <a:ext cx="10682288" cy="822832"/>
          </a:xfrm>
          <a:prstGeom prst="roundRect">
            <a:avLst>
              <a:gd name="adj" fmla="val 2253"/>
            </a:avLst>
          </a:prstGeom>
          <a:solidFill>
            <a:schemeClr val="accent1">
              <a:lumMod val="20000"/>
              <a:lumOff val="80000"/>
            </a:schemeClr>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矩形: 圆角 6">
            <a:extLst>
              <a:ext uri="{FF2B5EF4-FFF2-40B4-BE49-F238E27FC236}">
                <a16:creationId xmlns:a16="http://schemas.microsoft.com/office/drawing/2014/main" id="{0182D969-C3D1-4DB7-9C6E-2CF0239D58DF}"/>
              </a:ext>
            </a:extLst>
          </p:cNvPr>
          <p:cNvSpPr/>
          <p:nvPr/>
        </p:nvSpPr>
        <p:spPr>
          <a:xfrm>
            <a:off x="838200" y="1136701"/>
            <a:ext cx="10682288" cy="1334447"/>
          </a:xfrm>
          <a:prstGeom prst="roundRect">
            <a:avLst>
              <a:gd name="adj" fmla="val 2253"/>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 name="标题 1">
            <a:extLst>
              <a:ext uri="{FF2B5EF4-FFF2-40B4-BE49-F238E27FC236}">
                <a16:creationId xmlns:a16="http://schemas.microsoft.com/office/drawing/2014/main" id="{3A2CA14A-601F-40D2-BA1A-4691ACC4CECE}"/>
              </a:ext>
            </a:extLst>
          </p:cNvPr>
          <p:cNvSpPr>
            <a:spLocks noGrp="1"/>
          </p:cNvSpPr>
          <p:nvPr>
            <p:ph type="title"/>
          </p:nvPr>
        </p:nvSpPr>
        <p:spPr/>
        <p:txBody>
          <a:bodyPr/>
          <a:lstStyle/>
          <a:p>
            <a:r>
              <a:rPr lang="en-US" altLang="zh-CN" b="0" dirty="0"/>
              <a:t>MLM</a:t>
            </a:r>
            <a:endParaRPr lang="zh-CN" altLang="en-US" dirty="0"/>
          </a:p>
        </p:txBody>
      </p:sp>
      <p:sp>
        <p:nvSpPr>
          <p:cNvPr id="3" name="内容占位符 2">
            <a:extLst>
              <a:ext uri="{FF2B5EF4-FFF2-40B4-BE49-F238E27FC236}">
                <a16:creationId xmlns:a16="http://schemas.microsoft.com/office/drawing/2014/main" id="{C00C807D-D186-459B-A851-E2DD97081410}"/>
              </a:ext>
            </a:extLst>
          </p:cNvPr>
          <p:cNvSpPr>
            <a:spLocks noGrp="1"/>
          </p:cNvSpPr>
          <p:nvPr>
            <p:ph idx="1"/>
          </p:nvPr>
        </p:nvSpPr>
        <p:spPr>
          <a:xfrm>
            <a:off x="838200" y="1442449"/>
            <a:ext cx="10850562" cy="1028699"/>
          </a:xfrm>
        </p:spPr>
        <p:txBody>
          <a:bodyPr>
            <a:normAutofit/>
          </a:bodyPr>
          <a:lstStyle/>
          <a:p>
            <a:r>
              <a:rPr lang="zh-CN" altLang="en-US" dirty="0"/>
              <a:t>全称“</a:t>
            </a:r>
            <a:r>
              <a:rPr lang="en-US" altLang="zh-CN" dirty="0"/>
              <a:t>Masked Language Model”</a:t>
            </a:r>
            <a:r>
              <a:rPr lang="zh-CN" altLang="en-US" dirty="0"/>
              <a:t>，可以翻译为“掩码语言模型”，实际上就是一个完形填空任务，随机</a:t>
            </a:r>
            <a:r>
              <a:rPr lang="en-US" altLang="zh-CN" dirty="0"/>
              <a:t>Mask</a:t>
            </a:r>
            <a:r>
              <a:rPr lang="zh-CN" altLang="en-US" dirty="0"/>
              <a:t>掉文本中的某些字词，然后要模型去预测被</a:t>
            </a:r>
            <a:r>
              <a:rPr lang="en-US" altLang="zh-CN" dirty="0"/>
              <a:t>Mask</a:t>
            </a:r>
            <a:r>
              <a:rPr lang="zh-CN" altLang="en-US" dirty="0"/>
              <a:t>的字词，示意图如下：</a:t>
            </a:r>
          </a:p>
        </p:txBody>
      </p:sp>
      <p:pic>
        <p:nvPicPr>
          <p:cNvPr id="1026" name="Picture 2" descr="必须要GPT3吗？不，BERT的MLM模型也能小样本学习- 科学空间|Scientific Spaces">
            <a:extLst>
              <a:ext uri="{FF2B5EF4-FFF2-40B4-BE49-F238E27FC236}">
                <a16:creationId xmlns:a16="http://schemas.microsoft.com/office/drawing/2014/main" id="{2AA3C697-E910-48AA-B57A-1E92851A52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710" y="2722322"/>
            <a:ext cx="5071054" cy="216087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9AD270FE-60A7-4802-AF75-4D139F3654E3}"/>
              </a:ext>
            </a:extLst>
          </p:cNvPr>
          <p:cNvSpPr/>
          <p:nvPr/>
        </p:nvSpPr>
        <p:spPr>
          <a:xfrm>
            <a:off x="909710" y="5041498"/>
            <a:ext cx="10850562" cy="923330"/>
          </a:xfrm>
          <a:prstGeom prst="rect">
            <a:avLst/>
          </a:prstGeom>
        </p:spPr>
        <p:txBody>
          <a:bodyPr wrap="square">
            <a:spAutoFit/>
          </a:bodyPr>
          <a:lstStyle/>
          <a:p>
            <a:r>
              <a:rPr lang="zh-CN" altLang="en-US" dirty="0"/>
              <a:t>开始，</a:t>
            </a:r>
            <a:r>
              <a:rPr lang="en-US" altLang="zh-CN" dirty="0"/>
              <a:t>MLM</a:t>
            </a:r>
            <a:r>
              <a:rPr lang="zh-CN" altLang="en-US" dirty="0"/>
              <a:t>仅被视为</a:t>
            </a:r>
            <a:r>
              <a:rPr lang="en-US" altLang="zh-CN" dirty="0"/>
              <a:t>BERT</a:t>
            </a:r>
            <a:r>
              <a:rPr lang="zh-CN" altLang="en-US" dirty="0"/>
              <a:t>的一个预训练任务，在下游任务中并不使用</a:t>
            </a:r>
            <a:r>
              <a:rPr lang="en-US" altLang="zh-CN" dirty="0"/>
              <a:t>MLM</a:t>
            </a:r>
            <a:r>
              <a:rPr lang="zh-CN" altLang="en-US" dirty="0"/>
              <a:t>部分。因此有一些开源的模型干脆没保留</a:t>
            </a:r>
            <a:r>
              <a:rPr lang="en-US" altLang="zh-CN" dirty="0"/>
              <a:t>MLM</a:t>
            </a:r>
            <a:r>
              <a:rPr lang="zh-CN" altLang="en-US" dirty="0"/>
              <a:t>部分的权重。随着研究的深入，研究人员发现不止</a:t>
            </a:r>
            <a:r>
              <a:rPr lang="en-US" altLang="zh-CN" dirty="0"/>
              <a:t>BERT</a:t>
            </a:r>
            <a:r>
              <a:rPr lang="zh-CN" altLang="en-US" dirty="0"/>
              <a:t>的</a:t>
            </a:r>
            <a:r>
              <a:rPr lang="en-US" altLang="zh-CN" dirty="0"/>
              <a:t>Encoder</a:t>
            </a:r>
            <a:r>
              <a:rPr lang="zh-CN" altLang="en-US" dirty="0"/>
              <a:t>很有用，预训练用的</a:t>
            </a:r>
            <a:r>
              <a:rPr lang="en-US" altLang="zh-CN" dirty="0"/>
              <a:t>MLM</a:t>
            </a:r>
            <a:r>
              <a:rPr lang="zh-CN" altLang="en-US" dirty="0"/>
              <a:t>本身也很有用。</a:t>
            </a:r>
          </a:p>
        </p:txBody>
      </p:sp>
      <p:sp>
        <p:nvSpPr>
          <p:cNvPr id="9" name="矩形 8">
            <a:extLst>
              <a:ext uri="{FF2B5EF4-FFF2-40B4-BE49-F238E27FC236}">
                <a16:creationId xmlns:a16="http://schemas.microsoft.com/office/drawing/2014/main" id="{67E229D3-7EAF-464F-B375-89F70E011A89}"/>
              </a:ext>
            </a:extLst>
          </p:cNvPr>
          <p:cNvSpPr/>
          <p:nvPr/>
        </p:nvSpPr>
        <p:spPr>
          <a:xfrm>
            <a:off x="8318646" y="3079866"/>
            <a:ext cx="1266825" cy="1160462"/>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MLM</a:t>
            </a:r>
          </a:p>
          <a:p>
            <a:pPr algn="ctr">
              <a:defRPr/>
            </a:pPr>
            <a:r>
              <a:rPr lang="en-US" altLang="zh-CN" dirty="0"/>
              <a:t>model</a:t>
            </a:r>
            <a:endParaRPr lang="zh-CN" altLang="en-US" dirty="0"/>
          </a:p>
        </p:txBody>
      </p:sp>
      <p:pic>
        <p:nvPicPr>
          <p:cNvPr id="10" name="图片 6">
            <a:extLst>
              <a:ext uri="{FF2B5EF4-FFF2-40B4-BE49-F238E27FC236}">
                <a16:creationId xmlns:a16="http://schemas.microsoft.com/office/drawing/2014/main" id="{190A4D2A-CA48-4089-BC88-3750B7E8BB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2558" y="3140191"/>
            <a:ext cx="965200"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文本框 7">
            <a:extLst>
              <a:ext uri="{FF2B5EF4-FFF2-40B4-BE49-F238E27FC236}">
                <a16:creationId xmlns:a16="http://schemas.microsoft.com/office/drawing/2014/main" id="{35A27A14-37C1-4552-B3E6-3BF75D349E18}"/>
              </a:ext>
            </a:extLst>
          </p:cNvPr>
          <p:cNvSpPr txBox="1">
            <a:spLocks noChangeArrowheads="1"/>
          </p:cNvSpPr>
          <p:nvPr/>
        </p:nvSpPr>
        <p:spPr bwMode="auto">
          <a:xfrm>
            <a:off x="6566046" y="4097453"/>
            <a:ext cx="12620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400" dirty="0"/>
              <a:t>带禁用词句子</a:t>
            </a:r>
          </a:p>
        </p:txBody>
      </p:sp>
      <p:sp>
        <p:nvSpPr>
          <p:cNvPr id="12" name="文本框 8">
            <a:extLst>
              <a:ext uri="{FF2B5EF4-FFF2-40B4-BE49-F238E27FC236}">
                <a16:creationId xmlns:a16="http://schemas.microsoft.com/office/drawing/2014/main" id="{F260D4CD-31AC-4863-9EBD-37C3FE373734}"/>
              </a:ext>
            </a:extLst>
          </p:cNvPr>
          <p:cNvSpPr txBox="1">
            <a:spLocks noChangeArrowheads="1"/>
          </p:cNvSpPr>
          <p:nvPr/>
        </p:nvSpPr>
        <p:spPr bwMode="auto">
          <a:xfrm>
            <a:off x="8090046" y="4240328"/>
            <a:ext cx="1800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400"/>
              <a:t>使用上下文相同的</a:t>
            </a:r>
            <a:endParaRPr lang="en-US" altLang="zh-CN" sz="1400"/>
          </a:p>
          <a:p>
            <a:pPr>
              <a:spcBef>
                <a:spcPct val="0"/>
              </a:spcBef>
              <a:buFontTx/>
              <a:buNone/>
            </a:pPr>
            <a:r>
              <a:rPr lang="zh-CN" altLang="en-US" sz="1400"/>
              <a:t>特性做“阅读理解”</a:t>
            </a:r>
          </a:p>
        </p:txBody>
      </p:sp>
      <p:sp>
        <p:nvSpPr>
          <p:cNvPr id="13" name="文本框 9">
            <a:extLst>
              <a:ext uri="{FF2B5EF4-FFF2-40B4-BE49-F238E27FC236}">
                <a16:creationId xmlns:a16="http://schemas.microsoft.com/office/drawing/2014/main" id="{A6884E21-683C-4BC2-A2EF-613C52A17602}"/>
              </a:ext>
            </a:extLst>
          </p:cNvPr>
          <p:cNvSpPr txBox="1">
            <a:spLocks noChangeArrowheads="1"/>
          </p:cNvSpPr>
          <p:nvPr/>
        </p:nvSpPr>
        <p:spPr bwMode="auto">
          <a:xfrm>
            <a:off x="9599758" y="3370378"/>
            <a:ext cx="695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400"/>
              <a:t>预测</a:t>
            </a:r>
          </a:p>
        </p:txBody>
      </p:sp>
      <p:cxnSp>
        <p:nvCxnSpPr>
          <p:cNvPr id="14" name="直接箭头连接符 13">
            <a:extLst>
              <a:ext uri="{FF2B5EF4-FFF2-40B4-BE49-F238E27FC236}">
                <a16:creationId xmlns:a16="http://schemas.microsoft.com/office/drawing/2014/main" id="{BA41DE5A-C430-4D36-9CA4-1AD37A61F4CF}"/>
              </a:ext>
            </a:extLst>
          </p:cNvPr>
          <p:cNvCxnSpPr>
            <a:cxnSpLocks/>
          </p:cNvCxnSpPr>
          <p:nvPr/>
        </p:nvCxnSpPr>
        <p:spPr>
          <a:xfrm>
            <a:off x="9585471" y="3640253"/>
            <a:ext cx="696912"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BCC8D0B9-B49E-4D0D-AB07-E8AB0498679A}"/>
              </a:ext>
            </a:extLst>
          </p:cNvPr>
          <p:cNvCxnSpPr>
            <a:cxnSpLocks/>
            <a:endCxn id="9" idx="1"/>
          </p:cNvCxnSpPr>
          <p:nvPr/>
        </p:nvCxnSpPr>
        <p:spPr>
          <a:xfrm>
            <a:off x="7404246" y="3648191"/>
            <a:ext cx="914400" cy="11112"/>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3F9E3A07-E927-4CC0-A914-423C6DD2FF8C}"/>
              </a:ext>
            </a:extLst>
          </p:cNvPr>
          <p:cNvSpPr txBox="1">
            <a:spLocks noChangeArrowheads="1"/>
          </p:cNvSpPr>
          <p:nvPr/>
        </p:nvSpPr>
        <p:spPr bwMode="auto">
          <a:xfrm>
            <a:off x="7307408" y="3364028"/>
            <a:ext cx="10810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400" dirty="0"/>
              <a:t>去除禁用词</a:t>
            </a:r>
          </a:p>
        </p:txBody>
      </p:sp>
      <p:sp>
        <p:nvSpPr>
          <p:cNvPr id="17" name="矩形: 圆角 16">
            <a:extLst>
              <a:ext uri="{FF2B5EF4-FFF2-40B4-BE49-F238E27FC236}">
                <a16:creationId xmlns:a16="http://schemas.microsoft.com/office/drawing/2014/main" id="{17AE936A-4897-412B-AC60-787795D4F0AD}"/>
              </a:ext>
            </a:extLst>
          </p:cNvPr>
          <p:cNvSpPr/>
          <p:nvPr/>
        </p:nvSpPr>
        <p:spPr>
          <a:xfrm>
            <a:off x="10318896" y="3446578"/>
            <a:ext cx="914400" cy="387350"/>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候选词</a:t>
            </a:r>
          </a:p>
        </p:txBody>
      </p:sp>
      <p:sp>
        <p:nvSpPr>
          <p:cNvPr id="6" name="矩形 5">
            <a:extLst>
              <a:ext uri="{FF2B5EF4-FFF2-40B4-BE49-F238E27FC236}">
                <a16:creationId xmlns:a16="http://schemas.microsoft.com/office/drawing/2014/main" id="{91DC947B-F327-4492-89AB-25E55D577D7E}"/>
              </a:ext>
            </a:extLst>
          </p:cNvPr>
          <p:cNvSpPr/>
          <p:nvPr/>
        </p:nvSpPr>
        <p:spPr>
          <a:xfrm>
            <a:off x="838200" y="5993885"/>
            <a:ext cx="10993582" cy="369332"/>
          </a:xfrm>
          <a:prstGeom prst="rect">
            <a:avLst/>
          </a:prstGeom>
        </p:spPr>
        <p:txBody>
          <a:bodyPr wrap="square">
            <a:spAutoFit/>
          </a:bodyPr>
          <a:lstStyle/>
          <a:p>
            <a:r>
              <a:rPr lang="en-US" altLang="zh-CN" dirty="0">
                <a:hlinkClick r:id="rId5"/>
              </a:rPr>
              <a:t>《BERT has a Mouth, and It Must Speak: BERT as a Markov Random Field Language Model》</a:t>
            </a:r>
            <a:endParaRPr lang="zh-CN" altLang="en-US" dirty="0"/>
          </a:p>
        </p:txBody>
      </p:sp>
      <p:sp>
        <p:nvSpPr>
          <p:cNvPr id="8" name="矩形 7">
            <a:extLst>
              <a:ext uri="{FF2B5EF4-FFF2-40B4-BE49-F238E27FC236}">
                <a16:creationId xmlns:a16="http://schemas.microsoft.com/office/drawing/2014/main" id="{82FC092D-0FAA-48CC-84A8-42B0347FE62D}"/>
              </a:ext>
            </a:extLst>
          </p:cNvPr>
          <p:cNvSpPr/>
          <p:nvPr/>
        </p:nvSpPr>
        <p:spPr>
          <a:xfrm>
            <a:off x="838200" y="6363217"/>
            <a:ext cx="5682005" cy="369332"/>
          </a:xfrm>
          <a:prstGeom prst="rect">
            <a:avLst/>
          </a:prstGeom>
        </p:spPr>
        <p:txBody>
          <a:bodyPr wrap="none">
            <a:spAutoFit/>
          </a:bodyPr>
          <a:lstStyle/>
          <a:p>
            <a:r>
              <a:rPr lang="en-US" altLang="zh-CN" dirty="0">
                <a:hlinkClick r:id="rId6"/>
              </a:rPr>
              <a:t>《Spelling Error Correction with Soft-Masked BERT》</a:t>
            </a:r>
            <a:endParaRPr lang="zh-CN" altLang="en-US" dirty="0"/>
          </a:p>
        </p:txBody>
      </p:sp>
    </p:spTree>
    <p:extLst>
      <p:ext uri="{BB962C8B-B14F-4D97-AF65-F5344CB8AC3E}">
        <p14:creationId xmlns:p14="http://schemas.microsoft.com/office/powerpoint/2010/main" val="20686054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2dfa4072-8d51-44c5-98ae-30a704435769"/>
</p:tagLst>
</file>

<file path=ppt/tags/tag2.xml><?xml version="1.0" encoding="utf-8"?>
<p:tagLst xmlns:a="http://schemas.openxmlformats.org/drawingml/2006/main" xmlns:r="http://schemas.openxmlformats.org/officeDocument/2006/relationships" xmlns:p="http://schemas.openxmlformats.org/presentationml/2006/main">
  <p:tag name="ISLIDE.DIAGRAM" val="f80e25c2-97e1-4d5c-b51f-8d6d52b20bde"/>
</p:tagLst>
</file>

<file path=ppt/theme/theme1.xml><?xml version="1.0" encoding="utf-8"?>
<a:theme xmlns:a="http://schemas.openxmlformats.org/drawingml/2006/main" name="主题5">
  <a:themeElements>
    <a:clrScheme name="地铁">
      <a:dk1>
        <a:srgbClr val="000000"/>
      </a:dk1>
      <a:lt1>
        <a:srgbClr val="FFFFFF"/>
      </a:lt1>
      <a:dk2>
        <a:srgbClr val="44546A"/>
      </a:dk2>
      <a:lt2>
        <a:srgbClr val="E7E6E6"/>
      </a:lt2>
      <a:accent1>
        <a:srgbClr val="303689"/>
      </a:accent1>
      <a:accent2>
        <a:srgbClr val="DA3C49"/>
      </a:accent2>
      <a:accent3>
        <a:srgbClr val="ACD9F2"/>
      </a:accent3>
      <a:accent4>
        <a:srgbClr val="CDD7DB"/>
      </a:accent4>
      <a:accent5>
        <a:srgbClr val="F0EFE0"/>
      </a:accent5>
      <a:accent6>
        <a:srgbClr val="215E8B"/>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地铁">
    <a:dk1>
      <a:srgbClr val="000000"/>
    </a:dk1>
    <a:lt1>
      <a:srgbClr val="FFFFFF"/>
    </a:lt1>
    <a:dk2>
      <a:srgbClr val="44546A"/>
    </a:dk2>
    <a:lt2>
      <a:srgbClr val="E7E6E6"/>
    </a:lt2>
    <a:accent1>
      <a:srgbClr val="303689"/>
    </a:accent1>
    <a:accent2>
      <a:srgbClr val="DA3C49"/>
    </a:accent2>
    <a:accent3>
      <a:srgbClr val="ACD9F2"/>
    </a:accent3>
    <a:accent4>
      <a:srgbClr val="CDD7DB"/>
    </a:accent4>
    <a:accent5>
      <a:srgbClr val="F0EFE0"/>
    </a:accent5>
    <a:accent6>
      <a:srgbClr val="215E8B"/>
    </a:accent6>
    <a:hlink>
      <a:srgbClr val="0563C1"/>
    </a:hlink>
    <a:folHlink>
      <a:srgbClr val="954F72"/>
    </a:folHlink>
  </a:clrScheme>
</a:themeOverride>
</file>

<file path=ppt/theme/themeOverride2.xml><?xml version="1.0" encoding="utf-8"?>
<a:themeOverride xmlns:a="http://schemas.openxmlformats.org/drawingml/2006/main">
  <a:clrScheme name="地铁">
    <a:dk1>
      <a:srgbClr val="000000"/>
    </a:dk1>
    <a:lt1>
      <a:srgbClr val="FFFFFF"/>
    </a:lt1>
    <a:dk2>
      <a:srgbClr val="44546A"/>
    </a:dk2>
    <a:lt2>
      <a:srgbClr val="E7E6E6"/>
    </a:lt2>
    <a:accent1>
      <a:srgbClr val="303689"/>
    </a:accent1>
    <a:accent2>
      <a:srgbClr val="DA3C49"/>
    </a:accent2>
    <a:accent3>
      <a:srgbClr val="ACD9F2"/>
    </a:accent3>
    <a:accent4>
      <a:srgbClr val="CDD7DB"/>
    </a:accent4>
    <a:accent5>
      <a:srgbClr val="F0EFE0"/>
    </a:accent5>
    <a:accent6>
      <a:srgbClr val="215E8B"/>
    </a:accent6>
    <a:hlink>
      <a:srgbClr val="0563C1"/>
    </a:hlink>
    <a:folHlink>
      <a:srgbClr val="954F72"/>
    </a:folHlink>
  </a:clrScheme>
</a:themeOverrid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iSlide</Template>
  <TotalTime>4352</TotalTime>
  <Words>1801</Words>
  <Application>Microsoft Office PowerPoint</Application>
  <PresentationFormat>宽屏</PresentationFormat>
  <Paragraphs>153</Paragraphs>
  <Slides>19</Slides>
  <Notes>14</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19</vt:i4>
      </vt:variant>
    </vt:vector>
  </HeadingPairs>
  <TitlesOfParts>
    <vt:vector size="28" baseType="lpstr">
      <vt:lpstr>等线</vt:lpstr>
      <vt:lpstr>宋体</vt:lpstr>
      <vt:lpstr>微软雅黑</vt:lpstr>
      <vt:lpstr>Arial</vt:lpstr>
      <vt:lpstr>Calibri</vt:lpstr>
      <vt:lpstr>Impact</vt:lpstr>
      <vt:lpstr>Segoe UI Light</vt:lpstr>
      <vt:lpstr>主题5</vt:lpstr>
      <vt:lpstr>OfficePLUS</vt:lpstr>
      <vt:lpstr>Self-Supervised Euphemism Detection and Identification for Content Moderation</vt:lpstr>
      <vt:lpstr>PowerPoint 演示文稿</vt:lpstr>
      <vt:lpstr>介绍</vt:lpstr>
      <vt:lpstr>背景</vt:lpstr>
      <vt:lpstr>关键任务</vt:lpstr>
      <vt:lpstr>建模角度和面临问题</vt:lpstr>
      <vt:lpstr>识别模型</vt:lpstr>
      <vt:lpstr>Fine-tune</vt:lpstr>
      <vt:lpstr>MLM</vt:lpstr>
      <vt:lpstr>句子质量问题</vt:lpstr>
      <vt:lpstr>方法步骤</vt:lpstr>
      <vt:lpstr>鉴别模型</vt:lpstr>
      <vt:lpstr>含义识别</vt:lpstr>
      <vt:lpstr>分类器</vt:lpstr>
      <vt:lpstr>实验结果</vt:lpstr>
      <vt:lpstr>实验结果与展望</vt:lpstr>
      <vt:lpstr>Transformer</vt:lpstr>
      <vt:lpstr>Transformer</vt:lpstr>
      <vt:lpstr>Thanks. </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Lenovo</cp:lastModifiedBy>
  <cp:revision>94</cp:revision>
  <cp:lastPrinted>2017-12-07T16:00:00Z</cp:lastPrinted>
  <dcterms:created xsi:type="dcterms:W3CDTF">2017-12-07T16:00:00Z</dcterms:created>
  <dcterms:modified xsi:type="dcterms:W3CDTF">2021-12-27T06:45:36Z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v-yunxl@microsoft.com</vt:lpwstr>
  </property>
  <property fmtid="{D5CDD505-2E9C-101B-9397-08002B2CF9AE}" pid="6" name="MSIP_Label_f42aa342-8706-4288-bd11-ebb85995028c_SetDate">
    <vt:lpwstr>2018-10-23T07:59:33.2016096Z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