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10" r:id="rId2"/>
    <p:sldId id="311" r:id="rId3"/>
    <p:sldId id="312" r:id="rId4"/>
    <p:sldId id="313" r:id="rId5"/>
    <p:sldId id="262" r:id="rId6"/>
    <p:sldId id="256" r:id="rId7"/>
    <p:sldId id="257" r:id="rId8"/>
    <p:sldId id="258" r:id="rId9"/>
    <p:sldId id="259" r:id="rId10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95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1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5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163FD-F6FF-4D7A-A821-19F215EF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448A9-E5CC-4492-80BC-8C56B073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1FF05-4F5D-4520-BF56-7A2CA2AF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293-E3E7-40B5-916F-966BEAFA569A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E13E2-B130-4A9D-8811-25E3D21B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9D774-8BB3-4519-95BA-FC57C3D7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8E2-8627-463F-8E28-AF7393132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2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76C08-AAFB-4A63-9F03-338D4052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48" y="305349"/>
            <a:ext cx="10515600" cy="468086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solidFill>
                  <a:prstClr val="black"/>
                </a:solidFill>
              </a:rPr>
              <a:t>研究内容：典型电力数据分发应用场景和数据泄露风险  </a:t>
            </a:r>
            <a:endParaRPr lang="zh-CN" altLang="en-US" sz="28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BDAE955-9A93-4716-98C1-C3C8EF69ADDB}"/>
              </a:ext>
            </a:extLst>
          </p:cNvPr>
          <p:cNvSpPr txBox="1"/>
          <p:nvPr/>
        </p:nvSpPr>
        <p:spPr>
          <a:xfrm>
            <a:off x="8463677" y="1428758"/>
            <a:ext cx="181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下游系统分发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774E0E-1D07-4505-90B7-0428DD9689D6}"/>
              </a:ext>
            </a:extLst>
          </p:cNvPr>
          <p:cNvSpPr txBox="1"/>
          <p:nvPr/>
        </p:nvSpPr>
        <p:spPr>
          <a:xfrm>
            <a:off x="6703941" y="6176688"/>
            <a:ext cx="4851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下游系统通过数据中心的主动分发或被动分发获取数据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E89DF-E2EC-4DD1-9788-A0036CCE5696}"/>
              </a:ext>
            </a:extLst>
          </p:cNvPr>
          <p:cNvSpPr txBox="1"/>
          <p:nvPr/>
        </p:nvSpPr>
        <p:spPr>
          <a:xfrm>
            <a:off x="612755" y="93119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一般企业数据分发方式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3AC1485-4BE9-4245-976F-3444F188F3A1}"/>
              </a:ext>
            </a:extLst>
          </p:cNvPr>
          <p:cNvCxnSpPr/>
          <p:nvPr/>
        </p:nvCxnSpPr>
        <p:spPr>
          <a:xfrm>
            <a:off x="0" y="833212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E3DD091-21C1-48A8-8B61-69272690E3D9}"/>
              </a:ext>
            </a:extLst>
          </p:cNvPr>
          <p:cNvSpPr/>
          <p:nvPr/>
        </p:nvSpPr>
        <p:spPr>
          <a:xfrm>
            <a:off x="1009872" y="6207466"/>
            <a:ext cx="4505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企业内部各部门直接或间接从数据中心获取数据</a:t>
            </a:r>
            <a:endParaRPr lang="en-US" altLang="zh-CN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EB991BE-79B2-41FC-BEEE-56AC5965127A}"/>
              </a:ext>
            </a:extLst>
          </p:cNvPr>
          <p:cNvSpPr/>
          <p:nvPr/>
        </p:nvSpPr>
        <p:spPr>
          <a:xfrm>
            <a:off x="3024649" y="144597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企业内部分发</a:t>
            </a: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42232265-3B5E-4E01-944A-2F1DF11E2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23" y="3002738"/>
            <a:ext cx="2018998" cy="1260519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70C2906D-15FD-4F21-B024-F1D1E5B16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42" y="4485406"/>
            <a:ext cx="1230198" cy="1233501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28D78A45-B03E-4ECB-8106-4CB2B08DF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467" y="1901603"/>
            <a:ext cx="1230961" cy="1259411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30D8F815-6250-42CF-86D2-C81A447B8A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22"/>
          <a:stretch/>
        </p:blipFill>
        <p:spPr>
          <a:xfrm>
            <a:off x="1191106" y="1901602"/>
            <a:ext cx="1226271" cy="125941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B19D48BD-1D4C-4407-A7EA-643B89E69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825" y="4485406"/>
            <a:ext cx="1230198" cy="1197512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68CFEDAA-6BF2-4D21-8787-4E6628BD11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96" t="910" r="1082" b="1654"/>
          <a:stretch/>
        </p:blipFill>
        <p:spPr>
          <a:xfrm>
            <a:off x="7355511" y="2975055"/>
            <a:ext cx="1231200" cy="1220039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F60308F-2980-446E-A7F6-AE28FCDC6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3269" y="2871339"/>
            <a:ext cx="1231200" cy="132375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EAABA6DE-E6A9-4818-A4FF-BEC3A36952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3269" y="4555461"/>
            <a:ext cx="1231200" cy="1323755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:a16="http://schemas.microsoft.com/office/drawing/2014/main" id="{3918C4ED-6ACA-4473-8C60-948A9AFFD0BE}"/>
              </a:ext>
            </a:extLst>
          </p:cNvPr>
          <p:cNvSpPr/>
          <p:nvPr/>
        </p:nvSpPr>
        <p:spPr>
          <a:xfrm>
            <a:off x="1072604" y="1784815"/>
            <a:ext cx="5513136" cy="437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6E133-B143-43AF-BEC5-A325E2727C3B}"/>
              </a:ext>
            </a:extLst>
          </p:cNvPr>
          <p:cNvSpPr/>
          <p:nvPr/>
        </p:nvSpPr>
        <p:spPr>
          <a:xfrm>
            <a:off x="1301539" y="316101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业务部门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78EC8AA-EB51-4ACD-A8AA-1283712B53E4}"/>
              </a:ext>
            </a:extLst>
          </p:cNvPr>
          <p:cNvSpPr/>
          <p:nvPr/>
        </p:nvSpPr>
        <p:spPr>
          <a:xfrm>
            <a:off x="1301539" y="414685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统计部门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2FC1BF0-E0E5-4775-9133-BD710AC0AA49}"/>
              </a:ext>
            </a:extLst>
          </p:cNvPr>
          <p:cNvSpPr/>
          <p:nvPr/>
        </p:nvSpPr>
        <p:spPr>
          <a:xfrm>
            <a:off x="5215124" y="416527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研发部门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38890E2-564D-4811-B319-E63A46981669}"/>
              </a:ext>
            </a:extLst>
          </p:cNvPr>
          <p:cNvSpPr/>
          <p:nvPr/>
        </p:nvSpPr>
        <p:spPr>
          <a:xfrm>
            <a:off x="5215123" y="326282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销售部门</a:t>
            </a:r>
          </a:p>
        </p:txBody>
      </p:sp>
      <p:sp>
        <p:nvSpPr>
          <p:cNvPr id="83" name="箭头: 直角上 82">
            <a:extLst>
              <a:ext uri="{FF2B5EF4-FFF2-40B4-BE49-F238E27FC236}">
                <a16:creationId xmlns:a16="http://schemas.microsoft.com/office/drawing/2014/main" id="{B55189A3-9702-4A73-A633-1B102DBD4560}"/>
              </a:ext>
            </a:extLst>
          </p:cNvPr>
          <p:cNvSpPr/>
          <p:nvPr/>
        </p:nvSpPr>
        <p:spPr>
          <a:xfrm rot="16200000">
            <a:off x="2620171" y="2114948"/>
            <a:ext cx="716936" cy="1058645"/>
          </a:xfrm>
          <a:prstGeom prst="ben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4" name="箭头: 直角上 83">
            <a:extLst>
              <a:ext uri="{FF2B5EF4-FFF2-40B4-BE49-F238E27FC236}">
                <a16:creationId xmlns:a16="http://schemas.microsoft.com/office/drawing/2014/main" id="{5992B3D7-61ED-455E-896F-B855A39E34DD}"/>
              </a:ext>
            </a:extLst>
          </p:cNvPr>
          <p:cNvSpPr/>
          <p:nvPr/>
        </p:nvSpPr>
        <p:spPr>
          <a:xfrm rot="5400000">
            <a:off x="4266837" y="4145275"/>
            <a:ext cx="716936" cy="1058645"/>
          </a:xfrm>
          <a:prstGeom prst="ben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5" name="箭头: 直角上 84">
            <a:extLst>
              <a:ext uri="{FF2B5EF4-FFF2-40B4-BE49-F238E27FC236}">
                <a16:creationId xmlns:a16="http://schemas.microsoft.com/office/drawing/2014/main" id="{1C789442-2069-434F-95EE-3F02B8FA37B1}"/>
              </a:ext>
            </a:extLst>
          </p:cNvPr>
          <p:cNvSpPr/>
          <p:nvPr/>
        </p:nvSpPr>
        <p:spPr>
          <a:xfrm rot="5400000" flipH="1">
            <a:off x="4148676" y="2109639"/>
            <a:ext cx="716936" cy="1058645"/>
          </a:xfrm>
          <a:prstGeom prst="ben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6" name="箭头: 直角上 85">
            <a:extLst>
              <a:ext uri="{FF2B5EF4-FFF2-40B4-BE49-F238E27FC236}">
                <a16:creationId xmlns:a16="http://schemas.microsoft.com/office/drawing/2014/main" id="{349E2CFA-3331-4414-AAC0-ED030BF5038A}"/>
              </a:ext>
            </a:extLst>
          </p:cNvPr>
          <p:cNvSpPr/>
          <p:nvPr/>
        </p:nvSpPr>
        <p:spPr>
          <a:xfrm rot="16200000" flipH="1">
            <a:off x="2615520" y="4145275"/>
            <a:ext cx="716936" cy="1058645"/>
          </a:xfrm>
          <a:prstGeom prst="ben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5EFE8403-9AD1-4CFF-A1E4-2E59DB3C37DB}"/>
              </a:ext>
            </a:extLst>
          </p:cNvPr>
          <p:cNvCxnSpPr>
            <a:cxnSpLocks/>
            <a:stCxn id="63" idx="2"/>
          </p:cNvCxnSpPr>
          <p:nvPr/>
        </p:nvCxnSpPr>
        <p:spPr>
          <a:xfrm rot="16200000" flipH="1">
            <a:off x="5911107" y="2079072"/>
            <a:ext cx="1517977" cy="588634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7F76D38-B830-4A7D-8D12-FEEB44337A33}"/>
              </a:ext>
            </a:extLst>
          </p:cNvPr>
          <p:cNvCxnSpPr>
            <a:cxnSpLocks/>
          </p:cNvCxnSpPr>
          <p:nvPr/>
        </p:nvCxnSpPr>
        <p:spPr>
          <a:xfrm flipH="1">
            <a:off x="8646201" y="3524750"/>
            <a:ext cx="967069" cy="84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57">
            <a:extLst>
              <a:ext uri="{FF2B5EF4-FFF2-40B4-BE49-F238E27FC236}">
                <a16:creationId xmlns:a16="http://schemas.microsoft.com/office/drawing/2014/main" id="{BA849C0D-41F2-460F-835F-70CADF744291}"/>
              </a:ext>
            </a:extLst>
          </p:cNvPr>
          <p:cNvSpPr txBox="1"/>
          <p:nvPr/>
        </p:nvSpPr>
        <p:spPr>
          <a:xfrm>
            <a:off x="4341767" y="5844430"/>
            <a:ext cx="1625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发出数据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48F18FE-5F6E-4442-AFCD-C375FBA4322D}"/>
              </a:ext>
            </a:extLst>
          </p:cNvPr>
          <p:cNvSpPr/>
          <p:nvPr/>
        </p:nvSpPr>
        <p:spPr>
          <a:xfrm>
            <a:off x="8849911" y="324652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使用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9CFC99A-1B50-4A8F-9BF6-E79AFCAA2AC7}"/>
              </a:ext>
            </a:extLst>
          </p:cNvPr>
          <p:cNvCxnSpPr/>
          <p:nvPr/>
        </p:nvCxnSpPr>
        <p:spPr>
          <a:xfrm flipH="1">
            <a:off x="4735589" y="3590795"/>
            <a:ext cx="2600558" cy="21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F616EB4-010B-42CC-8C63-DD00D1A9D980}"/>
              </a:ext>
            </a:extLst>
          </p:cNvPr>
          <p:cNvCxnSpPr>
            <a:cxnSpLocks/>
          </p:cNvCxnSpPr>
          <p:nvPr/>
        </p:nvCxnSpPr>
        <p:spPr>
          <a:xfrm>
            <a:off x="6799468" y="3613497"/>
            <a:ext cx="2645478" cy="1615961"/>
          </a:xfrm>
          <a:prstGeom prst="bentConnector3">
            <a:avLst>
              <a:gd name="adj1" fmla="val -29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8">
            <a:extLst>
              <a:ext uri="{FF2B5EF4-FFF2-40B4-BE49-F238E27FC236}">
                <a16:creationId xmlns:a16="http://schemas.microsoft.com/office/drawing/2014/main" id="{201F201D-2C99-4D87-B96D-F07676672502}"/>
              </a:ext>
            </a:extLst>
          </p:cNvPr>
          <p:cNvSpPr txBox="1"/>
          <p:nvPr/>
        </p:nvSpPr>
        <p:spPr>
          <a:xfrm>
            <a:off x="7369296" y="4833536"/>
            <a:ext cx="1625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发出需求文档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9B68FFC-A984-4D41-B026-5E93F1A599B5}"/>
              </a:ext>
            </a:extLst>
          </p:cNvPr>
          <p:cNvSpPr/>
          <p:nvPr/>
        </p:nvSpPr>
        <p:spPr>
          <a:xfrm>
            <a:off x="6715099" y="1773463"/>
            <a:ext cx="4665554" cy="437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7DCD21A-1125-4FD8-80FF-9F12EE642F28}"/>
              </a:ext>
            </a:extLst>
          </p:cNvPr>
          <p:cNvSpPr/>
          <p:nvPr/>
        </p:nvSpPr>
        <p:spPr>
          <a:xfrm>
            <a:off x="7522109" y="2675178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ETL</a:t>
            </a:r>
            <a:r>
              <a:rPr lang="zh-CN" altLang="en-US" sz="1600" dirty="0"/>
              <a:t>工具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8AF245E-A02F-4C7D-AD38-DACDD2BEFB11}"/>
              </a:ext>
            </a:extLst>
          </p:cNvPr>
          <p:cNvSpPr/>
          <p:nvPr/>
        </p:nvSpPr>
        <p:spPr>
          <a:xfrm>
            <a:off x="9764824" y="252187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下游系统</a:t>
            </a:r>
          </a:p>
        </p:txBody>
      </p:sp>
    </p:spTree>
    <p:extLst>
      <p:ext uri="{BB962C8B-B14F-4D97-AF65-F5344CB8AC3E}">
        <p14:creationId xmlns:p14="http://schemas.microsoft.com/office/powerpoint/2010/main" val="210909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76C08-AAFB-4A63-9F03-338D4052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48" y="305349"/>
            <a:ext cx="10515600" cy="468086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solidFill>
                  <a:prstClr val="black"/>
                </a:solidFill>
              </a:rPr>
              <a:t>项目：</a:t>
            </a:r>
            <a:r>
              <a:rPr lang="en-US" altLang="zh-CN" sz="2800" b="1" dirty="0">
                <a:solidFill>
                  <a:prstClr val="black"/>
                </a:solidFill>
              </a:rPr>
              <a:t>Related Page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E89DF-E2EC-4DD1-9788-A0036CCE5696}"/>
              </a:ext>
            </a:extLst>
          </p:cNvPr>
          <p:cNvSpPr txBox="1"/>
          <p:nvPr/>
        </p:nvSpPr>
        <p:spPr>
          <a:xfrm>
            <a:off x="612755" y="93119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背景：根据用户</a:t>
            </a:r>
            <a:r>
              <a:rPr lang="en-US" altLang="zh-CN" sz="2400" dirty="0"/>
              <a:t>Query</a:t>
            </a:r>
            <a:r>
              <a:rPr lang="zh-CN" altLang="en-US" sz="2400" dirty="0"/>
              <a:t>问题给出</a:t>
            </a:r>
            <a:r>
              <a:rPr lang="en-US" altLang="zh-CN" sz="2400" dirty="0"/>
              <a:t>item</a:t>
            </a:r>
            <a:r>
              <a:rPr lang="zh-CN" altLang="en-US" sz="2400" dirty="0"/>
              <a:t>结果，并据此产生相关推荐项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3AC1485-4BE9-4245-976F-3444F188F3A1}"/>
              </a:ext>
            </a:extLst>
          </p:cNvPr>
          <p:cNvCxnSpPr/>
          <p:nvPr/>
        </p:nvCxnSpPr>
        <p:spPr>
          <a:xfrm>
            <a:off x="0" y="833212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3918C4ED-6ACA-4473-8C60-948A9AFFD0BE}"/>
              </a:ext>
            </a:extLst>
          </p:cNvPr>
          <p:cNvSpPr/>
          <p:nvPr/>
        </p:nvSpPr>
        <p:spPr>
          <a:xfrm>
            <a:off x="1752917" y="1872563"/>
            <a:ext cx="3723985" cy="3965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9B68FFC-A984-4D41-B026-5E93F1A599B5}"/>
              </a:ext>
            </a:extLst>
          </p:cNvPr>
          <p:cNvSpPr/>
          <p:nvPr/>
        </p:nvSpPr>
        <p:spPr>
          <a:xfrm>
            <a:off x="6703941" y="1838258"/>
            <a:ext cx="4058349" cy="4064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0597C98-F60D-4489-A1C1-D42CFEF69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3" r="50782"/>
          <a:stretch/>
        </p:blipFill>
        <p:spPr>
          <a:xfrm>
            <a:off x="1786404" y="1903055"/>
            <a:ext cx="3507438" cy="393457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9F8FE67-671D-4DB4-B171-A21A2D7DC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84"/>
          <a:stretch/>
        </p:blipFill>
        <p:spPr>
          <a:xfrm>
            <a:off x="6703941" y="1872563"/>
            <a:ext cx="3985799" cy="387959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E806F0D4-0DEE-4B31-8F4C-EFEDE85AAF44}"/>
              </a:ext>
            </a:extLst>
          </p:cNvPr>
          <p:cNvSpPr/>
          <p:nvPr/>
        </p:nvSpPr>
        <p:spPr>
          <a:xfrm>
            <a:off x="2463813" y="1903055"/>
            <a:ext cx="2874070" cy="589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88A5F4A-0200-48A8-93BC-25A36E8398B5}"/>
              </a:ext>
            </a:extLst>
          </p:cNvPr>
          <p:cNvSpPr/>
          <p:nvPr/>
        </p:nvSpPr>
        <p:spPr>
          <a:xfrm>
            <a:off x="3024649" y="1445975"/>
            <a:ext cx="1190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用户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F0D57E1-0A95-46BB-9E2C-B018B2219FA0}"/>
              </a:ext>
            </a:extLst>
          </p:cNvPr>
          <p:cNvSpPr/>
          <p:nvPr/>
        </p:nvSpPr>
        <p:spPr>
          <a:xfrm>
            <a:off x="2463813" y="3667687"/>
            <a:ext cx="2874070" cy="208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BFBF732-87BD-4927-8091-E8C55DFECE87}"/>
              </a:ext>
            </a:extLst>
          </p:cNvPr>
          <p:cNvSpPr/>
          <p:nvPr/>
        </p:nvSpPr>
        <p:spPr>
          <a:xfrm>
            <a:off x="3137308" y="5824135"/>
            <a:ext cx="107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结果</a:t>
            </a:r>
            <a:r>
              <a:rPr lang="en-US" altLang="zh-CN" dirty="0"/>
              <a:t>Item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231C560-0C7B-4B45-B605-834CABA5C1AC}"/>
              </a:ext>
            </a:extLst>
          </p:cNvPr>
          <p:cNvSpPr/>
          <p:nvPr/>
        </p:nvSpPr>
        <p:spPr>
          <a:xfrm>
            <a:off x="6887000" y="1981200"/>
            <a:ext cx="3518595" cy="3569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31FDF88-1DF4-4080-A823-9472FFF3BE90}"/>
              </a:ext>
            </a:extLst>
          </p:cNvPr>
          <p:cNvSpPr/>
          <p:nvPr/>
        </p:nvSpPr>
        <p:spPr>
          <a:xfrm>
            <a:off x="7574528" y="1468926"/>
            <a:ext cx="231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相关推荐</a:t>
            </a:r>
            <a:r>
              <a:rPr lang="en-US" altLang="zh-CN" dirty="0"/>
              <a:t>Related Page</a:t>
            </a:r>
            <a:endParaRPr lang="zh-CN" altLang="en-US" dirty="0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FB8F96A9-FD78-4767-ADD2-5589B4480866}"/>
              </a:ext>
            </a:extLst>
          </p:cNvPr>
          <p:cNvSpPr/>
          <p:nvPr/>
        </p:nvSpPr>
        <p:spPr>
          <a:xfrm rot="5400000" flipH="1">
            <a:off x="5795842" y="2312487"/>
            <a:ext cx="716936" cy="1058645"/>
          </a:xfrm>
          <a:prstGeom prst="ben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9" name="箭头: 直角上 48">
            <a:extLst>
              <a:ext uri="{FF2B5EF4-FFF2-40B4-BE49-F238E27FC236}">
                <a16:creationId xmlns:a16="http://schemas.microsoft.com/office/drawing/2014/main" id="{898DD34F-7058-4F32-8C85-2648E89C036D}"/>
              </a:ext>
            </a:extLst>
          </p:cNvPr>
          <p:cNvSpPr/>
          <p:nvPr/>
        </p:nvSpPr>
        <p:spPr>
          <a:xfrm rot="5400000">
            <a:off x="5795841" y="3641504"/>
            <a:ext cx="716936" cy="1058645"/>
          </a:xfrm>
          <a:prstGeom prst="ben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07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76C08-AAFB-4A63-9F03-338D4052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48" y="305349"/>
            <a:ext cx="10515600" cy="468086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solidFill>
                  <a:prstClr val="black"/>
                </a:solidFill>
              </a:rPr>
              <a:t>项目：</a:t>
            </a:r>
            <a:r>
              <a:rPr lang="en-US" altLang="zh-CN" sz="2800" b="1" dirty="0">
                <a:solidFill>
                  <a:prstClr val="black"/>
                </a:solidFill>
              </a:rPr>
              <a:t>Query </a:t>
            </a:r>
            <a:r>
              <a:rPr lang="zh-CN" altLang="en-US" sz="2800" b="1" dirty="0">
                <a:solidFill>
                  <a:prstClr val="black"/>
                </a:solidFill>
              </a:rPr>
              <a:t>分类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E89DF-E2EC-4DD1-9788-A0036CCE5696}"/>
              </a:ext>
            </a:extLst>
          </p:cNvPr>
          <p:cNvSpPr txBox="1"/>
          <p:nvPr/>
        </p:nvSpPr>
        <p:spPr>
          <a:xfrm>
            <a:off x="612755" y="93119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介绍：从</a:t>
            </a:r>
            <a:r>
              <a:rPr lang="en-US" altLang="zh-CN" sz="2400" dirty="0"/>
              <a:t>Query</a:t>
            </a:r>
            <a:r>
              <a:rPr lang="zh-CN" altLang="en-US" sz="2400" dirty="0"/>
              <a:t>角度出发，判断是否进行推荐。并非所有</a:t>
            </a:r>
            <a:r>
              <a:rPr lang="en-US" altLang="zh-CN" sz="2400" dirty="0"/>
              <a:t>Query</a:t>
            </a:r>
            <a:r>
              <a:rPr lang="zh-CN" altLang="en-US" sz="2400" dirty="0"/>
              <a:t>都值得推荐。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3AC1485-4BE9-4245-976F-3444F188F3A1}"/>
              </a:ext>
            </a:extLst>
          </p:cNvPr>
          <p:cNvCxnSpPr/>
          <p:nvPr/>
        </p:nvCxnSpPr>
        <p:spPr>
          <a:xfrm>
            <a:off x="0" y="833212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4C8516E-5560-4455-AE99-BC24D9AF9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17380"/>
              </p:ext>
            </p:extLst>
          </p:nvPr>
        </p:nvGraphicFramePr>
        <p:xfrm>
          <a:off x="1692279" y="1490842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525509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78477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不适合推荐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8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#fas@251t21s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无意义的乱码搜索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 + 1 =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8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2016</a:t>
                      </a:r>
                      <a:r>
                        <a:rPr lang="zh-CN" altLang="en-US" dirty="0"/>
                        <a:t>年生产的蓝天模具的神舟电脑的电池型号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用户目标明确，不太可能会进行相关点击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13641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3E62047-B924-460C-AB8A-D4E445A5E351}"/>
              </a:ext>
            </a:extLst>
          </p:cNvPr>
          <p:cNvSpPr txBox="1"/>
          <p:nvPr/>
        </p:nvSpPr>
        <p:spPr>
          <a:xfrm>
            <a:off x="612755" y="344223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生产流程：数据分割</a:t>
            </a:r>
            <a:r>
              <a:rPr lang="en-US" altLang="zh-CN" sz="2400" dirty="0"/>
              <a:t>-&gt;</a:t>
            </a:r>
            <a:r>
              <a:rPr lang="zh-CN" altLang="en-US" sz="2400" dirty="0"/>
              <a:t>确定标签</a:t>
            </a:r>
            <a:r>
              <a:rPr lang="en-US" altLang="zh-CN" sz="2400" dirty="0"/>
              <a:t>-&gt;</a:t>
            </a:r>
            <a:r>
              <a:rPr lang="zh-CN" altLang="en-US" sz="2400" dirty="0"/>
              <a:t>训练</a:t>
            </a:r>
            <a:r>
              <a:rPr lang="en-US" altLang="zh-CN" sz="2400" dirty="0"/>
              <a:t>-&gt;</a:t>
            </a:r>
            <a:r>
              <a:rPr lang="zh-CN" altLang="en-US" sz="2400" dirty="0"/>
              <a:t>特征挖掘</a:t>
            </a:r>
            <a:r>
              <a:rPr lang="en-US" altLang="zh-CN" sz="2400" dirty="0"/>
              <a:t>-&gt;</a:t>
            </a:r>
            <a:r>
              <a:rPr lang="zh-CN" altLang="en-US" sz="2400" strike="sngStrike" dirty="0"/>
              <a:t>蒸馏</a:t>
            </a:r>
            <a:r>
              <a:rPr lang="en-US" altLang="zh-CN" sz="2400" strike="sngStrike" dirty="0"/>
              <a:t>-&gt;</a:t>
            </a:r>
            <a:r>
              <a:rPr lang="zh-CN" altLang="en-US" sz="2400" strike="sngStrike" dirty="0"/>
              <a:t>剪枝量化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ABB811C-9A76-41AB-B475-3774E623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813" y="3893534"/>
            <a:ext cx="826174" cy="88828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ACA009B-B8C9-48A8-A505-5268E260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813" y="4838310"/>
            <a:ext cx="826174" cy="88828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6030375-6DCA-4E91-AB2E-2609A595B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813" y="5783086"/>
            <a:ext cx="826174" cy="888281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989A69FE-35CA-45F0-A7E0-292CFCBF7ADA}"/>
              </a:ext>
            </a:extLst>
          </p:cNvPr>
          <p:cNvSpPr/>
          <p:nvPr/>
        </p:nvSpPr>
        <p:spPr>
          <a:xfrm>
            <a:off x="7457922" y="4153008"/>
            <a:ext cx="1716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Query1,not click</a:t>
            </a:r>
          </a:p>
          <a:p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4F2E1A-AFC0-4D4E-B0B1-70FA2F505F52}"/>
              </a:ext>
            </a:extLst>
          </p:cNvPr>
          <p:cNvSpPr/>
          <p:nvPr/>
        </p:nvSpPr>
        <p:spPr>
          <a:xfrm>
            <a:off x="7457922" y="5030790"/>
            <a:ext cx="1691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Query1,click, </a:t>
            </a:r>
          </a:p>
          <a:p>
            <a:r>
              <a:rPr lang="en-US" altLang="zh-CN" dirty="0"/>
              <a:t>dwell time &gt;=30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DF2EA8A-C07B-498D-A71F-EC63605F588A}"/>
              </a:ext>
            </a:extLst>
          </p:cNvPr>
          <p:cNvSpPr/>
          <p:nvPr/>
        </p:nvSpPr>
        <p:spPr>
          <a:xfrm>
            <a:off x="7379375" y="6014418"/>
            <a:ext cx="1769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 not click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55156C-F944-4F01-BC1C-D0187D5DDD50}"/>
              </a:ext>
            </a:extLst>
          </p:cNvPr>
          <p:cNvSpPr/>
          <p:nvPr/>
        </p:nvSpPr>
        <p:spPr>
          <a:xfrm>
            <a:off x="7272912" y="4092331"/>
            <a:ext cx="1901698" cy="257903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4CB965-BBEB-459D-AD26-36AB5D712CE4}"/>
              </a:ext>
            </a:extLst>
          </p:cNvPr>
          <p:cNvSpPr/>
          <p:nvPr/>
        </p:nvSpPr>
        <p:spPr>
          <a:xfrm>
            <a:off x="7272912" y="4905429"/>
            <a:ext cx="1901698" cy="817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4206C45-91F8-4ABB-AF95-0D6D3C73123D}"/>
              </a:ext>
            </a:extLst>
          </p:cNvPr>
          <p:cNvSpPr/>
          <p:nvPr/>
        </p:nvSpPr>
        <p:spPr>
          <a:xfrm>
            <a:off x="10038442" y="4909486"/>
            <a:ext cx="1901698" cy="817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0A2DBD-4845-44AB-979E-E7F6ADC247A2}"/>
              </a:ext>
            </a:extLst>
          </p:cNvPr>
          <p:cNvSpPr/>
          <p:nvPr/>
        </p:nvSpPr>
        <p:spPr>
          <a:xfrm>
            <a:off x="10212700" y="5097784"/>
            <a:ext cx="155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Query1,Label1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35D9A830-CD16-4154-A3F7-D884630D8B0B}"/>
              </a:ext>
            </a:extLst>
          </p:cNvPr>
          <p:cNvSpPr/>
          <p:nvPr/>
        </p:nvSpPr>
        <p:spPr>
          <a:xfrm>
            <a:off x="9357508" y="5097784"/>
            <a:ext cx="569495" cy="39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3A0867F-B23C-43C5-A104-F32260BBD6BE}"/>
              </a:ext>
            </a:extLst>
          </p:cNvPr>
          <p:cNvSpPr/>
          <p:nvPr/>
        </p:nvSpPr>
        <p:spPr>
          <a:xfrm>
            <a:off x="318935" y="4100361"/>
            <a:ext cx="17166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Query1,not click</a:t>
            </a:r>
          </a:p>
          <a:p>
            <a:r>
              <a:rPr lang="zh-CN" altLang="en-US" dirty="0"/>
              <a:t>第一批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29AE5BB-449A-47CE-93BC-60F39E60C010}"/>
              </a:ext>
            </a:extLst>
          </p:cNvPr>
          <p:cNvSpPr/>
          <p:nvPr/>
        </p:nvSpPr>
        <p:spPr>
          <a:xfrm>
            <a:off x="318935" y="4978143"/>
            <a:ext cx="1453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Query1,click, </a:t>
            </a:r>
          </a:p>
          <a:p>
            <a:r>
              <a:rPr lang="zh-CN" altLang="en-US" dirty="0"/>
              <a:t>第二批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37E577F-063F-4D3B-B7B7-3325F1CFEE5E}"/>
              </a:ext>
            </a:extLst>
          </p:cNvPr>
          <p:cNvSpPr/>
          <p:nvPr/>
        </p:nvSpPr>
        <p:spPr>
          <a:xfrm>
            <a:off x="292485" y="5829384"/>
            <a:ext cx="1769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Query2, not click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批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01FB29-E9FE-4FB0-BDBC-A039BC6BB0DE}"/>
              </a:ext>
            </a:extLst>
          </p:cNvPr>
          <p:cNvSpPr/>
          <p:nvPr/>
        </p:nvSpPr>
        <p:spPr>
          <a:xfrm>
            <a:off x="133925" y="4039684"/>
            <a:ext cx="1901698" cy="257903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CDC4AFD-2A8F-4E26-B4CF-7F7E25547AEC}"/>
              </a:ext>
            </a:extLst>
          </p:cNvPr>
          <p:cNvSpPr/>
          <p:nvPr/>
        </p:nvSpPr>
        <p:spPr>
          <a:xfrm>
            <a:off x="133925" y="4852782"/>
            <a:ext cx="1901698" cy="817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D0D81F9-2D15-4D95-8679-44F7E743AFA3}"/>
              </a:ext>
            </a:extLst>
          </p:cNvPr>
          <p:cNvSpPr/>
          <p:nvPr/>
        </p:nvSpPr>
        <p:spPr>
          <a:xfrm>
            <a:off x="133926" y="4039685"/>
            <a:ext cx="1901698" cy="813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C4FBA8-3E7F-4643-BD05-BC91FB910245}"/>
              </a:ext>
            </a:extLst>
          </p:cNvPr>
          <p:cNvSpPr/>
          <p:nvPr/>
        </p:nvSpPr>
        <p:spPr>
          <a:xfrm>
            <a:off x="2776215" y="4511737"/>
            <a:ext cx="1228725" cy="56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993C88E-CFF0-4FEB-BD51-3503E7C8A0A2}"/>
              </a:ext>
            </a:extLst>
          </p:cNvPr>
          <p:cNvSpPr/>
          <p:nvPr/>
        </p:nvSpPr>
        <p:spPr>
          <a:xfrm>
            <a:off x="2776215" y="5807669"/>
            <a:ext cx="1228725" cy="56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hash2</a:t>
            </a:r>
            <a:endParaRPr lang="zh-CN" altLang="en-US" dirty="0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C625E577-D700-459C-A96C-C5450BC7D6E6}"/>
              </a:ext>
            </a:extLst>
          </p:cNvPr>
          <p:cNvSpPr/>
          <p:nvPr/>
        </p:nvSpPr>
        <p:spPr>
          <a:xfrm>
            <a:off x="2141870" y="4630660"/>
            <a:ext cx="569495" cy="39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C571FC14-5CB8-47D9-B039-61BC7F6B54EB}"/>
              </a:ext>
            </a:extLst>
          </p:cNvPr>
          <p:cNvSpPr/>
          <p:nvPr/>
        </p:nvSpPr>
        <p:spPr>
          <a:xfrm>
            <a:off x="2141870" y="5894574"/>
            <a:ext cx="569495" cy="39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0695518-0B78-4083-BB09-61AD2E7C168E}"/>
              </a:ext>
            </a:extLst>
          </p:cNvPr>
          <p:cNvSpPr/>
          <p:nvPr/>
        </p:nvSpPr>
        <p:spPr>
          <a:xfrm>
            <a:off x="4039905" y="4517556"/>
            <a:ext cx="1228725" cy="56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D5A9BE3-0FA6-48A6-860C-13D944C76B8D}"/>
              </a:ext>
            </a:extLst>
          </p:cNvPr>
          <p:cNvSpPr/>
          <p:nvPr/>
        </p:nvSpPr>
        <p:spPr>
          <a:xfrm>
            <a:off x="4047020" y="5808933"/>
            <a:ext cx="1228725" cy="56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</a:p>
        </p:txBody>
      </p:sp>
    </p:spTree>
    <p:extLst>
      <p:ext uri="{BB962C8B-B14F-4D97-AF65-F5344CB8AC3E}">
        <p14:creationId xmlns:p14="http://schemas.microsoft.com/office/powerpoint/2010/main" val="87711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76C08-AAFB-4A63-9F03-338D4052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48" y="305349"/>
            <a:ext cx="10515600" cy="468086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solidFill>
                  <a:prstClr val="black"/>
                </a:solidFill>
              </a:rPr>
              <a:t>项目：训练过长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E89DF-E2EC-4DD1-9788-A0036CCE5696}"/>
              </a:ext>
            </a:extLst>
          </p:cNvPr>
          <p:cNvSpPr txBox="1"/>
          <p:nvPr/>
        </p:nvSpPr>
        <p:spPr>
          <a:xfrm>
            <a:off x="612755" y="93119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样本不平衡：正样本比负样本</a:t>
            </a:r>
            <a:r>
              <a:rPr lang="en-US" altLang="zh-CN" sz="2400" dirty="0"/>
              <a:t>1:37</a:t>
            </a:r>
            <a:r>
              <a:rPr lang="zh-CN" altLang="en-US" sz="2400"/>
              <a:t>。</a:t>
            </a:r>
            <a:endParaRPr lang="zh-CN" altLang="en-US" sz="2400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3AC1485-4BE9-4245-976F-3444F188F3A1}"/>
              </a:ext>
            </a:extLst>
          </p:cNvPr>
          <p:cNvCxnSpPr/>
          <p:nvPr/>
        </p:nvCxnSpPr>
        <p:spPr>
          <a:xfrm>
            <a:off x="0" y="833212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3E62047-B924-460C-AB8A-D4E445A5E351}"/>
              </a:ext>
            </a:extLst>
          </p:cNvPr>
          <p:cNvSpPr txBox="1"/>
          <p:nvPr/>
        </p:nvSpPr>
        <p:spPr>
          <a:xfrm>
            <a:off x="612755" y="344223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生产流程：数据分割</a:t>
            </a:r>
            <a:r>
              <a:rPr lang="en-US" altLang="zh-CN" sz="2400" dirty="0"/>
              <a:t>-&gt;</a:t>
            </a:r>
            <a:r>
              <a:rPr lang="zh-CN" altLang="en-US" sz="2400" dirty="0"/>
              <a:t>确定标签</a:t>
            </a:r>
            <a:r>
              <a:rPr lang="en-US" altLang="zh-CN" sz="2400" dirty="0"/>
              <a:t>-&gt;</a:t>
            </a:r>
            <a:r>
              <a:rPr lang="zh-CN" altLang="en-US" sz="2400" dirty="0"/>
              <a:t>训练</a:t>
            </a:r>
            <a:r>
              <a:rPr lang="en-US" altLang="zh-CN" sz="2400" dirty="0"/>
              <a:t>-&gt;</a:t>
            </a:r>
            <a:r>
              <a:rPr lang="zh-CN" altLang="en-US" sz="2400" dirty="0"/>
              <a:t>特征挖掘</a:t>
            </a:r>
            <a:r>
              <a:rPr lang="en-US" altLang="zh-CN" sz="2400" dirty="0"/>
              <a:t>-&gt;</a:t>
            </a:r>
            <a:r>
              <a:rPr lang="zh-CN" altLang="en-US" sz="2400" strike="sngStrike" dirty="0"/>
              <a:t>蒸馏</a:t>
            </a:r>
            <a:r>
              <a:rPr lang="en-US" altLang="zh-CN" sz="2400" strike="sngStrike" dirty="0"/>
              <a:t>-&gt;</a:t>
            </a:r>
            <a:r>
              <a:rPr lang="zh-CN" altLang="en-US" sz="2400" strike="sngStrike" dirty="0"/>
              <a:t>剪枝量化</a:t>
            </a:r>
          </a:p>
        </p:txBody>
      </p:sp>
    </p:spTree>
    <p:extLst>
      <p:ext uri="{BB962C8B-B14F-4D97-AF65-F5344CB8AC3E}">
        <p14:creationId xmlns:p14="http://schemas.microsoft.com/office/powerpoint/2010/main" val="21718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D28D2F-6884-4D80-BD5C-9FC1351E7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30058"/>
              </p:ext>
            </p:extLst>
          </p:nvPr>
        </p:nvGraphicFramePr>
        <p:xfrm>
          <a:off x="620295" y="55924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525509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78477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引申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8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美国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北京东城邮编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8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实体电话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13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9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273</Words>
  <Application>Microsoft Office PowerPoint</Application>
  <PresentationFormat>宽屏</PresentationFormat>
  <Paragraphs>62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研究内容：典型电力数据分发应用场景和数据泄露风险  </vt:lpstr>
      <vt:lpstr>项目：Related Page</vt:lpstr>
      <vt:lpstr>项目：Query 分类</vt:lpstr>
      <vt:lpstr>项目：训练过长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Lenovo</cp:lastModifiedBy>
  <cp:revision>14</cp:revision>
  <dcterms:created xsi:type="dcterms:W3CDTF">2022-03-18T10:55:57Z</dcterms:created>
  <dcterms:modified xsi:type="dcterms:W3CDTF">2023-04-17T09:24:49Z</dcterms:modified>
</cp:coreProperties>
</file>