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1" r:id="rId2"/>
    <p:sldId id="312" r:id="rId3"/>
    <p:sldId id="313" r:id="rId4"/>
    <p:sldId id="314" r:id="rId5"/>
    <p:sldId id="315" r:id="rId6"/>
    <p:sldId id="256" r:id="rId7"/>
    <p:sldId id="257" r:id="rId8"/>
    <p:sldId id="317" r:id="rId9"/>
    <p:sldId id="316" r:id="rId10"/>
    <p:sldId id="259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128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1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163FD-F6FF-4D7A-A821-19F215EF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48A9-E5CC-4492-80BC-8C56B073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1FF05-4F5D-4520-BF56-7A2CA2AF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93-E3E7-40B5-916F-966BEAFA569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E13E2-B130-4A9D-8811-25E3D21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9D774-8BB3-4519-95BA-FC57C3D7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8E2-8627-463F-8E28-AF7393132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</a:t>
            </a:r>
            <a:r>
              <a:rPr lang="en-US" altLang="zh-CN" sz="2800" b="1" dirty="0">
                <a:solidFill>
                  <a:prstClr val="black"/>
                </a:solidFill>
              </a:rPr>
              <a:t>Related Page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背景：根据用户</a:t>
            </a:r>
            <a:r>
              <a:rPr lang="en-US" altLang="zh-CN" sz="2400" dirty="0"/>
              <a:t>Query</a:t>
            </a:r>
            <a:r>
              <a:rPr lang="zh-CN" altLang="en-US" sz="2400" dirty="0"/>
              <a:t>问题给出</a:t>
            </a:r>
            <a:r>
              <a:rPr lang="en-US" altLang="zh-CN" sz="2400" dirty="0"/>
              <a:t>item</a:t>
            </a:r>
            <a:r>
              <a:rPr lang="zh-CN" altLang="en-US" sz="2400" dirty="0"/>
              <a:t>结果，并据此产生相关推荐项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3918C4ED-6ACA-4473-8C60-948A9AFFD0BE}"/>
              </a:ext>
            </a:extLst>
          </p:cNvPr>
          <p:cNvSpPr/>
          <p:nvPr/>
        </p:nvSpPr>
        <p:spPr>
          <a:xfrm>
            <a:off x="1752917" y="1872563"/>
            <a:ext cx="3723985" cy="3965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9B68FFC-A984-4D41-B026-5E93F1A599B5}"/>
              </a:ext>
            </a:extLst>
          </p:cNvPr>
          <p:cNvSpPr/>
          <p:nvPr/>
        </p:nvSpPr>
        <p:spPr>
          <a:xfrm>
            <a:off x="6703941" y="1838258"/>
            <a:ext cx="4058349" cy="4064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597C98-F60D-4489-A1C1-D42CFEF69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3" r="50782"/>
          <a:stretch/>
        </p:blipFill>
        <p:spPr>
          <a:xfrm>
            <a:off x="1786404" y="1903055"/>
            <a:ext cx="3507438" cy="393457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9F8FE67-671D-4DB4-B171-A21A2D7D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84"/>
          <a:stretch/>
        </p:blipFill>
        <p:spPr>
          <a:xfrm>
            <a:off x="6703941" y="1872563"/>
            <a:ext cx="3985799" cy="387959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E806F0D4-0DEE-4B31-8F4C-EFEDE85AAF44}"/>
              </a:ext>
            </a:extLst>
          </p:cNvPr>
          <p:cNvSpPr/>
          <p:nvPr/>
        </p:nvSpPr>
        <p:spPr>
          <a:xfrm>
            <a:off x="2463813" y="1903055"/>
            <a:ext cx="2874070" cy="58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88A5F4A-0200-48A8-93BC-25A36E8398B5}"/>
              </a:ext>
            </a:extLst>
          </p:cNvPr>
          <p:cNvSpPr/>
          <p:nvPr/>
        </p:nvSpPr>
        <p:spPr>
          <a:xfrm>
            <a:off x="3024649" y="1445975"/>
            <a:ext cx="119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F0D57E1-0A95-46BB-9E2C-B018B2219FA0}"/>
              </a:ext>
            </a:extLst>
          </p:cNvPr>
          <p:cNvSpPr/>
          <p:nvPr/>
        </p:nvSpPr>
        <p:spPr>
          <a:xfrm>
            <a:off x="2463813" y="3667687"/>
            <a:ext cx="2874070" cy="208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BFBF732-87BD-4927-8091-E8C55DFECE87}"/>
              </a:ext>
            </a:extLst>
          </p:cNvPr>
          <p:cNvSpPr/>
          <p:nvPr/>
        </p:nvSpPr>
        <p:spPr>
          <a:xfrm>
            <a:off x="3137308" y="5824135"/>
            <a:ext cx="10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结果</a:t>
            </a:r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31C560-0C7B-4B45-B605-834CABA5C1AC}"/>
              </a:ext>
            </a:extLst>
          </p:cNvPr>
          <p:cNvSpPr/>
          <p:nvPr/>
        </p:nvSpPr>
        <p:spPr>
          <a:xfrm>
            <a:off x="6887000" y="1981200"/>
            <a:ext cx="3518595" cy="356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1FDF88-1DF4-4080-A823-9472FFF3BE90}"/>
              </a:ext>
            </a:extLst>
          </p:cNvPr>
          <p:cNvSpPr/>
          <p:nvPr/>
        </p:nvSpPr>
        <p:spPr>
          <a:xfrm>
            <a:off x="7574528" y="1468926"/>
            <a:ext cx="23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相关推荐</a:t>
            </a:r>
            <a:r>
              <a:rPr lang="en-US" altLang="zh-CN" dirty="0"/>
              <a:t>Related Page</a:t>
            </a:r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FB8F96A9-FD78-4767-ADD2-5589B4480866}"/>
              </a:ext>
            </a:extLst>
          </p:cNvPr>
          <p:cNvSpPr/>
          <p:nvPr/>
        </p:nvSpPr>
        <p:spPr>
          <a:xfrm rot="5400000" flipH="1">
            <a:off x="5795842" y="2312487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9" name="箭头: 直角上 48">
            <a:extLst>
              <a:ext uri="{FF2B5EF4-FFF2-40B4-BE49-F238E27FC236}">
                <a16:creationId xmlns:a16="http://schemas.microsoft.com/office/drawing/2014/main" id="{898DD34F-7058-4F32-8C85-2648E89C036D}"/>
              </a:ext>
            </a:extLst>
          </p:cNvPr>
          <p:cNvSpPr/>
          <p:nvPr/>
        </p:nvSpPr>
        <p:spPr>
          <a:xfrm rot="5400000">
            <a:off x="5795841" y="3641504"/>
            <a:ext cx="716936" cy="1058645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07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</a:t>
            </a:r>
            <a:r>
              <a:rPr lang="en-US" altLang="zh-CN" sz="2800" b="1" dirty="0">
                <a:solidFill>
                  <a:prstClr val="black"/>
                </a:solidFill>
              </a:rPr>
              <a:t>Query </a:t>
            </a:r>
            <a:r>
              <a:rPr lang="zh-CN" altLang="en-US" sz="2800" b="1" dirty="0">
                <a:solidFill>
                  <a:prstClr val="black"/>
                </a:solidFill>
              </a:rPr>
              <a:t>分类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介绍：从</a:t>
            </a:r>
            <a:r>
              <a:rPr lang="en-US" altLang="zh-CN" sz="2400" dirty="0"/>
              <a:t>Query</a:t>
            </a:r>
            <a:r>
              <a:rPr lang="zh-CN" altLang="en-US" sz="2400" dirty="0"/>
              <a:t>角度出发，判断是否进行推荐。并非所有</a:t>
            </a:r>
            <a:r>
              <a:rPr lang="en-US" altLang="zh-CN" sz="2400" dirty="0"/>
              <a:t>Query</a:t>
            </a:r>
            <a:r>
              <a:rPr lang="zh-CN" altLang="en-US" sz="2400" dirty="0"/>
              <a:t>都值得推荐。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4C8516E-5560-4455-AE99-BC24D9AF9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17380"/>
              </p:ext>
            </p:extLst>
          </p:nvPr>
        </p:nvGraphicFramePr>
        <p:xfrm>
          <a:off x="1692279" y="149084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25509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847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不适合推荐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#fas@251t21s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无意义的乱码搜索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 + 1 =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8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年生产的蓝天模具的神舟电脑的电池型号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用户目标明确，不太可能会进行相关点击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1364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3E62047-B924-460C-AB8A-D4E445A5E351}"/>
              </a:ext>
            </a:extLst>
          </p:cNvPr>
          <p:cNvSpPr txBox="1"/>
          <p:nvPr/>
        </p:nvSpPr>
        <p:spPr>
          <a:xfrm>
            <a:off x="612755" y="344223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生产流程：数据分割</a:t>
            </a:r>
            <a:r>
              <a:rPr lang="en-US" altLang="zh-CN" sz="2400" dirty="0"/>
              <a:t>-&gt;</a:t>
            </a:r>
            <a:r>
              <a:rPr lang="zh-CN" altLang="en-US" sz="2400" dirty="0"/>
              <a:t>确定标签</a:t>
            </a:r>
            <a:r>
              <a:rPr lang="en-US" altLang="zh-CN" sz="2400" dirty="0"/>
              <a:t>-&gt;</a:t>
            </a:r>
            <a:r>
              <a:rPr lang="zh-CN" altLang="en-US" sz="2400" dirty="0"/>
              <a:t>训练</a:t>
            </a:r>
            <a:r>
              <a:rPr lang="en-US" altLang="zh-CN" sz="2400" dirty="0"/>
              <a:t>-&gt;</a:t>
            </a:r>
            <a:r>
              <a:rPr lang="zh-CN" altLang="en-US" sz="2400" dirty="0"/>
              <a:t>特征挖掘</a:t>
            </a:r>
            <a:r>
              <a:rPr lang="en-US" altLang="zh-CN" sz="2400" dirty="0"/>
              <a:t>-&gt;</a:t>
            </a:r>
            <a:r>
              <a:rPr lang="zh-CN" altLang="en-US" sz="2400" strike="sngStrike" dirty="0"/>
              <a:t>蒸馏</a:t>
            </a:r>
            <a:r>
              <a:rPr lang="en-US" altLang="zh-CN" sz="2400" strike="sngStrike" dirty="0"/>
              <a:t>-&gt;</a:t>
            </a:r>
            <a:r>
              <a:rPr lang="zh-CN" altLang="en-US" sz="2400" strike="sngStrike" dirty="0"/>
              <a:t>剪枝量化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ABB811C-9A76-41AB-B475-3774E623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3" y="3893534"/>
            <a:ext cx="826174" cy="8882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CA009B-B8C9-48A8-A505-5268E260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3" y="4838310"/>
            <a:ext cx="826174" cy="8882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030375-6DCA-4E91-AB2E-2609A595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3" y="5783086"/>
            <a:ext cx="826174" cy="88828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89A69FE-35CA-45F0-A7E0-292CFCBF7ADA}"/>
              </a:ext>
            </a:extLst>
          </p:cNvPr>
          <p:cNvSpPr/>
          <p:nvPr/>
        </p:nvSpPr>
        <p:spPr>
          <a:xfrm>
            <a:off x="7457922" y="4153008"/>
            <a:ext cx="1716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Query1,not click</a:t>
            </a:r>
          </a:p>
          <a:p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4F2E1A-AFC0-4D4E-B0B1-70FA2F505F52}"/>
              </a:ext>
            </a:extLst>
          </p:cNvPr>
          <p:cNvSpPr/>
          <p:nvPr/>
        </p:nvSpPr>
        <p:spPr>
          <a:xfrm>
            <a:off x="7457922" y="5030790"/>
            <a:ext cx="1691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Query1,click, </a:t>
            </a:r>
          </a:p>
          <a:p>
            <a:r>
              <a:rPr lang="en-US" altLang="zh-CN" dirty="0"/>
              <a:t>dwell time &gt;=30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F2EA8A-C07B-498D-A71F-EC63605F588A}"/>
              </a:ext>
            </a:extLst>
          </p:cNvPr>
          <p:cNvSpPr/>
          <p:nvPr/>
        </p:nvSpPr>
        <p:spPr>
          <a:xfrm>
            <a:off x="7379375" y="6014418"/>
            <a:ext cx="176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 not click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55156C-F944-4F01-BC1C-D0187D5DDD50}"/>
              </a:ext>
            </a:extLst>
          </p:cNvPr>
          <p:cNvSpPr/>
          <p:nvPr/>
        </p:nvSpPr>
        <p:spPr>
          <a:xfrm>
            <a:off x="7272912" y="4092331"/>
            <a:ext cx="1901698" cy="2579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4CB965-BBEB-459D-AD26-36AB5D712CE4}"/>
              </a:ext>
            </a:extLst>
          </p:cNvPr>
          <p:cNvSpPr/>
          <p:nvPr/>
        </p:nvSpPr>
        <p:spPr>
          <a:xfrm>
            <a:off x="7272912" y="4905429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206C45-91F8-4ABB-AF95-0D6D3C73123D}"/>
              </a:ext>
            </a:extLst>
          </p:cNvPr>
          <p:cNvSpPr/>
          <p:nvPr/>
        </p:nvSpPr>
        <p:spPr>
          <a:xfrm>
            <a:off x="10038442" y="4909486"/>
            <a:ext cx="1901698" cy="817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A2DBD-4845-44AB-979E-E7F6ADC247A2}"/>
              </a:ext>
            </a:extLst>
          </p:cNvPr>
          <p:cNvSpPr/>
          <p:nvPr/>
        </p:nvSpPr>
        <p:spPr>
          <a:xfrm>
            <a:off x="10212700" y="5097784"/>
            <a:ext cx="155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Query1,Label1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5D9A830-CD16-4154-A3F7-D884630D8B0B}"/>
              </a:ext>
            </a:extLst>
          </p:cNvPr>
          <p:cNvSpPr/>
          <p:nvPr/>
        </p:nvSpPr>
        <p:spPr>
          <a:xfrm>
            <a:off x="9357508" y="5097784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A0867F-B23C-43C5-A104-F32260BBD6BE}"/>
              </a:ext>
            </a:extLst>
          </p:cNvPr>
          <p:cNvSpPr/>
          <p:nvPr/>
        </p:nvSpPr>
        <p:spPr>
          <a:xfrm>
            <a:off x="318935" y="4100361"/>
            <a:ext cx="17166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Query1,not click</a:t>
            </a:r>
          </a:p>
          <a:p>
            <a:r>
              <a:rPr lang="zh-CN" altLang="en-US" dirty="0"/>
              <a:t>第一批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29AE5BB-449A-47CE-93BC-60F39E60C010}"/>
              </a:ext>
            </a:extLst>
          </p:cNvPr>
          <p:cNvSpPr/>
          <p:nvPr/>
        </p:nvSpPr>
        <p:spPr>
          <a:xfrm>
            <a:off x="318935" y="4978143"/>
            <a:ext cx="1453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Query1,click, </a:t>
            </a:r>
          </a:p>
          <a:p>
            <a:r>
              <a:rPr lang="zh-CN" altLang="en-US" dirty="0"/>
              <a:t>第二批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7E577F-063F-4D3B-B7B7-3325F1CFEE5E}"/>
              </a:ext>
            </a:extLst>
          </p:cNvPr>
          <p:cNvSpPr/>
          <p:nvPr/>
        </p:nvSpPr>
        <p:spPr>
          <a:xfrm>
            <a:off x="292485" y="5829384"/>
            <a:ext cx="1769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Query2, not click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批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01FB29-E9FE-4FB0-BDBC-A039BC6BB0DE}"/>
              </a:ext>
            </a:extLst>
          </p:cNvPr>
          <p:cNvSpPr/>
          <p:nvPr/>
        </p:nvSpPr>
        <p:spPr>
          <a:xfrm>
            <a:off x="133925" y="4039684"/>
            <a:ext cx="1901698" cy="2579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C4AFD-2A8F-4E26-B4CF-7F7E25547AEC}"/>
              </a:ext>
            </a:extLst>
          </p:cNvPr>
          <p:cNvSpPr/>
          <p:nvPr/>
        </p:nvSpPr>
        <p:spPr>
          <a:xfrm>
            <a:off x="133925" y="4852782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D0D81F9-2D15-4D95-8679-44F7E743AFA3}"/>
              </a:ext>
            </a:extLst>
          </p:cNvPr>
          <p:cNvSpPr/>
          <p:nvPr/>
        </p:nvSpPr>
        <p:spPr>
          <a:xfrm>
            <a:off x="133926" y="4039685"/>
            <a:ext cx="1901698" cy="8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C4FBA8-3E7F-4643-BD05-BC91FB910245}"/>
              </a:ext>
            </a:extLst>
          </p:cNvPr>
          <p:cNvSpPr/>
          <p:nvPr/>
        </p:nvSpPr>
        <p:spPr>
          <a:xfrm>
            <a:off x="2776215" y="4511737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993C88E-CFF0-4FEB-BD51-3503E7C8A0A2}"/>
              </a:ext>
            </a:extLst>
          </p:cNvPr>
          <p:cNvSpPr/>
          <p:nvPr/>
        </p:nvSpPr>
        <p:spPr>
          <a:xfrm>
            <a:off x="2776215" y="5807669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hash2</a:t>
            </a:r>
            <a:endParaRPr lang="zh-CN" altLang="en-US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C625E577-D700-459C-A96C-C5450BC7D6E6}"/>
              </a:ext>
            </a:extLst>
          </p:cNvPr>
          <p:cNvSpPr/>
          <p:nvPr/>
        </p:nvSpPr>
        <p:spPr>
          <a:xfrm>
            <a:off x="2141870" y="4630660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C571FC14-5CB8-47D9-B039-61BC7F6B54EB}"/>
              </a:ext>
            </a:extLst>
          </p:cNvPr>
          <p:cNvSpPr/>
          <p:nvPr/>
        </p:nvSpPr>
        <p:spPr>
          <a:xfrm>
            <a:off x="2141870" y="5894574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695518-0B78-4083-BB09-61AD2E7C168E}"/>
              </a:ext>
            </a:extLst>
          </p:cNvPr>
          <p:cNvSpPr/>
          <p:nvPr/>
        </p:nvSpPr>
        <p:spPr>
          <a:xfrm>
            <a:off x="4039905" y="4517556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D5A9BE3-0FA6-48A6-860C-13D944C76B8D}"/>
              </a:ext>
            </a:extLst>
          </p:cNvPr>
          <p:cNvSpPr/>
          <p:nvPr/>
        </p:nvSpPr>
        <p:spPr>
          <a:xfrm>
            <a:off x="4047020" y="5808933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87711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项目：训练过程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样本不平衡：正样本比负样本</a:t>
            </a:r>
            <a:r>
              <a:rPr lang="en-US" altLang="zh-CN" sz="2400" dirty="0"/>
              <a:t>1:37</a:t>
            </a:r>
            <a:r>
              <a:rPr lang="zh-CN" altLang="en-US" sz="2400" dirty="0"/>
              <a:t>。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62047-B924-460C-AB8A-D4E445A5E351}"/>
              </a:ext>
            </a:extLst>
          </p:cNvPr>
          <p:cNvSpPr txBox="1"/>
          <p:nvPr/>
        </p:nvSpPr>
        <p:spPr>
          <a:xfrm>
            <a:off x="612755" y="359415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特征挖掘：</a:t>
            </a:r>
            <a:r>
              <a:rPr lang="en-US" altLang="zh-CN" sz="2400" dirty="0"/>
              <a:t>Top1</a:t>
            </a:r>
            <a:r>
              <a:rPr lang="zh-CN" altLang="en-US" sz="2400" dirty="0"/>
              <a:t>搜索结果，有些</a:t>
            </a:r>
            <a:r>
              <a:rPr lang="en-US" altLang="zh-CN" sz="2400" dirty="0"/>
              <a:t>Query</a:t>
            </a:r>
            <a:r>
              <a:rPr lang="zh-CN" altLang="en-US" sz="2400" dirty="0"/>
              <a:t>点击率很高，但是本身信息量不足。</a:t>
            </a:r>
            <a:endParaRPr lang="zh-CN" altLang="en-US" sz="2400" strike="sngStrike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4A9451-1466-4AA0-8DF2-DFF9BFDFD5E8}"/>
              </a:ext>
            </a:extLst>
          </p:cNvPr>
          <p:cNvSpPr/>
          <p:nvPr/>
        </p:nvSpPr>
        <p:spPr>
          <a:xfrm>
            <a:off x="1412529" y="2135767"/>
            <a:ext cx="122872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正样本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8210F6-8800-44EB-93D8-C81F2EEB940E}"/>
              </a:ext>
            </a:extLst>
          </p:cNvPr>
          <p:cNvSpPr/>
          <p:nvPr/>
        </p:nvSpPr>
        <p:spPr>
          <a:xfrm>
            <a:off x="3759489" y="1407219"/>
            <a:ext cx="1228725" cy="563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负样本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65CD66-5814-4FF4-8967-1D62AAA44F25}"/>
              </a:ext>
            </a:extLst>
          </p:cNvPr>
          <p:cNvSpPr/>
          <p:nvPr/>
        </p:nvSpPr>
        <p:spPr>
          <a:xfrm>
            <a:off x="3759488" y="2151688"/>
            <a:ext cx="1228725" cy="563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负样本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2A53AF-26B4-4E9B-81D6-43667731D39C}"/>
              </a:ext>
            </a:extLst>
          </p:cNvPr>
          <p:cNvSpPr/>
          <p:nvPr/>
        </p:nvSpPr>
        <p:spPr>
          <a:xfrm>
            <a:off x="3759489" y="2910516"/>
            <a:ext cx="1228725" cy="563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负样本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F1155E0-F0BE-4877-B7BE-6249F498EB17}"/>
              </a:ext>
            </a:extLst>
          </p:cNvPr>
          <p:cNvCxnSpPr/>
          <p:nvPr/>
        </p:nvCxnSpPr>
        <p:spPr>
          <a:xfrm flipV="1">
            <a:off x="2877312" y="1700784"/>
            <a:ext cx="762000" cy="4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42A11F5-B345-430A-9940-D589EFC538AB}"/>
              </a:ext>
            </a:extLst>
          </p:cNvPr>
          <p:cNvCxnSpPr/>
          <p:nvPr/>
        </p:nvCxnSpPr>
        <p:spPr>
          <a:xfrm>
            <a:off x="2877312" y="2414016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6CAB66-A5C6-47DF-9FC6-D8CBB1B2799C}"/>
              </a:ext>
            </a:extLst>
          </p:cNvPr>
          <p:cNvCxnSpPr/>
          <p:nvPr/>
        </p:nvCxnSpPr>
        <p:spPr>
          <a:xfrm>
            <a:off x="2877312" y="2602992"/>
            <a:ext cx="762000" cy="55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807536-291D-46EE-B3FD-C18656E87982}"/>
              </a:ext>
            </a:extLst>
          </p:cNvPr>
          <p:cNvCxnSpPr/>
          <p:nvPr/>
        </p:nvCxnSpPr>
        <p:spPr>
          <a:xfrm>
            <a:off x="5096256" y="1700784"/>
            <a:ext cx="999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416EDF-330B-4344-AB35-CD067AF8E00A}"/>
              </a:ext>
            </a:extLst>
          </p:cNvPr>
          <p:cNvCxnSpPr/>
          <p:nvPr/>
        </p:nvCxnSpPr>
        <p:spPr>
          <a:xfrm>
            <a:off x="5096256" y="2414016"/>
            <a:ext cx="999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6C223C9-4A52-4B7D-A993-4D7D1EA8A51B}"/>
              </a:ext>
            </a:extLst>
          </p:cNvPr>
          <p:cNvCxnSpPr/>
          <p:nvPr/>
        </p:nvCxnSpPr>
        <p:spPr>
          <a:xfrm>
            <a:off x="5096256" y="3157728"/>
            <a:ext cx="999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3AE4AE5-864E-4CC3-8321-FB2641D20839}"/>
              </a:ext>
            </a:extLst>
          </p:cNvPr>
          <p:cNvSpPr/>
          <p:nvPr/>
        </p:nvSpPr>
        <p:spPr>
          <a:xfrm>
            <a:off x="6289329" y="1407219"/>
            <a:ext cx="1228725" cy="563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Epoch0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754A24-F7A0-431F-A29C-282E17EE3B4E}"/>
              </a:ext>
            </a:extLst>
          </p:cNvPr>
          <p:cNvSpPr/>
          <p:nvPr/>
        </p:nvSpPr>
        <p:spPr>
          <a:xfrm>
            <a:off x="6289329" y="2153855"/>
            <a:ext cx="1228725" cy="563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Epoch1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D48192-90C2-4C5D-B172-F62DDDE2999A}"/>
              </a:ext>
            </a:extLst>
          </p:cNvPr>
          <p:cNvSpPr/>
          <p:nvPr/>
        </p:nvSpPr>
        <p:spPr>
          <a:xfrm>
            <a:off x="6289328" y="2894595"/>
            <a:ext cx="1228725" cy="563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Epoch2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68757D-0F64-4448-9D88-14CEC82F2F00}"/>
              </a:ext>
            </a:extLst>
          </p:cNvPr>
          <p:cNvSpPr/>
          <p:nvPr/>
        </p:nvSpPr>
        <p:spPr>
          <a:xfrm>
            <a:off x="8004432" y="1940504"/>
            <a:ext cx="3285360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对正样本的重复使用，也带来了多轮的读写需求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1DE1FC-9960-4EE9-9CCB-0305AC6AB859}"/>
              </a:ext>
            </a:extLst>
          </p:cNvPr>
          <p:cNvSpPr/>
          <p:nvPr/>
        </p:nvSpPr>
        <p:spPr>
          <a:xfrm>
            <a:off x="5272314" y="1380857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1:1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343E9A-F439-4238-A843-611F1C7105AF}"/>
              </a:ext>
            </a:extLst>
          </p:cNvPr>
          <p:cNvSpPr/>
          <p:nvPr/>
        </p:nvSpPr>
        <p:spPr>
          <a:xfrm>
            <a:off x="5291271" y="2112220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1:1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E488EC-A86B-414C-BFEC-6A83F6757A97}"/>
              </a:ext>
            </a:extLst>
          </p:cNvPr>
          <p:cNvSpPr/>
          <p:nvPr/>
        </p:nvSpPr>
        <p:spPr>
          <a:xfrm>
            <a:off x="5291271" y="2856074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1:1</a:t>
            </a:r>
            <a:endParaRPr lang="zh-CN" altLang="en-US" dirty="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3732399-4D16-4193-BCC3-23611D6A6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67480"/>
              </p:ext>
            </p:extLst>
          </p:nvPr>
        </p:nvGraphicFramePr>
        <p:xfrm>
          <a:off x="1412529" y="4541460"/>
          <a:ext cx="8120408" cy="148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204">
                  <a:extLst>
                    <a:ext uri="{9D8B030D-6E8A-4147-A177-3AD203B41FA5}">
                      <a16:colId xmlns:a16="http://schemas.microsoft.com/office/drawing/2014/main" val="1152550915"/>
                    </a:ext>
                  </a:extLst>
                </a:gridCol>
                <a:gridCol w="4060204">
                  <a:extLst>
                    <a:ext uri="{9D8B030D-6E8A-4147-A177-3AD203B41FA5}">
                      <a16:colId xmlns:a16="http://schemas.microsoft.com/office/drawing/2014/main" val="2878477156"/>
                    </a:ext>
                  </a:extLst>
                </a:gridCol>
              </a:tblGrid>
              <a:tr h="370832">
                <a:tc>
                  <a:txBody>
                    <a:bodyPr/>
                    <a:lstStyle/>
                    <a:p>
                      <a:r>
                        <a:rPr lang="en-US" altLang="zh-CN" dirty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1410"/>
                  </a:ext>
                </a:extLst>
              </a:tr>
              <a:tr h="370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美国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3113"/>
                  </a:ext>
                </a:extLst>
              </a:tr>
              <a:tr h="370832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北京东城邮编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87855"/>
                  </a:ext>
                </a:extLst>
              </a:tr>
              <a:tr h="370832"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实体电话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1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项目：特征分析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时间特征分析：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62047-B924-460C-AB8A-D4E445A5E351}"/>
              </a:ext>
            </a:extLst>
          </p:cNvPr>
          <p:cNvSpPr txBox="1"/>
          <p:nvPr/>
        </p:nvSpPr>
        <p:spPr>
          <a:xfrm>
            <a:off x="941939" y="139647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数据显示，在某些时间，尤其是非工作日，用户更愿意点击推荐结果</a:t>
            </a:r>
            <a:endParaRPr lang="zh-CN" altLang="en-US" sz="2400" strike="sngStrike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10C65A-CBDF-4A8F-A9F8-D2600CB18CF8}"/>
              </a:ext>
            </a:extLst>
          </p:cNvPr>
          <p:cNvCxnSpPr/>
          <p:nvPr/>
        </p:nvCxnSpPr>
        <p:spPr>
          <a:xfrm>
            <a:off x="5516880" y="2176272"/>
            <a:ext cx="0" cy="409651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D128964-8994-485E-B43B-7DADD9FD9DE4}"/>
              </a:ext>
            </a:extLst>
          </p:cNvPr>
          <p:cNvSpPr txBox="1"/>
          <p:nvPr/>
        </p:nvSpPr>
        <p:spPr>
          <a:xfrm>
            <a:off x="716386" y="2170176"/>
            <a:ext cx="474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可能</a:t>
            </a:r>
            <a:r>
              <a:rPr lang="en-US" altLang="zh-CN" sz="2000" dirty="0"/>
              <a:t>1</a:t>
            </a:r>
            <a:r>
              <a:rPr lang="zh-CN" altLang="en-US" sz="2000" dirty="0"/>
              <a:t>：在周末用户有更多空余时间，更愿意进行相关推荐</a:t>
            </a:r>
            <a:endParaRPr lang="zh-CN" altLang="en-US" sz="2000" strike="sngStrike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9CF6FE-5915-461D-B09B-6E0C43F8E2E1}"/>
              </a:ext>
            </a:extLst>
          </p:cNvPr>
          <p:cNvSpPr txBox="1"/>
          <p:nvPr/>
        </p:nvSpPr>
        <p:spPr>
          <a:xfrm>
            <a:off x="5666338" y="2176272"/>
            <a:ext cx="474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可能</a:t>
            </a:r>
            <a:r>
              <a:rPr lang="en-US" altLang="zh-CN" sz="2000" dirty="0"/>
              <a:t>2</a:t>
            </a:r>
            <a:r>
              <a:rPr lang="zh-CN" altLang="en-US" sz="2000" dirty="0"/>
              <a:t>：在非工作日，用户的搜索内容不同，导致点击情况不同</a:t>
            </a:r>
            <a:endParaRPr lang="zh-CN" altLang="en-US" sz="2000" strike="sngStrike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A68051-CCDD-4000-B045-C999EA39E63D}"/>
              </a:ext>
            </a:extLst>
          </p:cNvPr>
          <p:cNvSpPr/>
          <p:nvPr/>
        </p:nvSpPr>
        <p:spPr>
          <a:xfrm>
            <a:off x="734868" y="3758233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Query1,weekend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152DFF-9F1E-4ECB-89C0-BACAEA49632C}"/>
              </a:ext>
            </a:extLst>
          </p:cNvPr>
          <p:cNvSpPr/>
          <p:nvPr/>
        </p:nvSpPr>
        <p:spPr>
          <a:xfrm>
            <a:off x="859950" y="4576420"/>
            <a:ext cx="143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B3B377-DAAA-487A-B522-AA0D44029599}"/>
              </a:ext>
            </a:extLst>
          </p:cNvPr>
          <p:cNvSpPr/>
          <p:nvPr/>
        </p:nvSpPr>
        <p:spPr>
          <a:xfrm>
            <a:off x="828933" y="5363089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Query2,weekend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674CD7-B24C-459A-99C4-8CD49089B71F}"/>
              </a:ext>
            </a:extLst>
          </p:cNvPr>
          <p:cNvSpPr/>
          <p:nvPr/>
        </p:nvSpPr>
        <p:spPr>
          <a:xfrm>
            <a:off x="670373" y="3573389"/>
            <a:ext cx="1901698" cy="23793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D88093-F384-4FA6-9A56-CA086537D0A0}"/>
              </a:ext>
            </a:extLst>
          </p:cNvPr>
          <p:cNvSpPr/>
          <p:nvPr/>
        </p:nvSpPr>
        <p:spPr>
          <a:xfrm>
            <a:off x="670373" y="4386487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879383-5F3A-41FC-8271-638C7748B43C}"/>
              </a:ext>
            </a:extLst>
          </p:cNvPr>
          <p:cNvSpPr/>
          <p:nvPr/>
        </p:nvSpPr>
        <p:spPr>
          <a:xfrm>
            <a:off x="670374" y="3573390"/>
            <a:ext cx="1901698" cy="8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DEF30D-0542-49EB-B471-A3122E14E165}"/>
              </a:ext>
            </a:extLst>
          </p:cNvPr>
          <p:cNvSpPr/>
          <p:nvPr/>
        </p:nvSpPr>
        <p:spPr>
          <a:xfrm>
            <a:off x="3698071" y="3653812"/>
            <a:ext cx="1593254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Query0,label 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431ACC-CBF2-4E4E-862F-13F2572456D0}"/>
              </a:ext>
            </a:extLst>
          </p:cNvPr>
          <p:cNvSpPr/>
          <p:nvPr/>
        </p:nvSpPr>
        <p:spPr>
          <a:xfrm>
            <a:off x="3698070" y="4555215"/>
            <a:ext cx="159325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Query0,label 1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77BEED2B-980E-4F35-8CF8-CE326B44D220}"/>
              </a:ext>
            </a:extLst>
          </p:cNvPr>
          <p:cNvSpPr/>
          <p:nvPr/>
        </p:nvSpPr>
        <p:spPr>
          <a:xfrm>
            <a:off x="2856960" y="3806882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7E084D6-EC20-4027-AC52-070797DC37AC}"/>
              </a:ext>
            </a:extLst>
          </p:cNvPr>
          <p:cNvSpPr/>
          <p:nvPr/>
        </p:nvSpPr>
        <p:spPr>
          <a:xfrm>
            <a:off x="2858930" y="4640483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2E0E7D-F0C7-44F8-ACF1-5CBC606847F5}"/>
              </a:ext>
            </a:extLst>
          </p:cNvPr>
          <p:cNvSpPr/>
          <p:nvPr/>
        </p:nvSpPr>
        <p:spPr>
          <a:xfrm>
            <a:off x="5953044" y="3651710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Query1,weekend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5EAA0C-A4BD-4B80-B437-709EAF6919A4}"/>
              </a:ext>
            </a:extLst>
          </p:cNvPr>
          <p:cNvSpPr/>
          <p:nvPr/>
        </p:nvSpPr>
        <p:spPr>
          <a:xfrm>
            <a:off x="6078126" y="4469897"/>
            <a:ext cx="143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21B7A63-9763-421D-83E1-A10E8EA9E403}"/>
              </a:ext>
            </a:extLst>
          </p:cNvPr>
          <p:cNvSpPr/>
          <p:nvPr/>
        </p:nvSpPr>
        <p:spPr>
          <a:xfrm>
            <a:off x="6047109" y="5256566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Query2,weekend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BB3E054-2BC2-4B9E-BEAC-8EE7D5D3B10D}"/>
              </a:ext>
            </a:extLst>
          </p:cNvPr>
          <p:cNvSpPr/>
          <p:nvPr/>
        </p:nvSpPr>
        <p:spPr>
          <a:xfrm>
            <a:off x="5888549" y="3466866"/>
            <a:ext cx="1901698" cy="23793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C6501B0-8385-4580-993A-AF6C68448AAF}"/>
              </a:ext>
            </a:extLst>
          </p:cNvPr>
          <p:cNvSpPr/>
          <p:nvPr/>
        </p:nvSpPr>
        <p:spPr>
          <a:xfrm>
            <a:off x="5888549" y="4279964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4A91E67-C419-4E8C-8C01-270F2D3F060B}"/>
              </a:ext>
            </a:extLst>
          </p:cNvPr>
          <p:cNvSpPr/>
          <p:nvPr/>
        </p:nvSpPr>
        <p:spPr>
          <a:xfrm>
            <a:off x="5888550" y="3466867"/>
            <a:ext cx="1901698" cy="8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CBB41C-DA10-4491-BD8F-633F749AD01A}"/>
              </a:ext>
            </a:extLst>
          </p:cNvPr>
          <p:cNvSpPr/>
          <p:nvPr/>
        </p:nvSpPr>
        <p:spPr>
          <a:xfrm>
            <a:off x="9484994" y="4027711"/>
            <a:ext cx="2481454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Query0,week,label 0</a:t>
            </a:r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663127B7-D5F1-4F9D-BC72-503A33BA1306}"/>
              </a:ext>
            </a:extLst>
          </p:cNvPr>
          <p:cNvSpPr/>
          <p:nvPr/>
        </p:nvSpPr>
        <p:spPr>
          <a:xfrm>
            <a:off x="8161915" y="4105331"/>
            <a:ext cx="945509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D87D1D-230B-4823-A1C9-4063D586F69B}"/>
              </a:ext>
            </a:extLst>
          </p:cNvPr>
          <p:cNvSpPr/>
          <p:nvPr/>
        </p:nvSpPr>
        <p:spPr>
          <a:xfrm>
            <a:off x="7932128" y="3381380"/>
            <a:ext cx="1455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取最高频率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Query</a:t>
            </a:r>
            <a:r>
              <a:rPr lang="zh-CN" altLang="en-US" dirty="0"/>
              <a:t>聚合</a:t>
            </a:r>
            <a:endParaRPr lang="en-US" altLang="zh-CN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35D5B1-40DE-48C5-9BA0-CD5DC1E687AC}"/>
              </a:ext>
            </a:extLst>
          </p:cNvPr>
          <p:cNvSpPr/>
          <p:nvPr/>
        </p:nvSpPr>
        <p:spPr>
          <a:xfrm>
            <a:off x="2636565" y="33159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时间聚合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6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6C08-AAFB-4A63-9F03-338D405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8" y="305349"/>
            <a:ext cx="10515600" cy="46808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prstClr val="black"/>
                </a:solidFill>
              </a:rPr>
              <a:t>项目：特征分析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时间特征分析：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62047-B924-460C-AB8A-D4E445A5E351}"/>
              </a:ext>
            </a:extLst>
          </p:cNvPr>
          <p:cNvSpPr txBox="1"/>
          <p:nvPr/>
        </p:nvSpPr>
        <p:spPr>
          <a:xfrm>
            <a:off x="941939" y="139647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数据显示，在某些时间，尤其是非工作日，用户更愿意点击推荐结果</a:t>
            </a:r>
            <a:endParaRPr lang="zh-CN" altLang="en-US" sz="2400" strike="sngStrike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10C65A-CBDF-4A8F-A9F8-D2600CB18CF8}"/>
              </a:ext>
            </a:extLst>
          </p:cNvPr>
          <p:cNvCxnSpPr/>
          <p:nvPr/>
        </p:nvCxnSpPr>
        <p:spPr>
          <a:xfrm>
            <a:off x="5516880" y="2176272"/>
            <a:ext cx="0" cy="409651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D128964-8994-485E-B43B-7DADD9FD9DE4}"/>
              </a:ext>
            </a:extLst>
          </p:cNvPr>
          <p:cNvSpPr txBox="1"/>
          <p:nvPr/>
        </p:nvSpPr>
        <p:spPr>
          <a:xfrm>
            <a:off x="716386" y="2170176"/>
            <a:ext cx="474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可能</a:t>
            </a:r>
            <a:r>
              <a:rPr lang="en-US" altLang="zh-CN" sz="2000" dirty="0"/>
              <a:t>1</a:t>
            </a:r>
            <a:r>
              <a:rPr lang="zh-CN" altLang="en-US" sz="2000" dirty="0"/>
              <a:t>：在周末用户有更多空余时间，更愿意进行相关推荐</a:t>
            </a:r>
            <a:endParaRPr lang="zh-CN" altLang="en-US" sz="2000" strike="sngStrike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9CF6FE-5915-461D-B09B-6E0C43F8E2E1}"/>
              </a:ext>
            </a:extLst>
          </p:cNvPr>
          <p:cNvSpPr txBox="1"/>
          <p:nvPr/>
        </p:nvSpPr>
        <p:spPr>
          <a:xfrm>
            <a:off x="5666338" y="2176272"/>
            <a:ext cx="474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可能</a:t>
            </a:r>
            <a:r>
              <a:rPr lang="en-US" altLang="zh-CN" sz="2000" dirty="0"/>
              <a:t>2</a:t>
            </a:r>
            <a:r>
              <a:rPr lang="zh-CN" altLang="en-US" sz="2000" dirty="0"/>
              <a:t>：在非工作日，用户的搜索内容不同，导致点击情况不同</a:t>
            </a:r>
            <a:endParaRPr lang="zh-CN" altLang="en-US" sz="2000" strike="sngStrike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A68051-CCDD-4000-B045-C999EA39E63D}"/>
              </a:ext>
            </a:extLst>
          </p:cNvPr>
          <p:cNvSpPr/>
          <p:nvPr/>
        </p:nvSpPr>
        <p:spPr>
          <a:xfrm>
            <a:off x="734868" y="3758233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Query1,weekend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152DFF-9F1E-4ECB-89C0-BACAEA49632C}"/>
              </a:ext>
            </a:extLst>
          </p:cNvPr>
          <p:cNvSpPr/>
          <p:nvPr/>
        </p:nvSpPr>
        <p:spPr>
          <a:xfrm>
            <a:off x="859950" y="4576420"/>
            <a:ext cx="143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B3B377-DAAA-487A-B522-AA0D44029599}"/>
              </a:ext>
            </a:extLst>
          </p:cNvPr>
          <p:cNvSpPr/>
          <p:nvPr/>
        </p:nvSpPr>
        <p:spPr>
          <a:xfrm>
            <a:off x="828933" y="5363089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Query2,weekend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674CD7-B24C-459A-99C4-8CD49089B71F}"/>
              </a:ext>
            </a:extLst>
          </p:cNvPr>
          <p:cNvSpPr/>
          <p:nvPr/>
        </p:nvSpPr>
        <p:spPr>
          <a:xfrm>
            <a:off x="670373" y="3573389"/>
            <a:ext cx="1901698" cy="23793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D88093-F384-4FA6-9A56-CA086537D0A0}"/>
              </a:ext>
            </a:extLst>
          </p:cNvPr>
          <p:cNvSpPr/>
          <p:nvPr/>
        </p:nvSpPr>
        <p:spPr>
          <a:xfrm>
            <a:off x="670373" y="4386487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879383-5F3A-41FC-8271-638C7748B43C}"/>
              </a:ext>
            </a:extLst>
          </p:cNvPr>
          <p:cNvSpPr/>
          <p:nvPr/>
        </p:nvSpPr>
        <p:spPr>
          <a:xfrm>
            <a:off x="670374" y="3573390"/>
            <a:ext cx="1901698" cy="8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DEF30D-0542-49EB-B471-A3122E14E165}"/>
              </a:ext>
            </a:extLst>
          </p:cNvPr>
          <p:cNvSpPr/>
          <p:nvPr/>
        </p:nvSpPr>
        <p:spPr>
          <a:xfrm>
            <a:off x="3698071" y="3653812"/>
            <a:ext cx="1593254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Query0,label 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431ACC-CBF2-4E4E-862F-13F2572456D0}"/>
              </a:ext>
            </a:extLst>
          </p:cNvPr>
          <p:cNvSpPr/>
          <p:nvPr/>
        </p:nvSpPr>
        <p:spPr>
          <a:xfrm>
            <a:off x="3698070" y="4555215"/>
            <a:ext cx="1593255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Query0,label 1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77BEED2B-980E-4F35-8CF8-CE326B44D220}"/>
              </a:ext>
            </a:extLst>
          </p:cNvPr>
          <p:cNvSpPr/>
          <p:nvPr/>
        </p:nvSpPr>
        <p:spPr>
          <a:xfrm>
            <a:off x="2856960" y="3806882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7E084D6-EC20-4027-AC52-070797DC37AC}"/>
              </a:ext>
            </a:extLst>
          </p:cNvPr>
          <p:cNvSpPr/>
          <p:nvPr/>
        </p:nvSpPr>
        <p:spPr>
          <a:xfrm>
            <a:off x="2858930" y="4640483"/>
            <a:ext cx="569495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2E0E7D-F0C7-44F8-ACF1-5CBC606847F5}"/>
              </a:ext>
            </a:extLst>
          </p:cNvPr>
          <p:cNvSpPr/>
          <p:nvPr/>
        </p:nvSpPr>
        <p:spPr>
          <a:xfrm>
            <a:off x="5953044" y="3651710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Query1,weekend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5EAA0C-A4BD-4B80-B437-709EAF6919A4}"/>
              </a:ext>
            </a:extLst>
          </p:cNvPr>
          <p:cNvSpPr/>
          <p:nvPr/>
        </p:nvSpPr>
        <p:spPr>
          <a:xfrm>
            <a:off x="6078126" y="4469897"/>
            <a:ext cx="143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Query1,week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21B7A63-9763-421D-83E1-A10E8EA9E403}"/>
              </a:ext>
            </a:extLst>
          </p:cNvPr>
          <p:cNvSpPr/>
          <p:nvPr/>
        </p:nvSpPr>
        <p:spPr>
          <a:xfrm>
            <a:off x="6047109" y="5256566"/>
            <a:ext cx="178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Query2,weekend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BB3E054-2BC2-4B9E-BEAC-8EE7D5D3B10D}"/>
              </a:ext>
            </a:extLst>
          </p:cNvPr>
          <p:cNvSpPr/>
          <p:nvPr/>
        </p:nvSpPr>
        <p:spPr>
          <a:xfrm>
            <a:off x="5888549" y="3466866"/>
            <a:ext cx="1901698" cy="23793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C6501B0-8385-4580-993A-AF6C68448AAF}"/>
              </a:ext>
            </a:extLst>
          </p:cNvPr>
          <p:cNvSpPr/>
          <p:nvPr/>
        </p:nvSpPr>
        <p:spPr>
          <a:xfrm>
            <a:off x="5888549" y="4279964"/>
            <a:ext cx="1901698" cy="81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4A91E67-C419-4E8C-8C01-270F2D3F060B}"/>
              </a:ext>
            </a:extLst>
          </p:cNvPr>
          <p:cNvSpPr/>
          <p:nvPr/>
        </p:nvSpPr>
        <p:spPr>
          <a:xfrm>
            <a:off x="5888550" y="3466867"/>
            <a:ext cx="1901698" cy="8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CBB41C-DA10-4491-BD8F-633F749AD01A}"/>
              </a:ext>
            </a:extLst>
          </p:cNvPr>
          <p:cNvSpPr/>
          <p:nvPr/>
        </p:nvSpPr>
        <p:spPr>
          <a:xfrm>
            <a:off x="9484994" y="4027711"/>
            <a:ext cx="2481454" cy="56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Query0,week,label 0</a:t>
            </a:r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663127B7-D5F1-4F9D-BC72-503A33BA1306}"/>
              </a:ext>
            </a:extLst>
          </p:cNvPr>
          <p:cNvSpPr/>
          <p:nvPr/>
        </p:nvSpPr>
        <p:spPr>
          <a:xfrm>
            <a:off x="8161915" y="4105331"/>
            <a:ext cx="945509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D87D1D-230B-4823-A1C9-4063D586F69B}"/>
              </a:ext>
            </a:extLst>
          </p:cNvPr>
          <p:cNvSpPr/>
          <p:nvPr/>
        </p:nvSpPr>
        <p:spPr>
          <a:xfrm>
            <a:off x="7932128" y="3381380"/>
            <a:ext cx="1455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取最高频率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Query</a:t>
            </a:r>
            <a:r>
              <a:rPr lang="zh-CN" altLang="en-US" dirty="0"/>
              <a:t>聚合</a:t>
            </a:r>
            <a:endParaRPr lang="en-US" altLang="zh-CN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35D5B1-40DE-48C5-9BA0-CD5DC1E687AC}"/>
              </a:ext>
            </a:extLst>
          </p:cNvPr>
          <p:cNvSpPr/>
          <p:nvPr/>
        </p:nvSpPr>
        <p:spPr>
          <a:xfrm>
            <a:off x="2636565" y="33159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时间聚合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0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4A3462-8F09-4AD0-B70A-EF85F62E146F}"/>
              </a:ext>
            </a:extLst>
          </p:cNvPr>
          <p:cNvSpPr txBox="1"/>
          <p:nvPr/>
        </p:nvSpPr>
        <p:spPr>
          <a:xfrm>
            <a:off x="6678275" y="1379175"/>
            <a:ext cx="437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Learning to rank</a:t>
            </a:r>
            <a:r>
              <a:rPr lang="zh-CN" altLang="en-US" sz="2400" dirty="0"/>
              <a:t>：</a:t>
            </a:r>
            <a:r>
              <a:rPr lang="en-US" altLang="zh-CN" sz="2400" dirty="0"/>
              <a:t>pairwise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D3B4B-A13D-4ABD-95D5-D8F6D601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248" y="5266126"/>
            <a:ext cx="5611008" cy="8002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48F452-99DE-4C9C-94A6-29F08A39EBCF}"/>
              </a:ext>
            </a:extLst>
          </p:cNvPr>
          <p:cNvSpPr txBox="1"/>
          <p:nvPr/>
        </p:nvSpPr>
        <p:spPr>
          <a:xfrm>
            <a:off x="6175248" y="5866283"/>
            <a:ext cx="592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</a:t>
            </a:r>
            <a:r>
              <a:rPr lang="en-US" altLang="zh-CN" sz="2000" dirty="0"/>
              <a:t>x1 &gt; x2,</a:t>
            </a:r>
            <a:r>
              <a:rPr lang="zh-CN" altLang="en-US" sz="2000" dirty="0"/>
              <a:t>则</a:t>
            </a:r>
            <a:r>
              <a:rPr lang="en-US" altLang="zh-CN" sz="2000" dirty="0"/>
              <a:t>y = 1,</a:t>
            </a:r>
            <a:r>
              <a:rPr lang="zh-CN" altLang="en-US" sz="2000" dirty="0"/>
              <a:t>当</a:t>
            </a:r>
            <a:r>
              <a:rPr lang="en-US" altLang="zh-CN" sz="2000" dirty="0"/>
              <a:t>x1 – x2 </a:t>
            </a:r>
            <a:r>
              <a:rPr lang="zh-CN" altLang="en-US" sz="2000" dirty="0"/>
              <a:t> </a:t>
            </a:r>
            <a:r>
              <a:rPr lang="en-US" altLang="zh-CN" sz="2000" dirty="0"/>
              <a:t>&gt;=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marigin</a:t>
            </a:r>
            <a:r>
              <a:rPr lang="zh-CN" altLang="en-US" sz="2000" dirty="0"/>
              <a:t>时</a:t>
            </a:r>
            <a:r>
              <a:rPr lang="en-US" altLang="zh-CN" sz="2000" dirty="0"/>
              <a:t>,loss = 0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CE89DF-E2EC-4DD1-9788-A0036CCE5696}"/>
              </a:ext>
            </a:extLst>
          </p:cNvPr>
          <p:cNvSpPr txBox="1"/>
          <p:nvPr/>
        </p:nvSpPr>
        <p:spPr>
          <a:xfrm>
            <a:off x="612755" y="93119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潜在比较关系挖掘：比较结果中可能存在隐式的比较关系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3AC1485-4BE9-4245-976F-3444F188F3A1}"/>
              </a:ext>
            </a:extLst>
          </p:cNvPr>
          <p:cNvCxnSpPr/>
          <p:nvPr/>
        </p:nvCxnSpPr>
        <p:spPr>
          <a:xfrm>
            <a:off x="0" y="833212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10C65A-CBDF-4A8F-A9F8-D2600CB18CF8}"/>
              </a:ext>
            </a:extLst>
          </p:cNvPr>
          <p:cNvCxnSpPr/>
          <p:nvPr/>
        </p:nvCxnSpPr>
        <p:spPr>
          <a:xfrm>
            <a:off x="5562893" y="1828425"/>
            <a:ext cx="0" cy="409651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D128964-8994-485E-B43B-7DADD9FD9DE4}"/>
              </a:ext>
            </a:extLst>
          </p:cNvPr>
          <p:cNvSpPr txBox="1"/>
          <p:nvPr/>
        </p:nvSpPr>
        <p:spPr>
          <a:xfrm>
            <a:off x="762399" y="1822329"/>
            <a:ext cx="474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潜在关系</a:t>
            </a:r>
            <a:r>
              <a:rPr lang="en-US" altLang="zh-CN" sz="2000" dirty="0"/>
              <a:t>1</a:t>
            </a:r>
            <a:r>
              <a:rPr lang="zh-CN" altLang="en-US" sz="2000" dirty="0"/>
              <a:t>：简单的指向推导：如</a:t>
            </a:r>
            <a:r>
              <a:rPr lang="en-US" altLang="zh-CN" sz="2000" dirty="0"/>
              <a:t>a &gt; b ,b &gt; c,</a:t>
            </a:r>
            <a:r>
              <a:rPr lang="zh-CN" altLang="en-US" sz="2000" dirty="0"/>
              <a:t>则有</a:t>
            </a:r>
            <a:r>
              <a:rPr lang="en-US" altLang="zh-CN" sz="2000" dirty="0"/>
              <a:t>a &gt; c</a:t>
            </a:r>
            <a:endParaRPr lang="zh-CN" altLang="en-US" sz="2000" strike="sngStrike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9CF6FE-5915-461D-B09B-6E0C43F8E2E1}"/>
              </a:ext>
            </a:extLst>
          </p:cNvPr>
          <p:cNvSpPr txBox="1"/>
          <p:nvPr/>
        </p:nvSpPr>
        <p:spPr>
          <a:xfrm>
            <a:off x="5712351" y="1828425"/>
            <a:ext cx="5946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潜在关系</a:t>
            </a:r>
            <a:r>
              <a:rPr lang="en-US" altLang="zh-CN" sz="2000" dirty="0"/>
              <a:t>2</a:t>
            </a:r>
            <a:r>
              <a:rPr lang="zh-CN" altLang="en-US" sz="2000" dirty="0"/>
              <a:t>：比较标注会进行多次</a:t>
            </a:r>
            <a:r>
              <a:rPr lang="en-US" altLang="zh-CN" sz="2000" dirty="0"/>
              <a:t>,</a:t>
            </a:r>
            <a:r>
              <a:rPr lang="zh-CN" altLang="en-US" sz="2000" dirty="0"/>
              <a:t>当标注者之间标注存在冲突时，往往意味着文本对之间文本分数比较接近。</a:t>
            </a:r>
            <a:endParaRPr lang="zh-CN" altLang="en-US" sz="2000" strike="sngStrike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C95117B-524D-4AF6-9342-03AF54764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0313" y="2959684"/>
            <a:ext cx="3606626" cy="18382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D723543-5669-44B9-94EB-675643309998}"/>
                  </a:ext>
                </a:extLst>
              </p:cNvPr>
              <p:cNvSpPr/>
              <p:nvPr/>
            </p:nvSpPr>
            <p:spPr>
              <a:xfrm>
                <a:off x="6302066" y="3720592"/>
                <a:ext cx="476681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/>
                          </m:nary>
                        </m:e>
                      </m:nary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D723543-5669-44B9-94EB-675643309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66" y="3720592"/>
                <a:ext cx="4766818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0F60FC6-CD86-4E39-8686-B2FAB53AA944}"/>
                  </a:ext>
                </a:extLst>
              </p:cNvPr>
              <p:cNvSpPr/>
              <p:nvPr/>
            </p:nvSpPr>
            <p:spPr>
              <a:xfrm>
                <a:off x="6629108" y="4799606"/>
                <a:ext cx="3450111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]"/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0F60FC6-CD86-4E39-8686-B2FAB53AA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108" y="4799606"/>
                <a:ext cx="3450111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71692367-EFAF-4901-85E7-FE8555B96740}"/>
              </a:ext>
            </a:extLst>
          </p:cNvPr>
          <p:cNvSpPr txBox="1"/>
          <p:nvPr/>
        </p:nvSpPr>
        <p:spPr>
          <a:xfrm>
            <a:off x="5712351" y="2848325"/>
            <a:ext cx="5946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解决：利用</a:t>
            </a:r>
            <a:r>
              <a:rPr lang="en-US" altLang="zh-CN" sz="2000" dirty="0"/>
              <a:t>Bradley–Terry</a:t>
            </a:r>
            <a:r>
              <a:rPr lang="zh-CN" altLang="en-US" sz="2000" dirty="0"/>
              <a:t>等极大似然估计算法来估算</a:t>
            </a:r>
            <a:r>
              <a:rPr lang="en-US" altLang="zh-CN" sz="2000" dirty="0"/>
              <a:t>rank,</a:t>
            </a:r>
            <a:r>
              <a:rPr lang="zh-CN" altLang="en-US" sz="2000" dirty="0"/>
              <a:t>伪标签方法也可以。</a:t>
            </a:r>
            <a:endParaRPr lang="zh-CN" altLang="en-US" sz="2000" strike="sngStrike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A48EED-BB86-4201-89CA-39B4F5CEA969}"/>
              </a:ext>
            </a:extLst>
          </p:cNvPr>
          <p:cNvSpPr txBox="1"/>
          <p:nvPr/>
        </p:nvSpPr>
        <p:spPr>
          <a:xfrm>
            <a:off x="5712351" y="5670845"/>
            <a:ext cx="594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w_ij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</a:t>
            </a:r>
            <a:r>
              <a:rPr lang="en-US" altLang="zh-CN" sz="2000" dirty="0"/>
              <a:t>rank</a:t>
            </a:r>
            <a:r>
              <a:rPr lang="zh-CN" altLang="en-US" sz="2000" dirty="0"/>
              <a:t>高于</a:t>
            </a:r>
            <a:r>
              <a:rPr lang="en-US" altLang="zh-CN" sz="2000" dirty="0"/>
              <a:t>j</a:t>
            </a:r>
            <a:r>
              <a:rPr lang="zh-CN" altLang="en-US" sz="2000" dirty="0"/>
              <a:t>的次数，</a:t>
            </a:r>
            <a:r>
              <a:rPr lang="en-US" altLang="zh-CN" sz="2000" dirty="0" err="1"/>
              <a:t>yi</a:t>
            </a:r>
            <a:r>
              <a:rPr lang="zh-CN" altLang="en-US" sz="2000" dirty="0"/>
              <a:t>代表</a:t>
            </a:r>
            <a:r>
              <a:rPr lang="en-US" altLang="zh-CN" sz="2000" dirty="0"/>
              <a:t>rank</a:t>
            </a:r>
            <a:r>
              <a:rPr lang="zh-CN" altLang="en-US" sz="20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63490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0CA561-4122-4879-AEA2-01DA951A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249" y="730758"/>
            <a:ext cx="6183849" cy="5396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CBE2C4-04C5-4EB8-8C0A-C4A5B1D75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2" y="3134212"/>
            <a:ext cx="4720891" cy="29930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3BCDCC-09DE-4A47-8760-44C6B637D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2" y="0"/>
            <a:ext cx="3421682" cy="8854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72AB17-9A3D-416A-A40C-153396848DCF}"/>
              </a:ext>
            </a:extLst>
          </p:cNvPr>
          <p:cNvSpPr/>
          <p:nvPr/>
        </p:nvSpPr>
        <p:spPr>
          <a:xfrm>
            <a:off x="620480" y="1246068"/>
            <a:ext cx="4561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方案：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Bradley–Terry</a:t>
            </a:r>
            <a:r>
              <a:rPr lang="zh-CN" altLang="en-US" sz="2400" dirty="0"/>
              <a:t>方法和伪标签方法拟合全局的毒性排行，再自下而上采样所需的</a:t>
            </a:r>
            <a:r>
              <a:rPr lang="en-US" altLang="zh-CN" sz="2400" dirty="0"/>
              <a:t>pair</a:t>
            </a:r>
            <a:r>
              <a:rPr lang="zh-CN" altLang="en-US" sz="2400" dirty="0"/>
              <a:t>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2948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612</Words>
  <Application>Microsoft Office PowerPoint</Application>
  <PresentationFormat>宽屏</PresentationFormat>
  <Paragraphs>102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项目：Related Page</vt:lpstr>
      <vt:lpstr>项目：Query 分类</vt:lpstr>
      <vt:lpstr>项目：训练过程</vt:lpstr>
      <vt:lpstr>项目：特征分析</vt:lpstr>
      <vt:lpstr>项目：特征分析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熊梦军</cp:lastModifiedBy>
  <cp:revision>21</cp:revision>
  <dcterms:created xsi:type="dcterms:W3CDTF">2022-03-18T10:55:57Z</dcterms:created>
  <dcterms:modified xsi:type="dcterms:W3CDTF">2023-04-17T15:20:27Z</dcterms:modified>
</cp:coreProperties>
</file>