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2" r:id="rId8"/>
    <p:sldId id="272" r:id="rId9"/>
    <p:sldId id="264" r:id="rId10"/>
    <p:sldId id="270" r:id="rId11"/>
    <p:sldId id="260" r:id="rId12"/>
    <p:sldId id="26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Further quality assurance and testing will occur before the finished product is delivered.</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CONCEPT</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INCEPTION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Product Owner builds the Development Team.  </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ITERATION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The largest part of the SDLC.  This is where the product is developed.</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RELEASE</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Project Owner works with the client to establish the scope of the project. The Project Owner will also determine the time and cost for the project</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D8B17928-79FD-49A5-B97B-59A59DAFEBA5}">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MAINTENANCE</a:t>
          </a:r>
        </a:p>
      </dgm:t>
    </dgm:pt>
    <dgm:pt modelId="{1B3F41BD-3874-474C-B3B3-C53AEBDE42D1}" type="parTrans" cxnId="{0C6C6617-D699-4EA6-9FB5-DD0A77A08263}">
      <dgm:prSet/>
      <dgm:spPr/>
      <dgm:t>
        <a:bodyPr/>
        <a:lstStyle/>
        <a:p>
          <a:endParaRPr lang="en-US"/>
        </a:p>
      </dgm:t>
    </dgm:pt>
    <dgm:pt modelId="{17B256AF-90D4-45EE-85DF-5DBF98E7B4F7}" type="sibTrans" cxnId="{0C6C6617-D699-4EA6-9FB5-DD0A77A08263}">
      <dgm:prSet/>
      <dgm:spPr/>
      <dgm:t>
        <a:bodyPr/>
        <a:lstStyle/>
        <a:p>
          <a:endParaRPr lang="en-US"/>
        </a:p>
      </dgm:t>
    </dgm:pt>
    <dgm:pt modelId="{47194DF8-627D-447F-BFFF-CADEB5C62E0C}">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RETIREMENT</a:t>
          </a:r>
        </a:p>
      </dgm:t>
    </dgm:pt>
    <dgm:pt modelId="{75B12746-5B45-4FF1-9DA8-DFB8A011E72D}" type="parTrans" cxnId="{96F4072D-ED49-40E1-8404-AF4F44D8AC6F}">
      <dgm:prSet/>
      <dgm:spPr/>
      <dgm:t>
        <a:bodyPr/>
        <a:lstStyle/>
        <a:p>
          <a:endParaRPr lang="en-US"/>
        </a:p>
      </dgm:t>
    </dgm:pt>
    <dgm:pt modelId="{535460D3-C2C9-46F1-AB45-F4801D1EFE42}" type="sibTrans" cxnId="{96F4072D-ED49-40E1-8404-AF4F44D8AC6F}">
      <dgm:prSet/>
      <dgm:spPr/>
      <dgm:t>
        <a:bodyPr/>
        <a:lstStyle/>
        <a:p>
          <a:endParaRPr lang="en-US"/>
        </a:p>
      </dgm:t>
    </dgm:pt>
    <dgm:pt modelId="{867AAD52-490C-421F-8351-7787594E9DAB}">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Supports the release of the final product.  The Development Team resolves any issues that occur.</a:t>
          </a:r>
        </a:p>
      </dgm:t>
    </dgm:pt>
    <dgm:pt modelId="{BC07E11C-F7E5-475D-B302-30D285B050ED}" type="parTrans" cxnId="{B101C27F-EE4E-4FE7-9ADA-CD3816A41A5F}">
      <dgm:prSet/>
      <dgm:spPr/>
      <dgm:t>
        <a:bodyPr/>
        <a:lstStyle/>
        <a:p>
          <a:endParaRPr lang="en-US"/>
        </a:p>
      </dgm:t>
    </dgm:pt>
    <dgm:pt modelId="{69F71033-C534-41B8-A408-6C69EA535F54}" type="sibTrans" cxnId="{B101C27F-EE4E-4FE7-9ADA-CD3816A41A5F}">
      <dgm:prSet/>
      <dgm:spPr/>
      <dgm:t>
        <a:bodyPr/>
        <a:lstStyle/>
        <a:p>
          <a:endParaRPr lang="en-US"/>
        </a:p>
      </dgm:t>
    </dgm:pt>
    <dgm:pt modelId="{E7C3F347-5093-4CA4-958B-A7D3EB4FFA58}">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Either the product is being replaced or will no longer be supported.  The Development Team will conduct any end-of-life actions here.</a:t>
          </a:r>
        </a:p>
      </dgm:t>
    </dgm:pt>
    <dgm:pt modelId="{6EBB78B8-68B7-4478-A6CC-E8BB04CF736D}" type="parTrans" cxnId="{1BB86729-AF48-4910-921F-3CC30EDC4D0C}">
      <dgm:prSet/>
      <dgm:spPr/>
      <dgm:t>
        <a:bodyPr/>
        <a:lstStyle/>
        <a:p>
          <a:endParaRPr lang="en-US"/>
        </a:p>
      </dgm:t>
    </dgm:pt>
    <dgm:pt modelId="{F7037F1E-3FB0-4C2B-9901-1ED5531B6E93}" type="sibTrans" cxnId="{1BB86729-AF48-4910-921F-3CC30EDC4D0C}">
      <dgm:prSet/>
      <dgm:spPr/>
      <dgm:t>
        <a:bodyPr/>
        <a:lstStyle/>
        <a:p>
          <a:endParaRPr lang="en-US"/>
        </a:p>
      </dgm:t>
    </dgm:pt>
    <dgm:pt modelId="{477AED03-78C2-47B9-8A8D-34176DDDD8B6}">
      <dgm:prSet phldr="0" custT="1"/>
      <dgm:spPr/>
      <dgm:t>
        <a:bodyPr/>
        <a:lstStyle/>
        <a:p>
          <a:pPr marL="0">
            <a:lnSpc>
              <a:spcPct val="100000"/>
            </a:lnSpc>
          </a:pPr>
          <a:r>
            <a:rPr lang="en-US" sz="1400" spc="50" baseline="0" dirty="0">
              <a:latin typeface="+mn-lt"/>
            </a:rPr>
            <a:t>The initial designing of the project begins.</a:t>
          </a:r>
        </a:p>
      </dgm:t>
    </dgm:pt>
    <dgm:pt modelId="{31DE053B-3CD0-47C4-848D-CDF9A0F2359B}" type="parTrans" cxnId="{ED4C79FC-2E23-4547-9D21-2E9E3BEBAEC7}">
      <dgm:prSet/>
      <dgm:spPr/>
      <dgm:t>
        <a:bodyPr/>
        <a:lstStyle/>
        <a:p>
          <a:endParaRPr lang="en-US"/>
        </a:p>
      </dgm:t>
    </dgm:pt>
    <dgm:pt modelId="{A4CB9AAB-4B99-4D66-B99D-3C180B1D9AD9}" type="sibTrans" cxnId="{ED4C79FC-2E23-4547-9D21-2E9E3BEBAEC7}">
      <dgm:prSet/>
      <dgm:spPr/>
      <dgm:t>
        <a:bodyPr/>
        <a:lstStyle/>
        <a:p>
          <a:endParaRPr lang="en-US"/>
        </a:p>
      </dgm:t>
    </dgm:pt>
    <dgm:pt modelId="{6DEB23B1-A42C-4889-8D5E-132890C7DCEB}">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This is where the Scrum Sprints and supporting events occur</a:t>
          </a:r>
        </a:p>
      </dgm:t>
    </dgm:pt>
    <dgm:pt modelId="{DFF9781E-F504-44AD-B852-DB6593C7ABBF}" type="parTrans" cxnId="{81116E8B-11D9-4724-9E78-1E3CEDAE80CC}">
      <dgm:prSet/>
      <dgm:spPr/>
    </dgm:pt>
    <dgm:pt modelId="{D7D7700A-9A9C-4319-A2CA-AC0F568634A3}" type="sibTrans" cxnId="{81116E8B-11D9-4724-9E78-1E3CEDAE80CC}">
      <dgm:prSet/>
      <dgm:spPr/>
    </dgm:pt>
    <dgm:pt modelId="{3566A953-457A-4E30-8DF4-4983D138B04F}">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Any documentation and training will be developed and provided.</a:t>
          </a:r>
        </a:p>
      </dgm:t>
    </dgm:pt>
    <dgm:pt modelId="{81991DF9-C956-49DD-BEF3-E2D8D6A1EB81}" type="parTrans" cxnId="{63E88984-98C7-4567-B92C-13EF2D02D92C}">
      <dgm:prSet/>
      <dgm:spPr/>
    </dgm:pt>
    <dgm:pt modelId="{37F4C6E3-BD34-4EAD-8CA4-568D3102674F}" type="sibTrans" cxnId="{63E88984-98C7-4567-B92C-13EF2D02D92C}">
      <dgm:prSet/>
      <dgm:spPr/>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6">
        <dgm:presLayoutVars>
          <dgm:chMax val="0"/>
          <dgm:chPref val="0"/>
        </dgm:presLayoutVars>
      </dgm:prSet>
      <dgm:spPr/>
    </dgm:pt>
    <dgm:pt modelId="{22359DD7-1BFB-4900-BAE6-6084F2F57988}" type="pres">
      <dgm:prSet presAssocID="{73D947E0-108F-4D20-A71E-3CF329F97212}" presName="desTx" presStyleLbl="alignAccFollowNode1" presStyleIdx="0" presStyleCnt="6">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6">
        <dgm:presLayoutVars>
          <dgm:chMax val="0"/>
          <dgm:chPref val="0"/>
        </dgm:presLayoutVars>
      </dgm:prSet>
      <dgm:spPr/>
    </dgm:pt>
    <dgm:pt modelId="{4FEB85EB-D046-4CDB-8A62-BBCE260C4490}" type="pres">
      <dgm:prSet presAssocID="{B1AFA1AF-0FF8-45B3-A6D0-0E255A2F637D}" presName="desTx" presStyleLbl="alignAccFollowNode1" presStyleIdx="1" presStyleCnt="6">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6">
        <dgm:presLayoutVars>
          <dgm:chMax val="0"/>
          <dgm:chPref val="0"/>
        </dgm:presLayoutVars>
      </dgm:prSet>
      <dgm:spPr/>
    </dgm:pt>
    <dgm:pt modelId="{6B5FE59C-B471-448A-AA7A-B526DCC4D4CA}" type="pres">
      <dgm:prSet presAssocID="{E9682B4F-0217-4B50-923E-C104AA24290F}" presName="desTx" presStyleLbl="alignAccFollowNode1" presStyleIdx="2" presStyleCnt="6">
        <dgm:presLayoutVars/>
      </dgm:prSet>
      <dgm:spPr/>
    </dgm:pt>
    <dgm:pt modelId="{A91542D9-4FB3-4302-AD03-3D6EF82E6748}" type="pres">
      <dgm:prSet presAssocID="{B8632E42-D7EB-4C31-877E-6F1B2801851A}"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3" presStyleCnt="6">
        <dgm:presLayoutVars>
          <dgm:chMax val="0"/>
          <dgm:chPref val="0"/>
        </dgm:presLayoutVars>
      </dgm:prSet>
      <dgm:spPr/>
    </dgm:pt>
    <dgm:pt modelId="{C8429E68-36DD-4F6A-A2F4-7CCDADCEFAD1}" type="pres">
      <dgm:prSet presAssocID="{A2322D3A-7AC2-4C5C-9D7E-EAB2313D47D4}" presName="desTx" presStyleLbl="alignAccFollowNode1" presStyleIdx="3" presStyleCnt="6">
        <dgm:presLayoutVars/>
      </dgm:prSet>
      <dgm:spPr/>
    </dgm:pt>
    <dgm:pt modelId="{9DABFC14-7FF7-45D6-B167-E5CACC740209}" type="pres">
      <dgm:prSet presAssocID="{84DE1C3A-3FC7-4DB3-88ED-33F65A71557A}" presName="space" presStyleCnt="0"/>
      <dgm:spPr/>
    </dgm:pt>
    <dgm:pt modelId="{4F12B763-9DCA-4767-A6AF-C4B9591C8B44}" type="pres">
      <dgm:prSet presAssocID="{D8B17928-79FD-49A5-B97B-59A59DAFEBA5}" presName="composite" presStyleCnt="0"/>
      <dgm:spPr/>
    </dgm:pt>
    <dgm:pt modelId="{2A4795C1-B6B2-49DD-B3DA-F2946F8DB090}" type="pres">
      <dgm:prSet presAssocID="{D8B17928-79FD-49A5-B97B-59A59DAFEBA5}" presName="parTx" presStyleLbl="alignNode1" presStyleIdx="4" presStyleCnt="6">
        <dgm:presLayoutVars>
          <dgm:chMax val="0"/>
          <dgm:chPref val="0"/>
        </dgm:presLayoutVars>
      </dgm:prSet>
      <dgm:spPr/>
    </dgm:pt>
    <dgm:pt modelId="{6D86D441-E514-4232-821B-3CBB0A3F1875}" type="pres">
      <dgm:prSet presAssocID="{D8B17928-79FD-49A5-B97B-59A59DAFEBA5}" presName="desTx" presStyleLbl="alignAccFollowNode1" presStyleIdx="4" presStyleCnt="6">
        <dgm:presLayoutVars/>
      </dgm:prSet>
      <dgm:spPr/>
    </dgm:pt>
    <dgm:pt modelId="{948A3516-FC3F-421F-BA38-1311CE4530AA}" type="pres">
      <dgm:prSet presAssocID="{17B256AF-90D4-45EE-85DF-5DBF98E7B4F7}" presName="space" presStyleCnt="0"/>
      <dgm:spPr/>
    </dgm:pt>
    <dgm:pt modelId="{C5A4B131-5656-499C-8BF2-E7BF6BC20081}" type="pres">
      <dgm:prSet presAssocID="{47194DF8-627D-447F-BFFF-CADEB5C62E0C}" presName="composite" presStyleCnt="0"/>
      <dgm:spPr/>
    </dgm:pt>
    <dgm:pt modelId="{9CBA6809-CD7E-48CB-BA58-9BE9CFAECB37}" type="pres">
      <dgm:prSet presAssocID="{47194DF8-627D-447F-BFFF-CADEB5C62E0C}" presName="parTx" presStyleLbl="alignNode1" presStyleIdx="5" presStyleCnt="6">
        <dgm:presLayoutVars>
          <dgm:chMax val="0"/>
          <dgm:chPref val="0"/>
        </dgm:presLayoutVars>
      </dgm:prSet>
      <dgm:spPr/>
    </dgm:pt>
    <dgm:pt modelId="{8B475DA4-C31D-4305-B93A-46DEC0544834}" type="pres">
      <dgm:prSet presAssocID="{47194DF8-627D-447F-BFFF-CADEB5C62E0C}" presName="desTx" presStyleLbl="alignAccFollowNode1" presStyleIdx="5" presStyleCnt="6">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72317516-9D3A-4E44-9C6A-91EFE63125F0}" type="presOf" srcId="{47194DF8-627D-447F-BFFF-CADEB5C62E0C}" destId="{9CBA6809-CD7E-48CB-BA58-9BE9CFAECB37}" srcOrd="0" destOrd="0" presId="urn:microsoft.com/office/officeart/2016/7/layout/HorizontalActionList"/>
    <dgm:cxn modelId="{0C6C6617-D699-4EA6-9FB5-DD0A77A08263}" srcId="{0DD8915E-DC14-41D6-9BB5-F49E1C265163}" destId="{D8B17928-79FD-49A5-B97B-59A59DAFEBA5}" srcOrd="4" destOrd="0" parTransId="{1B3F41BD-3874-474C-B3B3-C53AEBDE42D1}" sibTransId="{17B256AF-90D4-45EE-85DF-5DBF98E7B4F7}"/>
    <dgm:cxn modelId="{5A5BA622-5DEB-48B9-88D9-C1DE36C711E5}" srcId="{B1AFA1AF-0FF8-45B3-A6D0-0E255A2F637D}" destId="{50418D2B-9486-42DE-AFDD-1D31420040FF}" srcOrd="0" destOrd="0" parTransId="{D5A17F6B-93F5-442B-938A-0F38C281BE88}" sibTransId="{1D87A0A5-8024-4710-846B-D5BFAC785107}"/>
    <dgm:cxn modelId="{1BB86729-AF48-4910-921F-3CC30EDC4D0C}" srcId="{47194DF8-627D-447F-BFFF-CADEB5C62E0C}" destId="{E7C3F347-5093-4CA4-958B-A7D3EB4FFA58}" srcOrd="0" destOrd="0" parTransId="{6EBB78B8-68B7-4478-A6CC-E8BB04CF736D}" sibTransId="{F7037F1E-3FB0-4C2B-9901-1ED5531B6E93}"/>
    <dgm:cxn modelId="{96F4072D-ED49-40E1-8404-AF4F44D8AC6F}" srcId="{0DD8915E-DC14-41D6-9BB5-F49E1C265163}" destId="{47194DF8-627D-447F-BFFF-CADEB5C62E0C}" srcOrd="5" destOrd="0" parTransId="{75B12746-5B45-4FF1-9DA8-DFB8A011E72D}" sibTransId="{535460D3-C2C9-46F1-AB45-F4801D1EFE42}"/>
    <dgm:cxn modelId="{711E093C-AD42-45A4-8D40-A2D39702062E}" srcId="{A2322D3A-7AC2-4C5C-9D7E-EAB2313D47D4}" destId="{8FE81FEC-2664-411F-AEB3-065F29F52751}" srcOrd="0" destOrd="0" parTransId="{BCBC007E-0269-421B-9C41-DE26D5C3A822}" sibTransId="{80230EB7-7230-4881-A631-309C07417378}"/>
    <dgm:cxn modelId="{03F0425E-DB5C-4A1F-9E7F-369B5C78E04E}" type="presOf" srcId="{867AAD52-490C-421F-8351-7787594E9DAB}" destId="{6D86D441-E514-4232-821B-3CBB0A3F1875}" srcOrd="0" destOrd="0" presId="urn:microsoft.com/office/officeart/2016/7/layout/HorizontalActionList"/>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B101C27F-EE4E-4FE7-9ADA-CD3816A41A5F}" srcId="{D8B17928-79FD-49A5-B97B-59A59DAFEBA5}" destId="{867AAD52-490C-421F-8351-7787594E9DAB}" srcOrd="0" destOrd="0" parTransId="{BC07E11C-F7E5-475D-B302-30D285B050ED}" sibTransId="{69F71033-C534-41B8-A408-6C69EA535F54}"/>
    <dgm:cxn modelId="{63E88984-98C7-4567-B92C-13EF2D02D92C}" srcId="{A2322D3A-7AC2-4C5C-9D7E-EAB2313D47D4}" destId="{3566A953-457A-4E30-8DF4-4983D138B04F}" srcOrd="1" destOrd="0" parTransId="{81991DF9-C956-49DD-BEF3-E2D8D6A1EB81}" sibTransId="{37F4C6E3-BD34-4EAD-8CA4-568D3102674F}"/>
    <dgm:cxn modelId="{81116E8B-11D9-4724-9E78-1E3CEDAE80CC}" srcId="{E9682B4F-0217-4B50-923E-C104AA24290F}" destId="{6DEB23B1-A42C-4889-8D5E-132890C7DCEB}" srcOrd="1" destOrd="0" parTransId="{DFF9781E-F504-44AD-B852-DB6593C7ABBF}" sibTransId="{D7D7700A-9A9C-4319-A2CA-AC0F568634A3}"/>
    <dgm:cxn modelId="{18C376A6-25C7-4342-AC6D-608329581E0B}" type="presOf" srcId="{E7C3F347-5093-4CA4-958B-A7D3EB4FFA58}" destId="{8B475DA4-C31D-4305-B93A-46DEC0544834}"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3"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9FC96BD1-7575-4E0B-AB43-3BADEBB00259}" type="presOf" srcId="{3566A953-457A-4E30-8DF4-4983D138B04F}" destId="{C8429E68-36DD-4F6A-A2F4-7CCDADCEFAD1}" srcOrd="0" destOrd="1"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89AA86ED-9364-4D75-92F8-DF204B5B6F9C}" type="presOf" srcId="{477AED03-78C2-47B9-8A8D-34176DDDD8B6}" destId="{4FEB85EB-D046-4CDB-8A62-BBCE260C4490}" srcOrd="0" destOrd="1" presId="urn:microsoft.com/office/officeart/2016/7/layout/HorizontalActionList"/>
    <dgm:cxn modelId="{512845F5-0C18-4862-9999-F245839C2E89}" type="presOf" srcId="{6DEB23B1-A42C-4889-8D5E-132890C7DCEB}" destId="{6B5FE59C-B471-448A-AA7A-B526DCC4D4CA}" srcOrd="0" destOrd="1" presId="urn:microsoft.com/office/officeart/2016/7/layout/HorizontalActionList"/>
    <dgm:cxn modelId="{178E5FF7-5C68-4794-A083-E15F0520218B}" type="presOf" srcId="{D8B17928-79FD-49A5-B97B-59A59DAFEBA5}" destId="{2A4795C1-B6B2-49DD-B3DA-F2946F8DB090}" srcOrd="0" destOrd="0" presId="urn:microsoft.com/office/officeart/2016/7/layout/HorizontalActionList"/>
    <dgm:cxn modelId="{ED4C79FC-2E23-4547-9D21-2E9E3BEBAEC7}" srcId="{B1AFA1AF-0FF8-45B3-A6D0-0E255A2F637D}" destId="{477AED03-78C2-47B9-8A8D-34176DDDD8B6}" srcOrd="1" destOrd="0" parTransId="{31DE053B-3CD0-47C4-848D-CDF9A0F2359B}" sibTransId="{A4CB9AAB-4B99-4D66-B99D-3C180B1D9AD9}"/>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2608DA2F-9259-4A20-98D1-9A5F5780B66F}" type="presParOf" srcId="{E4B4F7C4-5024-45F0-9FD7-C5068A1AE6C4}" destId="{647B2244-AC3A-441A-A6FB-6136FA04F429}" srcOrd="6"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 modelId="{7518C75C-7F6D-4D3D-A738-BC1A2A2C4EAF}" type="presParOf" srcId="{E4B4F7C4-5024-45F0-9FD7-C5068A1AE6C4}" destId="{9DABFC14-7FF7-45D6-B167-E5CACC740209}" srcOrd="7" destOrd="0" presId="urn:microsoft.com/office/officeart/2016/7/layout/HorizontalActionList"/>
    <dgm:cxn modelId="{6D11F420-F0D1-4B07-9442-8BFB205D013A}" type="presParOf" srcId="{E4B4F7C4-5024-45F0-9FD7-C5068A1AE6C4}" destId="{4F12B763-9DCA-4767-A6AF-C4B9591C8B44}" srcOrd="8" destOrd="0" presId="urn:microsoft.com/office/officeart/2016/7/layout/HorizontalActionList"/>
    <dgm:cxn modelId="{64B68BC4-7C23-4831-98EE-76432F4E7BC3}" type="presParOf" srcId="{4F12B763-9DCA-4767-A6AF-C4B9591C8B44}" destId="{2A4795C1-B6B2-49DD-B3DA-F2946F8DB090}" srcOrd="0" destOrd="0" presId="urn:microsoft.com/office/officeart/2016/7/layout/HorizontalActionList"/>
    <dgm:cxn modelId="{A4D178FB-257E-4584-9E60-8E3636D3C75D}" type="presParOf" srcId="{4F12B763-9DCA-4767-A6AF-C4B9591C8B44}" destId="{6D86D441-E514-4232-821B-3CBB0A3F1875}" srcOrd="1" destOrd="0" presId="urn:microsoft.com/office/officeart/2016/7/layout/HorizontalActionList"/>
    <dgm:cxn modelId="{6EA15606-EC87-40CE-97F6-7AEAE457E7E2}" type="presParOf" srcId="{E4B4F7C4-5024-45F0-9FD7-C5068A1AE6C4}" destId="{948A3516-FC3F-421F-BA38-1311CE4530AA}" srcOrd="9" destOrd="0" presId="urn:microsoft.com/office/officeart/2016/7/layout/HorizontalActionList"/>
    <dgm:cxn modelId="{4615AC33-8A86-487D-B693-3844695388C5}" type="presParOf" srcId="{E4B4F7C4-5024-45F0-9FD7-C5068A1AE6C4}" destId="{C5A4B131-5656-499C-8BF2-E7BF6BC20081}" srcOrd="10" destOrd="0" presId="urn:microsoft.com/office/officeart/2016/7/layout/HorizontalActionList"/>
    <dgm:cxn modelId="{FC9439B6-EEDD-40C4-8F39-206A14651447}" type="presParOf" srcId="{C5A4B131-5656-499C-8BF2-E7BF6BC20081}" destId="{9CBA6809-CD7E-48CB-BA58-9BE9CFAECB37}" srcOrd="0" destOrd="0" presId="urn:microsoft.com/office/officeart/2016/7/layout/HorizontalActionList"/>
    <dgm:cxn modelId="{5C651A89-4E48-45C6-8F21-22EE2FBFB5D3}" type="presParOf" srcId="{C5A4B131-5656-499C-8BF2-E7BF6BC20081}" destId="{8B475DA4-C31D-4305-B93A-46DEC0544834}"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4954" y="8886"/>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CONCEPT</a:t>
          </a:r>
        </a:p>
      </dsp:txBody>
      <dsp:txXfrm>
        <a:off x="14954" y="8886"/>
        <a:ext cx="1657790" cy="497337"/>
      </dsp:txXfrm>
    </dsp:sp>
    <dsp:sp modelId="{22359DD7-1BFB-4900-BAE6-6084F2F57988}">
      <dsp:nvSpPr>
        <dsp:cNvPr id="0" name=""/>
        <dsp:cNvSpPr/>
      </dsp:nvSpPr>
      <dsp:spPr>
        <a:xfrm>
          <a:off x="14954" y="506223"/>
          <a:ext cx="1657790" cy="32298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Project Owner works with the client to establish the scope of the project. The Project Owner will also determine the time and cost for the project</a:t>
          </a:r>
        </a:p>
      </dsp:txBody>
      <dsp:txXfrm>
        <a:off x="14954" y="506223"/>
        <a:ext cx="1657790" cy="3229802"/>
      </dsp:txXfrm>
    </dsp:sp>
    <dsp:sp modelId="{C4F84DEA-2002-4D32-8E80-70EEE05E345A}">
      <dsp:nvSpPr>
        <dsp:cNvPr id="0" name=""/>
        <dsp:cNvSpPr/>
      </dsp:nvSpPr>
      <dsp:spPr>
        <a:xfrm>
          <a:off x="1780534" y="8886"/>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INCEPTION</a:t>
          </a:r>
        </a:p>
      </dsp:txBody>
      <dsp:txXfrm>
        <a:off x="1780534" y="8886"/>
        <a:ext cx="1657790" cy="497337"/>
      </dsp:txXfrm>
    </dsp:sp>
    <dsp:sp modelId="{4FEB85EB-D046-4CDB-8A62-BBCE260C4490}">
      <dsp:nvSpPr>
        <dsp:cNvPr id="0" name=""/>
        <dsp:cNvSpPr/>
      </dsp:nvSpPr>
      <dsp:spPr>
        <a:xfrm>
          <a:off x="1780534" y="506223"/>
          <a:ext cx="1657790" cy="32298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Product Owner builds the Development Team.  </a:t>
          </a:r>
        </a:p>
        <a:p>
          <a:pPr marL="0" lvl="0" indent="0" algn="l" defTabSz="622300">
            <a:lnSpc>
              <a:spcPct val="100000"/>
            </a:lnSpc>
            <a:spcBef>
              <a:spcPct val="0"/>
            </a:spcBef>
            <a:spcAft>
              <a:spcPct val="35000"/>
            </a:spcAft>
            <a:buNone/>
          </a:pPr>
          <a:r>
            <a:rPr lang="en-US" sz="1400" kern="1200" spc="50" baseline="0" dirty="0">
              <a:latin typeface="+mn-lt"/>
            </a:rPr>
            <a:t>The initial designing of the project begins.</a:t>
          </a:r>
        </a:p>
      </dsp:txBody>
      <dsp:txXfrm>
        <a:off x="1780534" y="506223"/>
        <a:ext cx="1657790" cy="3229802"/>
      </dsp:txXfrm>
    </dsp:sp>
    <dsp:sp modelId="{49B7F8FA-D256-41EF-9327-52A3551D9A60}">
      <dsp:nvSpPr>
        <dsp:cNvPr id="0" name=""/>
        <dsp:cNvSpPr/>
      </dsp:nvSpPr>
      <dsp:spPr>
        <a:xfrm>
          <a:off x="3546114" y="8886"/>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ITERATION</a:t>
          </a:r>
        </a:p>
      </dsp:txBody>
      <dsp:txXfrm>
        <a:off x="3546114" y="8886"/>
        <a:ext cx="1657790" cy="497337"/>
      </dsp:txXfrm>
    </dsp:sp>
    <dsp:sp modelId="{6B5FE59C-B471-448A-AA7A-B526DCC4D4CA}">
      <dsp:nvSpPr>
        <dsp:cNvPr id="0" name=""/>
        <dsp:cNvSpPr/>
      </dsp:nvSpPr>
      <dsp:spPr>
        <a:xfrm>
          <a:off x="3546114" y="506223"/>
          <a:ext cx="1657790" cy="32298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The largest part of the SDLC.  This is where the product is developed.</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This is where the Scrum Sprints and supporting events occur</a:t>
          </a:r>
        </a:p>
      </dsp:txBody>
      <dsp:txXfrm>
        <a:off x="3546114" y="506223"/>
        <a:ext cx="1657790" cy="3229802"/>
      </dsp:txXfrm>
    </dsp:sp>
    <dsp:sp modelId="{59606EB9-9F10-4D12-A33F-A242FDCC0D0F}">
      <dsp:nvSpPr>
        <dsp:cNvPr id="0" name=""/>
        <dsp:cNvSpPr/>
      </dsp:nvSpPr>
      <dsp:spPr>
        <a:xfrm>
          <a:off x="5311694" y="8886"/>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RELEASE</a:t>
          </a:r>
        </a:p>
      </dsp:txBody>
      <dsp:txXfrm>
        <a:off x="5311694" y="8886"/>
        <a:ext cx="1657790" cy="497337"/>
      </dsp:txXfrm>
    </dsp:sp>
    <dsp:sp modelId="{C8429E68-36DD-4F6A-A2F4-7CCDADCEFAD1}">
      <dsp:nvSpPr>
        <dsp:cNvPr id="0" name=""/>
        <dsp:cNvSpPr/>
      </dsp:nvSpPr>
      <dsp:spPr>
        <a:xfrm>
          <a:off x="5311694" y="506223"/>
          <a:ext cx="1657790" cy="32298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Further quality assurance and testing will occur before the finished product is delivered.</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Any documentation and training will be developed and provided.</a:t>
          </a:r>
        </a:p>
      </dsp:txBody>
      <dsp:txXfrm>
        <a:off x="5311694" y="506223"/>
        <a:ext cx="1657790" cy="3229802"/>
      </dsp:txXfrm>
    </dsp:sp>
    <dsp:sp modelId="{2A4795C1-B6B2-49DD-B3DA-F2946F8DB090}">
      <dsp:nvSpPr>
        <dsp:cNvPr id="0" name=""/>
        <dsp:cNvSpPr/>
      </dsp:nvSpPr>
      <dsp:spPr>
        <a:xfrm>
          <a:off x="7077274" y="8886"/>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MAINTENANCE</a:t>
          </a:r>
        </a:p>
      </dsp:txBody>
      <dsp:txXfrm>
        <a:off x="7077274" y="8886"/>
        <a:ext cx="1657790" cy="497337"/>
      </dsp:txXfrm>
    </dsp:sp>
    <dsp:sp modelId="{6D86D441-E514-4232-821B-3CBB0A3F1875}">
      <dsp:nvSpPr>
        <dsp:cNvPr id="0" name=""/>
        <dsp:cNvSpPr/>
      </dsp:nvSpPr>
      <dsp:spPr>
        <a:xfrm>
          <a:off x="7077274" y="506223"/>
          <a:ext cx="1657790" cy="32298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Supports the release of the final product.  The Development Team resolves any issues that occur.</a:t>
          </a:r>
        </a:p>
      </dsp:txBody>
      <dsp:txXfrm>
        <a:off x="7077274" y="506223"/>
        <a:ext cx="1657790" cy="3229802"/>
      </dsp:txXfrm>
    </dsp:sp>
    <dsp:sp modelId="{9CBA6809-CD7E-48CB-BA58-9BE9CFAECB37}">
      <dsp:nvSpPr>
        <dsp:cNvPr id="0" name=""/>
        <dsp:cNvSpPr/>
      </dsp:nvSpPr>
      <dsp:spPr>
        <a:xfrm>
          <a:off x="8842854" y="8886"/>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RETIREMENT</a:t>
          </a:r>
        </a:p>
      </dsp:txBody>
      <dsp:txXfrm>
        <a:off x="8842854" y="8886"/>
        <a:ext cx="1657790" cy="497337"/>
      </dsp:txXfrm>
    </dsp:sp>
    <dsp:sp modelId="{8B475DA4-C31D-4305-B93A-46DEC0544834}">
      <dsp:nvSpPr>
        <dsp:cNvPr id="0" name=""/>
        <dsp:cNvSpPr/>
      </dsp:nvSpPr>
      <dsp:spPr>
        <a:xfrm>
          <a:off x="8842854" y="506223"/>
          <a:ext cx="1657790" cy="32298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Either the product is being replaced or will no longer be supported.  The Development Team will conduct any end-of-life actions here.</a:t>
          </a:r>
        </a:p>
      </dsp:txBody>
      <dsp:txXfrm>
        <a:off x="8842854" y="506223"/>
        <a:ext cx="1657790" cy="322980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Scrum Agile approach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Lukas </a:t>
            </a:r>
            <a:r>
              <a:rPr lang="en-US" dirty="0" err="1"/>
              <a:t>Pentowski</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501651"/>
            <a:ext cx="4179570" cy="1524735"/>
          </a:xfrm>
        </p:spPr>
        <p:txBody>
          <a:bodyPr/>
          <a:lstStyle/>
          <a:p>
            <a:r>
              <a:rPr lang="en-US" dirty="0"/>
              <a:t>references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2392975"/>
            <a:ext cx="6691745" cy="3827716"/>
          </a:xfrm>
        </p:spPr>
        <p:txBody>
          <a:bodyPr>
            <a:normAutofit/>
          </a:bodyPr>
          <a:lstStyle/>
          <a:p>
            <a:r>
              <a:rPr lang="en-US" sz="1600" dirty="0"/>
              <a:t>The Agile Software Development Life Cycle: Wrike Agile Guide. Versatile &amp; Robust Project Management Software. (n.d.). Retrieved from https://www.wrike.com/agile-guide/agile-development-life-cycle/ </a:t>
            </a:r>
          </a:p>
          <a:p>
            <a:r>
              <a:rPr lang="en-US" sz="1600" dirty="0"/>
              <a:t>Cobb, C (2015). The Project Manager’s Guide to Mastering Agile : Principles and Practices for an Adaptive Approach. Wiley.</a:t>
            </a:r>
          </a:p>
          <a:p>
            <a:r>
              <a:rPr lang="en-US" sz="1600" dirty="0"/>
              <a:t>James, M. (n.d.). Scrum Training Series. Scrum Training Series: Free Scrum Master Training from Seattle. Retrieved from https://scrumtrainingseries.com</a:t>
            </a:r>
            <a:r>
              <a:rPr lang="en-US" dirty="0"/>
              <a:t>/</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Scrum Agile Roles</a:t>
            </a:r>
          </a:p>
          <a:p>
            <a:r>
              <a:rPr lang="en-US" dirty="0"/>
              <a:t>SDLC Phases in Scrum Agile</a:t>
            </a:r>
          </a:p>
          <a:p>
            <a:r>
              <a:rPr lang="en-US" dirty="0"/>
              <a:t>Waterfall?</a:t>
            </a:r>
          </a:p>
          <a:p>
            <a:r>
              <a:rPr lang="en-US" dirty="0"/>
              <a:t>Deciding Factors</a:t>
            </a:r>
          </a:p>
          <a:p>
            <a:r>
              <a:rPr lang="en-US" dirty="0"/>
              <a:t>References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CS250 Final Project</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Scrum agile roles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en-US" dirty="0"/>
              <a:t>In Scrum Agile the Scrum Team consists of members who fill the following three roles:</a:t>
            </a:r>
          </a:p>
          <a:p>
            <a:pPr marL="285750" indent="-285750">
              <a:buFont typeface="Arial" panose="020B0604020202020204" pitchFamily="34" charset="0"/>
              <a:buChar char="•"/>
            </a:pPr>
            <a:r>
              <a:rPr lang="en-US" dirty="0"/>
              <a:t>Product Owner</a:t>
            </a:r>
          </a:p>
          <a:p>
            <a:pPr marL="285750" indent="-285750">
              <a:buFont typeface="Arial" panose="020B0604020202020204" pitchFamily="34" charset="0"/>
              <a:buChar char="•"/>
            </a:pPr>
            <a:r>
              <a:rPr lang="en-US" dirty="0"/>
              <a:t>Scrum Master</a:t>
            </a:r>
          </a:p>
          <a:p>
            <a:pPr marL="285750" indent="-285750">
              <a:buFont typeface="Arial" panose="020B0604020202020204" pitchFamily="34" charset="0"/>
              <a:buChar char="•"/>
            </a:pPr>
            <a:r>
              <a:rPr lang="en-US" dirty="0"/>
              <a:t>Developer​</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93725" y="1525385"/>
            <a:ext cx="4179570" cy="871451"/>
          </a:xfrm>
        </p:spPr>
        <p:txBody>
          <a:bodyPr/>
          <a:lstStyle/>
          <a:p>
            <a:r>
              <a:rPr lang="en-US" dirty="0"/>
              <a:t>Product Owner</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394912" y="3179421"/>
            <a:ext cx="5215197" cy="3082834"/>
          </a:xfrm>
        </p:spPr>
        <p:txBody>
          <a:bodyPr>
            <a:normAutofit/>
          </a:bodyPr>
          <a:lstStyle/>
          <a:p>
            <a:pPr marL="285750" indent="-285750">
              <a:buFont typeface="Arial" panose="020B0604020202020204" pitchFamily="34" charset="0"/>
              <a:buChar char="•"/>
            </a:pPr>
            <a:r>
              <a:rPr lang="en-US" sz="2000" dirty="0"/>
              <a:t>The bridge between the client and the Development Team</a:t>
            </a:r>
          </a:p>
          <a:p>
            <a:pPr marL="285750" indent="-285750">
              <a:buFont typeface="Arial" panose="020B0604020202020204" pitchFamily="34" charset="0"/>
              <a:buChar char="•"/>
            </a:pPr>
            <a:r>
              <a:rPr lang="en-US" sz="2000" dirty="0"/>
              <a:t>Maintains the Product Backlog</a:t>
            </a:r>
          </a:p>
          <a:p>
            <a:pPr marL="285750" indent="-285750">
              <a:buFont typeface="Arial" panose="020B0604020202020204" pitchFamily="34" charset="0"/>
              <a:buChar char="•"/>
            </a:pPr>
            <a:r>
              <a:rPr lang="en-US" sz="2000" dirty="0"/>
              <a:t>Conveys the client’s needs/wants/desires to the Development Team</a:t>
            </a:r>
          </a:p>
          <a:p>
            <a:pPr marL="285750" indent="-285750">
              <a:buFont typeface="Arial" panose="020B0604020202020204" pitchFamily="34" charset="0"/>
              <a:buChar char="•"/>
            </a:pPr>
            <a:r>
              <a:rPr lang="en-US" sz="2000" dirty="0"/>
              <a:t>Acts as the “face” of the team with other stakeholders</a:t>
            </a:r>
          </a:p>
          <a:p>
            <a:r>
              <a:rPr lang="en-US" sz="2000" dirty="0"/>
              <a:t>(Cobb, 2015)</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A8F4-8CF2-5D01-ECA7-F78312F81A0B}"/>
              </a:ext>
            </a:extLst>
          </p:cNvPr>
          <p:cNvSpPr>
            <a:spLocks noGrp="1"/>
          </p:cNvSpPr>
          <p:nvPr>
            <p:ph type="title"/>
          </p:nvPr>
        </p:nvSpPr>
        <p:spPr>
          <a:xfrm>
            <a:off x="5890780" y="2380384"/>
            <a:ext cx="5151294" cy="619125"/>
          </a:xfrm>
        </p:spPr>
        <p:txBody>
          <a:bodyPr/>
          <a:lstStyle/>
          <a:p>
            <a:r>
              <a:rPr lang="en-US" dirty="0"/>
              <a:t>Scrum master</a:t>
            </a:r>
          </a:p>
        </p:txBody>
      </p:sp>
      <p:sp>
        <p:nvSpPr>
          <p:cNvPr id="3" name="Subtitle 2">
            <a:extLst>
              <a:ext uri="{FF2B5EF4-FFF2-40B4-BE49-F238E27FC236}">
                <a16:creationId xmlns:a16="http://schemas.microsoft.com/office/drawing/2014/main" id="{D62F4E7F-35D6-6C3D-A7FC-274756578063}"/>
              </a:ext>
            </a:extLst>
          </p:cNvPr>
          <p:cNvSpPr>
            <a:spLocks noGrp="1"/>
          </p:cNvSpPr>
          <p:nvPr>
            <p:ph type="subTitle" idx="1"/>
          </p:nvPr>
        </p:nvSpPr>
        <p:spPr>
          <a:xfrm>
            <a:off x="4211782" y="3429000"/>
            <a:ext cx="7509163" cy="2927349"/>
          </a:xfrm>
        </p:spPr>
        <p:txBody>
          <a:bodyPr anchor="t">
            <a:noAutofit/>
          </a:bodyPr>
          <a:lstStyle/>
          <a:p>
            <a:pPr marL="285750" indent="-285750">
              <a:buFont typeface="Arial" panose="020B0604020202020204" pitchFamily="34" charset="0"/>
              <a:buChar char="•"/>
            </a:pPr>
            <a:r>
              <a:rPr lang="en-US" sz="2000" dirty="0">
                <a:solidFill>
                  <a:schemeClr val="tx1"/>
                </a:solidFill>
              </a:rPr>
              <a:t>Assist the Product Owner in maintaining the Product Backlog</a:t>
            </a:r>
          </a:p>
          <a:p>
            <a:pPr marL="285750" indent="-285750">
              <a:buFont typeface="Arial" panose="020B0604020202020204" pitchFamily="34" charset="0"/>
              <a:buChar char="•"/>
            </a:pPr>
            <a:r>
              <a:rPr lang="en-US" sz="2000" dirty="0">
                <a:solidFill>
                  <a:schemeClr val="tx1"/>
                </a:solidFill>
              </a:rPr>
              <a:t>Serves as the subject matter expert in Scrum for the Development Team</a:t>
            </a:r>
          </a:p>
          <a:p>
            <a:pPr marL="285750" indent="-285750">
              <a:buFont typeface="Arial" panose="020B0604020202020204" pitchFamily="34" charset="0"/>
              <a:buChar char="•"/>
            </a:pPr>
            <a:r>
              <a:rPr lang="en-US" sz="2000" dirty="0">
                <a:solidFill>
                  <a:schemeClr val="tx1"/>
                </a:solidFill>
              </a:rPr>
              <a:t>Coaches team members, promotes self ownership, and works to remove obstacles in the Development Team’s way</a:t>
            </a:r>
          </a:p>
          <a:p>
            <a:pPr marL="285750" indent="-285750">
              <a:buFont typeface="Arial" panose="020B0604020202020204" pitchFamily="34" charset="0"/>
              <a:buChar char="•"/>
            </a:pPr>
            <a:r>
              <a:rPr lang="en-US" sz="2000" dirty="0">
                <a:solidFill>
                  <a:schemeClr val="tx1"/>
                </a:solidFill>
              </a:rPr>
              <a:t>Facilitates Scrum Events as necessary(Cobb, 2015)</a:t>
            </a:r>
          </a:p>
          <a:p>
            <a:pPr marL="285750" indent="-285750">
              <a:buFont typeface="Arial" panose="020B0604020202020204" pitchFamily="34" charset="0"/>
              <a:buChar char="•"/>
            </a:pPr>
            <a:r>
              <a:rPr lang="en-US" sz="2000" dirty="0">
                <a:solidFill>
                  <a:schemeClr val="tx1"/>
                </a:solidFill>
              </a:rPr>
              <a:t>Assists the organization by working to improve Scrum implementation overall with other Scrum Masters. (James, </a:t>
            </a:r>
            <a:r>
              <a:rPr lang="en-US" sz="2000" dirty="0" err="1">
                <a:solidFill>
                  <a:schemeClr val="tx1"/>
                </a:solidFill>
              </a:rPr>
              <a:t>n.d</a:t>
            </a:r>
            <a:r>
              <a:rPr lang="en-US" sz="2000" dirty="0">
                <a:solidFill>
                  <a:schemeClr val="tx1"/>
                </a:solidFill>
              </a:rPr>
              <a:t>)</a:t>
            </a:r>
          </a:p>
        </p:txBody>
      </p:sp>
      <p:sp>
        <p:nvSpPr>
          <p:cNvPr id="6" name="Slide Number Placeholder 5">
            <a:extLst>
              <a:ext uri="{FF2B5EF4-FFF2-40B4-BE49-F238E27FC236}">
                <a16:creationId xmlns:a16="http://schemas.microsoft.com/office/drawing/2014/main" id="{57704FB2-269B-0E45-5E42-01937AE2E91C}"/>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84579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5" y="985399"/>
            <a:ext cx="8421688" cy="1325563"/>
          </a:xfrm>
        </p:spPr>
        <p:txBody>
          <a:bodyPr/>
          <a:lstStyle/>
          <a:p>
            <a:r>
              <a:rPr lang="en-US" dirty="0"/>
              <a:t>Developer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39" name="Text Placeholder 38">
            <a:extLst>
              <a:ext uri="{FF2B5EF4-FFF2-40B4-BE49-F238E27FC236}">
                <a16:creationId xmlns:a16="http://schemas.microsoft.com/office/drawing/2014/main" id="{0B799E2C-317E-7AED-C8DA-736CEEE26592}"/>
              </a:ext>
            </a:extLst>
          </p:cNvPr>
          <p:cNvSpPr>
            <a:spLocks noGrp="1"/>
          </p:cNvSpPr>
          <p:nvPr>
            <p:ph type="body" idx="20"/>
          </p:nvPr>
        </p:nvSpPr>
        <p:spPr>
          <a:xfrm>
            <a:off x="2770906" y="2715491"/>
            <a:ext cx="6996549" cy="2909454"/>
          </a:xfrm>
        </p:spPr>
        <p:txBody>
          <a:bodyPr anchor="t"/>
          <a:lstStyle/>
          <a:p>
            <a:pPr marL="285750" indent="-285750" algn="l">
              <a:buFont typeface="Arial" panose="020B0604020202020204" pitchFamily="34" charset="0"/>
              <a:buChar char="•"/>
            </a:pPr>
            <a:r>
              <a:rPr lang="en-US" sz="2000" dirty="0"/>
              <a:t>Assists the Product Owner in refining the Product Backlog</a:t>
            </a:r>
          </a:p>
          <a:p>
            <a:pPr marL="285750" indent="-285750" algn="l">
              <a:buFont typeface="Arial" panose="020B0604020202020204" pitchFamily="34" charset="0"/>
              <a:buChar char="•"/>
            </a:pPr>
            <a:r>
              <a:rPr lang="en-US" sz="2000" dirty="0"/>
              <a:t>Plans Sprints</a:t>
            </a:r>
          </a:p>
          <a:p>
            <a:pPr marL="285750" indent="-285750" algn="l">
              <a:buFont typeface="Arial" panose="020B0604020202020204" pitchFamily="34" charset="0"/>
              <a:buChar char="•"/>
            </a:pPr>
            <a:r>
              <a:rPr lang="en-US" sz="2000" dirty="0"/>
              <a:t>Produces the functional product at the end of each Sprint</a:t>
            </a:r>
          </a:p>
          <a:p>
            <a:pPr marL="285750" indent="-285750" algn="l">
              <a:buFont typeface="Arial" panose="020B0604020202020204" pitchFamily="34" charset="0"/>
              <a:buChar char="•"/>
            </a:pPr>
            <a:r>
              <a:rPr lang="en-US" sz="2000" dirty="0"/>
              <a:t>Facilitates the Scrum Events of Daily Scrum, Sprint Planning in order to promote self-ownership.</a:t>
            </a:r>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SDLC Phases in agile</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36617425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3394364" y="6082146"/>
            <a:ext cx="4759036" cy="639330"/>
          </a:xfrm>
        </p:spPr>
        <p:txBody>
          <a:bodyPr/>
          <a:lstStyle/>
          <a:p>
            <a:r>
              <a:rPr lang="en-US" sz="1200" dirty="0"/>
              <a:t>(</a:t>
            </a:r>
            <a:r>
              <a:rPr lang="en-US" sz="1200" i="1" dirty="0"/>
              <a:t>The Agile Software Development Life Cycle: Wrike Agile Guide</a:t>
            </a:r>
            <a:r>
              <a:rPr lang="en-US" sz="1200" dirty="0"/>
              <a: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Waterfall approach</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699" y="2776936"/>
            <a:ext cx="7720446" cy="3579414"/>
          </a:xfrm>
        </p:spPr>
        <p:txBody>
          <a:bodyPr anchor="t"/>
          <a:lstStyle/>
          <a:p>
            <a:pPr marL="342900" indent="-342900">
              <a:buFont typeface="Arial" panose="020B0604020202020204" pitchFamily="34" charset="0"/>
              <a:buChar char="•"/>
            </a:pPr>
            <a:r>
              <a:rPr lang="en-US" dirty="0"/>
              <a:t>Sequential with no overlap</a:t>
            </a:r>
          </a:p>
          <a:p>
            <a:pPr marL="342900" indent="-342900">
              <a:buFont typeface="Arial" panose="020B0604020202020204" pitchFamily="34" charset="0"/>
              <a:buChar char="•"/>
            </a:pPr>
            <a:r>
              <a:rPr lang="en-US" dirty="0"/>
              <a:t>Lack of communication</a:t>
            </a:r>
          </a:p>
          <a:p>
            <a:pPr marL="342900" indent="-342900">
              <a:buFont typeface="Arial" panose="020B0604020202020204" pitchFamily="34" charset="0"/>
              <a:buChar char="•"/>
            </a:pPr>
            <a:r>
              <a:rPr lang="en-US" dirty="0"/>
              <a:t>Little client involvement or feedback</a:t>
            </a:r>
          </a:p>
          <a:p>
            <a:pPr marL="342900" indent="-342900">
              <a:buFont typeface="Arial" panose="020B0604020202020204" pitchFamily="34" charset="0"/>
              <a:buChar char="•"/>
            </a:pPr>
            <a:r>
              <a:rPr lang="en-US" dirty="0"/>
              <a:t>Highly structured</a:t>
            </a:r>
          </a:p>
          <a:p>
            <a:pPr marL="342900" indent="-342900">
              <a:buFont typeface="Arial" panose="020B0604020202020204" pitchFamily="34" charset="0"/>
              <a:buChar char="•"/>
            </a:pPr>
            <a:r>
              <a:rPr lang="en-US" dirty="0"/>
              <a:t>Members focused on their role only</a:t>
            </a:r>
          </a:p>
          <a:p>
            <a:pPr marL="342900" indent="-342900">
              <a:buFont typeface="Arial" panose="020B0604020202020204" pitchFamily="34" charset="0"/>
              <a:buChar char="•"/>
            </a:pPr>
            <a:r>
              <a:rPr lang="en-US" dirty="0"/>
              <a:t>Scope and requirements are fixed</a:t>
            </a:r>
          </a:p>
          <a:p>
            <a:pPr marL="342900" indent="-34290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134264" y="332510"/>
            <a:ext cx="5111750" cy="1204912"/>
          </a:xfrm>
        </p:spPr>
        <p:txBody>
          <a:bodyPr/>
          <a:lstStyle/>
          <a:p>
            <a:r>
              <a:rPr lang="en-US" dirty="0"/>
              <a:t>Deciding factors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134264" y="2035606"/>
            <a:ext cx="6219536" cy="4320744"/>
          </a:xfrm>
        </p:spPr>
        <p:txBody>
          <a:bodyPr>
            <a:noAutofit/>
          </a:bodyPr>
          <a:lstStyle/>
          <a:p>
            <a:r>
              <a:rPr lang="en-US" sz="2000" dirty="0"/>
              <a:t>Agile is a great method for short projects that may require more feedback or stakeholder involvement. </a:t>
            </a:r>
          </a:p>
          <a:p>
            <a:r>
              <a:rPr lang="en-US" sz="2000" dirty="0"/>
              <a:t>Waterfall is good for straightforward projects that require a degree of documentation and expect little to no change. </a:t>
            </a:r>
          </a:p>
          <a:p>
            <a:r>
              <a:rPr lang="en-US" sz="2000" dirty="0"/>
              <a:t>For SNHU Travel using Scrum Agile was an appropriate decision due to the different stakeholders involved, the time frame for the project, and the volatile nature of travel trends. The Waterfall approach may have cost additional time or money to the project due to the change of scope presented by the client and Product Owner.</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{5407C481-51CA-4096-95BE-EDAA13E3C20E}tf67328976_win32</Template>
  <TotalTime>175</TotalTime>
  <Words>582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Scrum Agile approach </vt:lpstr>
      <vt:lpstr>Contents</vt:lpstr>
      <vt:lpstr>Scrum agile roles</vt:lpstr>
      <vt:lpstr>Product Owner</vt:lpstr>
      <vt:lpstr>Scrum master</vt:lpstr>
      <vt:lpstr>Developer</vt:lpstr>
      <vt:lpstr>SDLC Phases in agile</vt:lpstr>
      <vt:lpstr>Waterfall approach</vt:lpstr>
      <vt:lpstr>Deciding factors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Agile approach </dc:title>
  <dc:creator>Lukas P</dc:creator>
  <cp:lastModifiedBy>Lukas P</cp:lastModifiedBy>
  <cp:revision>6</cp:revision>
  <dcterms:created xsi:type="dcterms:W3CDTF">2023-02-20T09:07:52Z</dcterms:created>
  <dcterms:modified xsi:type="dcterms:W3CDTF">2023-02-20T12:03:06Z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