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Cooperative, Connected and Automated Mobility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5EE32FB-2CEA-B92B-F401-F8AC97116F05}"/>
              </a:ext>
            </a:extLst>
          </p:cNvPr>
          <p:cNvGrpSpPr/>
          <p:nvPr/>
        </p:nvGrpSpPr>
        <p:grpSpPr>
          <a:xfrm>
            <a:off x="5264943" y="2314575"/>
            <a:ext cx="5655469" cy="3584197"/>
            <a:chOff x="1674018" y="2028825"/>
            <a:chExt cx="5655469" cy="3584197"/>
          </a:xfrm>
        </p:grpSpPr>
        <p:pic>
          <p:nvPicPr>
            <p:cNvPr id="4" name="Imagem 6" descr="Uma imagem com mapa&#10;&#10;Descrição gerada automaticamente">
              <a:extLst>
                <a:ext uri="{FF2B5EF4-FFF2-40B4-BE49-F238E27FC236}">
                  <a16:creationId xmlns:a16="http://schemas.microsoft.com/office/drawing/2014/main" id="{AA82106E-E259-66C5-B321-7B39BC45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5462" y="2028825"/>
              <a:ext cx="1362075" cy="2933700"/>
            </a:xfrm>
            <a:prstGeom prst="rect">
              <a:avLst/>
            </a:prstGeom>
          </p:spPr>
        </p:pic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9917A3FF-FAA6-036A-D43D-8A94A21A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7412" y="2028825"/>
              <a:ext cx="1362075" cy="295275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4EC1588-561A-B386-72E7-D4E60D58C25E}"/>
                </a:ext>
              </a:extLst>
            </p:cNvPr>
            <p:cNvSpPr txBox="1"/>
            <p:nvPr/>
          </p:nvSpPr>
          <p:spPr>
            <a:xfrm>
              <a:off x="1674018" y="5272087"/>
              <a:ext cx="15811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CPM </a:t>
              </a:r>
              <a:r>
                <a:rPr lang="pt-PT" sz="1600" dirty="0" err="1">
                  <a:latin typeface="Arial"/>
                  <a:ea typeface="ＭＳ Ｐゴシック"/>
                </a:rPr>
                <a:t>and</a:t>
              </a:r>
              <a:r>
                <a:rPr lang="pt-PT" sz="1600" dirty="0">
                  <a:latin typeface="Arial"/>
                  <a:ea typeface="ＭＳ Ｐゴシック"/>
                </a:rPr>
                <a:t> CAM</a:t>
              </a:r>
              <a:endParaRPr lang="pt-PT" sz="16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5371680-1151-1122-B188-78A9D6F8A1DB}"/>
                </a:ext>
              </a:extLst>
            </p:cNvPr>
            <p:cNvSpPr txBox="1"/>
            <p:nvPr/>
          </p:nvSpPr>
          <p:spPr>
            <a:xfrm>
              <a:off x="6191249" y="5272087"/>
              <a:ext cx="9239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HDMAP</a:t>
              </a:r>
              <a:endParaRPr lang="pt-PT" sz="1600" dirty="0"/>
            </a:p>
          </p:txBody>
        </p:sp>
        <p:pic>
          <p:nvPicPr>
            <p:cNvPr id="13" name="Imagem 13">
              <a:extLst>
                <a:ext uri="{FF2B5EF4-FFF2-40B4-BE49-F238E27FC236}">
                  <a16:creationId xmlns:a16="http://schemas.microsoft.com/office/drawing/2014/main" id="{DEB93CB5-2D32-379B-7A0A-52FF35ED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71912" y="2033587"/>
              <a:ext cx="1362075" cy="2962275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FE3550F-7817-C699-0071-AFD5C36E5145}"/>
                </a:ext>
              </a:extLst>
            </p:cNvPr>
            <p:cNvSpPr txBox="1"/>
            <p:nvPr/>
          </p:nvSpPr>
          <p:spPr>
            <a:xfrm>
              <a:off x="4236243" y="5274468"/>
              <a:ext cx="6286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IVIM</a:t>
              </a:r>
              <a:endParaRPr lang="pt-PT" sz="1600" dirty="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821530" y="2295524"/>
            <a:ext cx="42100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CCAM </a:t>
            </a:r>
            <a:r>
              <a:rPr lang="pt-PT" dirty="0" err="1">
                <a:latin typeface="Helvetica Neue"/>
                <a:ea typeface="ＭＳ Ｐゴシック"/>
              </a:rPr>
              <a:t>messages</a:t>
            </a:r>
            <a:r>
              <a:rPr lang="pt-PT" dirty="0">
                <a:latin typeface="Helvetica Neue"/>
                <a:ea typeface="ＭＳ Ｐゴシック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DENM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IVIM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HDMAP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SVSM, a </a:t>
            </a:r>
            <a:r>
              <a:rPr lang="pt-PT" dirty="0" err="1">
                <a:latin typeface="Helvetica Neue"/>
                <a:ea typeface="ＭＳ Ｐゴシック"/>
                <a:cs typeface="Arial"/>
              </a:rPr>
              <a:t>n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ew</a:t>
            </a:r>
            <a:r>
              <a:rPr lang="pt-PT" dirty="0">
                <a:latin typeface="Arial"/>
                <a:ea typeface="ＭＳ Ｐゴシック"/>
                <a:cs typeface="Arial"/>
              </a:rPr>
              <a:t> 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message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Light Sensor Expo </a:t>
            </a:r>
            <a:r>
              <a:rPr lang="pt-PT" dirty="0" err="1">
                <a:latin typeface="Helvetica Neue"/>
                <a:ea typeface="ＭＳ Ｐゴシック"/>
              </a:rPr>
              <a:t>contribution</a:t>
            </a:r>
            <a:endParaRPr lang="pt-PT">
              <a:latin typeface="Helvetica Neu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4C29E-1CE2-7C35-3A86-10CEB657F635}"/>
              </a:ext>
            </a:extLst>
          </p:cNvPr>
          <p:cNvSpPr txBox="1"/>
          <p:nvPr/>
        </p:nvSpPr>
        <p:spPr>
          <a:xfrm>
            <a:off x="609600" y="669104"/>
            <a:ext cx="4863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" indent="0">
              <a:buNone/>
            </a:pPr>
            <a:endParaRPr lang="en-GB" dirty="0">
              <a:latin typeface="Helvetica Neue"/>
            </a:endParaRPr>
          </a:p>
          <a:p>
            <a:pPr marL="30480" indent="0">
              <a:buNone/>
            </a:pPr>
            <a:endParaRPr lang="en-GB" dirty="0">
              <a:latin typeface="Helvetica Neue"/>
            </a:endParaRPr>
          </a:p>
          <a:p>
            <a:pPr marL="342900" indent="-342900">
              <a:buFont typeface="Arial"/>
              <a:buChar char="•"/>
            </a:pPr>
            <a:r>
              <a:rPr lang="pt-PT" sz="2400" dirty="0">
                <a:latin typeface="Helvetica Neue"/>
                <a:ea typeface="ＭＳ Ｐゴシック"/>
              </a:rPr>
              <a:t>Expo SDK 47 beta 1 </a:t>
            </a:r>
            <a:r>
              <a:rPr lang="pt-PT" sz="2400" dirty="0" err="1">
                <a:latin typeface="Helvetica Neue"/>
                <a:ea typeface="ＭＳ Ｐゴシック"/>
              </a:rPr>
              <a:t>released</a:t>
            </a:r>
            <a:r>
              <a:rPr lang="pt-PT" sz="2400" dirty="0">
                <a:latin typeface="Helvetica Neue"/>
                <a:ea typeface="ＭＳ Ｐゴシック"/>
              </a:rPr>
              <a:t>!</a:t>
            </a:r>
          </a:p>
          <a:p>
            <a:pPr marL="3048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E3EBB3-5F8F-7A60-4F59-24E9E367EA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06" y="2027304"/>
            <a:ext cx="6533388" cy="43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04F6376-F357-C728-FD28-D8076D5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PT" sz="2400" dirty="0">
                <a:latin typeface="Helvetica Neue"/>
                <a:ea typeface="ＭＳ Ｐゴシック"/>
              </a:rPr>
              <a:t>Sensor </a:t>
            </a:r>
            <a:r>
              <a:rPr lang="pt-PT" sz="2400" dirty="0" err="1">
                <a:latin typeface="Helvetica Neue"/>
                <a:ea typeface="ＭＳ Ｐゴシック"/>
              </a:rPr>
              <a:t>dedicated</a:t>
            </a:r>
            <a:r>
              <a:rPr lang="pt-PT" sz="2400" dirty="0">
                <a:latin typeface="Helvetica Neue"/>
                <a:ea typeface="ＭＳ Ｐゴシック"/>
              </a:rPr>
              <a:t> </a:t>
            </a:r>
            <a:r>
              <a:rPr lang="pt-PT" sz="2400" dirty="0" err="1">
                <a:latin typeface="Helvetica Neue"/>
                <a:ea typeface="ＭＳ Ｐゴシック"/>
              </a:rPr>
              <a:t>screen</a:t>
            </a:r>
            <a:r>
              <a:rPr lang="pt-PT" sz="2400" dirty="0">
                <a:latin typeface="Helvetica Neue"/>
                <a:ea typeface="ＭＳ Ｐゴシック"/>
              </a:rPr>
              <a:t>!</a:t>
            </a:r>
          </a:p>
          <a:p>
            <a:pPr marL="30480" indent="0">
              <a:buNone/>
            </a:pPr>
            <a:endParaRPr lang="pt-PT" dirty="0"/>
          </a:p>
          <a:p>
            <a:endParaRPr lang="pt-PT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553F21-9191-3CD9-A30C-A3326B63A7B8}"/>
              </a:ext>
            </a:extLst>
          </p:cNvPr>
          <p:cNvGrpSpPr/>
          <p:nvPr/>
        </p:nvGrpSpPr>
        <p:grpSpPr>
          <a:xfrm>
            <a:off x="483726" y="1806748"/>
            <a:ext cx="11224548" cy="4667249"/>
            <a:chOff x="604500" y="1927222"/>
            <a:chExt cx="11224548" cy="46672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EA3CB3-1F3A-E3F4-5EDA-50CF87260A85}"/>
                </a:ext>
              </a:extLst>
            </p:cNvPr>
            <p:cNvSpPr txBox="1"/>
            <p:nvPr/>
          </p:nvSpPr>
          <p:spPr>
            <a:xfrm>
              <a:off x="604500" y="1927222"/>
              <a:ext cx="2418432" cy="235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 dirty="0" err="1"/>
                <a:t>When</a:t>
              </a:r>
              <a:r>
                <a:rPr lang="pt-PT" sz="1800" dirty="0"/>
                <a:t> </a:t>
              </a:r>
              <a:r>
                <a:rPr lang="pt-PT" sz="1800" dirty="0" err="1"/>
                <a:t>connected</a:t>
              </a:r>
              <a:r>
                <a:rPr lang="pt-PT" sz="1800" dirty="0"/>
                <a:t> to a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 err="1"/>
                <a:t>On</a:t>
              </a:r>
              <a:r>
                <a:rPr lang="pt-PT" sz="1800" dirty="0"/>
                <a:t> </a:t>
              </a:r>
              <a:r>
                <a:rPr lang="pt-PT" sz="1800" dirty="0" err="1"/>
                <a:t>Board</a:t>
              </a:r>
              <a:r>
                <a:rPr lang="pt-PT" sz="1800" dirty="0"/>
                <a:t> </a:t>
              </a:r>
              <a:r>
                <a:rPr lang="pt-PT" sz="1800" dirty="0" err="1"/>
                <a:t>Unit</a:t>
              </a:r>
              <a:r>
                <a:rPr lang="pt-PT" sz="1800" dirty="0"/>
                <a:t> (OBU) </a:t>
              </a:r>
              <a:r>
                <a:rPr lang="pt-PT" sz="1800" dirty="0" err="1"/>
                <a:t>the</a:t>
              </a:r>
              <a:r>
                <a:rPr lang="pt-PT" sz="1800" dirty="0"/>
                <a:t> App </a:t>
              </a:r>
              <a:r>
                <a:rPr lang="pt-PT" sz="1800" dirty="0" err="1"/>
                <a:t>sends</a:t>
              </a:r>
              <a:r>
                <a:rPr lang="pt-PT" sz="1800" dirty="0"/>
                <a:t> a </a:t>
              </a:r>
              <a:r>
                <a:rPr lang="pt-PT" sz="1800" dirty="0" err="1"/>
                <a:t>message</a:t>
              </a:r>
              <a:r>
                <a:rPr lang="pt-PT" sz="1800" dirty="0"/>
                <a:t> </a:t>
              </a:r>
              <a:r>
                <a:rPr lang="pt-PT" sz="1800" dirty="0" err="1"/>
                <a:t>called</a:t>
              </a:r>
              <a:r>
                <a:rPr lang="pt-PT" sz="1800" dirty="0"/>
                <a:t> SVSM </a:t>
              </a:r>
              <a:r>
                <a:rPr lang="pt-PT" sz="1800" dirty="0" err="1"/>
                <a:t>containing</a:t>
              </a:r>
              <a:r>
                <a:rPr lang="pt-PT" sz="1800" dirty="0"/>
                <a:t> </a:t>
              </a:r>
              <a:r>
                <a:rPr lang="pt-PT" sz="1800" dirty="0" err="1"/>
                <a:t>this</a:t>
              </a:r>
              <a:r>
                <a:rPr lang="pt-PT" sz="1800" dirty="0"/>
                <a:t> </a:t>
              </a:r>
              <a:r>
                <a:rPr lang="pt-PT" sz="1800" dirty="0" err="1"/>
                <a:t>sensor’s</a:t>
              </a:r>
              <a:r>
                <a:rPr lang="pt-PT" sz="1800" dirty="0"/>
                <a:t> </a:t>
              </a:r>
              <a:r>
                <a:rPr lang="pt-PT" sz="1800" dirty="0" err="1"/>
                <a:t>information</a:t>
              </a:r>
              <a:endParaRPr lang="pt-PT" sz="1800" dirty="0"/>
            </a:p>
            <a:p>
              <a:endParaRPr lang="pt-PT" sz="18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4BF3EE-8B5B-7A23-F6FC-AB5AF339A1BC}"/>
                </a:ext>
              </a:extLst>
            </p:cNvPr>
            <p:cNvGrpSpPr/>
            <p:nvPr/>
          </p:nvGrpSpPr>
          <p:grpSpPr>
            <a:xfrm>
              <a:off x="3269580" y="1927222"/>
              <a:ext cx="5173998" cy="4667249"/>
              <a:chOff x="2474577" y="1717673"/>
              <a:chExt cx="5173998" cy="4667249"/>
            </a:xfrm>
          </p:grpSpPr>
          <p:pic>
            <p:nvPicPr>
              <p:cNvPr id="28" name="Picture 27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60704D2A-9EC2-230C-1588-D473BB2B9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4577" y="1717674"/>
                <a:ext cx="1983124" cy="4599973"/>
              </a:xfrm>
              <a:prstGeom prst="rect">
                <a:avLst/>
              </a:prstGeom>
            </p:spPr>
          </p:pic>
          <p:pic>
            <p:nvPicPr>
              <p:cNvPr id="29" name="Picture 2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9D0EC6E3-9C08-783E-E97F-FCCD5626C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950" y="1717673"/>
                <a:ext cx="2333625" cy="466724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B84575-3775-B2D6-DC10-E7E929580D87}"/>
                </a:ext>
              </a:extLst>
            </p:cNvPr>
            <p:cNvSpPr txBox="1"/>
            <p:nvPr/>
          </p:nvSpPr>
          <p:spPr>
            <a:xfrm>
              <a:off x="8645445" y="1927222"/>
              <a:ext cx="31836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 dirty="0" err="1"/>
                <a:t>When</a:t>
              </a:r>
              <a:r>
                <a:rPr lang="pt-PT" sz="1800" dirty="0"/>
                <a:t> </a:t>
              </a:r>
              <a:r>
                <a:rPr lang="pt-PT" sz="1800" dirty="0" err="1"/>
                <a:t>connected</a:t>
              </a:r>
              <a:r>
                <a:rPr lang="pt-PT" sz="1800" dirty="0"/>
                <a:t> to a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/>
                <a:t>OBU a </a:t>
              </a:r>
              <a:r>
                <a:rPr lang="pt-PT" sz="1800" dirty="0" err="1"/>
                <a:t>new</a:t>
              </a:r>
              <a:r>
                <a:rPr lang="pt-PT" sz="1800" dirty="0"/>
                <a:t> </a:t>
              </a:r>
              <a:r>
                <a:rPr lang="pt-PT" sz="1800" dirty="0" err="1"/>
                <a:t>message</a:t>
              </a:r>
              <a:r>
                <a:rPr lang="pt-PT" sz="1800" dirty="0"/>
                <a:t> </a:t>
              </a:r>
              <a:r>
                <a:rPr lang="pt-PT" sz="1800" dirty="0" err="1"/>
                <a:t>named</a:t>
              </a:r>
              <a:endParaRPr lang="pt-PT" sz="1800" dirty="0"/>
            </a:p>
            <a:p>
              <a:r>
                <a:rPr lang="pt-PT" sz="1800" dirty="0"/>
                <a:t>OVSM </a:t>
              </a:r>
              <a:r>
                <a:rPr lang="pt-PT" sz="1800" dirty="0" err="1"/>
                <a:t>transmits</a:t>
              </a:r>
              <a:r>
                <a:rPr lang="pt-PT" sz="1800" dirty="0"/>
                <a:t> </a:t>
              </a:r>
              <a:r>
                <a:rPr lang="pt-PT" sz="1800" dirty="0" err="1"/>
                <a:t>the</a:t>
              </a:r>
              <a:r>
                <a:rPr lang="pt-PT" sz="1800" dirty="0"/>
                <a:t>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/>
                <a:t>sensor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5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4645"/>
            <a:r>
              <a:rPr lang="en-GB" dirty="0">
                <a:latin typeface="Helvetica Neue"/>
              </a:rPr>
              <a:t>V2X tolling</a:t>
            </a:r>
          </a:p>
          <a:p>
            <a:pPr lvl="1"/>
            <a:r>
              <a:rPr lang="en-GB" dirty="0">
                <a:latin typeface="Helvetica Neue"/>
              </a:rPr>
              <a:t>SAEM and TPM messages almost done</a:t>
            </a:r>
            <a:endParaRPr lang="en-GB" dirty="0"/>
          </a:p>
          <a:p>
            <a:pPr indent="-334645">
              <a:buFont typeface="Wingdings"/>
              <a:buChar char="v"/>
            </a:pPr>
            <a:r>
              <a:rPr lang="en-GB" dirty="0">
                <a:latin typeface="Helvetica Neue"/>
              </a:rPr>
              <a:t>EV Charging </a:t>
            </a:r>
            <a:endParaRPr lang="en-GB" dirty="0"/>
          </a:p>
          <a:p>
            <a:pPr lvl="1"/>
            <a:r>
              <a:rPr lang="en-GB" dirty="0">
                <a:latin typeface="Helvetica Neue"/>
              </a:rPr>
              <a:t>(ETSI standard + </a:t>
            </a:r>
            <a:r>
              <a:rPr lang="en-GB" dirty="0" err="1">
                <a:latin typeface="Helvetica Neue"/>
              </a:rPr>
              <a:t>MagnumCap</a:t>
            </a:r>
            <a:r>
              <a:rPr lang="en-GB" dirty="0">
                <a:latin typeface="Helvetica Neue"/>
              </a:rPr>
              <a:t> </a:t>
            </a:r>
            <a:r>
              <a:rPr lang="en-GB" dirty="0" err="1">
                <a:latin typeface="Helvetica Neue"/>
              </a:rPr>
              <a:t>Connetor</a:t>
            </a:r>
            <a:r>
              <a:rPr lang="en-GB" dirty="0">
                <a:latin typeface="Helvetica Neue"/>
              </a:rPr>
              <a:t>)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1FFCA-6359-1CD5-4C98-5FF3BF8785BF}"/>
              </a:ext>
            </a:extLst>
          </p:cNvPr>
          <p:cNvGrpSpPr/>
          <p:nvPr/>
        </p:nvGrpSpPr>
        <p:grpSpPr>
          <a:xfrm>
            <a:off x="8478063" y="1298575"/>
            <a:ext cx="1901258" cy="4642265"/>
            <a:chOff x="8849538" y="1117600"/>
            <a:chExt cx="1901258" cy="4642265"/>
          </a:xfrm>
        </p:grpSpPr>
        <p:pic>
          <p:nvPicPr>
            <p:cNvPr id="4" name="Imagem 6">
              <a:extLst>
                <a:ext uri="{FF2B5EF4-FFF2-40B4-BE49-F238E27FC236}">
                  <a16:creationId xmlns:a16="http://schemas.microsoft.com/office/drawing/2014/main" id="{BD8CEBFF-F8D0-40DF-D833-31457D27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538" y="1117600"/>
              <a:ext cx="1901258" cy="41148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6F9A4EA-6D1B-539B-52E5-01E1B361B610}"/>
                </a:ext>
              </a:extLst>
            </p:cNvPr>
            <p:cNvSpPr txBox="1"/>
            <p:nvPr/>
          </p:nvSpPr>
          <p:spPr>
            <a:xfrm flipH="1">
              <a:off x="9459912" y="5410728"/>
              <a:ext cx="686858" cy="3491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600" dirty="0">
                  <a:latin typeface="Arial"/>
                  <a:ea typeface="ＭＳ Ｐゴシック"/>
                </a:rPr>
                <a:t>TPM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34089</TotalTime>
  <Words>218</Words>
  <Application>Microsoft Office PowerPoint</Application>
  <PresentationFormat>Widescreen</PresentationFormat>
  <Paragraphs>48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Work done / results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446</cp:revision>
  <cp:lastPrinted>2019-09-13T14:12:05Z</cp:lastPrinted>
  <dcterms:created xsi:type="dcterms:W3CDTF">2013-09-12T12:41:43Z</dcterms:created>
  <dcterms:modified xsi:type="dcterms:W3CDTF">2022-11-14T11:45:15Z</dcterms:modified>
  <cp:category/>
</cp:coreProperties>
</file>