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0" r:id="rId3"/>
    <p:sldId id="258" r:id="rId4"/>
  </p:sldIdLst>
  <p:sldSz cx="12192000" cy="6858000"/>
  <p:notesSz cx="6805613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ídio Oliveira" initials="IO" lastIdx="2" clrIdx="0">
    <p:extLst>
      <p:ext uri="{19B8F6BF-5375-455C-9EA6-DF929625EA0E}">
        <p15:presenceInfo xmlns:p15="http://schemas.microsoft.com/office/powerpoint/2012/main" userId="S::ico@ua.pt::2e6e6f6d-fff9-46ef-9091-884c6980c7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A4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282FB-7AAF-6D4E-B6E0-9B444F6C70F8}" v="2" dt="2019-09-13T14:08:27.548"/>
    <p1510:client id="{7A0947B7-A8F7-4C52-A832-F85E84FBCC19}" v="45" dt="2022-10-23T13:16:38.123"/>
    <p1510:client id="{A254E3D6-3A5A-4269-88EB-8DBBCC2583AF}" v="305" dt="2022-10-19T18:47:25.050"/>
    <p1510:client id="{FF9D7579-F30C-4450-AA60-72FF9928735E}" v="18" dt="2022-10-20T14:25:31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/>
    <p:restoredTop sz="93469"/>
  </p:normalViewPr>
  <p:slideViewPr>
    <p:cSldViewPr snapToGrid="0">
      <p:cViewPr varScale="1">
        <p:scale>
          <a:sx n="80" d="100"/>
          <a:sy n="80" d="100"/>
        </p:scale>
        <p:origin x="682" y="58"/>
      </p:cViewPr>
      <p:guideLst>
        <p:guide orient="horz" pos="2160"/>
        <p:guide pos="3840"/>
        <p:guide pos="393"/>
        <p:guide pos="7305"/>
      </p:guideLst>
    </p:cSldViewPr>
  </p:slideViewPr>
  <p:outlineViewPr>
    <p:cViewPr>
      <p:scale>
        <a:sx n="33" d="100"/>
        <a:sy n="33" d="100"/>
      </p:scale>
      <p:origin x="0" y="-66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6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8EFD9D37-A775-CE45-B921-68D592DCA8B7}" type="datetimeFigureOut">
              <a:rPr lang="en-US"/>
              <a:pPr>
                <a:defRPr/>
              </a:pPr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3BEAF6FA-A1A8-B54C-B405-E45F373A6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46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F9F373F6-AB6D-3948-B9A6-C223395DEAFB}" type="datetimeFigureOut">
              <a:rPr lang="en-US"/>
              <a:pPr>
                <a:defRPr/>
              </a:pPr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B973E424-A531-7149-99CE-1FD710C32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3E424-A531-7149-99CE-1FD710C32B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4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50555"/>
            <a:ext cx="10363200" cy="1056325"/>
          </a:xfrm>
        </p:spPr>
        <p:txBody>
          <a:bodyPr anchor="t"/>
          <a:lstStyle>
            <a:lvl1pPr algn="l">
              <a:defRPr lang="en-US" sz="2800" b="1" kern="1200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pt-PT" dirty="0" err="1"/>
              <a:t>Title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2CA189C-64E7-6E4C-9A26-9A8BDC2947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04160" y="3058160"/>
            <a:ext cx="8473440" cy="302768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Pct val="100000"/>
              <a:buFont typeface="Wingdings" pitchFamily="2" charset="2"/>
              <a:buNone/>
              <a:tabLst/>
              <a:defRPr sz="2400" kern="1200"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355600" algn="l"/>
                <a:tab pos="812800" algn="l"/>
                <a:tab pos="1168400" algn="l"/>
                <a:tab pos="1524000" algn="l"/>
                <a:tab pos="1879600" algn="l"/>
                <a:tab pos="2247900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tabLst>
                <a:tab pos="623888" algn="l"/>
                <a:tab pos="901700" algn="l"/>
                <a:tab pos="1258888" algn="l"/>
                <a:tab pos="1616075" algn="l"/>
                <a:tab pos="1971675" algn="l"/>
                <a:tab pos="2328863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0B8F6-3BDB-7E4E-85A7-A7AFF8CD0B24}"/>
              </a:ext>
            </a:extLst>
          </p:cNvPr>
          <p:cNvSpPr txBox="1"/>
          <p:nvPr userDrawn="1"/>
        </p:nvSpPr>
        <p:spPr>
          <a:xfrm>
            <a:off x="914400" y="1782763"/>
            <a:ext cx="1818323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Student: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Supervisor: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Co-supervisors:</a:t>
            </a:r>
            <a:endParaRPr lang="en-GB" sz="1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61D7-893B-504C-81E0-17DE4C097F16}"/>
              </a:ext>
            </a:extLst>
          </p:cNvPr>
          <p:cNvSpPr txBox="1"/>
          <p:nvPr userDrawn="1"/>
        </p:nvSpPr>
        <p:spPr>
          <a:xfrm>
            <a:off x="914400" y="2930907"/>
            <a:ext cx="181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Summary: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7A166B-C75D-0C45-8EBC-1E7D1B042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2723" y="2936875"/>
            <a:ext cx="8544877" cy="3148965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A74CC2-A676-5847-8817-24B9D80873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3320" y="1782763"/>
            <a:ext cx="8544280" cy="1027112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FE1A9-D3C2-8448-992B-9C8E56E148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BD66-3131-AA42-B0C3-B08008E0B7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5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81075" indent="-188913">
              <a:buFont typeface="Arial"/>
              <a:buChar char="•"/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sz="1400" b="1">
                <a:solidFill>
                  <a:srgbClr val="0000FF"/>
                </a:solidFill>
                <a:latin typeface="Monaco"/>
                <a:cs typeface="Monaco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5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0C9C0-4E53-0746-BDFE-B4C991EF30E2}"/>
              </a:ext>
            </a:extLst>
          </p:cNvPr>
          <p:cNvCxnSpPr/>
          <p:nvPr userDrawn="1"/>
        </p:nvCxnSpPr>
        <p:spPr>
          <a:xfrm flipV="1">
            <a:off x="609600" y="109728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2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10955868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54CCB69-97BF-5844-985F-B8001A0E28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</p:spTree>
    <p:extLst>
      <p:ext uri="{BB962C8B-B14F-4D97-AF65-F5344CB8AC3E}">
        <p14:creationId xmlns:p14="http://schemas.microsoft.com/office/powerpoint/2010/main" val="362519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220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half" idx="1"/>
          </p:nvPr>
        </p:nvSpPr>
        <p:spPr>
          <a:xfrm>
            <a:off x="609600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half" idx="2"/>
          </p:nvPr>
        </p:nvSpPr>
        <p:spPr>
          <a:xfrm>
            <a:off x="6220121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57C4B439-99BB-8D47-B6EC-CE237D17262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BC331-6258-3E4B-913F-143421016333}"/>
              </a:ext>
            </a:extLst>
          </p:cNvPr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10955867" cy="11255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</p:spPr>
        <p:txBody>
          <a:bodyPr vert="horz" lIns="72000" tIns="45720" rIns="72000" bIns="45720" rtlCol="0" anchor="ctr"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0941051" y="6411913"/>
            <a:ext cx="0" cy="2857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"/>
          <p:cNvPicPr>
            <a:picLocks noChangeAspect="1"/>
          </p:cNvPicPr>
          <p:nvPr userDrawn="1"/>
        </p:nvPicPr>
        <p:blipFill>
          <a:blip r:embed="rId6" cstate="email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6411913"/>
            <a:ext cx="85344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0" r:id="rId4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accent2">
              <a:lumMod val="50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65125" indent="-334963" algn="l" rtl="0" fontAlgn="base">
        <a:spcBef>
          <a:spcPct val="20000"/>
        </a:spcBef>
        <a:spcAft>
          <a:spcPct val="0"/>
        </a:spcAft>
        <a:buClr>
          <a:srgbClr val="339933"/>
        </a:buClr>
        <a:buSzPct val="100000"/>
        <a:buFont typeface="Wingdings" pitchFamily="2" charset="2"/>
        <a:buChar char="v"/>
        <a:tabLst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17600" indent="-254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>
          <a:tab pos="355600" algn="l"/>
          <a:tab pos="812800" algn="l"/>
          <a:tab pos="1168400" algn="l"/>
          <a:tab pos="1524000" algn="l"/>
          <a:tab pos="1879600" algn="l"/>
          <a:tab pos="2247900" algn="l"/>
        </a:tabLst>
        <a:defRPr sz="16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357188" algn="l" rtl="0" fontAlgn="base">
        <a:spcBef>
          <a:spcPct val="20000"/>
        </a:spcBef>
        <a:spcAft>
          <a:spcPct val="0"/>
        </a:spcAft>
        <a:buFont typeface="Arial" charset="0"/>
        <a:tabLst>
          <a:tab pos="623888" algn="l"/>
          <a:tab pos="901700" algn="l"/>
          <a:tab pos="1258888" algn="l"/>
          <a:tab pos="1616075" algn="l"/>
          <a:tab pos="1971675" algn="l"/>
          <a:tab pos="2328863" algn="l"/>
        </a:tabLst>
        <a:defRPr sz="1600" kern="1200">
          <a:solidFill>
            <a:srgbClr val="0000FF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254061"/>
          </a:solidFill>
          <a:latin typeface="Arial" panose="020B0604020202020204" pitchFamily="34" charset="0"/>
          <a:ea typeface="Gill Sans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lteixeira@ua.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jcf@ua.pt" TargetMode="External"/><Relationship Id="rId5" Type="http://schemas.openxmlformats.org/officeDocument/2006/relationships/hyperlink" Target="mailto:jmpa@ua.pt" TargetMode="External"/><Relationship Id="rId4" Type="http://schemas.openxmlformats.org/officeDocument/2006/relationships/hyperlink" Target="mailto:jaf@ua.p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FDA9A6-F367-8446-B624-0C8304944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76A87C-54F5-1241-AF74-F188FB147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 Mobile App for Intelligent Transport Systems with Vehicle Communications Integration. A</a:t>
            </a:r>
            <a:r>
              <a:rPr lang="en-US" dirty="0"/>
              <a:t> monitoring system for the road infrastructure equipped with ITS technology, capable of identifying risky driving conditions.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DCE4F7-7142-6442-BB39-DEBC46D06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Gil Teixeira – </a:t>
            </a:r>
            <a:r>
              <a:rPr lang="en-GB" dirty="0">
                <a:hlinkClick r:id="rId3"/>
              </a:rPr>
              <a:t>gilteixeira@ua.pt</a:t>
            </a:r>
            <a:endParaRPr lang="en-GB" dirty="0"/>
          </a:p>
          <a:p>
            <a:r>
              <a:rPr lang="en-GB" dirty="0"/>
              <a:t>José Fonseca – </a:t>
            </a:r>
            <a:r>
              <a:rPr lang="en-GB" dirty="0">
                <a:hlinkClick r:id="rId4"/>
              </a:rPr>
              <a:t>jaf@ua.pt</a:t>
            </a:r>
            <a:endParaRPr lang="en-GB" dirty="0"/>
          </a:p>
          <a:p>
            <a:r>
              <a:rPr lang="en-GB" dirty="0"/>
              <a:t>João Almeida – </a:t>
            </a:r>
            <a:r>
              <a:rPr lang="en-GB" dirty="0">
                <a:hlinkClick r:id="rId5"/>
              </a:rPr>
              <a:t>jmpa@ua.pt</a:t>
            </a:r>
            <a:r>
              <a:rPr lang="en-GB" dirty="0"/>
              <a:t>, Joaquim Ferreira – </a:t>
            </a:r>
            <a:r>
              <a:rPr lang="en-GB" dirty="0">
                <a:hlinkClick r:id="rId6"/>
              </a:rPr>
              <a:t>jjcf@ua.pt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F491AD-B338-D34D-AB01-5D4B8A3421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0252E4-9EF7-8749-9068-7AAE3899B8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done /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18" y="1493058"/>
            <a:ext cx="3914774" cy="5239531"/>
          </a:xfrm>
        </p:spPr>
        <p:txBody>
          <a:bodyPr/>
          <a:lstStyle/>
          <a:p>
            <a:pPr marL="373380" indent="-342900">
              <a:buFont typeface="Wingdings" panose="05000000000000000000" pitchFamily="2" charset="2"/>
              <a:buChar char="§"/>
            </a:pPr>
            <a:r>
              <a:rPr lang="en-GB" dirty="0">
                <a:latin typeface="Helvetica Neue"/>
              </a:rPr>
              <a:t>Message Persistent History </a:t>
            </a:r>
          </a:p>
          <a:p>
            <a:pPr marL="751205" lvl="1" indent="-342900"/>
            <a:r>
              <a:rPr lang="pt-PT" dirty="0" err="1">
                <a:latin typeface="Helvetica Neue"/>
              </a:rPr>
              <a:t>Implemented</a:t>
            </a:r>
            <a:r>
              <a:rPr lang="pt-PT" dirty="0">
                <a:latin typeface="Helvetica Neue"/>
              </a:rPr>
              <a:t> for </a:t>
            </a:r>
            <a:r>
              <a:rPr lang="pt-PT" dirty="0" err="1">
                <a:latin typeface="Helvetica Neue"/>
              </a:rPr>
              <a:t>all</a:t>
            </a:r>
            <a:r>
              <a:rPr lang="pt-PT" dirty="0">
                <a:latin typeface="Helvetica Neue"/>
              </a:rPr>
              <a:t> </a:t>
            </a:r>
            <a:r>
              <a:rPr lang="pt-PT" dirty="0" err="1">
                <a:latin typeface="Helvetica Neue"/>
              </a:rPr>
              <a:t>required</a:t>
            </a:r>
            <a:r>
              <a:rPr lang="pt-PT" dirty="0">
                <a:latin typeface="Helvetica Neue"/>
              </a:rPr>
              <a:t> </a:t>
            </a:r>
            <a:r>
              <a:rPr lang="pt-PT" dirty="0" err="1">
                <a:latin typeface="Helvetica Neue"/>
              </a:rPr>
              <a:t>message</a:t>
            </a:r>
            <a:r>
              <a:rPr lang="pt-PT" dirty="0">
                <a:latin typeface="Helvetica Neue"/>
              </a:rPr>
              <a:t> </a:t>
            </a:r>
            <a:r>
              <a:rPr lang="pt-PT" dirty="0" err="1">
                <a:latin typeface="Helvetica Neue"/>
              </a:rPr>
              <a:t>types</a:t>
            </a:r>
            <a:endParaRPr lang="pt-PT" dirty="0">
              <a:latin typeface="Helvetica Neue"/>
            </a:endParaRPr>
          </a:p>
          <a:p>
            <a:pPr marL="989330" lvl="2" indent="-342900"/>
            <a:r>
              <a:rPr lang="pt-PT" dirty="0" err="1">
                <a:latin typeface="Helvetica Neue"/>
              </a:rPr>
              <a:t>DENMs</a:t>
            </a:r>
            <a:endParaRPr lang="pt-PT" dirty="0">
              <a:latin typeface="Helvetica Neue"/>
            </a:endParaRPr>
          </a:p>
          <a:p>
            <a:pPr marL="989330" lvl="2" indent="-342900"/>
            <a:r>
              <a:rPr lang="pt-PT" dirty="0" err="1">
                <a:latin typeface="Helvetica Neue"/>
              </a:rPr>
              <a:t>HDMAPs</a:t>
            </a:r>
            <a:endParaRPr lang="pt-PT" dirty="0">
              <a:latin typeface="Helvetica Neue"/>
            </a:endParaRPr>
          </a:p>
          <a:p>
            <a:pPr marL="989330" lvl="2" indent="-342900"/>
            <a:r>
              <a:rPr lang="pt-PT" dirty="0" err="1">
                <a:latin typeface="Helvetica Neue"/>
              </a:rPr>
              <a:t>IVIMs</a:t>
            </a:r>
            <a:endParaRPr lang="pt-PT" dirty="0">
              <a:latin typeface="Helvetica Neue"/>
            </a:endParaRPr>
          </a:p>
          <a:p>
            <a:pPr marL="989330" lvl="2" indent="-342900"/>
            <a:r>
              <a:rPr lang="pt-PT" dirty="0" err="1">
                <a:latin typeface="Helvetica Neue"/>
              </a:rPr>
              <a:t>SAEMs</a:t>
            </a:r>
            <a:endParaRPr lang="pt-PT" dirty="0">
              <a:latin typeface="Helvetica Neue"/>
            </a:endParaRPr>
          </a:p>
          <a:p>
            <a:pPr marL="989330" lvl="2" indent="-342900"/>
            <a:r>
              <a:rPr lang="pt-PT" dirty="0" err="1">
                <a:latin typeface="Helvetica Neue"/>
              </a:rPr>
              <a:t>TPMs</a:t>
            </a:r>
            <a:endParaRPr lang="pt-PT" dirty="0">
              <a:latin typeface="Helvetica Neue"/>
            </a:endParaRPr>
          </a:p>
          <a:p>
            <a:pPr marL="373380" indent="-342900">
              <a:buFont typeface="Wingdings" panose="05000000000000000000" pitchFamily="2" charset="2"/>
              <a:buChar char="§"/>
            </a:pPr>
            <a:r>
              <a:rPr lang="en-GB" dirty="0">
                <a:latin typeface="Helvetica Neue"/>
              </a:rPr>
              <a:t>Minor bug fixes</a:t>
            </a:r>
          </a:p>
          <a:p>
            <a:pPr marL="373380" indent="-342900">
              <a:buFont typeface="Wingdings" panose="05000000000000000000" pitchFamily="2" charset="2"/>
              <a:buChar char="§"/>
            </a:pPr>
            <a:r>
              <a:rPr lang="en-GB" dirty="0">
                <a:latin typeface="Helvetica Neue"/>
              </a:rPr>
              <a:t>Literature on VRU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06B7-5AE3-8B4A-901A-53BD09B6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1089-536D-1A4F-AA9C-A32481626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D52D6E-1392-19EA-2B70-8EE829FE3D10}"/>
              </a:ext>
            </a:extLst>
          </p:cNvPr>
          <p:cNvGrpSpPr/>
          <p:nvPr/>
        </p:nvGrpSpPr>
        <p:grpSpPr>
          <a:xfrm>
            <a:off x="5327652" y="1400969"/>
            <a:ext cx="6164930" cy="3657600"/>
            <a:chOff x="5327652" y="1400969"/>
            <a:chExt cx="6164930" cy="36576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4D3892-5D90-2EEA-61FA-166E983DF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92207" y="1410494"/>
              <a:ext cx="3000375" cy="36480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7AE411-6A93-CE76-F721-B717302E7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7652" y="1400969"/>
              <a:ext cx="29718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131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Pre-Dissertation Structure Proposal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8D5C-9ECC-C346-AEB0-258E7C97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80DF4-B4D0-6548-974A-9C71BB2E2B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D2C376B-7A9C-E52A-CC56-B2608EC2E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113" y="1383428"/>
            <a:ext cx="5151176" cy="434256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AE1F21-1949-03A0-59E3-9D1028CB4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870" y="2162712"/>
            <a:ext cx="6684567" cy="34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09942"/>
      </p:ext>
    </p:extLst>
  </p:cSld>
  <p:clrMapOvr>
    <a:masterClrMapping/>
  </p:clrMapOvr>
</p:sld>
</file>

<file path=ppt/theme/theme1.xml><?xml version="1.0" encoding="utf-8"?>
<a:theme xmlns:a="http://schemas.openxmlformats.org/drawingml/2006/main" name="EMIF template">
  <a:themeElements>
    <a:clrScheme name="EMIF colours">
      <a:dk1>
        <a:srgbClr val="000000"/>
      </a:dk1>
      <a:lt1>
        <a:sysClr val="window" lastClr="FFFFFF"/>
      </a:lt1>
      <a:dk2>
        <a:srgbClr val="254CA0"/>
      </a:dk2>
      <a:lt2>
        <a:srgbClr val="FFFFFF"/>
      </a:lt2>
      <a:accent1>
        <a:srgbClr val="254CA0"/>
      </a:accent1>
      <a:accent2>
        <a:srgbClr val="4EAE4E"/>
      </a:accent2>
      <a:accent3>
        <a:srgbClr val="7187C1"/>
      </a:accent3>
      <a:accent4>
        <a:srgbClr val="8064A2"/>
      </a:accent4>
      <a:accent5>
        <a:srgbClr val="A4C98E"/>
      </a:accent5>
      <a:accent6>
        <a:srgbClr val="F79646"/>
      </a:accent6>
      <a:hlink>
        <a:srgbClr val="00B0F0"/>
      </a:hlink>
      <a:folHlink>
        <a:srgbClr val="800080"/>
      </a:folHlink>
    </a:clrScheme>
    <a:fontScheme name="EMIF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37751</TotalTime>
  <Words>116</Words>
  <Application>Microsoft Office PowerPoint</Application>
  <PresentationFormat>Widescreen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Helvetica Neue</vt:lpstr>
      <vt:lpstr>Monaco</vt:lpstr>
      <vt:lpstr>Wingdings</vt:lpstr>
      <vt:lpstr>EMIF template</vt:lpstr>
      <vt:lpstr>PowerPoint Presentation</vt:lpstr>
      <vt:lpstr>Work done / results</vt:lpstr>
      <vt:lpstr>Pre-Dissertation Structure Proposal</vt:lpstr>
    </vt:vector>
  </TitlesOfParts>
  <Manager/>
  <Company>UA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PDE</dc:title>
  <dc:subject/>
  <dc:creator>José Luis Oliveira</dc:creator>
  <cp:keywords/>
  <dc:description/>
  <cp:lastModifiedBy>Gil Teixeira</cp:lastModifiedBy>
  <cp:revision>453</cp:revision>
  <cp:lastPrinted>2019-09-13T14:12:05Z</cp:lastPrinted>
  <dcterms:created xsi:type="dcterms:W3CDTF">2013-09-12T12:41:43Z</dcterms:created>
  <dcterms:modified xsi:type="dcterms:W3CDTF">2023-01-19T12:19:32Z</dcterms:modified>
  <cp:category/>
</cp:coreProperties>
</file>