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5" r:id="rId4"/>
    <p:sldId id="267" r:id="rId5"/>
    <p:sldId id="268" r:id="rId6"/>
    <p:sldId id="257" r:id="rId7"/>
    <p:sldId id="264" r:id="rId8"/>
    <p:sldId id="263" r:id="rId9"/>
    <p:sldId id="262" r:id="rId10"/>
    <p:sldId id="266" r:id="rId11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  <p1510:client id="{7A0947B7-A8F7-4C52-A832-F85E84FBCC19}" v="45" dt="2022-10-23T13:16:38.123"/>
    <p1510:client id="{A254E3D6-3A5A-4269-88EB-8DBBCC2583AF}" v="305" dt="2022-10-19T18:47:25.050"/>
    <p1510:client id="{FF9D7579-F30C-4450-AA60-72FF9928735E}" v="18" dt="2022-10-20T14:25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3469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teixeira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jcf@ua.pt" TargetMode="External"/><Relationship Id="rId5" Type="http://schemas.openxmlformats.org/officeDocument/2006/relationships/hyperlink" Target="mailto:jmpa@ua.pt" TargetMode="External"/><Relationship Id="rId4" Type="http://schemas.openxmlformats.org/officeDocument/2006/relationships/hyperlink" Target="mailto:jaf@ua.p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Mobile App for Intelligent Transport Systems with Vehicle Communications Integration. A</a:t>
            </a:r>
            <a:r>
              <a:rPr lang="en-US" dirty="0"/>
              <a:t> monitoring system for the road infrastructure equipped with ITS technology, capable of identifying risky driving conditions.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Gil Teixeira – </a:t>
            </a:r>
            <a:r>
              <a:rPr lang="en-GB" dirty="0">
                <a:hlinkClick r:id="rId3"/>
              </a:rPr>
              <a:t>gilteixeira@ua.pt</a:t>
            </a:r>
            <a:endParaRPr lang="en-GB" dirty="0"/>
          </a:p>
          <a:p>
            <a:r>
              <a:rPr lang="en-GB" dirty="0"/>
              <a:t>José Fonseca – </a:t>
            </a:r>
            <a:r>
              <a:rPr lang="en-GB" dirty="0">
                <a:hlinkClick r:id="rId4"/>
              </a:rPr>
              <a:t>jaf@ua.pt</a:t>
            </a:r>
            <a:endParaRPr lang="en-GB" dirty="0"/>
          </a:p>
          <a:p>
            <a:r>
              <a:rPr lang="en-GB" dirty="0"/>
              <a:t>João Almeida – </a:t>
            </a:r>
            <a:r>
              <a:rPr lang="en-GB" dirty="0">
                <a:hlinkClick r:id="rId5"/>
              </a:rPr>
              <a:t>jmpa@ua.pt</a:t>
            </a:r>
            <a:r>
              <a:rPr lang="en-GB" dirty="0"/>
              <a:t>, Joaquim Ferreira – </a:t>
            </a:r>
            <a:r>
              <a:rPr lang="en-GB" dirty="0">
                <a:hlinkClick r:id="rId6"/>
              </a:rPr>
              <a:t>jjcf@ua.pt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0AF1-5792-5160-4220-40F64218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pic>
        <p:nvPicPr>
          <p:cNvPr id="7" name="Content Placeholder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CE3F394-1758-C11F-F80B-5BD988FB3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21702"/>
            <a:ext cx="10972800" cy="18797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C8F7-E58E-7834-7E07-4F8F9858E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21D7-3AF7-938E-4CC6-123C9B14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237257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247C-455A-151D-D7B0-0F8207A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 Neue"/>
              </a:rPr>
              <a:t>Motivation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621F-C091-A47B-4156-B2840F9C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5"/>
            <a:ext cx="4219575" cy="4918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err="1"/>
              <a:t>Increasingly</a:t>
            </a:r>
            <a:r>
              <a:rPr lang="pt-PT" dirty="0"/>
              <a:t> 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en-US" dirty="0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vehicles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Road</a:t>
            </a:r>
            <a:r>
              <a:rPr lang="pt-PT" dirty="0"/>
              <a:t> </a:t>
            </a:r>
            <a:r>
              <a:rPr lang="pt-PT" dirty="0" err="1"/>
              <a:t>degradation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Congestion</a:t>
            </a:r>
            <a:r>
              <a:rPr lang="pt-PT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Accidents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 err="1"/>
              <a:t>Climate</a:t>
            </a:r>
            <a:r>
              <a:rPr lang="pt-PT" dirty="0"/>
              <a:t> </a:t>
            </a:r>
            <a:r>
              <a:rPr lang="pt-PT" dirty="0" err="1"/>
              <a:t>change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Dangerous</a:t>
            </a:r>
            <a:r>
              <a:rPr lang="pt-PT" dirty="0"/>
              <a:t> </a:t>
            </a:r>
            <a:r>
              <a:rPr lang="pt-PT" dirty="0" err="1"/>
              <a:t>weather</a:t>
            </a:r>
            <a:r>
              <a:rPr lang="pt-PT" dirty="0"/>
              <a:t> </a:t>
            </a:r>
            <a:r>
              <a:rPr lang="pt-PT" dirty="0" err="1"/>
              <a:t>events</a:t>
            </a:r>
            <a:endParaRPr lang="pt-PT" dirty="0"/>
          </a:p>
          <a:p>
            <a:pPr marL="30162" indent="0">
              <a:buNone/>
            </a:pPr>
            <a:r>
              <a:rPr lang="pt-PT" dirty="0" err="1"/>
              <a:t>VRUs</a:t>
            </a:r>
            <a:r>
              <a:rPr lang="pt-PT" dirty="0"/>
              <a:t> are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endangered</a:t>
            </a:r>
            <a:r>
              <a:rPr lang="pt-PT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C-ITS </a:t>
            </a:r>
            <a:r>
              <a:rPr lang="pt-PT" dirty="0" err="1"/>
              <a:t>and</a:t>
            </a:r>
            <a:r>
              <a:rPr lang="pt-PT" dirty="0"/>
              <a:t> V2X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Cooperative</a:t>
            </a:r>
            <a:r>
              <a:rPr lang="pt-PT" dirty="0"/>
              <a:t> </a:t>
            </a:r>
            <a:r>
              <a:rPr lang="pt-PT" dirty="0" err="1"/>
              <a:t>Awareness</a:t>
            </a:r>
            <a:endParaRPr lang="pt-PT" dirty="0"/>
          </a:p>
          <a:p>
            <a:pPr marL="30162" indent="0">
              <a:buNone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 marL="30162" indent="0">
              <a:buNone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18B6D-0B6A-8C07-64D2-8B24FFD56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47922-DAB3-C732-69F7-0E34A017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5ADD67-E714-D7FC-F9FD-02F4959EBF65}"/>
              </a:ext>
            </a:extLst>
          </p:cNvPr>
          <p:cNvGrpSpPr/>
          <p:nvPr/>
        </p:nvGrpSpPr>
        <p:grpSpPr>
          <a:xfrm>
            <a:off x="4933950" y="1773498"/>
            <a:ext cx="6648450" cy="3776142"/>
            <a:chOff x="4933950" y="1766614"/>
            <a:chExt cx="6648450" cy="37761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FFFCF0-3BB5-A392-32EB-120490AEF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3950" y="1766614"/>
              <a:ext cx="6648450" cy="33819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3A3E09-3A35-AA2E-0D6A-F96C894603A6}"/>
                </a:ext>
              </a:extLst>
            </p:cNvPr>
            <p:cNvSpPr txBox="1"/>
            <p:nvPr/>
          </p:nvSpPr>
          <p:spPr>
            <a:xfrm>
              <a:off x="6435881" y="5081091"/>
              <a:ext cx="3644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Vehicles in use in Europe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33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7DE5-732E-333E-8811-4501C38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 Neue"/>
              </a:rPr>
              <a:t>Objectives / User Modes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BC5B-9CE5-39E0-45D7-9ADB5CFA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5"/>
            <a:ext cx="5114925" cy="4929188"/>
          </a:xfrm>
        </p:spPr>
        <p:txBody>
          <a:bodyPr/>
          <a:lstStyle/>
          <a:p>
            <a:pPr marL="30162" indent="0">
              <a:buNone/>
            </a:pPr>
            <a:r>
              <a:rPr lang="en-GB" dirty="0"/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Warn road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Weather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Road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Directly involve VRUs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Location sharing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Report of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Traffic Control Centre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Vehicular communications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Sensors sharing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EV charging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C941D-C027-D5E4-67C7-6A26EEBA2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D936-66AD-B414-9EB2-480ABF08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789E7F-0006-764C-40B4-E2AD424E96CD}"/>
              </a:ext>
            </a:extLst>
          </p:cNvPr>
          <p:cNvGrpSpPr/>
          <p:nvPr/>
        </p:nvGrpSpPr>
        <p:grpSpPr>
          <a:xfrm>
            <a:off x="7664451" y="1654175"/>
            <a:ext cx="5114925" cy="4300538"/>
            <a:chOff x="7629527" y="1196975"/>
            <a:chExt cx="5114925" cy="4300538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A780B2D3-2F61-1150-FA50-64B9A4A52C6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9527" y="3350023"/>
              <a:ext cx="5114925" cy="214749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65125" indent="-334963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100000"/>
                <a:buFont typeface="Wingdings" pitchFamily="2" charset="2"/>
                <a:buChar char="v"/>
                <a:tabLst/>
                <a:defRPr sz="2400" kern="1200">
                  <a:solidFill>
                    <a:schemeClr val="accent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000" kern="1200">
                  <a:solidFill>
                    <a:schemeClr val="accent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981075" indent="-188913" algn="l" rtl="0" fontAlgn="base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tabLst>
                  <a:tab pos="355600" algn="l"/>
                  <a:tab pos="812800" algn="l"/>
                  <a:tab pos="1168400" algn="l"/>
                  <a:tab pos="1524000" algn="l"/>
                  <a:tab pos="1879600" algn="l"/>
                  <a:tab pos="2247900" algn="l"/>
                </a:tabLst>
                <a:defRPr sz="1600" kern="1200">
                  <a:solidFill>
                    <a:schemeClr val="accent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357188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tabLst>
                  <a:tab pos="623888" algn="l"/>
                  <a:tab pos="901700" algn="l"/>
                  <a:tab pos="1258888" algn="l"/>
                  <a:tab pos="1616075" algn="l"/>
                  <a:tab pos="1971675" algn="l"/>
                  <a:tab pos="2328863" algn="l"/>
                </a:tabLst>
                <a:defRPr sz="1400" b="1" kern="1200">
                  <a:solidFill>
                    <a:srgbClr val="0000FF"/>
                  </a:solidFill>
                  <a:latin typeface="Monaco"/>
                  <a:ea typeface="ＭＳ Ｐゴシック" charset="0"/>
                  <a:cs typeface="Monaco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 kern="12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Gill Sans" charset="0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162" indent="0">
                <a:buFont typeface="Wingdings" pitchFamily="2" charset="2"/>
                <a:buNone/>
              </a:pPr>
              <a:r>
                <a:rPr lang="en-GB" dirty="0"/>
                <a:t>User Modes: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GB" dirty="0"/>
                <a:t>VRU mode (left)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GB" dirty="0"/>
                <a:t>TCC mode (centre)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GB" dirty="0"/>
                <a:t>OBU mode (right)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AD642A-A204-4642-A38D-6CBD60B797ED}"/>
                </a:ext>
              </a:extLst>
            </p:cNvPr>
            <p:cNvGrpSpPr/>
            <p:nvPr/>
          </p:nvGrpSpPr>
          <p:grpSpPr>
            <a:xfrm>
              <a:off x="7629527" y="1196975"/>
              <a:ext cx="2990850" cy="1627434"/>
              <a:chOff x="6248400" y="3441699"/>
              <a:chExt cx="2990850" cy="1627434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7D44FDCE-6E4C-3D18-9F5E-6F824B99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8400" y="3441699"/>
                <a:ext cx="2990850" cy="1295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A050A1-09D4-6395-0AD6-1879CC713DD2}"/>
                  </a:ext>
                </a:extLst>
              </p:cNvPr>
              <p:cNvSpPr txBox="1"/>
              <p:nvPr/>
            </p:nvSpPr>
            <p:spPr>
              <a:xfrm>
                <a:off x="6427599" y="4607468"/>
                <a:ext cx="2632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User mode switch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4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0886-C674-C8FB-C8D9-E159C0C3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Message</a:t>
            </a:r>
            <a:r>
              <a:rPr lang="pt-PT" dirty="0"/>
              <a:t> </a:t>
            </a:r>
            <a:r>
              <a:rPr lang="pt-PT" dirty="0" err="1"/>
              <a:t>Queuing</a:t>
            </a:r>
            <a:r>
              <a:rPr lang="pt-PT" dirty="0"/>
              <a:t> </a:t>
            </a:r>
            <a:r>
              <a:rPr lang="pt-PT" dirty="0" err="1"/>
              <a:t>Telemetry</a:t>
            </a:r>
            <a:r>
              <a:rPr lang="pt-PT" dirty="0"/>
              <a:t> </a:t>
            </a:r>
            <a:r>
              <a:rPr lang="pt-PT" dirty="0" err="1"/>
              <a:t>Transport</a:t>
            </a:r>
            <a:r>
              <a:rPr lang="pt-PT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6919-7603-A129-7B4F-9E12C1AB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62" indent="0">
              <a:buNone/>
            </a:pP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exchanged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MQTT broker.</a:t>
            </a:r>
          </a:p>
          <a:p>
            <a:pPr marL="30162" indent="0">
              <a:buNone/>
            </a:pPr>
            <a:r>
              <a:rPr lang="pt-PT" dirty="0" err="1"/>
              <a:t>Lightweight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publish</a:t>
            </a:r>
            <a:r>
              <a:rPr lang="pt-PT" dirty="0"/>
              <a:t>/</a:t>
            </a:r>
            <a:r>
              <a:rPr lang="pt-PT" dirty="0" err="1"/>
              <a:t>subscribe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.</a:t>
            </a:r>
          </a:p>
          <a:p>
            <a:pPr marL="30162" indent="0">
              <a:buNone/>
            </a:pPr>
            <a:endParaRPr lang="en-GB" dirty="0"/>
          </a:p>
          <a:p>
            <a:pPr marL="30162" indent="0">
              <a:buNone/>
            </a:pPr>
            <a:r>
              <a:rPr lang="en-GB" dirty="0"/>
              <a:t>Topic structure and quadtree allows for a user to subscribe only to it’s nearby messages!</a:t>
            </a:r>
          </a:p>
          <a:p>
            <a:pPr marL="30162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B5EF-E501-117B-FC2B-CCCF67AC2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6189-09DB-A8F6-DB5D-F76BA56C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11AE0-E07E-A635-996F-E4624DF1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2158489"/>
            <a:ext cx="4876800" cy="323850"/>
          </a:xfrm>
          <a:prstGeom prst="rect">
            <a:avLst/>
          </a:prstGeom>
        </p:spPr>
      </p:pic>
      <p:pic>
        <p:nvPicPr>
          <p:cNvPr id="1030" name="Picture 6" descr="algorithm - Adjacent cells in QuadTree - Stack Overflow">
            <a:extLst>
              <a:ext uri="{FF2B5EF4-FFF2-40B4-BE49-F238E27FC236}">
                <a16:creationId xmlns:a16="http://schemas.microsoft.com/office/drawing/2014/main" id="{F79FA045-CCD0-0C7A-F2C4-C445D257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89" y="3301184"/>
            <a:ext cx="59340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2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FBC4-A58D-0799-B259-F5B70F90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Mobile App </a:t>
            </a:r>
            <a:r>
              <a:rPr lang="pt-PT" dirty="0" err="1"/>
              <a:t>Development</a:t>
            </a:r>
            <a:endParaRPr lang="en-GB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B70044-A15B-F864-0DA2-FC188DFC6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03" y="1297858"/>
            <a:ext cx="2108273" cy="45628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9ED66-641F-E501-E67A-B8A52031B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13AE-D916-7181-0FFE-039243D4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5C499-F781-FA91-5AA6-BA529ECA134C}"/>
              </a:ext>
            </a:extLst>
          </p:cNvPr>
          <p:cNvSpPr txBox="1"/>
          <p:nvPr/>
        </p:nvSpPr>
        <p:spPr>
          <a:xfrm>
            <a:off x="609600" y="1297858"/>
            <a:ext cx="7362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Multi-platform</a:t>
            </a:r>
            <a:r>
              <a:rPr lang="pt-P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Android (72.37%)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iOS (26.98%)</a:t>
            </a:r>
          </a:p>
          <a:p>
            <a:r>
              <a:rPr lang="en-GB" dirty="0"/>
              <a:t>Single code base (Typescript and </a:t>
            </a:r>
            <a:r>
              <a:rPr lang="en-GB" dirty="0" err="1"/>
              <a:t>Javascript</a:t>
            </a:r>
            <a:r>
              <a:rPr lang="en-GB" dirty="0"/>
              <a:t> only!):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Expo</a:t>
            </a:r>
          </a:p>
          <a:p>
            <a:r>
              <a:rPr lang="en-GB" dirty="0"/>
              <a:t>Stateless message storage with periodic refresh for stable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2662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80" indent="0">
              <a:buNone/>
            </a:pPr>
            <a:r>
              <a:rPr lang="en-GB" dirty="0">
                <a:latin typeface="Helvetica Neue"/>
              </a:rPr>
              <a:t>Cooperative, Connected and Automated Mobility Messages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F136D5-0E36-082C-ACBA-F4DB9F1B806C}"/>
              </a:ext>
            </a:extLst>
          </p:cNvPr>
          <p:cNvSpPr txBox="1"/>
          <p:nvPr/>
        </p:nvSpPr>
        <p:spPr>
          <a:xfrm>
            <a:off x="682509" y="1287047"/>
            <a:ext cx="597546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CPM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 err="1">
                <a:latin typeface="Helvetica Neue"/>
                <a:ea typeface="ＭＳ Ｐゴシック"/>
              </a:rPr>
              <a:t>Cooperative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Perception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Message</a:t>
            </a:r>
            <a:endParaRPr lang="pt-PT" dirty="0">
              <a:latin typeface="Helvetica Neue"/>
              <a:ea typeface="ＭＳ Ｐゴシック"/>
            </a:endParaRP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 err="1">
                <a:latin typeface="Helvetica Neue"/>
                <a:ea typeface="ＭＳ Ｐゴシック"/>
              </a:rPr>
              <a:t>Cooperative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Awareness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Message</a:t>
            </a:r>
            <a:endParaRPr lang="pt-PT" dirty="0">
              <a:latin typeface="Helvetica Neue"/>
              <a:ea typeface="ＭＳ Ｐゴシック"/>
            </a:endParaRP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IVIM</a:t>
            </a:r>
          </a:p>
          <a:p>
            <a:pPr marL="800100" lvl="1" indent="-342900">
              <a:buFont typeface="Arial"/>
              <a:buChar char="•"/>
            </a:pPr>
            <a:r>
              <a:rPr lang="fr-FR" dirty="0">
                <a:latin typeface="Helvetica Neue"/>
                <a:ea typeface="ＭＳ Ｐゴシック"/>
              </a:rPr>
              <a:t>I2V Information Message</a:t>
            </a:r>
            <a:endParaRPr lang="pt-PT" dirty="0">
              <a:latin typeface="Helvetica Neue"/>
              <a:ea typeface="ＭＳ Ｐゴシック"/>
            </a:endParaRPr>
          </a:p>
          <a:p>
            <a:pPr marL="342900" indent="-342900">
              <a:buFont typeface="Arial"/>
              <a:buChar char="•"/>
            </a:pPr>
            <a:endParaRPr lang="pt-PT" dirty="0">
              <a:latin typeface="Helvetica Neue"/>
              <a:ea typeface="ＭＳ Ｐゴシック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AE7CD-E35E-E90F-8A52-F5D7762DEF7B}"/>
              </a:ext>
            </a:extLst>
          </p:cNvPr>
          <p:cNvGrpSpPr/>
          <p:nvPr/>
        </p:nvGrpSpPr>
        <p:grpSpPr>
          <a:xfrm>
            <a:off x="6769101" y="1298765"/>
            <a:ext cx="4524375" cy="4894678"/>
            <a:chOff x="7546268" y="1287047"/>
            <a:chExt cx="4036132" cy="45078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E28066-8205-BF9E-8F36-FC03FD52936C}"/>
                </a:ext>
              </a:extLst>
            </p:cNvPr>
            <p:cNvGrpSpPr/>
            <p:nvPr/>
          </p:nvGrpSpPr>
          <p:grpSpPr>
            <a:xfrm>
              <a:off x="9876297" y="1287047"/>
              <a:ext cx="1706103" cy="4507898"/>
              <a:chOff x="7105823" y="1446340"/>
              <a:chExt cx="1706103" cy="4507898"/>
            </a:xfrm>
          </p:grpSpPr>
          <p:pic>
            <p:nvPicPr>
              <p:cNvPr id="13" name="Imagem 13">
                <a:extLst>
                  <a:ext uri="{FF2B5EF4-FFF2-40B4-BE49-F238E27FC236}">
                    <a16:creationId xmlns:a16="http://schemas.microsoft.com/office/drawing/2014/main" id="{DEB93CB5-2D32-379B-7A0A-52FF35ED8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05823" y="1446340"/>
                <a:ext cx="1706103" cy="3877701"/>
              </a:xfrm>
              <a:prstGeom prst="rect">
                <a:avLst/>
              </a:prstGeom>
            </p:spPr>
          </p:pic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FE3550F-7817-C699-0071-AFD5C36E5145}"/>
                  </a:ext>
                </a:extLst>
              </p:cNvPr>
              <p:cNvSpPr txBox="1"/>
              <p:nvPr/>
            </p:nvSpPr>
            <p:spPr>
              <a:xfrm>
                <a:off x="7543303" y="5486461"/>
                <a:ext cx="831141" cy="46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PT" sz="1600" dirty="0">
                    <a:latin typeface="Arial"/>
                    <a:ea typeface="ＭＳ Ｐゴシック"/>
                  </a:rPr>
                  <a:t>IVIM</a:t>
                </a:r>
                <a:endParaRPr lang="pt-PT" sz="16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A73E5-B90B-7467-1665-6B030B1BC2EE}"/>
                </a:ext>
              </a:extLst>
            </p:cNvPr>
            <p:cNvGrpSpPr/>
            <p:nvPr/>
          </p:nvGrpSpPr>
          <p:grpSpPr>
            <a:xfrm>
              <a:off x="7546268" y="1287241"/>
              <a:ext cx="2090447" cy="4507704"/>
              <a:chOff x="4105274" y="1415217"/>
              <a:chExt cx="2090447" cy="4507704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C1588-561A-B386-72E7-D4E60D58C25E}"/>
                  </a:ext>
                </a:extLst>
              </p:cNvPr>
              <p:cNvSpPr txBox="1"/>
              <p:nvPr/>
            </p:nvSpPr>
            <p:spPr>
              <a:xfrm>
                <a:off x="4105274" y="5508192"/>
                <a:ext cx="2090447" cy="4147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PT" sz="1600" dirty="0" err="1">
                    <a:latin typeface="Arial"/>
                    <a:ea typeface="ＭＳ Ｐゴシック"/>
                  </a:rPr>
                  <a:t>CPMs</a:t>
                </a:r>
                <a:r>
                  <a:rPr lang="pt-PT" sz="1600" dirty="0">
                    <a:latin typeface="Arial"/>
                    <a:ea typeface="ＭＳ Ｐゴシック"/>
                  </a:rPr>
                  <a:t> </a:t>
                </a:r>
                <a:r>
                  <a:rPr lang="pt-PT" sz="1600" dirty="0" err="1">
                    <a:latin typeface="Arial"/>
                    <a:ea typeface="ＭＳ Ｐゴシック"/>
                  </a:rPr>
                  <a:t>and</a:t>
                </a:r>
                <a:r>
                  <a:rPr lang="pt-PT" sz="1600" dirty="0">
                    <a:latin typeface="Arial"/>
                    <a:ea typeface="ＭＳ Ｐゴシック"/>
                  </a:rPr>
                  <a:t> </a:t>
                </a:r>
                <a:r>
                  <a:rPr lang="pt-PT" sz="1600" dirty="0" err="1">
                    <a:latin typeface="Arial"/>
                    <a:ea typeface="ＭＳ Ｐゴシック"/>
                  </a:rPr>
                  <a:t>CAMs</a:t>
                </a:r>
                <a:endParaRPr lang="pt-PT" sz="1600" dirty="0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1B248DE-96CD-017B-FD2E-203B7DFD5D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6545" y="1415217"/>
                <a:ext cx="1687906" cy="3908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80" indent="0">
              <a:buNone/>
            </a:pPr>
            <a:r>
              <a:rPr lang="en-GB" dirty="0">
                <a:latin typeface="Helvetica Neue"/>
              </a:rPr>
              <a:t>CCAM Messages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F136D5-0E36-082C-ACBA-F4DB9F1B806C}"/>
              </a:ext>
            </a:extLst>
          </p:cNvPr>
          <p:cNvSpPr txBox="1"/>
          <p:nvPr/>
        </p:nvSpPr>
        <p:spPr>
          <a:xfrm>
            <a:off x="682509" y="1287047"/>
            <a:ext cx="549921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VAM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VRU </a:t>
            </a:r>
            <a:r>
              <a:rPr lang="pt-PT" dirty="0" err="1">
                <a:latin typeface="Helvetica Neue"/>
                <a:ea typeface="ＭＳ Ｐゴシック"/>
              </a:rPr>
              <a:t>Awareness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Message</a:t>
            </a:r>
            <a:endParaRPr lang="pt-PT" dirty="0">
              <a:latin typeface="Helvetica Neue"/>
              <a:ea typeface="ＭＳ Ｐゴシック"/>
            </a:endParaRP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DENM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 err="1">
                <a:latin typeface="Helvetica Neue"/>
                <a:ea typeface="ＭＳ Ｐゴシック"/>
              </a:rPr>
              <a:t>Decentralized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Environmental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Notification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Message</a:t>
            </a:r>
            <a:r>
              <a:rPr lang="pt-PT" dirty="0">
                <a:latin typeface="Helvetica Neue"/>
                <a:ea typeface="ＭＳ Ｐゴシック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67ADBF-2841-CB1D-E6B3-77C4816C1B5F}"/>
              </a:ext>
            </a:extLst>
          </p:cNvPr>
          <p:cNvGrpSpPr/>
          <p:nvPr/>
        </p:nvGrpSpPr>
        <p:grpSpPr>
          <a:xfrm>
            <a:off x="6819900" y="1287046"/>
            <a:ext cx="4569731" cy="4751803"/>
            <a:chOff x="7483476" y="1332673"/>
            <a:chExt cx="4391930" cy="45472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BE37EA-DB80-3F90-F822-AA70E1885617}"/>
                </a:ext>
              </a:extLst>
            </p:cNvPr>
            <p:cNvGrpSpPr/>
            <p:nvPr/>
          </p:nvGrpSpPr>
          <p:grpSpPr>
            <a:xfrm>
              <a:off x="7483476" y="1332673"/>
              <a:ext cx="2090447" cy="4469811"/>
              <a:chOff x="7843884" y="1287046"/>
              <a:chExt cx="2090447" cy="4469811"/>
            </a:xfrm>
          </p:grpSpPr>
          <p:pic>
            <p:nvPicPr>
              <p:cNvPr id="4" name="Picture 3" descr="Map&#10;&#10;Description automatically generated">
                <a:extLst>
                  <a:ext uri="{FF2B5EF4-FFF2-40B4-BE49-F238E27FC236}">
                    <a16:creationId xmlns:a16="http://schemas.microsoft.com/office/drawing/2014/main" id="{24C9EF41-B15F-C214-8AB2-EAE93EFD0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3256" y="1287046"/>
                <a:ext cx="1791705" cy="3877701"/>
              </a:xfrm>
              <a:prstGeom prst="rect">
                <a:avLst/>
              </a:prstGeom>
            </p:spPr>
          </p:pic>
          <p:sp>
            <p:nvSpPr>
              <p:cNvPr id="7" name="CaixaDeTexto 8">
                <a:extLst>
                  <a:ext uri="{FF2B5EF4-FFF2-40B4-BE49-F238E27FC236}">
                    <a16:creationId xmlns:a16="http://schemas.microsoft.com/office/drawing/2014/main" id="{678D6E11-3A10-53DF-0A44-B0B081F65EED}"/>
                  </a:ext>
                </a:extLst>
              </p:cNvPr>
              <p:cNvSpPr txBox="1"/>
              <p:nvPr/>
            </p:nvSpPr>
            <p:spPr>
              <a:xfrm>
                <a:off x="7843884" y="5418303"/>
                <a:ext cx="2090447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PT" sz="1600" dirty="0" err="1">
                    <a:latin typeface="Arial"/>
                    <a:ea typeface="ＭＳ Ｐゴシック"/>
                  </a:rPr>
                  <a:t>VAMs</a:t>
                </a:r>
                <a:endParaRPr lang="pt-PT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D37A5E-C971-8E3E-E61F-0805278D4C27}"/>
                </a:ext>
              </a:extLst>
            </p:cNvPr>
            <p:cNvGrpSpPr/>
            <p:nvPr/>
          </p:nvGrpSpPr>
          <p:grpSpPr>
            <a:xfrm>
              <a:off x="9784959" y="1332673"/>
              <a:ext cx="2090447" cy="4547296"/>
              <a:chOff x="9784959" y="1332673"/>
              <a:chExt cx="2090447" cy="4547296"/>
            </a:xfrm>
          </p:grpSpPr>
          <p:pic>
            <p:nvPicPr>
              <p:cNvPr id="12" name="Picture 11" descr="A picture containing text, tree, outdoor&#10;&#10;Description automatically generated">
                <a:extLst>
                  <a:ext uri="{FF2B5EF4-FFF2-40B4-BE49-F238E27FC236}">
                    <a16:creationId xmlns:a16="http://schemas.microsoft.com/office/drawing/2014/main" id="{8FBBCF4B-5F92-7AF0-35D6-F5B4B3961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4331" y="1332673"/>
                <a:ext cx="1791705" cy="3877700"/>
              </a:xfrm>
              <a:prstGeom prst="rect">
                <a:avLst/>
              </a:prstGeom>
            </p:spPr>
          </p:pic>
          <p:sp>
            <p:nvSpPr>
              <p:cNvPr id="15" name="CaixaDeTexto 8">
                <a:extLst>
                  <a:ext uri="{FF2B5EF4-FFF2-40B4-BE49-F238E27FC236}">
                    <a16:creationId xmlns:a16="http://schemas.microsoft.com/office/drawing/2014/main" id="{AD5B0B82-2E4A-71AA-9EB1-4721CABF6A8D}"/>
                  </a:ext>
                </a:extLst>
              </p:cNvPr>
              <p:cNvSpPr txBox="1"/>
              <p:nvPr/>
            </p:nvSpPr>
            <p:spPr>
              <a:xfrm>
                <a:off x="9784959" y="5295194"/>
                <a:ext cx="2090447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PT" sz="1600" dirty="0" err="1">
                    <a:latin typeface="Arial"/>
                    <a:ea typeface="ＭＳ Ｐゴシック"/>
                  </a:rPr>
                  <a:t>DENMs</a:t>
                </a:r>
                <a:endParaRPr lang="pt-PT" sz="1600" dirty="0">
                  <a:latin typeface="Arial"/>
                  <a:ea typeface="ＭＳ Ｐゴシック"/>
                </a:endParaRPr>
              </a:p>
              <a:p>
                <a:pPr algn="ctr"/>
                <a:r>
                  <a:rPr lang="pt-PT" sz="1600" dirty="0">
                    <a:latin typeface="Arial"/>
                    <a:ea typeface="ＭＳ Ｐゴシック"/>
                  </a:rPr>
                  <a:t>Menu</a:t>
                </a:r>
                <a:endParaRPr lang="pt-PT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201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Helvetica Neue"/>
                <a:ea typeface="ＭＳ Ｐゴシック"/>
              </a:rPr>
              <a:t>A-To-</a:t>
            </a:r>
            <a:r>
              <a:rPr lang="pt-PT" dirty="0" err="1">
                <a:latin typeface="Helvetica Neue"/>
                <a:ea typeface="ＭＳ Ｐゴシック"/>
              </a:rPr>
              <a:t>Be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Messages</a:t>
            </a:r>
            <a:endParaRPr lang="pt-PT" dirty="0">
              <a:latin typeface="Helvetica Neue"/>
              <a:ea typeface="ＭＳ Ｐゴシック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F136D5-0E36-082C-ACBA-F4DB9F1B806C}"/>
              </a:ext>
            </a:extLst>
          </p:cNvPr>
          <p:cNvSpPr txBox="1"/>
          <p:nvPr/>
        </p:nvSpPr>
        <p:spPr>
          <a:xfrm>
            <a:off x="715035" y="1630893"/>
            <a:ext cx="674304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HEARTBEAT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SAEM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 err="1">
                <a:latin typeface="Helvetica Neue"/>
                <a:ea typeface="ＭＳ Ｐゴシック"/>
              </a:rPr>
              <a:t>Service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Announcement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Essential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Message</a:t>
            </a:r>
            <a:r>
              <a:rPr lang="pt-PT" dirty="0">
                <a:latin typeface="Helvetica Neue"/>
                <a:ea typeface="ＭＳ Ｐゴシック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TPM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 err="1">
                <a:latin typeface="Helvetica Neue"/>
                <a:ea typeface="ＭＳ Ｐゴシック"/>
              </a:rPr>
              <a:t>Tolling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Payment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Message</a:t>
            </a:r>
            <a:endParaRPr lang="pt-PT" dirty="0">
              <a:latin typeface="Helvetica Neue"/>
              <a:ea typeface="ＭＳ Ｐゴシック"/>
            </a:endParaRP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HDMAP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 err="1">
                <a:latin typeface="Helvetica Neue"/>
                <a:ea typeface="ＭＳ Ｐゴシック"/>
              </a:rPr>
              <a:t>High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Definition</a:t>
            </a:r>
            <a:r>
              <a:rPr lang="pt-PT" dirty="0">
                <a:latin typeface="Helvetica Neue"/>
                <a:ea typeface="ＭＳ Ｐゴシック"/>
              </a:rPr>
              <a:t> </a:t>
            </a:r>
            <a:r>
              <a:rPr lang="pt-PT" dirty="0" err="1">
                <a:latin typeface="Helvetica Neue"/>
                <a:ea typeface="ＭＳ Ｐゴシック"/>
              </a:rPr>
              <a:t>Map</a:t>
            </a:r>
            <a:endParaRPr lang="pt-PT" dirty="0">
              <a:latin typeface="Helvetica Neue"/>
              <a:ea typeface="ＭＳ Ｐゴシック"/>
            </a:endParaRPr>
          </a:p>
          <a:p>
            <a:pPr marL="800100" lvl="1" indent="-342900">
              <a:buFont typeface="Arial"/>
              <a:buChar char="•"/>
            </a:pPr>
            <a:endParaRPr lang="pt-PT" dirty="0">
              <a:latin typeface="Helvetica Neue"/>
              <a:ea typeface="ＭＳ Ｐゴシック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41451D-8B8B-1778-BB94-2AB5992D4549}"/>
              </a:ext>
            </a:extLst>
          </p:cNvPr>
          <p:cNvGrpSpPr/>
          <p:nvPr/>
        </p:nvGrpSpPr>
        <p:grpSpPr>
          <a:xfrm>
            <a:off x="9857055" y="1446340"/>
            <a:ext cx="1725345" cy="4484549"/>
            <a:chOff x="9857053" y="1415219"/>
            <a:chExt cx="1725345" cy="4484549"/>
          </a:xfrm>
        </p:grpSpPr>
        <p:pic>
          <p:nvPicPr>
            <p:cNvPr id="8" name="Imagem 8">
              <a:extLst>
                <a:ext uri="{FF2B5EF4-FFF2-40B4-BE49-F238E27FC236}">
                  <a16:creationId xmlns:a16="http://schemas.microsoft.com/office/drawing/2014/main" id="{9917A3FF-FAA6-036A-D43D-8A94A21A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7053" y="1415219"/>
              <a:ext cx="1725345" cy="3908825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5371680-1151-1122-B188-78A9D6F8A1DB}"/>
                </a:ext>
              </a:extLst>
            </p:cNvPr>
            <p:cNvSpPr txBox="1"/>
            <p:nvPr/>
          </p:nvSpPr>
          <p:spPr>
            <a:xfrm>
              <a:off x="10108961" y="5431991"/>
              <a:ext cx="1221527" cy="46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HDMAP</a:t>
              </a:r>
              <a:endParaRPr lang="pt-PT" sz="16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EBC95B-B6C3-66E7-4F10-FD9C13D70894}"/>
              </a:ext>
            </a:extLst>
          </p:cNvPr>
          <p:cNvGrpSpPr/>
          <p:nvPr/>
        </p:nvGrpSpPr>
        <p:grpSpPr>
          <a:xfrm>
            <a:off x="7551829" y="1446341"/>
            <a:ext cx="1801723" cy="4543048"/>
            <a:chOff x="7475627" y="1415220"/>
            <a:chExt cx="1801723" cy="4543048"/>
          </a:xfrm>
        </p:grpSpPr>
        <p:pic>
          <p:nvPicPr>
            <p:cNvPr id="7" name="Picture 6" descr="Map&#10;&#10;Description automatically generated">
              <a:extLst>
                <a:ext uri="{FF2B5EF4-FFF2-40B4-BE49-F238E27FC236}">
                  <a16:creationId xmlns:a16="http://schemas.microsoft.com/office/drawing/2014/main" id="{6766297F-5BFA-9506-7A2B-C76F2F40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627" y="1415220"/>
              <a:ext cx="1801723" cy="3908824"/>
            </a:xfrm>
            <a:prstGeom prst="rect">
              <a:avLst/>
            </a:prstGeom>
          </p:spPr>
        </p:pic>
        <p:sp>
          <p:nvSpPr>
            <p:cNvPr id="10" name="CaixaDeTexto 11">
              <a:extLst>
                <a:ext uri="{FF2B5EF4-FFF2-40B4-BE49-F238E27FC236}">
                  <a16:creationId xmlns:a16="http://schemas.microsoft.com/office/drawing/2014/main" id="{C6959411-35F0-0213-70BF-6AA5285EBA28}"/>
                </a:ext>
              </a:extLst>
            </p:cNvPr>
            <p:cNvSpPr txBox="1"/>
            <p:nvPr/>
          </p:nvSpPr>
          <p:spPr>
            <a:xfrm>
              <a:off x="7765724" y="5373493"/>
              <a:ext cx="1221527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SAEM </a:t>
              </a:r>
              <a:r>
                <a:rPr lang="pt-PT" sz="1600" dirty="0" err="1">
                  <a:latin typeface="Arial"/>
                  <a:ea typeface="ＭＳ Ｐゴシック"/>
                </a:rPr>
                <a:t>and</a:t>
              </a:r>
              <a:r>
                <a:rPr lang="pt-PT" sz="1600" dirty="0">
                  <a:latin typeface="Arial"/>
                  <a:ea typeface="ＭＳ Ｐゴシック"/>
                </a:rPr>
                <a:t> TPM</a:t>
              </a:r>
              <a:endParaRPr lang="pt-PT" sz="1600" dirty="0"/>
            </a:p>
          </p:txBody>
        </p:sp>
      </p:grp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4E2DF3D3-14D0-6087-891F-FB2D844AA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13" y="4262585"/>
            <a:ext cx="952500" cy="952500"/>
          </a:xfrm>
          <a:prstGeom prst="rect">
            <a:avLst/>
          </a:prstGeom>
        </p:spPr>
      </p:pic>
      <p:sp>
        <p:nvSpPr>
          <p:cNvPr id="20" name="CaixaDeTexto 13">
            <a:extLst>
              <a:ext uri="{FF2B5EF4-FFF2-40B4-BE49-F238E27FC236}">
                <a16:creationId xmlns:a16="http://schemas.microsoft.com/office/drawing/2014/main" id="{16B9171B-1198-FD46-7586-BD4775ACBB9B}"/>
              </a:ext>
            </a:extLst>
          </p:cNvPr>
          <p:cNvSpPr txBox="1"/>
          <p:nvPr/>
        </p:nvSpPr>
        <p:spPr>
          <a:xfrm>
            <a:off x="5891662" y="5522761"/>
            <a:ext cx="1408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600" dirty="0"/>
              <a:t>HEARTBEAT</a:t>
            </a:r>
          </a:p>
        </p:txBody>
      </p:sp>
    </p:spTree>
    <p:extLst>
      <p:ext uri="{BB962C8B-B14F-4D97-AF65-F5344CB8AC3E}">
        <p14:creationId xmlns:p14="http://schemas.microsoft.com/office/powerpoint/2010/main" val="34572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80" indent="0">
              <a:buNone/>
            </a:pPr>
            <a:r>
              <a:rPr lang="en-GB" dirty="0">
                <a:latin typeface="Helvetica Neue"/>
              </a:rPr>
              <a:t>Sensor Messages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0" name="CaixaDeTexto 15">
            <a:extLst>
              <a:ext uri="{FF2B5EF4-FFF2-40B4-BE49-F238E27FC236}">
                <a16:creationId xmlns:a16="http://schemas.microsoft.com/office/drawing/2014/main" id="{24678BAA-3399-0269-C0D3-33F9218C4323}"/>
              </a:ext>
            </a:extLst>
          </p:cNvPr>
          <p:cNvSpPr txBox="1"/>
          <p:nvPr/>
        </p:nvSpPr>
        <p:spPr>
          <a:xfrm>
            <a:off x="609598" y="1292599"/>
            <a:ext cx="497205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VSM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 err="1">
                <a:latin typeface="Helvetica Neue"/>
                <a:ea typeface="ＭＳ Ｐゴシック"/>
              </a:rPr>
              <a:t>Vehicular</a:t>
            </a:r>
            <a:r>
              <a:rPr lang="pt-PT" dirty="0">
                <a:latin typeface="Helvetica Neue"/>
                <a:ea typeface="ＭＳ Ｐゴシック"/>
              </a:rPr>
              <a:t> Sensor </a:t>
            </a:r>
            <a:r>
              <a:rPr lang="pt-PT" dirty="0" err="1">
                <a:latin typeface="Helvetica Neue"/>
                <a:ea typeface="ＭＳ Ｐゴシック"/>
              </a:rPr>
              <a:t>Message</a:t>
            </a:r>
            <a:endParaRPr lang="pt-PT" dirty="0">
              <a:latin typeface="Helvetica Neue"/>
              <a:ea typeface="ＭＳ Ｐゴシック"/>
            </a:endParaRP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SPVSM</a:t>
            </a:r>
          </a:p>
          <a:p>
            <a:pPr marL="1257300" lvl="2" indent="-342900">
              <a:buFont typeface="Arial"/>
              <a:buChar char="•"/>
            </a:pPr>
            <a:r>
              <a:rPr lang="pt-PT" dirty="0" err="1">
                <a:latin typeface="Helvetica Neue"/>
                <a:ea typeface="ＭＳ Ｐゴシック"/>
              </a:rPr>
              <a:t>SmartPhone</a:t>
            </a:r>
            <a:r>
              <a:rPr lang="pt-PT" dirty="0">
                <a:latin typeface="Helvetica Neue"/>
                <a:ea typeface="ＭＳ Ｐゴシック"/>
              </a:rPr>
              <a:t> VSM</a:t>
            </a:r>
          </a:p>
          <a:p>
            <a:pPr marL="1257300" lvl="2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Expo-</a:t>
            </a:r>
            <a:r>
              <a:rPr lang="pt-PT" dirty="0" err="1">
                <a:latin typeface="Helvetica Neue"/>
                <a:ea typeface="ＭＳ Ｐゴシック"/>
              </a:rPr>
              <a:t>Sensors</a:t>
            </a:r>
            <a:endParaRPr lang="pt-PT" dirty="0">
              <a:latin typeface="Helvetica Neue"/>
              <a:ea typeface="ＭＳ Ｐゴシック"/>
            </a:endParaRP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OVSM</a:t>
            </a:r>
          </a:p>
          <a:p>
            <a:pPr marL="1257300" lvl="2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OBD-II VSM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SNVSM</a:t>
            </a:r>
          </a:p>
          <a:p>
            <a:pPr marL="1257300" lvl="2" indent="-342900">
              <a:buFont typeface="Arial"/>
              <a:buChar char="•"/>
            </a:pPr>
            <a:r>
              <a:rPr lang="pt-PT" dirty="0" err="1">
                <a:latin typeface="Helvetica Neue"/>
                <a:ea typeface="ＭＳ Ｐゴシック"/>
              </a:rPr>
              <a:t>SoNar</a:t>
            </a:r>
            <a:r>
              <a:rPr lang="pt-PT" dirty="0">
                <a:latin typeface="Helvetica Neue"/>
                <a:ea typeface="ＭＳ Ｐゴシック"/>
              </a:rPr>
              <a:t> VSM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990A81-A25F-93FE-3F7E-4CA99CA3D603}"/>
              </a:ext>
            </a:extLst>
          </p:cNvPr>
          <p:cNvGrpSpPr/>
          <p:nvPr/>
        </p:nvGrpSpPr>
        <p:grpSpPr>
          <a:xfrm>
            <a:off x="5867400" y="1292599"/>
            <a:ext cx="5715000" cy="5003425"/>
            <a:chOff x="6291263" y="1549775"/>
            <a:chExt cx="5291137" cy="467528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9525AD2-5EC9-1237-D58C-9993F3709946}"/>
                </a:ext>
              </a:extLst>
            </p:cNvPr>
            <p:cNvGrpSpPr/>
            <p:nvPr/>
          </p:nvGrpSpPr>
          <p:grpSpPr>
            <a:xfrm>
              <a:off x="6291263" y="1549775"/>
              <a:ext cx="5291137" cy="3948112"/>
              <a:chOff x="6488906" y="1223963"/>
              <a:chExt cx="5536406" cy="4410074"/>
            </a:xfrm>
          </p:grpSpPr>
          <p:pic>
            <p:nvPicPr>
              <p:cNvPr id="17" name="Picture 16" descr="Table&#10;&#10;Description automatically generated with low confidence">
                <a:extLst>
                  <a:ext uri="{FF2B5EF4-FFF2-40B4-BE49-F238E27FC236}">
                    <a16:creationId xmlns:a16="http://schemas.microsoft.com/office/drawing/2014/main" id="{5D8FE34C-0DA1-994C-528E-9FC40D141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8906" y="1223963"/>
                <a:ext cx="2205037" cy="4410074"/>
              </a:xfrm>
              <a:prstGeom prst="rect">
                <a:avLst/>
              </a:prstGeom>
            </p:spPr>
          </p:pic>
          <p:pic>
            <p:nvPicPr>
              <p:cNvPr id="18" name="Picture 17" descr="Table&#10;&#10;Description automatically generated with low confidence">
                <a:extLst>
                  <a:ext uri="{FF2B5EF4-FFF2-40B4-BE49-F238E27FC236}">
                    <a16:creationId xmlns:a16="http://schemas.microsoft.com/office/drawing/2014/main" id="{A614035D-402D-224C-C526-96EE29304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0275" y="1223963"/>
                <a:ext cx="2205037" cy="441007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48894F-50D5-A5C2-50C0-4980139C0E33}"/>
                </a:ext>
              </a:extLst>
            </p:cNvPr>
            <p:cNvSpPr txBox="1"/>
            <p:nvPr/>
          </p:nvSpPr>
          <p:spPr>
            <a:xfrm>
              <a:off x="6876700" y="5640288"/>
              <a:ext cx="936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1600" dirty="0" err="1"/>
                <a:t>Phone</a:t>
              </a:r>
              <a:endParaRPr lang="pt-PT" sz="1600" dirty="0"/>
            </a:p>
            <a:p>
              <a:pPr algn="ctr"/>
              <a:r>
                <a:rPr lang="pt-PT" sz="1600" dirty="0" err="1"/>
                <a:t>Sensors</a:t>
              </a:r>
              <a:endParaRPr lang="pt-PT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4F00D5-B58D-2E5E-05A8-B49C5A6524E5}"/>
                </a:ext>
              </a:extLst>
            </p:cNvPr>
            <p:cNvSpPr txBox="1"/>
            <p:nvPr/>
          </p:nvSpPr>
          <p:spPr>
            <a:xfrm>
              <a:off x="10060486" y="5640288"/>
              <a:ext cx="936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1600" dirty="0" err="1"/>
                <a:t>Vehicle</a:t>
              </a:r>
              <a:endParaRPr lang="pt-PT" sz="1600" dirty="0"/>
            </a:p>
            <a:p>
              <a:pPr algn="ctr"/>
              <a:r>
                <a:rPr lang="pt-PT" sz="1600" dirty="0" err="1"/>
                <a:t>Sensors</a:t>
              </a:r>
              <a:endParaRPr lang="pt-P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7505489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38723</TotalTime>
  <Words>382</Words>
  <Application>Microsoft Office PowerPoint</Application>
  <PresentationFormat>Widescreen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PowerPoint Presentation</vt:lpstr>
      <vt:lpstr>Motivation</vt:lpstr>
      <vt:lpstr>Objectives / User Modes</vt:lpstr>
      <vt:lpstr>Message Queuing Telemetry Transport </vt:lpstr>
      <vt:lpstr>Mobile App Development</vt:lpstr>
      <vt:lpstr>Cooperative, Connected and Automated Mobility Messages</vt:lpstr>
      <vt:lpstr>CCAM Messages</vt:lpstr>
      <vt:lpstr>A-To-Be Messages</vt:lpstr>
      <vt:lpstr>Sensor Messages</vt:lpstr>
      <vt:lpstr>Future Work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Gil Teixeira</cp:lastModifiedBy>
  <cp:revision>462</cp:revision>
  <cp:lastPrinted>2019-09-13T14:12:05Z</cp:lastPrinted>
  <dcterms:created xsi:type="dcterms:W3CDTF">2013-09-12T12:41:43Z</dcterms:created>
  <dcterms:modified xsi:type="dcterms:W3CDTF">2023-01-22T20:36:45Z</dcterms:modified>
  <cp:category/>
</cp:coreProperties>
</file>