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05613" cy="9944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3" userDrawn="1">
          <p15:clr>
            <a:srgbClr val="A4A3A4"/>
          </p15:clr>
        </p15:guide>
        <p15:guide id="4" pos="730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ídio Oliveira" initials="IO" lastIdx="2" clrIdx="0">
    <p:extLst>
      <p:ext uri="{19B8F6BF-5375-455C-9EA6-DF929625EA0E}">
        <p15:presenceInfo xmlns:p15="http://schemas.microsoft.com/office/powerpoint/2012/main" userId="S::ico@ua.pt::2e6e6f6d-fff9-46ef-9091-884c6980c73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A4A4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1282FB-7AAF-6D4E-B6E0-9B444F6C70F8}" v="2" dt="2019-09-13T14:08:27.548"/>
    <p1510:client id="{7A0947B7-A8F7-4C52-A832-F85E84FBCC19}" v="45" dt="2022-10-23T13:16:38.123"/>
    <p1510:client id="{A254E3D6-3A5A-4269-88EB-8DBBCC2583AF}" v="305" dt="2022-10-19T18:47:25.050"/>
    <p1510:client id="{FF9D7579-F30C-4450-AA60-72FF9928735E}" v="18" dt="2022-10-20T14:25:31.2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41"/>
    <p:restoredTop sz="93469"/>
  </p:normalViewPr>
  <p:slideViewPr>
    <p:cSldViewPr snapToGrid="0">
      <p:cViewPr varScale="1">
        <p:scale>
          <a:sx n="80" d="100"/>
          <a:sy n="80" d="100"/>
        </p:scale>
        <p:origin x="682" y="58"/>
      </p:cViewPr>
      <p:guideLst>
        <p:guide orient="horz" pos="2160"/>
        <p:guide pos="3840"/>
        <p:guide pos="393"/>
        <p:guide pos="7305"/>
      </p:guideLst>
    </p:cSldViewPr>
  </p:slideViewPr>
  <p:outlineViewPr>
    <p:cViewPr>
      <p:scale>
        <a:sx n="33" d="100"/>
        <a:sy n="33" d="100"/>
      </p:scale>
      <p:origin x="0" y="-664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5" d="100"/>
        <a:sy n="145" d="100"/>
      </p:scale>
      <p:origin x="0" y="167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ea typeface="+mn-ea"/>
                <a:cs typeface="+mn-cs"/>
              </a:defRPr>
            </a:lvl1pPr>
          </a:lstStyle>
          <a:p>
            <a:pPr>
              <a:defRPr/>
            </a:pPr>
            <a:fld id="{8EFD9D37-A775-CE45-B921-68D592DCA8B7}" type="datetimeFigureOut">
              <a:rPr lang="en-US"/>
              <a:pPr>
                <a:defRPr/>
              </a:pPr>
              <a:t>10/23/2022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ea typeface="+mn-ea"/>
                <a:cs typeface="+mn-cs"/>
              </a:defRPr>
            </a:lvl1pPr>
          </a:lstStyle>
          <a:p>
            <a:pPr>
              <a:defRPr/>
            </a:pPr>
            <a:fld id="{3BEAF6FA-A1A8-B54C-B405-E45F373A6B8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462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ea typeface="+mn-ea"/>
                <a:cs typeface="+mn-cs"/>
              </a:defRPr>
            </a:lvl1pPr>
          </a:lstStyle>
          <a:p>
            <a:pPr>
              <a:defRPr/>
            </a:pPr>
            <a:fld id="{F9F373F6-AB6D-3948-B9A6-C223395DEAFB}" type="datetimeFigureOut">
              <a:rPr lang="en-US"/>
              <a:pPr>
                <a:defRPr/>
              </a:pPr>
              <a:t>10/23/2022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ea typeface="+mn-ea"/>
                <a:cs typeface="+mn-cs"/>
              </a:defRPr>
            </a:lvl1pPr>
          </a:lstStyle>
          <a:p>
            <a:pPr>
              <a:defRPr/>
            </a:pPr>
            <a:fld id="{B973E424-A531-7149-99CE-1FD710C32BF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3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9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73E424-A531-7149-99CE-1FD710C32BF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48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650555"/>
            <a:ext cx="10363200" cy="1056325"/>
          </a:xfrm>
        </p:spPr>
        <p:txBody>
          <a:bodyPr anchor="t"/>
          <a:lstStyle>
            <a:lvl1pPr algn="l">
              <a:defRPr lang="en-US" sz="2800" b="1" kern="1200" dirty="0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pt-PT" dirty="0" err="1"/>
              <a:t>Title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2CA189C-64E7-6E4C-9A26-9A8BDC2947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804160" y="3058160"/>
            <a:ext cx="8473440" cy="302768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rgbClr val="339933"/>
              </a:buClr>
              <a:buSzPct val="100000"/>
              <a:buFont typeface="Wingdings" pitchFamily="2" charset="2"/>
              <a:buNone/>
              <a:tabLst/>
              <a:defRPr sz="2400" kern="1200">
                <a:solidFill>
                  <a:schemeClr val="accent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tabLst>
                <a:tab pos="355600" algn="l"/>
                <a:tab pos="812800" algn="l"/>
                <a:tab pos="1168400" algn="l"/>
                <a:tab pos="1524000" algn="l"/>
                <a:tab pos="1879600" algn="l"/>
                <a:tab pos="2247900" algn="l"/>
              </a:tabLst>
              <a:defRPr sz="1600" kern="1200">
                <a:solidFill>
                  <a:schemeClr val="tx1">
                    <a:tint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tabLst>
                <a:tab pos="623888" algn="l"/>
                <a:tab pos="901700" algn="l"/>
                <a:tab pos="1258888" algn="l"/>
                <a:tab pos="1616075" algn="l"/>
                <a:tab pos="1971675" algn="l"/>
                <a:tab pos="2328863" algn="l"/>
              </a:tabLst>
              <a:defRPr sz="16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Gill Sans" charset="0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30B8F6-3BDB-7E4E-85A7-A7AFF8CD0B24}"/>
              </a:ext>
            </a:extLst>
          </p:cNvPr>
          <p:cNvSpPr txBox="1"/>
          <p:nvPr userDrawn="1"/>
        </p:nvSpPr>
        <p:spPr>
          <a:xfrm>
            <a:off x="914400" y="1782763"/>
            <a:ext cx="1818323" cy="1025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400"/>
              </a:spcBef>
            </a:pPr>
            <a:r>
              <a:rPr lang="en-US" sz="1800" dirty="0">
                <a:solidFill>
                  <a:srgbClr val="002060"/>
                </a:solidFill>
              </a:rPr>
              <a:t>Student:</a:t>
            </a:r>
          </a:p>
          <a:p>
            <a:pPr algn="r">
              <a:spcBef>
                <a:spcPts val="400"/>
              </a:spcBef>
            </a:pPr>
            <a:r>
              <a:rPr lang="en-US" sz="1800" dirty="0">
                <a:solidFill>
                  <a:srgbClr val="002060"/>
                </a:solidFill>
              </a:rPr>
              <a:t>Supervisor:</a:t>
            </a:r>
          </a:p>
          <a:p>
            <a:pPr algn="r">
              <a:spcBef>
                <a:spcPts val="400"/>
              </a:spcBef>
            </a:pPr>
            <a:r>
              <a:rPr lang="en-US" sz="1800" dirty="0">
                <a:solidFill>
                  <a:srgbClr val="002060"/>
                </a:solidFill>
              </a:rPr>
              <a:t>Co-supervisors:</a:t>
            </a:r>
            <a:endParaRPr lang="en-GB" sz="1800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0361D7-893B-504C-81E0-17DE4C097F16}"/>
              </a:ext>
            </a:extLst>
          </p:cNvPr>
          <p:cNvSpPr txBox="1"/>
          <p:nvPr userDrawn="1"/>
        </p:nvSpPr>
        <p:spPr>
          <a:xfrm>
            <a:off x="914400" y="2930907"/>
            <a:ext cx="181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400"/>
              </a:spcBef>
            </a:pPr>
            <a:r>
              <a:rPr lang="en-US" sz="1800" dirty="0">
                <a:solidFill>
                  <a:srgbClr val="002060"/>
                </a:solidFill>
              </a:rPr>
              <a:t>Summary: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E7A166B-C75D-0C45-8EBC-1E7D1B0422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32723" y="2936875"/>
            <a:ext cx="8544877" cy="3148965"/>
          </a:xfrm>
        </p:spPr>
        <p:txBody>
          <a:bodyPr/>
          <a:lstStyle>
            <a:lvl1pPr marL="30162" indent="0">
              <a:buNone/>
              <a:defRPr sz="1800"/>
            </a:lvl1pPr>
          </a:lstStyle>
          <a:p>
            <a:pPr lvl="0"/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4A74CC2-A676-5847-8817-24B9D80873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33320" y="1782763"/>
            <a:ext cx="8544280" cy="1027112"/>
          </a:xfrm>
        </p:spPr>
        <p:txBody>
          <a:bodyPr/>
          <a:lstStyle>
            <a:lvl1pPr marL="30162" indent="0">
              <a:buNone/>
              <a:defRPr sz="1800"/>
            </a:lvl1pPr>
          </a:lstStyle>
          <a:p>
            <a:pPr lvl="0"/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8FE1A9-D3C2-8448-992B-9C8E56E148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DETI / MEI / PDE / 2022-23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9BD66-3131-AA42-B0C3-B08008E0B7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1A60DBD-E382-F849-BC67-D242363A1589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95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24744"/>
          </a:xfrm>
        </p:spPr>
        <p:txBody>
          <a:bodyPr/>
          <a:lstStyle>
            <a:lvl1pPr algn="l">
              <a:defRPr sz="3200" b="1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81075" indent="-188913">
              <a:buFont typeface="Arial"/>
              <a:buChar char="•"/>
              <a:defRPr>
                <a:solidFill>
                  <a:schemeClr val="accent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 sz="1400" b="1">
                <a:solidFill>
                  <a:srgbClr val="0000FF"/>
                </a:solidFill>
                <a:latin typeface="Monaco"/>
                <a:cs typeface="Monaco"/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050" smtClean="0">
                <a:solidFill>
                  <a:srgbClr val="8989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fld id="{EF60A818-680D-8044-B769-B122DF9C5B6D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z="1100" dirty="0">
                <a:solidFill>
                  <a:prstClr val="black">
                    <a:tint val="75000"/>
                  </a:prst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r>
              <a:rPr lang="en-US"/>
              <a:t>DETI / MEI / PDE / 2022-23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20C9C0-4E53-0746-BDFE-B4C991EF30E2}"/>
              </a:ext>
            </a:extLst>
          </p:cNvPr>
          <p:cNvCxnSpPr/>
          <p:nvPr userDrawn="1"/>
        </p:nvCxnSpPr>
        <p:spPr>
          <a:xfrm flipV="1">
            <a:off x="609600" y="1097281"/>
            <a:ext cx="10972800" cy="15875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928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 flipV="1">
            <a:off x="609600" y="1117601"/>
            <a:ext cx="10972800" cy="15875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10955868" cy="1124744"/>
          </a:xfrm>
        </p:spPr>
        <p:txBody>
          <a:bodyPr/>
          <a:lstStyle>
            <a:lvl1pPr algn="l">
              <a:defRPr sz="3200" b="1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smtClean="0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fld id="{E54CCB69-97BF-5844-985F-B8001A0E28D1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z="1100" dirty="0">
                <a:solidFill>
                  <a:srgbClr val="8989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r>
              <a:rPr lang="en-US"/>
              <a:t>DETI / MEI / PDE / 2022-23</a:t>
            </a:r>
          </a:p>
        </p:txBody>
      </p:sp>
    </p:spTree>
    <p:extLst>
      <p:ext uri="{BB962C8B-B14F-4D97-AF65-F5344CB8AC3E}">
        <p14:creationId xmlns:p14="http://schemas.microsoft.com/office/powerpoint/2010/main" val="362519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22000" cy="1124744"/>
          </a:xfrm>
        </p:spPr>
        <p:txBody>
          <a:bodyPr/>
          <a:lstStyle>
            <a:lvl1pPr algn="l">
              <a:defRPr sz="3200" b="1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sz="half" idx="1"/>
          </p:nvPr>
        </p:nvSpPr>
        <p:spPr>
          <a:xfrm>
            <a:off x="609600" y="1398183"/>
            <a:ext cx="5334000" cy="4525963"/>
          </a:xfrm>
        </p:spPr>
        <p:txBody>
          <a:bodyPr/>
          <a:lstStyle>
            <a:lvl1pPr>
              <a:defRPr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sz="half" idx="2"/>
          </p:nvPr>
        </p:nvSpPr>
        <p:spPr>
          <a:xfrm>
            <a:off x="6220121" y="1398183"/>
            <a:ext cx="5334000" cy="4525963"/>
          </a:xfrm>
        </p:spPr>
        <p:txBody>
          <a:bodyPr/>
          <a:lstStyle>
            <a:lvl1pPr>
              <a:defRPr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smtClean="0">
                <a:solidFill>
                  <a:srgbClr val="8989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fld id="{57C4B439-99BB-8D47-B6EC-CE237D17262B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z="1100" dirty="0">
                <a:solidFill>
                  <a:prstClr val="black">
                    <a:tint val="75000"/>
                  </a:prst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r>
              <a:rPr lang="en-US"/>
              <a:t>DETI / MEI / PDE / 2022-23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BC331-6258-3E4B-913F-143421016333}"/>
              </a:ext>
            </a:extLst>
          </p:cNvPr>
          <p:cNvCxnSpPr/>
          <p:nvPr userDrawn="1"/>
        </p:nvCxnSpPr>
        <p:spPr>
          <a:xfrm flipV="1">
            <a:off x="609600" y="1117601"/>
            <a:ext cx="10972800" cy="15875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63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0"/>
            <a:ext cx="10955867" cy="11255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196975"/>
            <a:ext cx="10972800" cy="49291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04552" y="6367464"/>
            <a:ext cx="577849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fld id="{11A60DBD-E382-F849-BC67-D242363A1589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457701" y="6367464"/>
            <a:ext cx="6413500" cy="365125"/>
          </a:xfrm>
          <a:prstGeom prst="rect">
            <a:avLst/>
          </a:prstGeom>
        </p:spPr>
        <p:txBody>
          <a:bodyPr vert="horz" lIns="72000" tIns="45720" rIns="72000" bIns="45720" rtlCol="0" anchor="ctr"/>
          <a:lstStyle>
            <a:lvl1pPr algn="r">
              <a:defRPr sz="1100" dirty="0">
                <a:solidFill>
                  <a:prstClr val="black">
                    <a:tint val="75000"/>
                  </a:prst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r>
              <a:rPr lang="en-US"/>
              <a:t>DETI / MEI / PDE / 2022-23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10941051" y="6411913"/>
            <a:ext cx="0" cy="2857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1"/>
          <p:cNvPicPr>
            <a:picLocks noChangeAspect="1"/>
          </p:cNvPicPr>
          <p:nvPr userDrawn="1"/>
        </p:nvPicPr>
        <p:blipFill>
          <a:blip r:embed="rId6" cstate="email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6411913"/>
            <a:ext cx="85344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50000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9" r:id="rId3"/>
    <p:sldLayoutId id="2147483710" r:id="rId4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chemeClr val="accent2">
              <a:lumMod val="50000"/>
            </a:schemeClr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254061"/>
          </a:solidFill>
          <a:latin typeface="Century Gothic" charset="0"/>
          <a:ea typeface="ＭＳ Ｐゴシック" charset="0"/>
          <a:cs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254061"/>
          </a:solidFill>
          <a:latin typeface="Century Gothic" charset="0"/>
          <a:ea typeface="ＭＳ Ｐゴシック" charset="0"/>
          <a:cs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254061"/>
          </a:solidFill>
          <a:latin typeface="Century Gothic" charset="0"/>
          <a:ea typeface="ＭＳ Ｐゴシック" charset="0"/>
          <a:cs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254061"/>
          </a:solidFill>
          <a:latin typeface="Century Gothic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65125" indent="-334963" algn="l" rtl="0" fontAlgn="base">
        <a:spcBef>
          <a:spcPct val="20000"/>
        </a:spcBef>
        <a:spcAft>
          <a:spcPct val="0"/>
        </a:spcAft>
        <a:buClr>
          <a:srgbClr val="339933"/>
        </a:buClr>
        <a:buSzPct val="100000"/>
        <a:buFont typeface="Wingdings" pitchFamily="2" charset="2"/>
        <a:buChar char="v"/>
        <a:tabLst/>
        <a:defRPr sz="24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rgbClr val="404040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117600" indent="-2540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>
          <a:tab pos="355600" algn="l"/>
          <a:tab pos="812800" algn="l"/>
          <a:tab pos="1168400" algn="l"/>
          <a:tab pos="1524000" algn="l"/>
          <a:tab pos="1879600" algn="l"/>
          <a:tab pos="2247900" algn="l"/>
        </a:tabLst>
        <a:defRPr sz="1600" kern="1200">
          <a:solidFill>
            <a:srgbClr val="404040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357188" algn="l" rtl="0" fontAlgn="base">
        <a:spcBef>
          <a:spcPct val="20000"/>
        </a:spcBef>
        <a:spcAft>
          <a:spcPct val="0"/>
        </a:spcAft>
        <a:buFont typeface="Arial" charset="0"/>
        <a:tabLst>
          <a:tab pos="623888" algn="l"/>
          <a:tab pos="901700" algn="l"/>
          <a:tab pos="1258888" algn="l"/>
          <a:tab pos="1616075" algn="l"/>
          <a:tab pos="1971675" algn="l"/>
          <a:tab pos="2328863" algn="l"/>
        </a:tabLst>
        <a:defRPr sz="1600" kern="1200">
          <a:solidFill>
            <a:srgbClr val="0000FF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rgbClr val="254061"/>
          </a:solidFill>
          <a:latin typeface="Arial" panose="020B0604020202020204" pitchFamily="34" charset="0"/>
          <a:ea typeface="Gill Sans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ilteixeira@ua.p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jjcf@ua.pt" TargetMode="External"/><Relationship Id="rId5" Type="http://schemas.openxmlformats.org/officeDocument/2006/relationships/hyperlink" Target="mailto:jaf@ua.pt" TargetMode="External"/><Relationship Id="rId4" Type="http://schemas.openxmlformats.org/officeDocument/2006/relationships/hyperlink" Target="mailto:jmpa@ua.p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FDA9A6-F367-8446-B624-0C8304944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76A87C-54F5-1241-AF74-F188FB1470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 Mobile App for Intelligent Transport Systems with Vehicle Communications Integration. A</a:t>
            </a:r>
            <a:r>
              <a:rPr lang="en-US" dirty="0"/>
              <a:t> monitoring system for the road infrastructure equipped with ITS technology, capable of identifying risky driving conditions.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6DCE4F7-7142-6442-BB39-DEBC46D06D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Gil Teixeira – </a:t>
            </a:r>
            <a:r>
              <a:rPr lang="en-GB" dirty="0">
                <a:hlinkClick r:id="rId3"/>
              </a:rPr>
              <a:t>gilteixeira@ua.pt</a:t>
            </a:r>
            <a:endParaRPr lang="en-GB" dirty="0"/>
          </a:p>
          <a:p>
            <a:r>
              <a:rPr lang="en-GB" dirty="0"/>
              <a:t>João Almeida – </a:t>
            </a:r>
            <a:r>
              <a:rPr lang="en-GB" dirty="0">
                <a:hlinkClick r:id="rId4"/>
              </a:rPr>
              <a:t>jmpa@ua.pt</a:t>
            </a:r>
            <a:endParaRPr lang="en-GB" dirty="0"/>
          </a:p>
          <a:p>
            <a:r>
              <a:rPr lang="en-GB" dirty="0"/>
              <a:t>José Fonseca – </a:t>
            </a:r>
            <a:r>
              <a:rPr lang="en-GB" dirty="0">
                <a:hlinkClick r:id="rId5"/>
              </a:rPr>
              <a:t>jaf@ua.pt</a:t>
            </a:r>
            <a:r>
              <a:rPr lang="en-GB" dirty="0"/>
              <a:t>, Joaquim Ferreira – </a:t>
            </a:r>
            <a:r>
              <a:rPr lang="en-GB" dirty="0">
                <a:hlinkClick r:id="rId6"/>
              </a:rPr>
              <a:t>jjcf@ua.pt</a:t>
            </a:r>
            <a:endParaRPr lang="en-GB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2F491AD-B338-D34D-AB01-5D4B8A34211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DETI / MEI / PDE / 2022-23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B0252E4-9EF7-8749-9068-7AAE3899B8F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1A60DBD-E382-F849-BC67-D242363A1589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D17E-CA27-3943-80DF-1AAF2EBD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 done /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37074-DEEA-FE40-9330-58CFAD9D0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480" indent="0">
              <a:buNone/>
            </a:pPr>
            <a:r>
              <a:rPr lang="en-GB" dirty="0">
                <a:latin typeface="Helvetica Neue"/>
              </a:rPr>
              <a:t>Cooperative, Connected and Automated Mobility</a:t>
            </a:r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F06B7-5AE3-8B4A-901A-53BD09B6E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DETI / MEI / PDE / 2022-23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D1089-536D-1A4F-AA9C-A324816262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60A818-680D-8044-B769-B122DF9C5B6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B5EE32FB-2CEA-B92B-F401-F8AC97116F05}"/>
              </a:ext>
            </a:extLst>
          </p:cNvPr>
          <p:cNvGrpSpPr/>
          <p:nvPr/>
        </p:nvGrpSpPr>
        <p:grpSpPr>
          <a:xfrm>
            <a:off x="5264943" y="2314575"/>
            <a:ext cx="5655469" cy="3584197"/>
            <a:chOff x="1674018" y="2028825"/>
            <a:chExt cx="5655469" cy="3584197"/>
          </a:xfrm>
        </p:grpSpPr>
        <p:pic>
          <p:nvPicPr>
            <p:cNvPr id="4" name="Imagem 6" descr="Uma imagem com mapa&#10;&#10;Descrição gerada automaticamente">
              <a:extLst>
                <a:ext uri="{FF2B5EF4-FFF2-40B4-BE49-F238E27FC236}">
                  <a16:creationId xmlns:a16="http://schemas.microsoft.com/office/drawing/2014/main" id="{AA82106E-E259-66C5-B321-7B39BC451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95462" y="2028825"/>
              <a:ext cx="1362075" cy="2933700"/>
            </a:xfrm>
            <a:prstGeom prst="rect">
              <a:avLst/>
            </a:prstGeom>
          </p:spPr>
        </p:pic>
        <p:pic>
          <p:nvPicPr>
            <p:cNvPr id="8" name="Imagem 8">
              <a:extLst>
                <a:ext uri="{FF2B5EF4-FFF2-40B4-BE49-F238E27FC236}">
                  <a16:creationId xmlns:a16="http://schemas.microsoft.com/office/drawing/2014/main" id="{9917A3FF-FAA6-036A-D43D-8A94A21A1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67412" y="2028825"/>
              <a:ext cx="1362075" cy="2952750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C4EC1588-561A-B386-72E7-D4E60D58C25E}"/>
                </a:ext>
              </a:extLst>
            </p:cNvPr>
            <p:cNvSpPr txBox="1"/>
            <p:nvPr/>
          </p:nvSpPr>
          <p:spPr>
            <a:xfrm>
              <a:off x="1674018" y="5272087"/>
              <a:ext cx="1581150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PT" sz="1600" dirty="0">
                  <a:latin typeface="Arial"/>
                  <a:ea typeface="ＭＳ Ｐゴシック"/>
                </a:rPr>
                <a:t>CPM </a:t>
              </a:r>
              <a:r>
                <a:rPr lang="pt-PT" sz="1600" dirty="0" err="1">
                  <a:latin typeface="Arial"/>
                  <a:ea typeface="ＭＳ Ｐゴシック"/>
                </a:rPr>
                <a:t>and</a:t>
              </a:r>
              <a:r>
                <a:rPr lang="pt-PT" sz="1600" dirty="0">
                  <a:latin typeface="Arial"/>
                  <a:ea typeface="ＭＳ Ｐゴシック"/>
                </a:rPr>
                <a:t> CAM</a:t>
              </a:r>
              <a:endParaRPr lang="pt-PT" sz="1600" dirty="0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35371680-1151-1122-B188-78A9D6F8A1DB}"/>
                </a:ext>
              </a:extLst>
            </p:cNvPr>
            <p:cNvSpPr txBox="1"/>
            <p:nvPr/>
          </p:nvSpPr>
          <p:spPr>
            <a:xfrm>
              <a:off x="6191249" y="5272087"/>
              <a:ext cx="9239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PT" sz="1600" dirty="0">
                  <a:latin typeface="Arial"/>
                  <a:ea typeface="ＭＳ Ｐゴシック"/>
                </a:rPr>
                <a:t>HDMAP</a:t>
              </a:r>
              <a:endParaRPr lang="pt-PT" sz="1600" dirty="0"/>
            </a:p>
          </p:txBody>
        </p:sp>
        <p:pic>
          <p:nvPicPr>
            <p:cNvPr id="13" name="Imagem 13">
              <a:extLst>
                <a:ext uri="{FF2B5EF4-FFF2-40B4-BE49-F238E27FC236}">
                  <a16:creationId xmlns:a16="http://schemas.microsoft.com/office/drawing/2014/main" id="{DEB93CB5-2D32-379B-7A0A-52FF35ED8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71912" y="2033587"/>
              <a:ext cx="1362075" cy="2962275"/>
            </a:xfrm>
            <a:prstGeom prst="rect">
              <a:avLst/>
            </a:prstGeom>
          </p:spPr>
        </p:pic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3FE3550F-7817-C699-0071-AFD5C36E5145}"/>
                </a:ext>
              </a:extLst>
            </p:cNvPr>
            <p:cNvSpPr txBox="1"/>
            <p:nvPr/>
          </p:nvSpPr>
          <p:spPr>
            <a:xfrm>
              <a:off x="4236243" y="5274468"/>
              <a:ext cx="628650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PT" sz="1600" dirty="0">
                  <a:latin typeface="Arial"/>
                  <a:ea typeface="ＭＳ Ｐゴシック"/>
                </a:rPr>
                <a:t>IVIM</a:t>
              </a:r>
              <a:endParaRPr lang="pt-PT" sz="1600" dirty="0"/>
            </a:p>
          </p:txBody>
        </p:sp>
      </p:grp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1F136D5-0E36-082C-ACBA-F4DB9F1B806C}"/>
              </a:ext>
            </a:extLst>
          </p:cNvPr>
          <p:cNvSpPr txBox="1"/>
          <p:nvPr/>
        </p:nvSpPr>
        <p:spPr>
          <a:xfrm>
            <a:off x="821530" y="2295524"/>
            <a:ext cx="4210050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pt-PT" dirty="0">
                <a:latin typeface="Helvetica Neue"/>
                <a:ea typeface="ＭＳ Ｐゴシック"/>
              </a:rPr>
              <a:t>CCAM </a:t>
            </a:r>
            <a:r>
              <a:rPr lang="pt-PT" dirty="0" err="1">
                <a:latin typeface="Helvetica Neue"/>
                <a:ea typeface="ＭＳ Ｐゴシック"/>
              </a:rPr>
              <a:t>messages</a:t>
            </a:r>
            <a:r>
              <a:rPr lang="pt-PT" dirty="0">
                <a:latin typeface="Helvetica Neue"/>
                <a:ea typeface="ＭＳ Ｐゴシック"/>
              </a:rPr>
              <a:t>:</a:t>
            </a:r>
          </a:p>
          <a:p>
            <a:pPr marL="800100" lvl="1" indent="-342900">
              <a:buFont typeface="Arial"/>
              <a:buChar char="•"/>
            </a:pPr>
            <a:r>
              <a:rPr lang="pt-PT" dirty="0">
                <a:latin typeface="Helvetica Neue"/>
                <a:ea typeface="ＭＳ Ｐゴシック"/>
              </a:rPr>
              <a:t>CPM</a:t>
            </a:r>
          </a:p>
          <a:p>
            <a:pPr marL="800100" lvl="1" indent="-342900">
              <a:buFont typeface="Arial"/>
              <a:buChar char="•"/>
            </a:pPr>
            <a:r>
              <a:rPr lang="pt-PT" dirty="0">
                <a:latin typeface="Helvetica Neue"/>
                <a:ea typeface="ＭＳ Ｐゴシック"/>
              </a:rPr>
              <a:t>CAM</a:t>
            </a:r>
          </a:p>
          <a:p>
            <a:pPr marL="800100" lvl="1" indent="-342900">
              <a:buFont typeface="Arial"/>
              <a:buChar char="•"/>
            </a:pPr>
            <a:r>
              <a:rPr lang="pt-PT" dirty="0">
                <a:latin typeface="Helvetica Neue"/>
                <a:ea typeface="ＭＳ Ｐゴシック"/>
              </a:rPr>
              <a:t>DENM</a:t>
            </a:r>
          </a:p>
          <a:p>
            <a:pPr marL="800100" lvl="1" indent="-342900">
              <a:buFont typeface="Arial"/>
              <a:buChar char="•"/>
            </a:pPr>
            <a:r>
              <a:rPr lang="pt-PT" dirty="0">
                <a:latin typeface="Helvetica Neue"/>
                <a:ea typeface="ＭＳ Ｐゴシック"/>
              </a:rPr>
              <a:t>VAM</a:t>
            </a:r>
          </a:p>
          <a:p>
            <a:pPr marL="800100" lvl="1" indent="-342900">
              <a:buFont typeface="Arial"/>
              <a:buChar char="•"/>
            </a:pPr>
            <a:r>
              <a:rPr lang="pt-PT" dirty="0">
                <a:latin typeface="Helvetica Neue"/>
                <a:ea typeface="ＭＳ Ｐゴシック"/>
              </a:rPr>
              <a:t>IVIM</a:t>
            </a:r>
          </a:p>
          <a:p>
            <a:pPr marL="800100" lvl="1" indent="-342900">
              <a:buFont typeface="Arial"/>
              <a:buChar char="•"/>
            </a:pPr>
            <a:r>
              <a:rPr lang="pt-PT" dirty="0">
                <a:latin typeface="Helvetica Neue"/>
                <a:ea typeface="ＭＳ Ｐゴシック"/>
              </a:rPr>
              <a:t>HDMAP</a:t>
            </a:r>
          </a:p>
          <a:p>
            <a:pPr marL="342900" indent="-342900">
              <a:buFont typeface="Arial"/>
              <a:buChar char="•"/>
            </a:pPr>
            <a:r>
              <a:rPr lang="pt-PT" dirty="0">
                <a:latin typeface="Helvetica Neue"/>
                <a:ea typeface="ＭＳ Ｐゴシック"/>
              </a:rPr>
              <a:t>SVSM, a </a:t>
            </a:r>
            <a:r>
              <a:rPr lang="pt-PT" dirty="0" err="1">
                <a:latin typeface="Helvetica Neue"/>
                <a:ea typeface="ＭＳ Ｐゴシック"/>
                <a:cs typeface="Arial"/>
              </a:rPr>
              <a:t>n</a:t>
            </a:r>
            <a:r>
              <a:rPr lang="pt-PT" dirty="0" err="1">
                <a:latin typeface="Arial"/>
                <a:ea typeface="ＭＳ Ｐゴシック"/>
                <a:cs typeface="Arial"/>
              </a:rPr>
              <a:t>ew</a:t>
            </a:r>
            <a:r>
              <a:rPr lang="pt-PT" dirty="0">
                <a:latin typeface="Arial"/>
                <a:ea typeface="ＭＳ Ｐゴシック"/>
                <a:cs typeface="Arial"/>
              </a:rPr>
              <a:t> </a:t>
            </a:r>
            <a:r>
              <a:rPr lang="pt-PT" dirty="0" err="1">
                <a:latin typeface="Arial"/>
                <a:ea typeface="ＭＳ Ｐゴシック"/>
                <a:cs typeface="Arial"/>
              </a:rPr>
              <a:t>message</a:t>
            </a:r>
          </a:p>
          <a:p>
            <a:pPr marL="342900" indent="-342900">
              <a:buFont typeface="Arial"/>
              <a:buChar char="•"/>
            </a:pPr>
            <a:r>
              <a:rPr lang="pt-PT" dirty="0">
                <a:latin typeface="Helvetica Neue"/>
                <a:ea typeface="ＭＳ Ｐゴシック"/>
              </a:rPr>
              <a:t>Light Sensor Expo </a:t>
            </a:r>
            <a:r>
              <a:rPr lang="pt-PT" dirty="0" err="1">
                <a:latin typeface="Helvetica Neue"/>
                <a:ea typeface="ＭＳ Ｐゴシック"/>
              </a:rPr>
              <a:t>contribution</a:t>
            </a:r>
            <a:endParaRPr lang="pt-PT">
              <a:latin typeface="Helvetica Neue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73897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D17E-CA27-3943-80DF-1AAF2EBD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 /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37074-DEEA-FE40-9330-58CFAD9D0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34645"/>
            <a:r>
              <a:rPr lang="en-GB" dirty="0">
                <a:latin typeface="Helvetica Neue"/>
              </a:rPr>
              <a:t>V2X tolling</a:t>
            </a:r>
          </a:p>
          <a:p>
            <a:pPr lvl="1"/>
            <a:r>
              <a:rPr lang="en-GB" dirty="0">
                <a:latin typeface="Helvetica Neue"/>
              </a:rPr>
              <a:t>SAEM and TPM messages almost done</a:t>
            </a:r>
            <a:endParaRPr lang="en-GB" dirty="0"/>
          </a:p>
          <a:p>
            <a:pPr indent="-334645">
              <a:buFont typeface="Wingdings"/>
              <a:buChar char="v"/>
            </a:pPr>
            <a:r>
              <a:rPr lang="en-GB" dirty="0">
                <a:latin typeface="Helvetica Neue"/>
              </a:rPr>
              <a:t>EV Charging </a:t>
            </a:r>
            <a:endParaRPr lang="en-GB" dirty="0"/>
          </a:p>
          <a:p>
            <a:pPr lvl="1"/>
            <a:r>
              <a:rPr lang="en-GB" dirty="0">
                <a:latin typeface="Helvetica Neue"/>
              </a:rPr>
              <a:t>(ETSI standard + </a:t>
            </a:r>
            <a:r>
              <a:rPr lang="en-GB" dirty="0" err="1">
                <a:latin typeface="Helvetica Neue"/>
              </a:rPr>
              <a:t>MagnumCap</a:t>
            </a:r>
            <a:r>
              <a:rPr lang="en-GB" dirty="0">
                <a:latin typeface="Helvetica Neue"/>
              </a:rPr>
              <a:t> </a:t>
            </a:r>
            <a:r>
              <a:rPr lang="en-GB" dirty="0" err="1">
                <a:latin typeface="Helvetica Neue"/>
              </a:rPr>
              <a:t>Connetor</a:t>
            </a:r>
            <a:r>
              <a:rPr lang="en-GB" dirty="0">
                <a:latin typeface="Helvetica Neue"/>
              </a:rPr>
              <a:t>)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98D5C-9ECC-C346-AEB0-258E7C97B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DETI / MEI / PDE / 2022-23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80DF4-B4D0-6548-974A-9C71BB2E2B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60A818-680D-8044-B769-B122DF9C5B6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DB31FFCA-6359-1CD5-4C98-5FF3BF8785BF}"/>
              </a:ext>
            </a:extLst>
          </p:cNvPr>
          <p:cNvGrpSpPr/>
          <p:nvPr/>
        </p:nvGrpSpPr>
        <p:grpSpPr>
          <a:xfrm>
            <a:off x="8478063" y="1298575"/>
            <a:ext cx="1901258" cy="4642265"/>
            <a:chOff x="8849538" y="1117600"/>
            <a:chExt cx="1901258" cy="4642265"/>
          </a:xfrm>
        </p:grpSpPr>
        <p:pic>
          <p:nvPicPr>
            <p:cNvPr id="4" name="Imagem 6">
              <a:extLst>
                <a:ext uri="{FF2B5EF4-FFF2-40B4-BE49-F238E27FC236}">
                  <a16:creationId xmlns:a16="http://schemas.microsoft.com/office/drawing/2014/main" id="{BD8CEBFF-F8D0-40DF-D833-31457D27A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49538" y="1117600"/>
              <a:ext cx="1901258" cy="4114800"/>
            </a:xfrm>
            <a:prstGeom prst="rect">
              <a:avLst/>
            </a:prstGeom>
          </p:spPr>
        </p:pic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C6F9A4EA-6D1B-539B-52E5-01E1B361B610}"/>
                </a:ext>
              </a:extLst>
            </p:cNvPr>
            <p:cNvSpPr txBox="1"/>
            <p:nvPr/>
          </p:nvSpPr>
          <p:spPr>
            <a:xfrm flipH="1">
              <a:off x="9459912" y="5410728"/>
              <a:ext cx="686858" cy="34913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pt-PT" sz="1600" dirty="0">
                  <a:latin typeface="Arial"/>
                  <a:ea typeface="ＭＳ Ｐゴシック"/>
                </a:rPr>
                <a:t>TPM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2609942"/>
      </p:ext>
    </p:extLst>
  </p:cSld>
  <p:clrMapOvr>
    <a:masterClrMapping/>
  </p:clrMapOvr>
</p:sld>
</file>

<file path=ppt/theme/theme1.xml><?xml version="1.0" encoding="utf-8"?>
<a:theme xmlns:a="http://schemas.openxmlformats.org/drawingml/2006/main" name="EMIF template">
  <a:themeElements>
    <a:clrScheme name="EMIF colours">
      <a:dk1>
        <a:srgbClr val="000000"/>
      </a:dk1>
      <a:lt1>
        <a:sysClr val="window" lastClr="FFFFFF"/>
      </a:lt1>
      <a:dk2>
        <a:srgbClr val="254CA0"/>
      </a:dk2>
      <a:lt2>
        <a:srgbClr val="FFFFFF"/>
      </a:lt2>
      <a:accent1>
        <a:srgbClr val="254CA0"/>
      </a:accent1>
      <a:accent2>
        <a:srgbClr val="4EAE4E"/>
      </a:accent2>
      <a:accent3>
        <a:srgbClr val="7187C1"/>
      </a:accent3>
      <a:accent4>
        <a:srgbClr val="8064A2"/>
      </a:accent4>
      <a:accent5>
        <a:srgbClr val="A4C98E"/>
      </a:accent5>
      <a:accent6>
        <a:srgbClr val="F79646"/>
      </a:accent6>
      <a:hlink>
        <a:srgbClr val="00B0F0"/>
      </a:hlink>
      <a:folHlink>
        <a:srgbClr val="800080"/>
      </a:folHlink>
    </a:clrScheme>
    <a:fontScheme name="EMIF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34045</TotalTime>
  <Words>97</Words>
  <Application>Microsoft Office PowerPoint</Application>
  <PresentationFormat>Ecrã Panorâmico</PresentationFormat>
  <Paragraphs>13</Paragraphs>
  <Slides>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4" baseType="lpstr">
      <vt:lpstr>EMIF template</vt:lpstr>
      <vt:lpstr>Apresentação do PowerPoint</vt:lpstr>
      <vt:lpstr>Work done / results</vt:lpstr>
      <vt:lpstr>Future work / challenges</vt:lpstr>
    </vt:vector>
  </TitlesOfParts>
  <Manager/>
  <Company>UA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PDE</dc:title>
  <dc:subject/>
  <dc:creator>José Luis Oliveira</dc:creator>
  <cp:keywords/>
  <dc:description/>
  <cp:lastModifiedBy>Gil Teixeira</cp:lastModifiedBy>
  <cp:revision>443</cp:revision>
  <cp:lastPrinted>2019-09-13T14:12:05Z</cp:lastPrinted>
  <dcterms:created xsi:type="dcterms:W3CDTF">2013-09-12T12:41:43Z</dcterms:created>
  <dcterms:modified xsi:type="dcterms:W3CDTF">2022-10-23T13:20:49Z</dcterms:modified>
  <cp:category/>
</cp:coreProperties>
</file>