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Play"/>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iNp7brk73TkZCDj6SyhbOGOtBj1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2FFECB4-D6E4-4F65-8D0F-BD4A25B23102}">
  <a:tblStyle styleId="{82FFECB4-D6E4-4F65-8D0F-BD4A25B2310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2605334-BDE3-4572-860F-AB4E0A0BB0BA}"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lay-bold.fntdata"/><Relationship Id="rId23" Type="http://schemas.openxmlformats.org/officeDocument/2006/relationships/font" Target="fonts/Play-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44871b6a1_2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f44871b6a1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300">
                <a:solidFill>
                  <a:schemeClr val="dk1"/>
                </a:solidFill>
              </a:rPr>
              <a:t>For each model used in the study, the RMSE, RSquard and MAE were calculated based on the test set predictions. However, </a:t>
            </a:r>
            <a:r>
              <a:rPr lang="en-US" sz="1300">
                <a:solidFill>
                  <a:schemeClr val="dk1"/>
                </a:solidFill>
                <a:highlight>
                  <a:srgbClr val="FFFFFF"/>
                </a:highlight>
                <a:latin typeface="Calibri"/>
                <a:ea typeface="Calibri"/>
                <a:cs typeface="Calibri"/>
                <a:sym typeface="Calibri"/>
              </a:rPr>
              <a:t> Prediction accuracy using root mean-squared error  will indicate the best performance models. From this slide, we can see the performance metrics for every model in ascending order of RMSE scores. In other words, the most successful models start at the top with Random Forest and work its way down to the worst model, which was the Ordinary least squares model using Principle component analysis. </a:t>
            </a:r>
            <a:endParaRPr sz="1300">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t/>
            </a:r>
            <a:endParaRPr sz="1300">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lang="en-US" sz="1300">
                <a:solidFill>
                  <a:schemeClr val="dk1"/>
                </a:solidFill>
                <a:highlight>
                  <a:srgbClr val="FFFFFF"/>
                </a:highlight>
                <a:latin typeface="Calibri"/>
                <a:ea typeface="Calibri"/>
                <a:cs typeface="Calibri"/>
                <a:sym typeface="Calibri"/>
              </a:rPr>
              <a:t>As mentioned previously, 3 different types of models are used: linear, nonlinear, and tree regression models. The best models for each type are as follows: Ordinary least squares was the best linear regression model, Support vector machine with radial basis function had the best nonlinear model, and the best tree regression model is Random forest. In addition, the table also shows that nonlinear models outperform linear models, which indicates that the data should be considered nonlinear. If the data were linear, then linear models would outperform the other models. </a:t>
            </a:r>
            <a:endParaRPr sz="1300">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t/>
            </a:r>
            <a:endParaRPr sz="1300">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lang="en-US" sz="1300">
                <a:solidFill>
                  <a:schemeClr val="dk1"/>
                </a:solidFill>
                <a:highlight>
                  <a:srgbClr val="FFFFFF"/>
                </a:highlight>
                <a:latin typeface="Calibri"/>
                <a:ea typeface="Calibri"/>
                <a:cs typeface="Calibri"/>
                <a:sym typeface="Calibri"/>
              </a:rPr>
              <a:t>Furthermore, as shown in the table, Random forest had the lowest RMSE value  among all other models. Therefore, variations of the random forest model were made to see if we can improve its RMSE score.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p:txBody>
      </p:sp>
      <p:sp>
        <p:nvSpPr>
          <p:cNvPr id="203" name="Google Shape;20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379be6afe5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379be6afe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300">
                <a:solidFill>
                  <a:schemeClr val="dk1"/>
                </a:solidFill>
                <a:highlight>
                  <a:srgbClr val="FFFFFF"/>
                </a:highlight>
                <a:latin typeface="Calibri"/>
                <a:ea typeface="Calibri"/>
                <a:cs typeface="Calibri"/>
                <a:sym typeface="Calibri"/>
              </a:rPr>
              <a:t>2 additional random forest models were created. One is a random forest model tuned using cross validation while the other model is tuned using Out-of-Bag estimates. Among the random forest models, the one tuned by out of bag estimates yielded the lowest RMSE score of 3.7187. The parameters used by the final model are shown on the left hand side of the screen. </a:t>
            </a:r>
            <a:endParaRPr sz="1300">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highlight>
                  <a:srgbClr val="FFFFFF"/>
                </a:highlight>
                <a:latin typeface="Calibri"/>
                <a:ea typeface="Calibri"/>
                <a:cs typeface="Calibri"/>
                <a:sym typeface="Calibri"/>
              </a:rPr>
              <a:t>On The right hand side shows the variable importance of the out-of-bag random forest model. Among the 4 predictors, Relative humidity had the highest importance, followed by ambient temperature, ambient pressure, and turbine exhaust pressure. Therefore, we can conclude that relative humidity was the most influential predictor used in the model. With this insight, plant operators can potentially focus on manipulating the relative humidity and ambient temperature to reach a desired electrical output level. </a:t>
            </a:r>
            <a:endParaRPr sz="130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300">
                <a:solidFill>
                  <a:schemeClr val="dk1"/>
                </a:solidFill>
                <a:highlight>
                  <a:srgbClr val="FFFFFF"/>
                </a:highlight>
                <a:latin typeface="Calibri"/>
                <a:ea typeface="Calibri"/>
                <a:cs typeface="Calibri"/>
                <a:sym typeface="Calibri"/>
              </a:rPr>
              <a:t>To reiterate, our main problem of this study was to predict electrical power output in power plants. This could be achieved by modeling the system using thermodynamic approaches. However, using such approaches can involve assumptions and complex nonlinear equations.  To avoid this scenario, predictive modeling can be used to predict the electrical output. Therefore, 19 regression models were made to determine the most successful model, and hopefully, improve the research done by Tufekci and his team. </a:t>
            </a:r>
            <a:br>
              <a:rPr lang="en-US" sz="1300">
                <a:solidFill>
                  <a:schemeClr val="dk1"/>
                </a:solidFill>
                <a:highlight>
                  <a:srgbClr val="FFFFFF"/>
                </a:highlight>
                <a:latin typeface="Calibri"/>
                <a:ea typeface="Calibri"/>
                <a:cs typeface="Calibri"/>
                <a:sym typeface="Calibri"/>
              </a:rPr>
            </a:br>
            <a:endParaRPr sz="1300">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highlight>
                  <a:srgbClr val="FFFFFF"/>
                </a:highlight>
                <a:latin typeface="Calibri"/>
                <a:ea typeface="Calibri"/>
                <a:cs typeface="Calibri"/>
                <a:sym typeface="Calibri"/>
              </a:rPr>
              <a:t>In conclusion, predictive modeling is shown to be a sufficient alternate solution than modeling a system using thermodynamic approaches. Our study has not only determined that the random forest model tuned by out-of-bag estimates was sufficient in predicting electrical power output in power plants, but has also slightly outperform Tufkeci’s most successful model. However, future works should still be continued to perfect the prediction and increase the accuracy by testing more models and gathering more data from different power plants with similar unit design. </a:t>
            </a:r>
            <a:endParaRPr sz="1300">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highlight>
                <a:srgbClr val="FFFFFF"/>
              </a:highlight>
              <a:latin typeface="Calibri"/>
              <a:ea typeface="Calibri"/>
              <a:cs typeface="Calibri"/>
              <a:sym typeface="Calibri"/>
            </a:endParaRPr>
          </a:p>
          <a:p>
            <a:pPr indent="-76200" lvl="0" marL="228600" rtl="0" algn="l">
              <a:spcBef>
                <a:spcPts val="0"/>
              </a:spcBef>
              <a:spcAft>
                <a:spcPts val="0"/>
              </a:spcAft>
              <a:buClr>
                <a:schemeClr val="dk1"/>
              </a:buClr>
              <a:buSzPts val="2400"/>
              <a:buFont typeface="Arial"/>
              <a:buNone/>
            </a:pPr>
            <a:r>
              <a:t/>
            </a:r>
            <a:endParaRPr sz="1600">
              <a:solidFill>
                <a:schemeClr val="dk1"/>
              </a:solidFill>
              <a:highlight>
                <a:srgbClr val="F4F4F4"/>
              </a:highlight>
            </a:endParaRPr>
          </a:p>
          <a:p>
            <a:pPr indent="0" lvl="0" marL="0" rtl="0" algn="l">
              <a:spcBef>
                <a:spcPts val="0"/>
              </a:spcBef>
              <a:spcAft>
                <a:spcPts val="0"/>
              </a:spcAft>
              <a:buNone/>
            </a:pPr>
            <a:r>
              <a:t/>
            </a:r>
            <a:endParaRPr/>
          </a:p>
        </p:txBody>
      </p:sp>
      <p:sp>
        <p:nvSpPr>
          <p:cNvPr id="220" name="Google Shape;22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f44871b6a1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f44871b6a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f44871b6a1_5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f44871b6a1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37adbacda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37adbacd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37adbacda4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37adbacda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7adbacda4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7adbacda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44871b6a1_2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f44871b6a1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1"/>
          <p:cNvSpPr/>
          <p:nvPr/>
        </p:nvSpPr>
        <p:spPr>
          <a:xfrm>
            <a:off x="5224243" y="1096772"/>
            <a:ext cx="6503180" cy="576122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 name="Google Shape;13;p11"/>
          <p:cNvSpPr/>
          <p:nvPr/>
        </p:nvSpPr>
        <p:spPr>
          <a:xfrm>
            <a:off x="5016811" y="5624450"/>
            <a:ext cx="524933" cy="524933"/>
          </a:xfrm>
          <a:prstGeom prst="plus">
            <a:avLst>
              <a:gd fmla="val 39516"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 name="Google Shape;14;p11"/>
          <p:cNvSpPr/>
          <p:nvPr/>
        </p:nvSpPr>
        <p:spPr>
          <a:xfrm>
            <a:off x="9881559" y="976630"/>
            <a:ext cx="1336774" cy="12014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 name="Google Shape;15;p11"/>
          <p:cNvSpPr txBox="1"/>
          <p:nvPr>
            <p:ph type="ctrTitle"/>
          </p:nvPr>
        </p:nvSpPr>
        <p:spPr>
          <a:xfrm>
            <a:off x="797106" y="1625608"/>
            <a:ext cx="8035342" cy="272216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8000"/>
              <a:buFont typeface="Play"/>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1"/>
          <p:cNvSpPr txBox="1"/>
          <p:nvPr>
            <p:ph idx="1" type="subTitle"/>
          </p:nvPr>
        </p:nvSpPr>
        <p:spPr>
          <a:xfrm>
            <a:off x="797106" y="4466845"/>
            <a:ext cx="8035342" cy="882904"/>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Clr>
                <a:schemeClr val="dk1"/>
              </a:buClr>
              <a:buSzPts val="2400"/>
              <a:buNone/>
              <a:defRPr sz="2400"/>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7" name="Google Shape;17;p11"/>
          <p:cNvSpPr txBox="1"/>
          <p:nvPr>
            <p:ph idx="10" type="dt"/>
          </p:nvPr>
        </p:nvSpPr>
        <p:spPr>
          <a:xfrm>
            <a:off x="797105" y="5708747"/>
            <a:ext cx="388284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1"/>
          <p:cNvSpPr txBox="1"/>
          <p:nvPr>
            <p:ph idx="11" type="ftr"/>
          </p:nvPr>
        </p:nvSpPr>
        <p:spPr>
          <a:xfrm>
            <a:off x="565150" y="543179"/>
            <a:ext cx="4114800" cy="2468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1"/>
          <p:cNvSpPr txBox="1"/>
          <p:nvPr>
            <p:ph idx="12" type="sldNum"/>
          </p:nvPr>
        </p:nvSpPr>
        <p:spPr>
          <a:xfrm>
            <a:off x="10813024" y="511175"/>
            <a:ext cx="914400" cy="3108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5" name="Shape 95"/>
        <p:cNvGrpSpPr/>
        <p:nvPr/>
      </p:nvGrpSpPr>
      <p:grpSpPr>
        <a:xfrm>
          <a:off x="0" y="0"/>
          <a:ext cx="0" cy="0"/>
          <a:chOff x="0" y="0"/>
          <a:chExt cx="0" cy="0"/>
        </a:xfrm>
      </p:grpSpPr>
      <p:sp>
        <p:nvSpPr>
          <p:cNvPr id="96" name="Google Shape;96;p20"/>
          <p:cNvSpPr/>
          <p:nvPr/>
        </p:nvSpPr>
        <p:spPr>
          <a:xfrm>
            <a:off x="7087169" y="1096772"/>
            <a:ext cx="4652226" cy="576122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7" name="Google Shape;97;p20"/>
          <p:cNvSpPr txBox="1"/>
          <p:nvPr>
            <p:ph type="title"/>
          </p:nvPr>
        </p:nvSpPr>
        <p:spPr>
          <a:xfrm>
            <a:off x="565149" y="1204721"/>
            <a:ext cx="8267296" cy="144655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0"/>
          <p:cNvSpPr txBox="1"/>
          <p:nvPr>
            <p:ph idx="1" type="body"/>
          </p:nvPr>
        </p:nvSpPr>
        <p:spPr>
          <a:xfrm rot="5400000">
            <a:off x="3104505" y="152283"/>
            <a:ext cx="3188586" cy="826729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20"/>
          <p:cNvSpPr txBox="1"/>
          <p:nvPr>
            <p:ph idx="10" type="dt"/>
          </p:nvPr>
        </p:nvSpPr>
        <p:spPr>
          <a:xfrm>
            <a:off x="565149" y="5949696"/>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0"/>
          <p:cNvSpPr txBox="1"/>
          <p:nvPr>
            <p:ph idx="11" type="ftr"/>
          </p:nvPr>
        </p:nvSpPr>
        <p:spPr>
          <a:xfrm>
            <a:off x="565150" y="543179"/>
            <a:ext cx="4114800" cy="2468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0"/>
          <p:cNvSpPr txBox="1"/>
          <p:nvPr>
            <p:ph idx="12" type="sldNum"/>
          </p:nvPr>
        </p:nvSpPr>
        <p:spPr>
          <a:xfrm>
            <a:off x="10813024" y="511175"/>
            <a:ext cx="914400" cy="3108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2" name="Google Shape;102;p20"/>
          <p:cNvSpPr/>
          <p:nvPr/>
        </p:nvSpPr>
        <p:spPr>
          <a:xfrm>
            <a:off x="9881559" y="976630"/>
            <a:ext cx="1336774" cy="12014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3" name="Google Shape;103;p20"/>
          <p:cNvSpPr/>
          <p:nvPr/>
        </p:nvSpPr>
        <p:spPr>
          <a:xfrm>
            <a:off x="11415183" y="5618903"/>
            <a:ext cx="524933" cy="524933"/>
          </a:xfrm>
          <a:prstGeom prst="plus">
            <a:avLst>
              <a:gd fmla="val 39516"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4" name="Shape 104"/>
        <p:cNvGrpSpPr/>
        <p:nvPr/>
      </p:nvGrpSpPr>
      <p:grpSpPr>
        <a:xfrm>
          <a:off x="0" y="0"/>
          <a:ext cx="0" cy="0"/>
          <a:chOff x="0" y="0"/>
          <a:chExt cx="0" cy="0"/>
        </a:xfrm>
      </p:grpSpPr>
      <p:sp>
        <p:nvSpPr>
          <p:cNvPr id="105" name="Google Shape;105;p21"/>
          <p:cNvSpPr txBox="1"/>
          <p:nvPr>
            <p:ph type="title"/>
          </p:nvPr>
        </p:nvSpPr>
        <p:spPr>
          <a:xfrm rot="5400000">
            <a:off x="7944023" y="2616366"/>
            <a:ext cx="4676648" cy="185336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1"/>
          <p:cNvSpPr txBox="1"/>
          <p:nvPr>
            <p:ph idx="1" type="body"/>
          </p:nvPr>
        </p:nvSpPr>
        <p:spPr>
          <a:xfrm rot="5400000">
            <a:off x="2762224" y="-583835"/>
            <a:ext cx="4696934" cy="8274047"/>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21"/>
          <p:cNvSpPr txBox="1"/>
          <p:nvPr>
            <p:ph idx="10" type="dt"/>
          </p:nvPr>
        </p:nvSpPr>
        <p:spPr>
          <a:xfrm>
            <a:off x="565149" y="5949696"/>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1"/>
          <p:cNvSpPr txBox="1"/>
          <p:nvPr>
            <p:ph idx="11" type="ftr"/>
          </p:nvPr>
        </p:nvSpPr>
        <p:spPr>
          <a:xfrm>
            <a:off x="565150" y="543179"/>
            <a:ext cx="4114800" cy="2468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1"/>
          <p:cNvSpPr txBox="1"/>
          <p:nvPr>
            <p:ph idx="12" type="sldNum"/>
          </p:nvPr>
        </p:nvSpPr>
        <p:spPr>
          <a:xfrm>
            <a:off x="10813024" y="511175"/>
            <a:ext cx="914400" cy="3108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0" name="Google Shape;110;p21"/>
          <p:cNvSpPr/>
          <p:nvPr/>
        </p:nvSpPr>
        <p:spPr>
          <a:xfrm>
            <a:off x="9881559" y="976630"/>
            <a:ext cx="1336774" cy="12014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1" name="Google Shape;111;p21"/>
          <p:cNvSpPr/>
          <p:nvPr/>
        </p:nvSpPr>
        <p:spPr>
          <a:xfrm>
            <a:off x="-1" y="1096772"/>
            <a:ext cx="263565" cy="576122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2" name="Google Shape;112;p21"/>
          <p:cNvSpPr/>
          <p:nvPr/>
        </p:nvSpPr>
        <p:spPr>
          <a:xfrm>
            <a:off x="58248" y="5618903"/>
            <a:ext cx="524933" cy="524933"/>
          </a:xfrm>
          <a:prstGeom prst="plus">
            <a:avLst>
              <a:gd fmla="val 39516"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12"/>
          <p:cNvSpPr/>
          <p:nvPr/>
        </p:nvSpPr>
        <p:spPr>
          <a:xfrm>
            <a:off x="6163735" y="1096772"/>
            <a:ext cx="5571066" cy="576122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 name="Google Shape;22;p12"/>
          <p:cNvSpPr/>
          <p:nvPr/>
        </p:nvSpPr>
        <p:spPr>
          <a:xfrm>
            <a:off x="11529484" y="5618903"/>
            <a:ext cx="524933" cy="524933"/>
          </a:xfrm>
          <a:prstGeom prst="plus">
            <a:avLst>
              <a:gd fmla="val 39516"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 name="Google Shape;23;p12"/>
          <p:cNvSpPr/>
          <p:nvPr/>
        </p:nvSpPr>
        <p:spPr>
          <a:xfrm>
            <a:off x="9881559" y="976630"/>
            <a:ext cx="1336774" cy="12014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 name="Google Shape;24;p12"/>
          <p:cNvSpPr txBox="1"/>
          <p:nvPr>
            <p:ph type="title"/>
          </p:nvPr>
        </p:nvSpPr>
        <p:spPr>
          <a:xfrm>
            <a:off x="565149" y="1204721"/>
            <a:ext cx="8267296" cy="144655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2"/>
          <p:cNvSpPr txBox="1"/>
          <p:nvPr>
            <p:ph idx="1" type="body"/>
          </p:nvPr>
        </p:nvSpPr>
        <p:spPr>
          <a:xfrm>
            <a:off x="565150" y="2691638"/>
            <a:ext cx="8267296" cy="318858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2"/>
          <p:cNvSpPr txBox="1"/>
          <p:nvPr>
            <p:ph idx="10" type="dt"/>
          </p:nvPr>
        </p:nvSpPr>
        <p:spPr>
          <a:xfrm>
            <a:off x="565149" y="5949696"/>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2"/>
          <p:cNvSpPr txBox="1"/>
          <p:nvPr>
            <p:ph idx="11" type="ftr"/>
          </p:nvPr>
        </p:nvSpPr>
        <p:spPr>
          <a:xfrm>
            <a:off x="565150" y="543179"/>
            <a:ext cx="4114800" cy="2468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2"/>
          <p:cNvSpPr txBox="1"/>
          <p:nvPr>
            <p:ph idx="12" type="sldNum"/>
          </p:nvPr>
        </p:nvSpPr>
        <p:spPr>
          <a:xfrm>
            <a:off x="10813024" y="511175"/>
            <a:ext cx="914400" cy="3108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13"/>
          <p:cNvSpPr/>
          <p:nvPr/>
        </p:nvSpPr>
        <p:spPr>
          <a:xfrm>
            <a:off x="4291015" y="1096772"/>
            <a:ext cx="7436404" cy="576122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1" name="Google Shape;31;p13"/>
          <p:cNvSpPr/>
          <p:nvPr/>
        </p:nvSpPr>
        <p:spPr>
          <a:xfrm>
            <a:off x="4086371" y="5624450"/>
            <a:ext cx="524933" cy="524933"/>
          </a:xfrm>
          <a:prstGeom prst="plus">
            <a:avLst>
              <a:gd fmla="val 39516"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2" name="Google Shape;32;p13"/>
          <p:cNvSpPr/>
          <p:nvPr/>
        </p:nvSpPr>
        <p:spPr>
          <a:xfrm>
            <a:off x="9881559" y="976630"/>
            <a:ext cx="1336774" cy="12014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3" name="Google Shape;33;p13"/>
          <p:cNvSpPr txBox="1"/>
          <p:nvPr>
            <p:ph type="title"/>
          </p:nvPr>
        </p:nvSpPr>
        <p:spPr>
          <a:xfrm>
            <a:off x="565150" y="1881951"/>
            <a:ext cx="7335836" cy="198770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3"/>
          <p:cNvSpPr txBox="1"/>
          <p:nvPr>
            <p:ph idx="1" type="body"/>
          </p:nvPr>
        </p:nvSpPr>
        <p:spPr>
          <a:xfrm>
            <a:off x="565149" y="3869661"/>
            <a:ext cx="7335836" cy="94846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sz="2400">
                <a:solidFill>
                  <a:schemeClr val="dk1"/>
                </a:solidFill>
              </a:defRPr>
            </a:lvl1pPr>
            <a:lvl2pPr indent="-228600" lvl="1" marL="914400" algn="l">
              <a:lnSpc>
                <a:spcPct val="100000"/>
              </a:lnSpc>
              <a:spcBef>
                <a:spcPts val="500"/>
              </a:spcBef>
              <a:spcAft>
                <a:spcPts val="0"/>
              </a:spcAft>
              <a:buClr>
                <a:srgbClr val="888888"/>
              </a:buClr>
              <a:buSzPts val="2000"/>
              <a:buNone/>
              <a:defRPr sz="2000">
                <a:solidFill>
                  <a:srgbClr val="888888"/>
                </a:solidFill>
              </a:defRPr>
            </a:lvl2pPr>
            <a:lvl3pPr indent="-228600" lvl="2" marL="1371600" algn="l">
              <a:lnSpc>
                <a:spcPct val="100000"/>
              </a:lnSpc>
              <a:spcBef>
                <a:spcPts val="500"/>
              </a:spcBef>
              <a:spcAft>
                <a:spcPts val="0"/>
              </a:spcAft>
              <a:buClr>
                <a:srgbClr val="888888"/>
              </a:buClr>
              <a:buSzPts val="1800"/>
              <a:buNone/>
              <a:defRPr sz="1800">
                <a:solidFill>
                  <a:srgbClr val="888888"/>
                </a:solidFill>
              </a:defRPr>
            </a:lvl3pPr>
            <a:lvl4pPr indent="-228600" lvl="3" marL="1828800" algn="l">
              <a:lnSpc>
                <a:spcPct val="100000"/>
              </a:lnSpc>
              <a:spcBef>
                <a:spcPts val="500"/>
              </a:spcBef>
              <a:spcAft>
                <a:spcPts val="0"/>
              </a:spcAft>
              <a:buClr>
                <a:srgbClr val="888888"/>
              </a:buClr>
              <a:buSzPts val="1600"/>
              <a:buNone/>
              <a:defRPr sz="1600">
                <a:solidFill>
                  <a:srgbClr val="888888"/>
                </a:solidFill>
              </a:defRPr>
            </a:lvl4pPr>
            <a:lvl5pPr indent="-228600" lvl="4" marL="2286000" algn="l">
              <a:lnSpc>
                <a:spcPct val="10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13"/>
          <p:cNvSpPr txBox="1"/>
          <p:nvPr>
            <p:ph idx="10" type="dt"/>
          </p:nvPr>
        </p:nvSpPr>
        <p:spPr>
          <a:xfrm>
            <a:off x="565149" y="5949696"/>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3"/>
          <p:cNvSpPr txBox="1"/>
          <p:nvPr>
            <p:ph idx="11" type="ftr"/>
          </p:nvPr>
        </p:nvSpPr>
        <p:spPr>
          <a:xfrm>
            <a:off x="565150" y="543179"/>
            <a:ext cx="4114800" cy="2468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3"/>
          <p:cNvSpPr txBox="1"/>
          <p:nvPr>
            <p:ph idx="12" type="sldNum"/>
          </p:nvPr>
        </p:nvSpPr>
        <p:spPr>
          <a:xfrm>
            <a:off x="10813024" y="511175"/>
            <a:ext cx="914400" cy="3108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4"/>
          <p:cNvSpPr txBox="1"/>
          <p:nvPr>
            <p:ph type="title"/>
          </p:nvPr>
        </p:nvSpPr>
        <p:spPr>
          <a:xfrm>
            <a:off x="565149" y="1204721"/>
            <a:ext cx="8267296" cy="144655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4"/>
          <p:cNvSpPr txBox="1"/>
          <p:nvPr>
            <p:ph idx="1" type="body"/>
          </p:nvPr>
        </p:nvSpPr>
        <p:spPr>
          <a:xfrm>
            <a:off x="565111" y="2691637"/>
            <a:ext cx="4946643" cy="318973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4"/>
          <p:cNvSpPr txBox="1"/>
          <p:nvPr>
            <p:ph idx="2" type="body"/>
          </p:nvPr>
        </p:nvSpPr>
        <p:spPr>
          <a:xfrm>
            <a:off x="6076903" y="2691637"/>
            <a:ext cx="4946639" cy="318973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4"/>
          <p:cNvSpPr txBox="1"/>
          <p:nvPr>
            <p:ph idx="10" type="dt"/>
          </p:nvPr>
        </p:nvSpPr>
        <p:spPr>
          <a:xfrm>
            <a:off x="565149" y="5949696"/>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txBox="1"/>
          <p:nvPr>
            <p:ph idx="11" type="ftr"/>
          </p:nvPr>
        </p:nvSpPr>
        <p:spPr>
          <a:xfrm>
            <a:off x="565150" y="543179"/>
            <a:ext cx="4114800" cy="2468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4"/>
          <p:cNvSpPr txBox="1"/>
          <p:nvPr>
            <p:ph idx="12" type="sldNum"/>
          </p:nvPr>
        </p:nvSpPr>
        <p:spPr>
          <a:xfrm>
            <a:off x="10813024" y="511175"/>
            <a:ext cx="914400" cy="3108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14"/>
          <p:cNvSpPr/>
          <p:nvPr/>
        </p:nvSpPr>
        <p:spPr>
          <a:xfrm>
            <a:off x="11738231" y="1096772"/>
            <a:ext cx="453769" cy="576122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2"/>
              </a:solidFill>
              <a:latin typeface="Arial"/>
              <a:ea typeface="Arial"/>
              <a:cs typeface="Arial"/>
              <a:sym typeface="Arial"/>
            </a:endParaRPr>
          </a:p>
        </p:txBody>
      </p:sp>
      <p:sp>
        <p:nvSpPr>
          <p:cNvPr id="46" name="Google Shape;46;p14"/>
          <p:cNvSpPr/>
          <p:nvPr/>
        </p:nvSpPr>
        <p:spPr>
          <a:xfrm>
            <a:off x="9881559" y="976630"/>
            <a:ext cx="1336774" cy="12014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7" name="Google Shape;47;p14"/>
          <p:cNvSpPr/>
          <p:nvPr/>
        </p:nvSpPr>
        <p:spPr>
          <a:xfrm>
            <a:off x="11531286" y="5618903"/>
            <a:ext cx="524933" cy="524933"/>
          </a:xfrm>
          <a:prstGeom prst="plus">
            <a:avLst>
              <a:gd fmla="val 39516"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15"/>
          <p:cNvSpPr txBox="1"/>
          <p:nvPr>
            <p:ph type="title"/>
          </p:nvPr>
        </p:nvSpPr>
        <p:spPr>
          <a:xfrm>
            <a:off x="565110" y="1204721"/>
            <a:ext cx="8266175" cy="1444752"/>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5"/>
          <p:cNvSpPr txBox="1"/>
          <p:nvPr>
            <p:ph idx="1" type="body"/>
          </p:nvPr>
        </p:nvSpPr>
        <p:spPr>
          <a:xfrm>
            <a:off x="565111" y="2691638"/>
            <a:ext cx="4946644"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800"/>
              <a:buNone/>
              <a:defRPr b="1" sz="28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15"/>
          <p:cNvSpPr txBox="1"/>
          <p:nvPr>
            <p:ph idx="2" type="body"/>
          </p:nvPr>
        </p:nvSpPr>
        <p:spPr>
          <a:xfrm>
            <a:off x="565111" y="3515550"/>
            <a:ext cx="4946644" cy="236629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5"/>
          <p:cNvSpPr txBox="1"/>
          <p:nvPr>
            <p:ph idx="3" type="body"/>
          </p:nvPr>
        </p:nvSpPr>
        <p:spPr>
          <a:xfrm>
            <a:off x="6076866" y="2691162"/>
            <a:ext cx="4946644"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800"/>
              <a:buNone/>
              <a:defRPr b="1" sz="28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15"/>
          <p:cNvSpPr txBox="1"/>
          <p:nvPr>
            <p:ph idx="4" type="body"/>
          </p:nvPr>
        </p:nvSpPr>
        <p:spPr>
          <a:xfrm>
            <a:off x="6076866" y="3515074"/>
            <a:ext cx="4946644" cy="236629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5"/>
          <p:cNvSpPr txBox="1"/>
          <p:nvPr>
            <p:ph idx="10" type="dt"/>
          </p:nvPr>
        </p:nvSpPr>
        <p:spPr>
          <a:xfrm>
            <a:off x="565149" y="5949696"/>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5"/>
          <p:cNvSpPr txBox="1"/>
          <p:nvPr>
            <p:ph idx="11" type="ftr"/>
          </p:nvPr>
        </p:nvSpPr>
        <p:spPr>
          <a:xfrm>
            <a:off x="565150" y="543179"/>
            <a:ext cx="4114800" cy="2468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5"/>
          <p:cNvSpPr txBox="1"/>
          <p:nvPr>
            <p:ph idx="12" type="sldNum"/>
          </p:nvPr>
        </p:nvSpPr>
        <p:spPr>
          <a:xfrm>
            <a:off x="10813024" y="511175"/>
            <a:ext cx="914400" cy="3108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7" name="Google Shape;57;p15"/>
          <p:cNvSpPr/>
          <p:nvPr/>
        </p:nvSpPr>
        <p:spPr>
          <a:xfrm>
            <a:off x="11738231" y="1096772"/>
            <a:ext cx="453769" cy="576122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2"/>
              </a:solidFill>
              <a:latin typeface="Arial"/>
              <a:ea typeface="Arial"/>
              <a:cs typeface="Arial"/>
              <a:sym typeface="Arial"/>
            </a:endParaRPr>
          </a:p>
        </p:txBody>
      </p:sp>
      <p:sp>
        <p:nvSpPr>
          <p:cNvPr id="58" name="Google Shape;58;p15"/>
          <p:cNvSpPr/>
          <p:nvPr/>
        </p:nvSpPr>
        <p:spPr>
          <a:xfrm>
            <a:off x="9881559" y="976630"/>
            <a:ext cx="1336774" cy="12014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9" name="Google Shape;59;p15"/>
          <p:cNvSpPr/>
          <p:nvPr/>
        </p:nvSpPr>
        <p:spPr>
          <a:xfrm>
            <a:off x="11531286" y="5618903"/>
            <a:ext cx="524933" cy="524933"/>
          </a:xfrm>
          <a:prstGeom prst="plus">
            <a:avLst>
              <a:gd fmla="val 39516"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16"/>
          <p:cNvSpPr txBox="1"/>
          <p:nvPr>
            <p:ph type="title"/>
          </p:nvPr>
        </p:nvSpPr>
        <p:spPr>
          <a:xfrm>
            <a:off x="565149" y="1204721"/>
            <a:ext cx="8267296" cy="144655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6"/>
          <p:cNvSpPr txBox="1"/>
          <p:nvPr>
            <p:ph idx="10" type="dt"/>
          </p:nvPr>
        </p:nvSpPr>
        <p:spPr>
          <a:xfrm>
            <a:off x="565149" y="5949696"/>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6"/>
          <p:cNvSpPr txBox="1"/>
          <p:nvPr>
            <p:ph idx="11" type="ftr"/>
          </p:nvPr>
        </p:nvSpPr>
        <p:spPr>
          <a:xfrm>
            <a:off x="565150" y="543179"/>
            <a:ext cx="4114800" cy="2468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6"/>
          <p:cNvSpPr txBox="1"/>
          <p:nvPr>
            <p:ph idx="12" type="sldNum"/>
          </p:nvPr>
        </p:nvSpPr>
        <p:spPr>
          <a:xfrm>
            <a:off x="10813024" y="511175"/>
            <a:ext cx="914400" cy="3108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16"/>
          <p:cNvSpPr/>
          <p:nvPr/>
        </p:nvSpPr>
        <p:spPr>
          <a:xfrm>
            <a:off x="9881559" y="976630"/>
            <a:ext cx="1336774" cy="12014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6" name="Google Shape;66;p16"/>
          <p:cNvSpPr/>
          <p:nvPr/>
        </p:nvSpPr>
        <p:spPr>
          <a:xfrm>
            <a:off x="11738231" y="1096772"/>
            <a:ext cx="453769" cy="576122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2"/>
              </a:solidFill>
              <a:latin typeface="Arial"/>
              <a:ea typeface="Arial"/>
              <a:cs typeface="Arial"/>
              <a:sym typeface="Arial"/>
            </a:endParaRPr>
          </a:p>
        </p:txBody>
      </p:sp>
      <p:sp>
        <p:nvSpPr>
          <p:cNvPr id="67" name="Google Shape;67;p16"/>
          <p:cNvSpPr/>
          <p:nvPr/>
        </p:nvSpPr>
        <p:spPr>
          <a:xfrm>
            <a:off x="11531286" y="5618903"/>
            <a:ext cx="524933" cy="524933"/>
          </a:xfrm>
          <a:prstGeom prst="plus">
            <a:avLst>
              <a:gd fmla="val 39516"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7"/>
          <p:cNvSpPr txBox="1"/>
          <p:nvPr>
            <p:ph idx="10" type="dt"/>
          </p:nvPr>
        </p:nvSpPr>
        <p:spPr>
          <a:xfrm>
            <a:off x="565149" y="5949696"/>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7"/>
          <p:cNvSpPr txBox="1"/>
          <p:nvPr>
            <p:ph idx="11" type="ftr"/>
          </p:nvPr>
        </p:nvSpPr>
        <p:spPr>
          <a:xfrm>
            <a:off x="565150" y="543179"/>
            <a:ext cx="4114800" cy="2468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7"/>
          <p:cNvSpPr txBox="1"/>
          <p:nvPr>
            <p:ph idx="12" type="sldNum"/>
          </p:nvPr>
        </p:nvSpPr>
        <p:spPr>
          <a:xfrm>
            <a:off x="10813024" y="511175"/>
            <a:ext cx="914400" cy="3108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p17"/>
          <p:cNvSpPr/>
          <p:nvPr/>
        </p:nvSpPr>
        <p:spPr>
          <a:xfrm>
            <a:off x="-1" y="1096772"/>
            <a:ext cx="263565" cy="576122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3" name="Google Shape;73;p17"/>
          <p:cNvSpPr/>
          <p:nvPr/>
        </p:nvSpPr>
        <p:spPr>
          <a:xfrm>
            <a:off x="58248" y="5618903"/>
            <a:ext cx="524933" cy="524933"/>
          </a:xfrm>
          <a:prstGeom prst="plus">
            <a:avLst>
              <a:gd fmla="val 39516"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4" name="Google Shape;74;p17"/>
          <p:cNvSpPr/>
          <p:nvPr/>
        </p:nvSpPr>
        <p:spPr>
          <a:xfrm>
            <a:off x="9881559" y="976630"/>
            <a:ext cx="1336774" cy="12014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5" name="Shape 75"/>
        <p:cNvGrpSpPr/>
        <p:nvPr/>
      </p:nvGrpSpPr>
      <p:grpSpPr>
        <a:xfrm>
          <a:off x="0" y="0"/>
          <a:ext cx="0" cy="0"/>
          <a:chOff x="0" y="0"/>
          <a:chExt cx="0" cy="0"/>
        </a:xfrm>
      </p:grpSpPr>
      <p:sp>
        <p:nvSpPr>
          <p:cNvPr id="76" name="Google Shape;76;p18"/>
          <p:cNvSpPr txBox="1"/>
          <p:nvPr>
            <p:ph type="title"/>
          </p:nvPr>
        </p:nvSpPr>
        <p:spPr>
          <a:xfrm>
            <a:off x="565149" y="1203800"/>
            <a:ext cx="4114800" cy="107721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8"/>
          <p:cNvSpPr txBox="1"/>
          <p:nvPr>
            <p:ph idx="1" type="body"/>
          </p:nvPr>
        </p:nvSpPr>
        <p:spPr>
          <a:xfrm>
            <a:off x="5611813" y="1508252"/>
            <a:ext cx="5606518" cy="4045881"/>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1000"/>
              </a:spcBef>
              <a:spcAft>
                <a:spcPts val="0"/>
              </a:spcAft>
              <a:buClr>
                <a:schemeClr val="dk1"/>
              </a:buClr>
              <a:buSzPts val="2800"/>
              <a:buChar char="–"/>
              <a:defRPr sz="2800"/>
            </a:lvl1pPr>
            <a:lvl2pPr indent="-381000" lvl="1" marL="914400" algn="l">
              <a:lnSpc>
                <a:spcPct val="100000"/>
              </a:lnSpc>
              <a:spcBef>
                <a:spcPts val="500"/>
              </a:spcBef>
              <a:spcAft>
                <a:spcPts val="0"/>
              </a:spcAft>
              <a:buClr>
                <a:schemeClr val="dk1"/>
              </a:buClr>
              <a:buSzPts val="2400"/>
              <a:buChar char="–"/>
              <a:defRPr sz="2400"/>
            </a:lvl2pPr>
            <a:lvl3pPr indent="-355600" lvl="2" marL="1371600" algn="l">
              <a:lnSpc>
                <a:spcPct val="100000"/>
              </a:lnSpc>
              <a:spcBef>
                <a:spcPts val="500"/>
              </a:spcBef>
              <a:spcAft>
                <a:spcPts val="0"/>
              </a:spcAft>
              <a:buClr>
                <a:schemeClr val="dk1"/>
              </a:buClr>
              <a:buSzPts val="2000"/>
              <a:buChar char="–"/>
              <a:defRPr sz="2000"/>
            </a:lvl3pPr>
            <a:lvl4pPr indent="-342900" lvl="3" marL="1828800" algn="l">
              <a:lnSpc>
                <a:spcPct val="100000"/>
              </a:lnSpc>
              <a:spcBef>
                <a:spcPts val="500"/>
              </a:spcBef>
              <a:spcAft>
                <a:spcPts val="0"/>
              </a:spcAft>
              <a:buClr>
                <a:schemeClr val="dk1"/>
              </a:buClr>
              <a:buSzPts val="1800"/>
              <a:buChar char="–"/>
              <a:defRPr sz="1800"/>
            </a:lvl4pPr>
            <a:lvl5pPr indent="-330200" lvl="4" marL="2286000" algn="l">
              <a:lnSpc>
                <a:spcPct val="100000"/>
              </a:lnSpc>
              <a:spcBef>
                <a:spcPts val="500"/>
              </a:spcBef>
              <a:spcAft>
                <a:spcPts val="0"/>
              </a:spcAft>
              <a:buClr>
                <a:schemeClr val="dk1"/>
              </a:buClr>
              <a:buSzPts val="1600"/>
              <a:buChar char="–"/>
              <a:defRPr sz="16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8" name="Google Shape;78;p18"/>
          <p:cNvSpPr txBox="1"/>
          <p:nvPr>
            <p:ph idx="2" type="body"/>
          </p:nvPr>
        </p:nvSpPr>
        <p:spPr>
          <a:xfrm>
            <a:off x="565149" y="2368295"/>
            <a:ext cx="4114800" cy="31858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600"/>
              <a:buNone/>
              <a:defRPr sz="16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200"/>
              <a:buNone/>
              <a:defRPr sz="1200"/>
            </a:lvl3pPr>
            <a:lvl4pPr indent="-228600" lvl="3" marL="1828800" algn="l">
              <a:lnSpc>
                <a:spcPct val="100000"/>
              </a:lnSpc>
              <a:spcBef>
                <a:spcPts val="500"/>
              </a:spcBef>
              <a:spcAft>
                <a:spcPts val="0"/>
              </a:spcAft>
              <a:buClr>
                <a:schemeClr val="dk1"/>
              </a:buClr>
              <a:buSzPts val="1000"/>
              <a:buNone/>
              <a:defRPr sz="1000"/>
            </a:lvl4pPr>
            <a:lvl5pPr indent="-228600" lvl="4" marL="2286000" algn="l">
              <a:lnSpc>
                <a:spcPct val="10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9" name="Google Shape;79;p18"/>
          <p:cNvSpPr txBox="1"/>
          <p:nvPr>
            <p:ph idx="10" type="dt"/>
          </p:nvPr>
        </p:nvSpPr>
        <p:spPr>
          <a:xfrm>
            <a:off x="565149" y="5949696"/>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8"/>
          <p:cNvSpPr txBox="1"/>
          <p:nvPr>
            <p:ph idx="11" type="ftr"/>
          </p:nvPr>
        </p:nvSpPr>
        <p:spPr>
          <a:xfrm>
            <a:off x="565150" y="543179"/>
            <a:ext cx="4114800" cy="2468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8"/>
          <p:cNvSpPr txBox="1"/>
          <p:nvPr>
            <p:ph idx="12" type="sldNum"/>
          </p:nvPr>
        </p:nvSpPr>
        <p:spPr>
          <a:xfrm>
            <a:off x="10813024" y="511175"/>
            <a:ext cx="914400" cy="3108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2" name="Google Shape;82;p18"/>
          <p:cNvSpPr/>
          <p:nvPr/>
        </p:nvSpPr>
        <p:spPr>
          <a:xfrm>
            <a:off x="9881559" y="976630"/>
            <a:ext cx="1336774" cy="12014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3" name="Google Shape;83;p18"/>
          <p:cNvSpPr/>
          <p:nvPr/>
        </p:nvSpPr>
        <p:spPr>
          <a:xfrm>
            <a:off x="-1" y="1096772"/>
            <a:ext cx="263565" cy="576122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4" name="Google Shape;84;p18"/>
          <p:cNvSpPr/>
          <p:nvPr/>
        </p:nvSpPr>
        <p:spPr>
          <a:xfrm>
            <a:off x="58248" y="5618903"/>
            <a:ext cx="524933" cy="524933"/>
          </a:xfrm>
          <a:prstGeom prst="plus">
            <a:avLst>
              <a:gd fmla="val 39516"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5" name="Shape 85"/>
        <p:cNvGrpSpPr/>
        <p:nvPr/>
      </p:nvGrpSpPr>
      <p:grpSpPr>
        <a:xfrm>
          <a:off x="0" y="0"/>
          <a:ext cx="0" cy="0"/>
          <a:chOff x="0" y="0"/>
          <a:chExt cx="0" cy="0"/>
        </a:xfrm>
      </p:grpSpPr>
      <p:sp>
        <p:nvSpPr>
          <p:cNvPr id="86" name="Google Shape;86;p19"/>
          <p:cNvSpPr txBox="1"/>
          <p:nvPr>
            <p:ph type="title"/>
          </p:nvPr>
        </p:nvSpPr>
        <p:spPr>
          <a:xfrm>
            <a:off x="565149" y="1203800"/>
            <a:ext cx="4114800" cy="107721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9"/>
          <p:cNvSpPr/>
          <p:nvPr>
            <p:ph idx="2" type="pic"/>
          </p:nvPr>
        </p:nvSpPr>
        <p:spPr>
          <a:xfrm>
            <a:off x="5631151" y="1096772"/>
            <a:ext cx="6096270" cy="5761228"/>
          </a:xfrm>
          <a:prstGeom prst="rect">
            <a:avLst/>
          </a:prstGeom>
          <a:solidFill>
            <a:schemeClr val="lt2"/>
          </a:solidFill>
          <a:ln>
            <a:noFill/>
          </a:ln>
        </p:spPr>
      </p:sp>
      <p:sp>
        <p:nvSpPr>
          <p:cNvPr id="88" name="Google Shape;88;p19"/>
          <p:cNvSpPr txBox="1"/>
          <p:nvPr>
            <p:ph idx="1" type="body"/>
          </p:nvPr>
        </p:nvSpPr>
        <p:spPr>
          <a:xfrm>
            <a:off x="565149" y="2370666"/>
            <a:ext cx="4114800" cy="31834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600"/>
              <a:buNone/>
              <a:defRPr sz="16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200"/>
              <a:buNone/>
              <a:defRPr sz="1200"/>
            </a:lvl3pPr>
            <a:lvl4pPr indent="-228600" lvl="3" marL="1828800" algn="l">
              <a:lnSpc>
                <a:spcPct val="100000"/>
              </a:lnSpc>
              <a:spcBef>
                <a:spcPts val="500"/>
              </a:spcBef>
              <a:spcAft>
                <a:spcPts val="0"/>
              </a:spcAft>
              <a:buClr>
                <a:schemeClr val="dk1"/>
              </a:buClr>
              <a:buSzPts val="1000"/>
              <a:buNone/>
              <a:defRPr sz="1000"/>
            </a:lvl4pPr>
            <a:lvl5pPr indent="-228600" lvl="4" marL="2286000" algn="l">
              <a:lnSpc>
                <a:spcPct val="10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9" name="Google Shape;89;p19"/>
          <p:cNvSpPr txBox="1"/>
          <p:nvPr>
            <p:ph idx="10" type="dt"/>
          </p:nvPr>
        </p:nvSpPr>
        <p:spPr>
          <a:xfrm>
            <a:off x="565149" y="5949696"/>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9"/>
          <p:cNvSpPr txBox="1"/>
          <p:nvPr>
            <p:ph idx="11" type="ftr"/>
          </p:nvPr>
        </p:nvSpPr>
        <p:spPr>
          <a:xfrm>
            <a:off x="565150" y="543179"/>
            <a:ext cx="4114800" cy="2468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9"/>
          <p:cNvSpPr txBox="1"/>
          <p:nvPr>
            <p:ph idx="12" type="sldNum"/>
          </p:nvPr>
        </p:nvSpPr>
        <p:spPr>
          <a:xfrm>
            <a:off x="10813024" y="511175"/>
            <a:ext cx="914400" cy="3108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2" name="Google Shape;92;p19"/>
          <p:cNvSpPr/>
          <p:nvPr/>
        </p:nvSpPr>
        <p:spPr>
          <a:xfrm>
            <a:off x="9881559" y="976630"/>
            <a:ext cx="1336774" cy="12014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3" name="Google Shape;93;p19"/>
          <p:cNvSpPr/>
          <p:nvPr/>
        </p:nvSpPr>
        <p:spPr>
          <a:xfrm>
            <a:off x="-1" y="1096772"/>
            <a:ext cx="263565" cy="576122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4" name="Google Shape;94;p19"/>
          <p:cNvSpPr/>
          <p:nvPr/>
        </p:nvSpPr>
        <p:spPr>
          <a:xfrm>
            <a:off x="58248" y="5618903"/>
            <a:ext cx="524933" cy="524933"/>
          </a:xfrm>
          <a:prstGeom prst="plus">
            <a:avLst>
              <a:gd fmla="val 39516"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565149" y="1204721"/>
            <a:ext cx="8267296" cy="144655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p:nvPr>
            <p:ph idx="1" type="body"/>
          </p:nvPr>
        </p:nvSpPr>
        <p:spPr>
          <a:xfrm>
            <a:off x="565150" y="2691638"/>
            <a:ext cx="8267296" cy="3188586"/>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00000"/>
              </a:lnSpc>
              <a:spcBef>
                <a:spcPts val="1000"/>
              </a:spcBef>
              <a:spcAft>
                <a:spcPts val="0"/>
              </a:spcAft>
              <a:buClr>
                <a:schemeClr val="dk1"/>
              </a:buClr>
              <a:buSzPts val="2400"/>
              <a:buFont typeface="NTR"/>
              <a:buChar char="–"/>
              <a:defRPr b="0" i="0" sz="2400" u="none" cap="none" strike="noStrike">
                <a:solidFill>
                  <a:schemeClr val="dk1"/>
                </a:solidFill>
                <a:latin typeface="Arial"/>
                <a:ea typeface="Arial"/>
                <a:cs typeface="Arial"/>
                <a:sym typeface="Arial"/>
              </a:defRPr>
            </a:lvl1pPr>
            <a:lvl2pPr indent="-355600" lvl="1" marL="914400" marR="0" rtl="0" algn="l">
              <a:lnSpc>
                <a:spcPct val="100000"/>
              </a:lnSpc>
              <a:spcBef>
                <a:spcPts val="500"/>
              </a:spcBef>
              <a:spcAft>
                <a:spcPts val="0"/>
              </a:spcAft>
              <a:buClr>
                <a:schemeClr val="dk1"/>
              </a:buClr>
              <a:buSzPts val="2000"/>
              <a:buFont typeface="NTR"/>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500"/>
              </a:spcBef>
              <a:spcAft>
                <a:spcPts val="0"/>
              </a:spcAft>
              <a:buClr>
                <a:schemeClr val="dk1"/>
              </a:buClr>
              <a:buSzPts val="1800"/>
              <a:buFont typeface="NTR"/>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500"/>
              </a:spcBef>
              <a:spcAft>
                <a:spcPts val="0"/>
              </a:spcAft>
              <a:buClr>
                <a:schemeClr val="dk1"/>
              </a:buClr>
              <a:buSzPts val="1600"/>
              <a:buFont typeface="NTR"/>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500"/>
              </a:spcBef>
              <a:spcAft>
                <a:spcPts val="0"/>
              </a:spcAft>
              <a:buClr>
                <a:schemeClr val="dk1"/>
              </a:buClr>
              <a:buSzPts val="1600"/>
              <a:buFont typeface="NTR"/>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0"/>
          <p:cNvSpPr txBox="1"/>
          <p:nvPr>
            <p:ph idx="10" type="dt"/>
          </p:nvPr>
        </p:nvSpPr>
        <p:spPr>
          <a:xfrm>
            <a:off x="565149" y="5949696"/>
            <a:ext cx="411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0"/>
          <p:cNvSpPr txBox="1"/>
          <p:nvPr>
            <p:ph idx="11" type="ftr"/>
          </p:nvPr>
        </p:nvSpPr>
        <p:spPr>
          <a:xfrm>
            <a:off x="565150" y="543179"/>
            <a:ext cx="4114800" cy="246888"/>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0"/>
          <p:cNvSpPr txBox="1"/>
          <p:nvPr>
            <p:ph idx="12" type="sldNum"/>
          </p:nvPr>
        </p:nvSpPr>
        <p:spPr>
          <a:xfrm>
            <a:off x="10813024" y="511175"/>
            <a:ext cx="914400" cy="31089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400" u="none" cap="none" strike="noStrike">
                <a:solidFill>
                  <a:schemeClr val="dk1"/>
                </a:solidFill>
                <a:latin typeface="Arial"/>
                <a:ea typeface="Arial"/>
                <a:cs typeface="Arial"/>
                <a:sym typeface="Arial"/>
              </a:defRPr>
            </a:lvl1pPr>
            <a:lvl2pPr indent="0" lvl="1" marL="0" marR="0" rtl="0" algn="r">
              <a:spcBef>
                <a:spcPts val="0"/>
              </a:spcBef>
              <a:buNone/>
              <a:defRPr b="0" i="0" sz="1400" u="none" cap="none" strike="noStrike">
                <a:solidFill>
                  <a:schemeClr val="dk1"/>
                </a:solidFill>
                <a:latin typeface="Arial"/>
                <a:ea typeface="Arial"/>
                <a:cs typeface="Arial"/>
                <a:sym typeface="Arial"/>
              </a:defRPr>
            </a:lvl2pPr>
            <a:lvl3pPr indent="0" lvl="2" marL="0" marR="0" rtl="0" algn="r">
              <a:spcBef>
                <a:spcPts val="0"/>
              </a:spcBef>
              <a:buNone/>
              <a:defRPr b="0" i="0" sz="1400" u="none" cap="none" strike="noStrike">
                <a:solidFill>
                  <a:schemeClr val="dk1"/>
                </a:solidFill>
                <a:latin typeface="Arial"/>
                <a:ea typeface="Arial"/>
                <a:cs typeface="Arial"/>
                <a:sym typeface="Arial"/>
              </a:defRPr>
            </a:lvl3pPr>
            <a:lvl4pPr indent="0" lvl="3" marL="0" marR="0" rtl="0" algn="r">
              <a:spcBef>
                <a:spcPts val="0"/>
              </a:spcBef>
              <a:buNone/>
              <a:defRPr b="0" i="0" sz="1400" u="none" cap="none" strike="noStrike">
                <a:solidFill>
                  <a:schemeClr val="dk1"/>
                </a:solidFill>
                <a:latin typeface="Arial"/>
                <a:ea typeface="Arial"/>
                <a:cs typeface="Arial"/>
                <a:sym typeface="Arial"/>
              </a:defRPr>
            </a:lvl4pPr>
            <a:lvl5pPr indent="0" lvl="4" marL="0" marR="0" rtl="0" algn="r">
              <a:spcBef>
                <a:spcPts val="0"/>
              </a:spcBef>
              <a:buNone/>
              <a:defRPr b="0" i="0" sz="1400" u="none" cap="none" strike="noStrike">
                <a:solidFill>
                  <a:schemeClr val="dk1"/>
                </a:solidFill>
                <a:latin typeface="Arial"/>
                <a:ea typeface="Arial"/>
                <a:cs typeface="Arial"/>
                <a:sym typeface="Arial"/>
              </a:defRPr>
            </a:lvl5pPr>
            <a:lvl6pPr indent="0" lvl="5" marL="0" marR="0" rtl="0" algn="r">
              <a:spcBef>
                <a:spcPts val="0"/>
              </a:spcBef>
              <a:buNone/>
              <a:defRPr b="0" i="0" sz="1400" u="none" cap="none" strike="noStrike">
                <a:solidFill>
                  <a:schemeClr val="dk1"/>
                </a:solidFill>
                <a:latin typeface="Arial"/>
                <a:ea typeface="Arial"/>
                <a:cs typeface="Arial"/>
                <a:sym typeface="Arial"/>
              </a:defRPr>
            </a:lvl6pPr>
            <a:lvl7pPr indent="0" lvl="6" marL="0" marR="0" rtl="0" algn="r">
              <a:spcBef>
                <a:spcPts val="0"/>
              </a:spcBef>
              <a:buNone/>
              <a:defRPr b="0" i="0" sz="1400" u="none" cap="none" strike="noStrike">
                <a:solidFill>
                  <a:schemeClr val="dk1"/>
                </a:solidFill>
                <a:latin typeface="Arial"/>
                <a:ea typeface="Arial"/>
                <a:cs typeface="Arial"/>
                <a:sym typeface="Arial"/>
              </a:defRPr>
            </a:lvl7pPr>
            <a:lvl8pPr indent="0" lvl="7" marL="0" marR="0" rtl="0" algn="r">
              <a:spcBef>
                <a:spcPts val="0"/>
              </a:spcBef>
              <a:buNone/>
              <a:defRPr b="0" i="0" sz="1400" u="none" cap="none" strike="noStrike">
                <a:solidFill>
                  <a:schemeClr val="dk1"/>
                </a:solidFill>
                <a:latin typeface="Arial"/>
                <a:ea typeface="Arial"/>
                <a:cs typeface="Arial"/>
                <a:sym typeface="Arial"/>
              </a:defRPr>
            </a:lvl8pPr>
            <a:lvl9pPr indent="0" lvl="8" marL="0" marR="0" rt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6" name="Shape 116"/>
        <p:cNvGrpSpPr/>
        <p:nvPr/>
      </p:nvGrpSpPr>
      <p:grpSpPr>
        <a:xfrm>
          <a:off x="0" y="0"/>
          <a:ext cx="0" cy="0"/>
          <a:chOff x="0" y="0"/>
          <a:chExt cx="0" cy="0"/>
        </a:xfrm>
      </p:grpSpPr>
      <p:sp>
        <p:nvSpPr>
          <p:cNvPr id="117" name="Google Shape;117;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8" name="Google Shape;118;p1"/>
          <p:cNvSpPr txBox="1"/>
          <p:nvPr>
            <p:ph type="ctrTitle"/>
          </p:nvPr>
        </p:nvSpPr>
        <p:spPr>
          <a:xfrm>
            <a:off x="6562614" y="1625608"/>
            <a:ext cx="4655719" cy="27221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sz="4400"/>
              <a:t>Predicting Power Plant Full Load Electrical Output</a:t>
            </a:r>
            <a:endParaRPr/>
          </a:p>
        </p:txBody>
      </p:sp>
      <p:sp>
        <p:nvSpPr>
          <p:cNvPr id="119" name="Google Shape;119;p1"/>
          <p:cNvSpPr txBox="1"/>
          <p:nvPr>
            <p:ph idx="1" type="subTitle"/>
          </p:nvPr>
        </p:nvSpPr>
        <p:spPr>
          <a:xfrm>
            <a:off x="6562614" y="4466845"/>
            <a:ext cx="4655719" cy="88290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rPr lang="en-US"/>
              <a:t>Amin Fesharaki, Benjamin Earnest, and Jeffrey Joyner</a:t>
            </a:r>
            <a:endParaRPr/>
          </a:p>
        </p:txBody>
      </p:sp>
      <p:pic>
        <p:nvPicPr>
          <p:cNvPr descr="Spiralling fan figure" id="120" name="Google Shape;120;p1"/>
          <p:cNvPicPr preferRelativeResize="0"/>
          <p:nvPr/>
        </p:nvPicPr>
        <p:blipFill rotWithShape="1">
          <a:blip r:embed="rId3">
            <a:alphaModFix/>
          </a:blip>
          <a:srcRect b="-1" l="0" r="41229" t="0"/>
          <a:stretch/>
        </p:blipFill>
        <p:spPr>
          <a:xfrm>
            <a:off x="20" y="10"/>
            <a:ext cx="6038037" cy="6857990"/>
          </a:xfrm>
          <a:prstGeom prst="rect">
            <a:avLst/>
          </a:prstGeom>
          <a:noFill/>
          <a:ln>
            <a:noFill/>
          </a:ln>
        </p:spPr>
      </p:pic>
      <p:sp>
        <p:nvSpPr>
          <p:cNvPr id="121" name="Google Shape;121;p1"/>
          <p:cNvSpPr/>
          <p:nvPr/>
        </p:nvSpPr>
        <p:spPr>
          <a:xfrm>
            <a:off x="5830625" y="5623560"/>
            <a:ext cx="524933" cy="524933"/>
          </a:xfrm>
          <a:prstGeom prst="plus">
            <a:avLst>
              <a:gd fmla="val 39516"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2" name="Google Shape;122;p1"/>
          <p:cNvSpPr/>
          <p:nvPr/>
        </p:nvSpPr>
        <p:spPr>
          <a:xfrm>
            <a:off x="9881559" y="976630"/>
            <a:ext cx="1336774" cy="12014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6"/>
          <p:cNvSpPr txBox="1"/>
          <p:nvPr>
            <p:ph type="title"/>
          </p:nvPr>
        </p:nvSpPr>
        <p:spPr>
          <a:xfrm>
            <a:off x="565149" y="1204721"/>
            <a:ext cx="8267296" cy="14465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Play"/>
              <a:buNone/>
            </a:pPr>
            <a:r>
              <a:rPr lang="en-US"/>
              <a:t>Model Building Strategies</a:t>
            </a:r>
            <a:endParaRPr/>
          </a:p>
        </p:txBody>
      </p:sp>
      <p:sp>
        <p:nvSpPr>
          <p:cNvPr id="187" name="Google Shape;187;p6"/>
          <p:cNvSpPr txBox="1"/>
          <p:nvPr>
            <p:ph idx="1" type="body"/>
          </p:nvPr>
        </p:nvSpPr>
        <p:spPr>
          <a:xfrm>
            <a:off x="565150" y="2691650"/>
            <a:ext cx="10726500" cy="3818100"/>
          </a:xfrm>
          <a:prstGeom prst="rect">
            <a:avLst/>
          </a:prstGeom>
          <a:noFill/>
          <a:ln>
            <a:noFill/>
          </a:ln>
        </p:spPr>
        <p:txBody>
          <a:bodyPr anchorCtr="0" anchor="t" bIns="45700" lIns="91425" spcFirstLastPara="1" rIns="91425" wrap="square" tIns="45700">
            <a:normAutofit lnSpcReduction="20000"/>
          </a:bodyPr>
          <a:lstStyle/>
          <a:p>
            <a:pPr indent="-76200" lvl="0" marL="228600" rtl="0" algn="l">
              <a:lnSpc>
                <a:spcPct val="100000"/>
              </a:lnSpc>
              <a:spcBef>
                <a:spcPts val="0"/>
              </a:spcBef>
              <a:spcAft>
                <a:spcPts val="0"/>
              </a:spcAft>
              <a:buClr>
                <a:schemeClr val="dk1"/>
              </a:buClr>
              <a:buSzPts val="2400"/>
              <a:buNone/>
            </a:pPr>
            <a:r>
              <a:rPr lang="en-US"/>
              <a:t>Linear data vs Non-Linear data</a:t>
            </a:r>
            <a:endParaRPr/>
          </a:p>
          <a:p>
            <a:pPr indent="-76200" lvl="0" marL="228600" rtl="0" algn="l">
              <a:lnSpc>
                <a:spcPct val="100000"/>
              </a:lnSpc>
              <a:spcBef>
                <a:spcPts val="0"/>
              </a:spcBef>
              <a:spcAft>
                <a:spcPts val="0"/>
              </a:spcAft>
              <a:buClr>
                <a:schemeClr val="dk1"/>
              </a:buClr>
              <a:buSzPts val="2400"/>
              <a:buNone/>
            </a:pPr>
            <a:r>
              <a:t/>
            </a:r>
            <a:endParaRPr/>
          </a:p>
          <a:p>
            <a:pPr indent="0" lvl="0" marL="152400" rtl="0" algn="l">
              <a:lnSpc>
                <a:spcPct val="100000"/>
              </a:lnSpc>
              <a:spcBef>
                <a:spcPts val="0"/>
              </a:spcBef>
              <a:spcAft>
                <a:spcPts val="0"/>
              </a:spcAft>
              <a:buClr>
                <a:schemeClr val="dk1"/>
              </a:buClr>
              <a:buSzPts val="2400"/>
              <a:buNone/>
            </a:pPr>
            <a:r>
              <a:rPr lang="en-US"/>
              <a:t>If-then Logic for Trees</a:t>
            </a:r>
            <a:endParaRPr/>
          </a:p>
          <a:p>
            <a:pPr indent="-76200" lvl="0" marL="228600" rtl="0" algn="l">
              <a:lnSpc>
                <a:spcPct val="100000"/>
              </a:lnSpc>
              <a:spcBef>
                <a:spcPts val="0"/>
              </a:spcBef>
              <a:spcAft>
                <a:spcPts val="0"/>
              </a:spcAft>
              <a:buClr>
                <a:schemeClr val="dk1"/>
              </a:buClr>
              <a:buSzPts val="2400"/>
              <a:buNone/>
            </a:pPr>
            <a:r>
              <a:t/>
            </a:r>
            <a:endParaRPr/>
          </a:p>
          <a:p>
            <a:pPr indent="-76200" lvl="0" marL="228600" rtl="0" algn="l">
              <a:lnSpc>
                <a:spcPct val="100000"/>
              </a:lnSpc>
              <a:spcBef>
                <a:spcPts val="0"/>
              </a:spcBef>
              <a:spcAft>
                <a:spcPts val="0"/>
              </a:spcAft>
              <a:buClr>
                <a:schemeClr val="dk1"/>
              </a:buClr>
              <a:buSzPts val="2400"/>
              <a:buNone/>
            </a:pPr>
            <a:r>
              <a:t/>
            </a:r>
            <a:endParaRPr/>
          </a:p>
          <a:p>
            <a:pPr indent="-76200" lvl="0" marL="228600" rtl="0" algn="l">
              <a:lnSpc>
                <a:spcPct val="100000"/>
              </a:lnSpc>
              <a:spcBef>
                <a:spcPts val="0"/>
              </a:spcBef>
              <a:spcAft>
                <a:spcPts val="0"/>
              </a:spcAft>
              <a:buClr>
                <a:schemeClr val="dk1"/>
              </a:buClr>
              <a:buSzPts val="2400"/>
              <a:buNone/>
            </a:pPr>
            <a:r>
              <a:t/>
            </a:r>
            <a:endParaRPr/>
          </a:p>
          <a:p>
            <a:pPr indent="-76200" lvl="0" marL="228600" rtl="0" algn="l">
              <a:lnSpc>
                <a:spcPct val="100000"/>
              </a:lnSpc>
              <a:spcBef>
                <a:spcPts val="0"/>
              </a:spcBef>
              <a:spcAft>
                <a:spcPts val="0"/>
              </a:spcAft>
              <a:buClr>
                <a:schemeClr val="dk1"/>
              </a:buClr>
              <a:buSzPts val="2400"/>
              <a:buNone/>
            </a:pPr>
            <a:r>
              <a:t/>
            </a:r>
            <a:endParaRPr/>
          </a:p>
          <a:p>
            <a:pPr indent="-76200" lvl="0" marL="228600" rtl="0" algn="l">
              <a:lnSpc>
                <a:spcPct val="100000"/>
              </a:lnSpc>
              <a:spcBef>
                <a:spcPts val="0"/>
              </a:spcBef>
              <a:spcAft>
                <a:spcPts val="0"/>
              </a:spcAft>
              <a:buClr>
                <a:schemeClr val="dk1"/>
              </a:buClr>
              <a:buSzPts val="2400"/>
              <a:buNone/>
            </a:pPr>
            <a:r>
              <a:rPr lang="en-US"/>
              <a:t>Linear models: OLS, Ridge, Lasso, ElasticNet, PLS, PCR, OLS PCA</a:t>
            </a:r>
            <a:endParaRPr/>
          </a:p>
          <a:p>
            <a:pPr indent="-76200" lvl="0" marL="228600" rtl="0" algn="l">
              <a:lnSpc>
                <a:spcPct val="100000"/>
              </a:lnSpc>
              <a:spcBef>
                <a:spcPts val="0"/>
              </a:spcBef>
              <a:spcAft>
                <a:spcPts val="0"/>
              </a:spcAft>
              <a:buClr>
                <a:schemeClr val="dk1"/>
              </a:buClr>
              <a:buSzPts val="2400"/>
              <a:buNone/>
            </a:pPr>
            <a:r>
              <a:t/>
            </a:r>
            <a:endParaRPr/>
          </a:p>
          <a:p>
            <a:pPr indent="-76200" lvl="0" marL="228600" rtl="0" algn="l">
              <a:lnSpc>
                <a:spcPct val="100000"/>
              </a:lnSpc>
              <a:spcBef>
                <a:spcPts val="0"/>
              </a:spcBef>
              <a:spcAft>
                <a:spcPts val="0"/>
              </a:spcAft>
              <a:buClr>
                <a:schemeClr val="dk1"/>
              </a:buClr>
              <a:buSzPts val="2400"/>
              <a:buNone/>
            </a:pPr>
            <a:r>
              <a:rPr lang="en-US"/>
              <a:t>Non-Linear models: SVM Radial, KNN, Neural Network, MARS, SVM Poly</a:t>
            </a:r>
            <a:endParaRPr/>
          </a:p>
          <a:p>
            <a:pPr indent="-76200" lvl="0" marL="228600" rtl="0" algn="l">
              <a:lnSpc>
                <a:spcPct val="100000"/>
              </a:lnSpc>
              <a:spcBef>
                <a:spcPts val="0"/>
              </a:spcBef>
              <a:spcAft>
                <a:spcPts val="0"/>
              </a:spcAft>
              <a:buClr>
                <a:schemeClr val="dk1"/>
              </a:buClr>
              <a:buSzPts val="2400"/>
              <a:buNone/>
            </a:pPr>
            <a:r>
              <a:t/>
            </a:r>
            <a:endParaRPr/>
          </a:p>
          <a:p>
            <a:pPr indent="-76200" lvl="0" marL="228600" rtl="0" algn="l">
              <a:lnSpc>
                <a:spcPct val="100000"/>
              </a:lnSpc>
              <a:spcBef>
                <a:spcPts val="0"/>
              </a:spcBef>
              <a:spcAft>
                <a:spcPts val="0"/>
              </a:spcAft>
              <a:buClr>
                <a:schemeClr val="dk1"/>
              </a:buClr>
              <a:buSzPts val="2400"/>
              <a:buNone/>
            </a:pPr>
            <a:r>
              <a:rPr lang="en-US"/>
              <a:t>Tree Regression: Random Forest, Boosting, Cubist, CART, and Bagged</a:t>
            </a:r>
            <a:endParaRPr/>
          </a:p>
        </p:txBody>
      </p:sp>
      <p:pic>
        <p:nvPicPr>
          <p:cNvPr id="188" name="Google Shape;188;p6"/>
          <p:cNvPicPr preferRelativeResize="0"/>
          <p:nvPr/>
        </p:nvPicPr>
        <p:blipFill>
          <a:blip r:embed="rId3">
            <a:alphaModFix/>
          </a:blip>
          <a:stretch>
            <a:fillRect/>
          </a:stretch>
        </p:blipFill>
        <p:spPr>
          <a:xfrm>
            <a:off x="7139275" y="331625"/>
            <a:ext cx="4701500" cy="4440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7"/>
          <p:cNvSpPr txBox="1"/>
          <p:nvPr>
            <p:ph type="title"/>
          </p:nvPr>
        </p:nvSpPr>
        <p:spPr>
          <a:xfrm>
            <a:off x="565149" y="1204721"/>
            <a:ext cx="8267296" cy="14465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Play"/>
              <a:buNone/>
            </a:pPr>
            <a:r>
              <a:rPr lang="en-US"/>
              <a:t>Model Performance and Hyperparameter Tuning</a:t>
            </a:r>
            <a:endParaRPr/>
          </a:p>
        </p:txBody>
      </p:sp>
      <p:sp>
        <p:nvSpPr>
          <p:cNvPr id="194" name="Google Shape;194;p7"/>
          <p:cNvSpPr txBox="1"/>
          <p:nvPr>
            <p:ph idx="1" type="body"/>
          </p:nvPr>
        </p:nvSpPr>
        <p:spPr>
          <a:xfrm>
            <a:off x="565150" y="2691638"/>
            <a:ext cx="8267296" cy="3188586"/>
          </a:xfrm>
          <a:prstGeom prst="rect">
            <a:avLst/>
          </a:prstGeom>
          <a:noFill/>
          <a:ln>
            <a:noFill/>
          </a:ln>
        </p:spPr>
        <p:txBody>
          <a:bodyPr anchorCtr="0" anchor="t" bIns="45700" lIns="91425" spcFirstLastPara="1" rIns="91425" wrap="square" tIns="45700">
            <a:normAutofit lnSpcReduction="10000"/>
          </a:bodyPr>
          <a:lstStyle/>
          <a:p>
            <a:pPr indent="-76200" lvl="0" marL="228600" rtl="0" algn="l">
              <a:lnSpc>
                <a:spcPct val="100000"/>
              </a:lnSpc>
              <a:spcBef>
                <a:spcPts val="0"/>
              </a:spcBef>
              <a:spcAft>
                <a:spcPts val="0"/>
              </a:spcAft>
              <a:buClr>
                <a:schemeClr val="dk1"/>
              </a:buClr>
              <a:buSzPts val="2400"/>
              <a:buNone/>
            </a:pPr>
            <a:r>
              <a:t/>
            </a:r>
            <a:endParaRPr/>
          </a:p>
          <a:p>
            <a:pPr indent="-76200" lvl="0" marL="228600" rtl="0" algn="l">
              <a:lnSpc>
                <a:spcPct val="100000"/>
              </a:lnSpc>
              <a:spcBef>
                <a:spcPts val="0"/>
              </a:spcBef>
              <a:spcAft>
                <a:spcPts val="0"/>
              </a:spcAft>
              <a:buClr>
                <a:schemeClr val="dk1"/>
              </a:buClr>
              <a:buSzPts val="2400"/>
              <a:buNone/>
            </a:pPr>
            <a:r>
              <a:rPr lang="en-US"/>
              <a:t>Resampling standard: 10-fold cross validation</a:t>
            </a:r>
            <a:endParaRPr/>
          </a:p>
          <a:p>
            <a:pPr indent="-76200" lvl="0" marL="228600" rtl="0" algn="l">
              <a:lnSpc>
                <a:spcPct val="100000"/>
              </a:lnSpc>
              <a:spcBef>
                <a:spcPts val="0"/>
              </a:spcBef>
              <a:spcAft>
                <a:spcPts val="0"/>
              </a:spcAft>
              <a:buClr>
                <a:schemeClr val="dk1"/>
              </a:buClr>
              <a:buSzPts val="2400"/>
              <a:buNone/>
            </a:pPr>
            <a:r>
              <a:t/>
            </a:r>
            <a:endParaRPr/>
          </a:p>
          <a:p>
            <a:pPr indent="-76200" lvl="0" marL="228600" rtl="0" algn="l">
              <a:lnSpc>
                <a:spcPct val="100000"/>
              </a:lnSpc>
              <a:spcBef>
                <a:spcPts val="0"/>
              </a:spcBef>
              <a:spcAft>
                <a:spcPts val="0"/>
              </a:spcAft>
              <a:buClr>
                <a:schemeClr val="dk1"/>
              </a:buClr>
              <a:buSzPts val="2400"/>
              <a:buNone/>
            </a:pPr>
            <a:r>
              <a:rPr lang="en-US"/>
              <a:t>Reproducibility: Random number seed of 100</a:t>
            </a:r>
            <a:endParaRPr/>
          </a:p>
          <a:p>
            <a:pPr indent="-76200" lvl="0" marL="228600" rtl="0" algn="l">
              <a:lnSpc>
                <a:spcPct val="100000"/>
              </a:lnSpc>
              <a:spcBef>
                <a:spcPts val="0"/>
              </a:spcBef>
              <a:spcAft>
                <a:spcPts val="0"/>
              </a:spcAft>
              <a:buClr>
                <a:schemeClr val="dk1"/>
              </a:buClr>
              <a:buSzPts val="2400"/>
              <a:buNone/>
            </a:pPr>
            <a:r>
              <a:t/>
            </a:r>
            <a:endParaRPr/>
          </a:p>
          <a:p>
            <a:pPr indent="-76200" lvl="0" marL="228600" rtl="0" algn="l">
              <a:lnSpc>
                <a:spcPct val="100000"/>
              </a:lnSpc>
              <a:spcBef>
                <a:spcPts val="0"/>
              </a:spcBef>
              <a:spcAft>
                <a:spcPts val="0"/>
              </a:spcAft>
              <a:buClr>
                <a:schemeClr val="dk1"/>
              </a:buClr>
              <a:buSzPts val="2400"/>
              <a:buNone/>
            </a:pPr>
            <a:r>
              <a:rPr lang="en-US"/>
              <a:t>Train model: Training set (partitioned 80% of data)</a:t>
            </a:r>
            <a:endParaRPr/>
          </a:p>
          <a:p>
            <a:pPr indent="-76200" lvl="0" marL="228600" rtl="0" algn="l">
              <a:lnSpc>
                <a:spcPct val="100000"/>
              </a:lnSpc>
              <a:spcBef>
                <a:spcPts val="0"/>
              </a:spcBef>
              <a:spcAft>
                <a:spcPts val="0"/>
              </a:spcAft>
              <a:buClr>
                <a:schemeClr val="dk1"/>
              </a:buClr>
              <a:buSzPts val="2400"/>
              <a:buNone/>
            </a:pPr>
            <a:r>
              <a:t/>
            </a:r>
            <a:endParaRPr/>
          </a:p>
          <a:p>
            <a:pPr indent="-76200" lvl="0" marL="228600" rtl="0" algn="l">
              <a:lnSpc>
                <a:spcPct val="100000"/>
              </a:lnSpc>
              <a:spcBef>
                <a:spcPts val="0"/>
              </a:spcBef>
              <a:spcAft>
                <a:spcPts val="0"/>
              </a:spcAft>
              <a:buClr>
                <a:schemeClr val="dk1"/>
              </a:buClr>
              <a:buSzPts val="2400"/>
              <a:buNone/>
            </a:pPr>
            <a:r>
              <a:rPr lang="en-US"/>
              <a:t>Tune: Tweak hyper-parameters to optimize performance</a:t>
            </a:r>
            <a:endParaRPr/>
          </a:p>
          <a:p>
            <a:pPr indent="-76200" lvl="0" marL="228600" rtl="0" algn="l">
              <a:lnSpc>
                <a:spcPct val="100000"/>
              </a:lnSpc>
              <a:spcBef>
                <a:spcPts val="0"/>
              </a:spcBef>
              <a:spcAft>
                <a:spcPts val="0"/>
              </a:spcAft>
              <a:buClr>
                <a:schemeClr val="dk1"/>
              </a:buClr>
              <a:buSzPts val="24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f44871b6a1_2_1"/>
          <p:cNvSpPr txBox="1"/>
          <p:nvPr>
            <p:ph type="title"/>
          </p:nvPr>
        </p:nvSpPr>
        <p:spPr>
          <a:xfrm>
            <a:off x="565149" y="1204721"/>
            <a:ext cx="8267400" cy="14466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400"/>
              <a:buFont typeface="Play"/>
              <a:buNone/>
            </a:pPr>
            <a:r>
              <a:rPr lang="en-US"/>
              <a:t>Model Performance and Hyperparameter Tuning</a:t>
            </a:r>
            <a:endParaRPr/>
          </a:p>
        </p:txBody>
      </p:sp>
      <p:sp>
        <p:nvSpPr>
          <p:cNvPr id="200" name="Google Shape;200;gf44871b6a1_2_1"/>
          <p:cNvSpPr txBox="1"/>
          <p:nvPr>
            <p:ph idx="1" type="body"/>
          </p:nvPr>
        </p:nvSpPr>
        <p:spPr>
          <a:xfrm>
            <a:off x="565150" y="2691638"/>
            <a:ext cx="8267400" cy="3188700"/>
          </a:xfrm>
          <a:prstGeom prst="rect">
            <a:avLst/>
          </a:prstGeom>
        </p:spPr>
        <p:txBody>
          <a:bodyPr anchorCtr="0" anchor="t" bIns="45700" lIns="91425" spcFirstLastPara="1" rIns="91425" wrap="square" tIns="45700">
            <a:normAutofit fontScale="77500" lnSpcReduction="20000"/>
          </a:bodyPr>
          <a:lstStyle/>
          <a:p>
            <a:pPr indent="0" lvl="0" marL="0" rtl="0" algn="l">
              <a:spcBef>
                <a:spcPts val="1000"/>
              </a:spcBef>
              <a:spcAft>
                <a:spcPts val="0"/>
              </a:spcAft>
              <a:buNone/>
            </a:pPr>
            <a:r>
              <a:rPr lang="en-US"/>
              <a:t>Linear</a:t>
            </a:r>
            <a:endParaRPr/>
          </a:p>
          <a:p>
            <a:pPr indent="457200" lvl="0" marL="0" rtl="0" algn="l">
              <a:spcBef>
                <a:spcPts val="1000"/>
              </a:spcBef>
              <a:spcAft>
                <a:spcPts val="0"/>
              </a:spcAft>
              <a:buNone/>
            </a:pPr>
            <a:r>
              <a:rPr lang="en-US"/>
              <a:t>Tune length (PLS, PCR), </a:t>
            </a:r>
            <a:endParaRPr/>
          </a:p>
          <a:p>
            <a:pPr indent="457200" lvl="0" marL="0" rtl="0" algn="l">
              <a:spcBef>
                <a:spcPts val="1000"/>
              </a:spcBef>
              <a:spcAft>
                <a:spcPts val="0"/>
              </a:spcAft>
              <a:buNone/>
            </a:pPr>
            <a:r>
              <a:rPr lang="en-US"/>
              <a:t>tune grid (Ridge, Lasso, ElasticNet)</a:t>
            </a:r>
            <a:endParaRPr/>
          </a:p>
          <a:p>
            <a:pPr indent="0" lvl="0" marL="0" rtl="0" algn="l">
              <a:spcBef>
                <a:spcPts val="1000"/>
              </a:spcBef>
              <a:spcAft>
                <a:spcPts val="0"/>
              </a:spcAft>
              <a:buNone/>
            </a:pPr>
            <a:r>
              <a:rPr lang="en-US"/>
              <a:t>Non-Linear</a:t>
            </a:r>
            <a:endParaRPr/>
          </a:p>
          <a:p>
            <a:pPr indent="457200" lvl="0" marL="0" rtl="0" algn="l">
              <a:spcBef>
                <a:spcPts val="1000"/>
              </a:spcBef>
              <a:spcAft>
                <a:spcPts val="0"/>
              </a:spcAft>
              <a:buNone/>
            </a:pPr>
            <a:r>
              <a:rPr lang="en-US"/>
              <a:t>Tune length (SVM), </a:t>
            </a:r>
            <a:endParaRPr/>
          </a:p>
          <a:p>
            <a:pPr indent="457200" lvl="0" marL="0" rtl="0" algn="l">
              <a:spcBef>
                <a:spcPts val="1000"/>
              </a:spcBef>
              <a:spcAft>
                <a:spcPts val="0"/>
              </a:spcAft>
              <a:buNone/>
            </a:pPr>
            <a:r>
              <a:rPr lang="en-US"/>
              <a:t>tune grid (KNN, MARS, Neural Network) </a:t>
            </a:r>
            <a:endParaRPr/>
          </a:p>
          <a:p>
            <a:pPr indent="0" lvl="0" marL="0" rtl="0" algn="l">
              <a:spcBef>
                <a:spcPts val="1000"/>
              </a:spcBef>
              <a:spcAft>
                <a:spcPts val="0"/>
              </a:spcAft>
              <a:buNone/>
            </a:pPr>
            <a:r>
              <a:rPr lang="en-US"/>
              <a:t>Trees</a:t>
            </a:r>
            <a:endParaRPr/>
          </a:p>
          <a:p>
            <a:pPr indent="457200" lvl="0" marL="0" rtl="0" algn="l">
              <a:spcBef>
                <a:spcPts val="1000"/>
              </a:spcBef>
              <a:spcAft>
                <a:spcPts val="0"/>
              </a:spcAft>
              <a:buNone/>
            </a:pPr>
            <a:r>
              <a:rPr lang="en-US"/>
              <a:t>Tune grid (Boost)</a:t>
            </a:r>
            <a:endParaRPr/>
          </a:p>
          <a:p>
            <a:pPr indent="457200" lvl="0" marL="0" rtl="0" algn="l">
              <a:spcBef>
                <a:spcPts val="1000"/>
              </a:spcBef>
              <a:spcAft>
                <a:spcPts val="0"/>
              </a:spcAft>
              <a:buNone/>
            </a:pPr>
            <a:r>
              <a:rPr lang="en-US"/>
              <a:t>Number of bags/trees (Bagged, Random Forest)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8"/>
          <p:cNvSpPr txBox="1"/>
          <p:nvPr>
            <p:ph type="title"/>
          </p:nvPr>
        </p:nvSpPr>
        <p:spPr>
          <a:xfrm>
            <a:off x="290999" y="151446"/>
            <a:ext cx="8267400" cy="1446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Play"/>
              <a:buNone/>
            </a:pPr>
            <a:r>
              <a:rPr lang="en-US"/>
              <a:t>Results</a:t>
            </a:r>
            <a:endParaRPr/>
          </a:p>
        </p:txBody>
      </p:sp>
      <p:pic>
        <p:nvPicPr>
          <p:cNvPr id="206" name="Google Shape;206;p8"/>
          <p:cNvPicPr preferRelativeResize="0"/>
          <p:nvPr/>
        </p:nvPicPr>
        <p:blipFill>
          <a:blip r:embed="rId3">
            <a:alphaModFix/>
          </a:blip>
          <a:stretch>
            <a:fillRect/>
          </a:stretch>
        </p:blipFill>
        <p:spPr>
          <a:xfrm>
            <a:off x="2844914" y="0"/>
            <a:ext cx="6502161" cy="6858001"/>
          </a:xfrm>
          <a:prstGeom prst="rect">
            <a:avLst/>
          </a:prstGeom>
          <a:noFill/>
          <a:ln>
            <a:noFill/>
          </a:ln>
        </p:spPr>
      </p:pic>
      <p:pic>
        <p:nvPicPr>
          <p:cNvPr id="207" name="Google Shape;207;p8"/>
          <p:cNvPicPr preferRelativeResize="0"/>
          <p:nvPr/>
        </p:nvPicPr>
        <p:blipFill>
          <a:blip r:embed="rId4">
            <a:alphaModFix/>
          </a:blip>
          <a:stretch>
            <a:fillRect/>
          </a:stretch>
        </p:blipFill>
        <p:spPr>
          <a:xfrm>
            <a:off x="9280025" y="151450"/>
            <a:ext cx="4245825" cy="6706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1379be6afe5_0_2"/>
          <p:cNvSpPr txBox="1"/>
          <p:nvPr>
            <p:ph type="title"/>
          </p:nvPr>
        </p:nvSpPr>
        <p:spPr>
          <a:xfrm>
            <a:off x="288549" y="375146"/>
            <a:ext cx="8267400" cy="14466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Model Selection</a:t>
            </a:r>
            <a:endParaRPr/>
          </a:p>
        </p:txBody>
      </p:sp>
      <p:sp>
        <p:nvSpPr>
          <p:cNvPr id="213" name="Google Shape;213;g1379be6afe5_0_2"/>
          <p:cNvSpPr txBox="1"/>
          <p:nvPr>
            <p:ph idx="1" type="body"/>
          </p:nvPr>
        </p:nvSpPr>
        <p:spPr>
          <a:xfrm>
            <a:off x="288563" y="3449475"/>
            <a:ext cx="5686500" cy="31887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Best Model: Random Forest Tuned by Out-of-Bag estimates</a:t>
            </a:r>
            <a:endParaRPr/>
          </a:p>
          <a:p>
            <a:pPr indent="0" lvl="0" marL="0" rtl="0" algn="l">
              <a:spcBef>
                <a:spcPts val="1000"/>
              </a:spcBef>
              <a:spcAft>
                <a:spcPts val="0"/>
              </a:spcAft>
              <a:buNone/>
            </a:pPr>
            <a:r>
              <a:rPr lang="en-US"/>
              <a:t>Final Model Parameters:</a:t>
            </a:r>
            <a:endParaRPr/>
          </a:p>
          <a:p>
            <a:pPr indent="-342900" lvl="0" marL="457200" rtl="0" algn="l">
              <a:spcBef>
                <a:spcPts val="1000"/>
              </a:spcBef>
              <a:spcAft>
                <a:spcPts val="0"/>
              </a:spcAft>
              <a:buSzPts val="1800"/>
              <a:buChar char="-"/>
            </a:pPr>
            <a:r>
              <a:rPr lang="en-US"/>
              <a:t># of trees: 500</a:t>
            </a:r>
            <a:endParaRPr/>
          </a:p>
          <a:p>
            <a:pPr indent="-342900" lvl="0" marL="457200" rtl="0" algn="l">
              <a:spcBef>
                <a:spcPts val="0"/>
              </a:spcBef>
              <a:spcAft>
                <a:spcPts val="0"/>
              </a:spcAft>
              <a:buSzPts val="1800"/>
              <a:buChar char="-"/>
            </a:pPr>
            <a:r>
              <a:rPr lang="en-US"/>
              <a:t># of variables tried at each split: 2</a:t>
            </a:r>
            <a:endParaRPr/>
          </a:p>
          <a:p>
            <a:pPr indent="-342900" lvl="0" marL="457200" rtl="0" algn="l">
              <a:spcBef>
                <a:spcPts val="0"/>
              </a:spcBef>
              <a:spcAft>
                <a:spcPts val="0"/>
              </a:spcAft>
              <a:buSzPts val="1800"/>
              <a:buChar char="-"/>
            </a:pPr>
            <a:r>
              <a:rPr lang="en-US"/>
              <a:t>Variance explained: 95.2%</a:t>
            </a:r>
            <a:endParaRPr/>
          </a:p>
        </p:txBody>
      </p:sp>
      <p:graphicFrame>
        <p:nvGraphicFramePr>
          <p:cNvPr id="214" name="Google Shape;214;g1379be6afe5_0_2"/>
          <p:cNvGraphicFramePr/>
          <p:nvPr/>
        </p:nvGraphicFramePr>
        <p:xfrm>
          <a:off x="6927450" y="4385450"/>
          <a:ext cx="3000000" cy="3000000"/>
        </p:xfrm>
        <a:graphic>
          <a:graphicData uri="http://schemas.openxmlformats.org/drawingml/2006/table">
            <a:tbl>
              <a:tblPr>
                <a:noFill/>
                <a:tableStyleId>{C2605334-BDE3-4572-860F-AB4E0A0BB0BA}</a:tableStyleId>
              </a:tblPr>
              <a:tblGrid>
                <a:gridCol w="1690375"/>
                <a:gridCol w="2373200"/>
              </a:tblGrid>
              <a:tr h="383400">
                <a:tc>
                  <a:txBody>
                    <a:bodyPr/>
                    <a:lstStyle/>
                    <a:p>
                      <a:pPr indent="0" lvl="0" marL="0" rtl="0" algn="ctr">
                        <a:spcBef>
                          <a:spcPts val="0"/>
                        </a:spcBef>
                        <a:spcAft>
                          <a:spcPts val="0"/>
                        </a:spcAft>
                        <a:buNone/>
                      </a:pPr>
                      <a:r>
                        <a:rPr b="1" lang="en-US" sz="1500">
                          <a:highlight>
                            <a:srgbClr val="FFFFFF"/>
                          </a:highlight>
                          <a:latin typeface="Calibri"/>
                          <a:ea typeface="Calibri"/>
                          <a:cs typeface="Calibri"/>
                          <a:sym typeface="Calibri"/>
                        </a:rPr>
                        <a:t>Predictor</a:t>
                      </a:r>
                      <a:endParaRPr b="1" sz="1500">
                        <a:highlight>
                          <a:srgbClr val="FFFFFF"/>
                        </a:highlight>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b="1" lang="en-US" sz="1500">
                          <a:highlight>
                            <a:srgbClr val="FFFFFF"/>
                          </a:highlight>
                          <a:latin typeface="Calibri"/>
                          <a:ea typeface="Calibri"/>
                          <a:cs typeface="Calibri"/>
                          <a:sym typeface="Calibri"/>
                        </a:rPr>
                        <a:t>Overall Importance</a:t>
                      </a:r>
                      <a:endParaRPr b="1" sz="1500">
                        <a:highlight>
                          <a:srgbClr val="FFFFFF"/>
                        </a:highlight>
                        <a:latin typeface="Calibri"/>
                        <a:ea typeface="Calibri"/>
                        <a:cs typeface="Calibri"/>
                        <a:sym typeface="Calibri"/>
                      </a:endParaRPr>
                    </a:p>
                  </a:txBody>
                  <a:tcPr marT="63500" marB="63500" marR="63500" marL="63500"/>
                </a:tc>
              </a:tr>
              <a:tr h="383400">
                <a:tc>
                  <a:txBody>
                    <a:bodyPr/>
                    <a:lstStyle/>
                    <a:p>
                      <a:pPr indent="0" lvl="0" marL="0" rtl="0" algn="ctr">
                        <a:spcBef>
                          <a:spcPts val="0"/>
                        </a:spcBef>
                        <a:spcAft>
                          <a:spcPts val="0"/>
                        </a:spcAft>
                        <a:buNone/>
                      </a:pPr>
                      <a:r>
                        <a:rPr lang="en-US" sz="1500">
                          <a:highlight>
                            <a:srgbClr val="FFFFFF"/>
                          </a:highlight>
                          <a:latin typeface="Calibri"/>
                          <a:ea typeface="Calibri"/>
                          <a:cs typeface="Calibri"/>
                          <a:sym typeface="Calibri"/>
                        </a:rPr>
                        <a:t>Relative Humidity </a:t>
                      </a:r>
                      <a:endParaRPr sz="1500">
                        <a:highlight>
                          <a:srgbClr val="FFFFFF"/>
                        </a:highlight>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500">
                          <a:highlight>
                            <a:srgbClr val="FFFFFF"/>
                          </a:highlight>
                          <a:latin typeface="Calibri"/>
                          <a:ea typeface="Calibri"/>
                          <a:cs typeface="Calibri"/>
                          <a:sym typeface="Calibri"/>
                        </a:rPr>
                        <a:t>105.554</a:t>
                      </a:r>
                      <a:endParaRPr sz="1500">
                        <a:highlight>
                          <a:srgbClr val="FFFFFF"/>
                        </a:highlight>
                        <a:latin typeface="Calibri"/>
                        <a:ea typeface="Calibri"/>
                        <a:cs typeface="Calibri"/>
                        <a:sym typeface="Calibri"/>
                      </a:endParaRPr>
                    </a:p>
                  </a:txBody>
                  <a:tcPr marT="63500" marB="63500" marR="63500" marL="63500"/>
                </a:tc>
              </a:tr>
              <a:tr h="566800">
                <a:tc>
                  <a:txBody>
                    <a:bodyPr/>
                    <a:lstStyle/>
                    <a:p>
                      <a:pPr indent="0" lvl="0" marL="0" rtl="0" algn="ctr">
                        <a:spcBef>
                          <a:spcPts val="0"/>
                        </a:spcBef>
                        <a:spcAft>
                          <a:spcPts val="0"/>
                        </a:spcAft>
                        <a:buNone/>
                      </a:pPr>
                      <a:r>
                        <a:rPr lang="en-US" sz="1500">
                          <a:highlight>
                            <a:srgbClr val="FFFFFF"/>
                          </a:highlight>
                          <a:latin typeface="Calibri"/>
                          <a:ea typeface="Calibri"/>
                          <a:cs typeface="Calibri"/>
                          <a:sym typeface="Calibri"/>
                        </a:rPr>
                        <a:t>Ambient Temperature</a:t>
                      </a:r>
                      <a:endParaRPr sz="1500">
                        <a:highlight>
                          <a:srgbClr val="FFFFFF"/>
                        </a:highlight>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500">
                          <a:highlight>
                            <a:srgbClr val="FFFFFF"/>
                          </a:highlight>
                          <a:latin typeface="Calibri"/>
                          <a:ea typeface="Calibri"/>
                          <a:cs typeface="Calibri"/>
                          <a:sym typeface="Calibri"/>
                        </a:rPr>
                        <a:t>70.8531</a:t>
                      </a:r>
                      <a:endParaRPr sz="1500">
                        <a:highlight>
                          <a:srgbClr val="FFFFFF"/>
                        </a:highlight>
                        <a:latin typeface="Calibri"/>
                        <a:ea typeface="Calibri"/>
                        <a:cs typeface="Calibri"/>
                        <a:sym typeface="Calibri"/>
                      </a:endParaRPr>
                    </a:p>
                  </a:txBody>
                  <a:tcPr marT="63500" marB="63500" marR="63500" marL="63500"/>
                </a:tc>
              </a:tr>
              <a:tr h="383400">
                <a:tc>
                  <a:txBody>
                    <a:bodyPr/>
                    <a:lstStyle/>
                    <a:p>
                      <a:pPr indent="0" lvl="0" marL="0" rtl="0" algn="ctr">
                        <a:spcBef>
                          <a:spcPts val="0"/>
                        </a:spcBef>
                        <a:spcAft>
                          <a:spcPts val="0"/>
                        </a:spcAft>
                        <a:buNone/>
                      </a:pPr>
                      <a:r>
                        <a:rPr lang="en-US" sz="1500">
                          <a:highlight>
                            <a:srgbClr val="FFFFFF"/>
                          </a:highlight>
                          <a:latin typeface="Calibri"/>
                          <a:ea typeface="Calibri"/>
                          <a:cs typeface="Calibri"/>
                          <a:sym typeface="Calibri"/>
                        </a:rPr>
                        <a:t>Ambient Pressure</a:t>
                      </a:r>
                      <a:endParaRPr sz="1500">
                        <a:highlight>
                          <a:srgbClr val="FFFFFF"/>
                        </a:highlight>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500">
                          <a:highlight>
                            <a:srgbClr val="FFFFFF"/>
                          </a:highlight>
                          <a:latin typeface="Calibri"/>
                          <a:ea typeface="Calibri"/>
                          <a:cs typeface="Calibri"/>
                          <a:sym typeface="Calibri"/>
                        </a:rPr>
                        <a:t>52.3890</a:t>
                      </a:r>
                      <a:endParaRPr sz="1500">
                        <a:highlight>
                          <a:srgbClr val="FFFFFF"/>
                        </a:highlight>
                        <a:latin typeface="Calibri"/>
                        <a:ea typeface="Calibri"/>
                        <a:cs typeface="Calibri"/>
                        <a:sym typeface="Calibri"/>
                      </a:endParaRPr>
                    </a:p>
                  </a:txBody>
                  <a:tcPr marT="63500" marB="63500" marR="63500" marL="63500"/>
                </a:tc>
              </a:tr>
              <a:tr h="603650">
                <a:tc>
                  <a:txBody>
                    <a:bodyPr/>
                    <a:lstStyle/>
                    <a:p>
                      <a:pPr indent="0" lvl="0" marL="0" rtl="0" algn="ctr">
                        <a:spcBef>
                          <a:spcPts val="0"/>
                        </a:spcBef>
                        <a:spcAft>
                          <a:spcPts val="0"/>
                        </a:spcAft>
                        <a:buNone/>
                      </a:pPr>
                      <a:r>
                        <a:rPr lang="en-US" sz="1500">
                          <a:highlight>
                            <a:srgbClr val="FFFFFF"/>
                          </a:highlight>
                          <a:latin typeface="Calibri"/>
                          <a:ea typeface="Calibri"/>
                          <a:cs typeface="Calibri"/>
                          <a:sym typeface="Calibri"/>
                        </a:rPr>
                        <a:t>Turbine Exhaust Pressure</a:t>
                      </a:r>
                      <a:endParaRPr sz="1500">
                        <a:highlight>
                          <a:srgbClr val="FFFFFF"/>
                        </a:highlight>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500">
                          <a:highlight>
                            <a:srgbClr val="FFFFFF"/>
                          </a:highlight>
                          <a:latin typeface="Calibri"/>
                          <a:ea typeface="Calibri"/>
                          <a:cs typeface="Calibri"/>
                          <a:sym typeface="Calibri"/>
                        </a:rPr>
                        <a:t>40.1479</a:t>
                      </a:r>
                      <a:endParaRPr sz="1500">
                        <a:highlight>
                          <a:srgbClr val="FFFFFF"/>
                        </a:highlight>
                        <a:latin typeface="Calibri"/>
                        <a:ea typeface="Calibri"/>
                        <a:cs typeface="Calibri"/>
                        <a:sym typeface="Calibri"/>
                      </a:endParaRPr>
                    </a:p>
                  </a:txBody>
                  <a:tcPr marT="63500" marB="63500" marR="63500" marL="63500"/>
                </a:tc>
              </a:tr>
            </a:tbl>
          </a:graphicData>
        </a:graphic>
      </p:graphicFrame>
      <p:sp>
        <p:nvSpPr>
          <p:cNvPr id="215" name="Google Shape;215;g1379be6afe5_0_2"/>
          <p:cNvSpPr txBox="1"/>
          <p:nvPr/>
        </p:nvSpPr>
        <p:spPr>
          <a:xfrm>
            <a:off x="6371025" y="3808138"/>
            <a:ext cx="8310900" cy="4311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Clr>
                <a:schemeClr val="dk1"/>
              </a:buClr>
              <a:buSzPts val="1100"/>
              <a:buFont typeface="Arial"/>
              <a:buNone/>
            </a:pPr>
            <a:r>
              <a:rPr i="1" lang="en-US" sz="1600">
                <a:solidFill>
                  <a:schemeClr val="dk1"/>
                </a:solidFill>
                <a:highlight>
                  <a:srgbClr val="FFFFFF"/>
                </a:highlight>
                <a:latin typeface="Calibri"/>
                <a:ea typeface="Calibri"/>
                <a:cs typeface="Calibri"/>
                <a:sym typeface="Calibri"/>
              </a:rPr>
              <a:t>Variable Importance for Optimal Model - Random Forest (OOB)</a:t>
            </a:r>
            <a:endParaRPr sz="1900"/>
          </a:p>
        </p:txBody>
      </p:sp>
      <p:sp>
        <p:nvSpPr>
          <p:cNvPr id="216" name="Google Shape;216;g1379be6afe5_0_2"/>
          <p:cNvSpPr txBox="1"/>
          <p:nvPr/>
        </p:nvSpPr>
        <p:spPr>
          <a:xfrm>
            <a:off x="6390925" y="1926725"/>
            <a:ext cx="5136600" cy="12930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Char char="-"/>
            </a:pPr>
            <a:r>
              <a:rPr lang="en-US" sz="2400"/>
              <a:t>Relative Humidity has the highest weight, or variable importance, used by the model</a:t>
            </a:r>
            <a:endParaRPr sz="2400"/>
          </a:p>
        </p:txBody>
      </p:sp>
      <p:pic>
        <p:nvPicPr>
          <p:cNvPr id="217" name="Google Shape;217;g1379be6afe5_0_2"/>
          <p:cNvPicPr preferRelativeResize="0"/>
          <p:nvPr/>
        </p:nvPicPr>
        <p:blipFill>
          <a:blip r:embed="rId3">
            <a:alphaModFix/>
          </a:blip>
          <a:stretch>
            <a:fillRect/>
          </a:stretch>
        </p:blipFill>
        <p:spPr>
          <a:xfrm>
            <a:off x="197538" y="1171925"/>
            <a:ext cx="5868526" cy="2047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9"/>
          <p:cNvSpPr txBox="1"/>
          <p:nvPr>
            <p:ph type="title"/>
          </p:nvPr>
        </p:nvSpPr>
        <p:spPr>
          <a:xfrm>
            <a:off x="211574" y="351271"/>
            <a:ext cx="8267400" cy="1446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Play"/>
              <a:buNone/>
            </a:pPr>
            <a:r>
              <a:rPr lang="en-US"/>
              <a:t>Discussion and Conclusion</a:t>
            </a:r>
            <a:endParaRPr/>
          </a:p>
        </p:txBody>
      </p:sp>
      <p:sp>
        <p:nvSpPr>
          <p:cNvPr id="223" name="Google Shape;223;p9"/>
          <p:cNvSpPr txBox="1"/>
          <p:nvPr>
            <p:ph idx="1" type="body"/>
          </p:nvPr>
        </p:nvSpPr>
        <p:spPr>
          <a:xfrm>
            <a:off x="211575" y="1304550"/>
            <a:ext cx="10768500" cy="4928700"/>
          </a:xfrm>
          <a:prstGeom prst="rect">
            <a:avLst/>
          </a:prstGeom>
          <a:noFill/>
          <a:ln>
            <a:noFill/>
          </a:ln>
        </p:spPr>
        <p:txBody>
          <a:bodyPr anchorCtr="0" anchor="t" bIns="45700" lIns="91425" spcFirstLastPara="1" rIns="91425" wrap="square" tIns="45700">
            <a:normAutofit fontScale="25000" lnSpcReduction="10000"/>
          </a:bodyPr>
          <a:lstStyle/>
          <a:p>
            <a:pPr indent="-76200" lvl="0" marL="228600" rtl="0" algn="l">
              <a:lnSpc>
                <a:spcPct val="100000"/>
              </a:lnSpc>
              <a:spcBef>
                <a:spcPts val="0"/>
              </a:spcBef>
              <a:spcAft>
                <a:spcPts val="0"/>
              </a:spcAft>
              <a:buClr>
                <a:schemeClr val="dk1"/>
              </a:buClr>
              <a:buSzPct val="48000"/>
              <a:buNone/>
            </a:pPr>
            <a:r>
              <a:t/>
            </a:r>
            <a:endParaRPr sz="5000">
              <a:highlight>
                <a:srgbClr val="F4F4F4"/>
              </a:highlight>
            </a:endParaRPr>
          </a:p>
          <a:p>
            <a:pPr indent="0" lvl="0" marL="152400" rtl="0" algn="l">
              <a:lnSpc>
                <a:spcPct val="100000"/>
              </a:lnSpc>
              <a:spcBef>
                <a:spcPts val="0"/>
              </a:spcBef>
              <a:spcAft>
                <a:spcPts val="0"/>
              </a:spcAft>
              <a:buClr>
                <a:schemeClr val="dk1"/>
              </a:buClr>
              <a:buSzPct val="30291"/>
              <a:buNone/>
            </a:pPr>
            <a:r>
              <a:rPr lang="en-US" sz="7923"/>
              <a:t>Problem: Predicting electrical power output in power plants using predictive modeling</a:t>
            </a:r>
            <a:endParaRPr sz="7923"/>
          </a:p>
          <a:p>
            <a:pPr indent="0" lvl="0" marL="152400" rtl="0" algn="l">
              <a:lnSpc>
                <a:spcPct val="100000"/>
              </a:lnSpc>
              <a:spcBef>
                <a:spcPts val="0"/>
              </a:spcBef>
              <a:spcAft>
                <a:spcPts val="0"/>
              </a:spcAft>
              <a:buClr>
                <a:schemeClr val="dk1"/>
              </a:buClr>
              <a:buSzPct val="30291"/>
              <a:buNone/>
            </a:pPr>
            <a:r>
              <a:t/>
            </a:r>
            <a:endParaRPr sz="7923"/>
          </a:p>
          <a:p>
            <a:pPr indent="0" lvl="0" marL="152400" rtl="0" algn="l">
              <a:lnSpc>
                <a:spcPct val="100000"/>
              </a:lnSpc>
              <a:spcBef>
                <a:spcPts val="0"/>
              </a:spcBef>
              <a:spcAft>
                <a:spcPts val="0"/>
              </a:spcAft>
              <a:buClr>
                <a:schemeClr val="dk1"/>
              </a:buClr>
              <a:buSzPct val="30291"/>
              <a:buNone/>
            </a:pPr>
            <a:r>
              <a:rPr lang="en-US" sz="7923"/>
              <a:t>Objective: Recreate and improve </a:t>
            </a:r>
            <a:r>
              <a:rPr lang="en-US" sz="7923"/>
              <a:t>Tufekci’s</a:t>
            </a:r>
            <a:r>
              <a:rPr lang="en-US" sz="7923"/>
              <a:t> 2014 study regarding the same problem.</a:t>
            </a:r>
            <a:endParaRPr sz="7923"/>
          </a:p>
          <a:p>
            <a:pPr indent="0" lvl="0" marL="152400" rtl="0" algn="l">
              <a:lnSpc>
                <a:spcPct val="100000"/>
              </a:lnSpc>
              <a:spcBef>
                <a:spcPts val="0"/>
              </a:spcBef>
              <a:spcAft>
                <a:spcPts val="0"/>
              </a:spcAft>
              <a:buClr>
                <a:schemeClr val="dk1"/>
              </a:buClr>
              <a:buSzPct val="30291"/>
              <a:buNone/>
            </a:pPr>
            <a:r>
              <a:t/>
            </a:r>
            <a:endParaRPr sz="7923"/>
          </a:p>
          <a:p>
            <a:pPr indent="0" lvl="0" marL="152400" rtl="0" algn="l">
              <a:lnSpc>
                <a:spcPct val="100000"/>
              </a:lnSpc>
              <a:spcBef>
                <a:spcPts val="0"/>
              </a:spcBef>
              <a:spcAft>
                <a:spcPts val="0"/>
              </a:spcAft>
              <a:buClr>
                <a:schemeClr val="dk1"/>
              </a:buClr>
              <a:buSzPct val="30291"/>
              <a:buNone/>
            </a:pPr>
            <a:r>
              <a:rPr lang="en-US" sz="7923"/>
              <a:t>How: Create various regression models to see which model perform performs the best.</a:t>
            </a:r>
            <a:endParaRPr sz="7923"/>
          </a:p>
          <a:p>
            <a:pPr indent="0" lvl="0" marL="152400" rtl="0" algn="l">
              <a:lnSpc>
                <a:spcPct val="100000"/>
              </a:lnSpc>
              <a:spcBef>
                <a:spcPts val="0"/>
              </a:spcBef>
              <a:spcAft>
                <a:spcPts val="0"/>
              </a:spcAft>
              <a:buClr>
                <a:schemeClr val="dk1"/>
              </a:buClr>
              <a:buSzPct val="30291"/>
              <a:buNone/>
            </a:pPr>
            <a:r>
              <a:t/>
            </a:r>
            <a:endParaRPr sz="7923"/>
          </a:p>
          <a:p>
            <a:pPr indent="0" lvl="0" marL="152400" rtl="0" algn="l">
              <a:lnSpc>
                <a:spcPct val="100000"/>
              </a:lnSpc>
              <a:spcBef>
                <a:spcPts val="0"/>
              </a:spcBef>
              <a:spcAft>
                <a:spcPts val="0"/>
              </a:spcAft>
              <a:buClr>
                <a:schemeClr val="dk1"/>
              </a:buClr>
              <a:buSzPct val="30291"/>
              <a:buNone/>
            </a:pPr>
            <a:r>
              <a:rPr lang="en-US" sz="7923"/>
              <a:t>Result: The most successful model was Random Forest tuned by Out-of-Bag estimates.</a:t>
            </a:r>
            <a:endParaRPr sz="7923"/>
          </a:p>
          <a:p>
            <a:pPr indent="0" lvl="0" marL="0" rtl="0" algn="l">
              <a:lnSpc>
                <a:spcPct val="100000"/>
              </a:lnSpc>
              <a:spcBef>
                <a:spcPts val="0"/>
              </a:spcBef>
              <a:spcAft>
                <a:spcPts val="0"/>
              </a:spcAft>
              <a:buNone/>
            </a:pPr>
            <a:r>
              <a:t/>
            </a:r>
            <a:endParaRPr sz="7923"/>
          </a:p>
          <a:p>
            <a:pPr indent="-354378" lvl="0" marL="914400" rtl="0" algn="l">
              <a:lnSpc>
                <a:spcPct val="100000"/>
              </a:lnSpc>
              <a:spcBef>
                <a:spcPts val="0"/>
              </a:spcBef>
              <a:spcAft>
                <a:spcPts val="0"/>
              </a:spcAft>
              <a:buSzPct val="100000"/>
              <a:buChar char="-"/>
            </a:pPr>
            <a:r>
              <a:rPr lang="en-US" sz="7923"/>
              <a:t>Tufekci’s best model was the Bagging algorithm with REPTree, with a RMSE of 3.787</a:t>
            </a:r>
            <a:endParaRPr sz="7923"/>
          </a:p>
          <a:p>
            <a:pPr indent="-354378" lvl="0" marL="914400" rtl="0" algn="l">
              <a:lnSpc>
                <a:spcPct val="100000"/>
              </a:lnSpc>
              <a:spcBef>
                <a:spcPts val="0"/>
              </a:spcBef>
              <a:spcAft>
                <a:spcPts val="0"/>
              </a:spcAft>
              <a:buSzPct val="100000"/>
              <a:buChar char="-"/>
            </a:pPr>
            <a:r>
              <a:rPr lang="en-US" sz="7923"/>
              <a:t>Our Random Forest model had an RMSE of 3.719 </a:t>
            </a:r>
            <a:endParaRPr sz="7923"/>
          </a:p>
          <a:p>
            <a:pPr indent="0" lvl="0" marL="0" rtl="0" algn="l">
              <a:lnSpc>
                <a:spcPct val="100000"/>
              </a:lnSpc>
              <a:spcBef>
                <a:spcPts val="0"/>
              </a:spcBef>
              <a:spcAft>
                <a:spcPts val="0"/>
              </a:spcAft>
              <a:buClr>
                <a:schemeClr val="dk1"/>
              </a:buClr>
              <a:buSzPct val="30291"/>
              <a:buNone/>
            </a:pPr>
            <a:r>
              <a:t/>
            </a:r>
            <a:endParaRPr sz="7923"/>
          </a:p>
          <a:p>
            <a:pPr indent="0" lvl="0" marL="152400" rtl="0" algn="l">
              <a:lnSpc>
                <a:spcPct val="100000"/>
              </a:lnSpc>
              <a:spcBef>
                <a:spcPts val="0"/>
              </a:spcBef>
              <a:spcAft>
                <a:spcPts val="0"/>
              </a:spcAft>
              <a:buClr>
                <a:schemeClr val="dk1"/>
              </a:buClr>
              <a:buSzPct val="30291"/>
              <a:buNone/>
            </a:pPr>
            <a:r>
              <a:rPr lang="en-US" sz="7923"/>
              <a:t>Solution: Modeling proves to be sufficient i</a:t>
            </a:r>
            <a:r>
              <a:rPr lang="en-US" sz="7923"/>
              <a:t>nstead of modeling a system using thermodynamic approaches.</a:t>
            </a:r>
            <a:endParaRPr sz="7923"/>
          </a:p>
          <a:p>
            <a:pPr indent="0" lvl="0" marL="152400" rtl="0" algn="l">
              <a:lnSpc>
                <a:spcPct val="100000"/>
              </a:lnSpc>
              <a:spcBef>
                <a:spcPts val="0"/>
              </a:spcBef>
              <a:spcAft>
                <a:spcPts val="0"/>
              </a:spcAft>
              <a:buClr>
                <a:schemeClr val="dk1"/>
              </a:buClr>
              <a:buSzPct val="30291"/>
              <a:buNone/>
            </a:pPr>
            <a:r>
              <a:t/>
            </a:r>
            <a:endParaRPr sz="7923"/>
          </a:p>
          <a:p>
            <a:pPr indent="0" lvl="0" marL="152400" rtl="0" algn="l">
              <a:lnSpc>
                <a:spcPct val="100000"/>
              </a:lnSpc>
              <a:spcBef>
                <a:spcPts val="0"/>
              </a:spcBef>
              <a:spcAft>
                <a:spcPts val="0"/>
              </a:spcAft>
              <a:buClr>
                <a:schemeClr val="dk1"/>
              </a:buClr>
              <a:buSzPct val="30291"/>
              <a:buNone/>
            </a:pPr>
            <a:r>
              <a:rPr lang="en-US" sz="7923"/>
              <a:t>Future Works: Gather more data from different power plants with similar unit design, and to further improve predictive performance with different tuned models.</a:t>
            </a:r>
            <a:endParaRPr sz="7923"/>
          </a:p>
          <a:p>
            <a:pPr indent="0" lvl="0" marL="152400" rtl="0" algn="l">
              <a:lnSpc>
                <a:spcPct val="100000"/>
              </a:lnSpc>
              <a:spcBef>
                <a:spcPts val="0"/>
              </a:spcBef>
              <a:spcAft>
                <a:spcPts val="0"/>
              </a:spcAft>
              <a:buClr>
                <a:schemeClr val="dk1"/>
              </a:buClr>
              <a:buSzPct val="150000"/>
              <a:buNone/>
            </a:pPr>
            <a:r>
              <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f44871b6a1_5_0"/>
          <p:cNvSpPr txBox="1"/>
          <p:nvPr>
            <p:ph type="ctrTitle"/>
          </p:nvPr>
        </p:nvSpPr>
        <p:spPr>
          <a:xfrm>
            <a:off x="797106" y="1625608"/>
            <a:ext cx="8035200" cy="2722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Thank you!</a:t>
            </a:r>
            <a:endParaRPr/>
          </a:p>
        </p:txBody>
      </p:sp>
      <p:sp>
        <p:nvSpPr>
          <p:cNvPr id="229" name="Google Shape;229;gf44871b6a1_5_0"/>
          <p:cNvSpPr txBox="1"/>
          <p:nvPr>
            <p:ph idx="1" type="subTitle"/>
          </p:nvPr>
        </p:nvSpPr>
        <p:spPr>
          <a:xfrm>
            <a:off x="797099" y="4466850"/>
            <a:ext cx="9968400" cy="8829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https://github.com/bearnest21/ADS-503-Team-6-Final-Project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f44871b6a1_5_5"/>
          <p:cNvSpPr txBox="1"/>
          <p:nvPr>
            <p:ph type="title"/>
          </p:nvPr>
        </p:nvSpPr>
        <p:spPr>
          <a:xfrm>
            <a:off x="565149" y="1204721"/>
            <a:ext cx="8267400" cy="14466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References</a:t>
            </a:r>
            <a:endParaRPr/>
          </a:p>
        </p:txBody>
      </p:sp>
      <p:sp>
        <p:nvSpPr>
          <p:cNvPr id="235" name="Google Shape;235;gf44871b6a1_5_5"/>
          <p:cNvSpPr txBox="1"/>
          <p:nvPr>
            <p:ph idx="1" type="body"/>
          </p:nvPr>
        </p:nvSpPr>
        <p:spPr>
          <a:xfrm>
            <a:off x="565150" y="2691638"/>
            <a:ext cx="8267400" cy="3188700"/>
          </a:xfrm>
          <a:prstGeom prst="rect">
            <a:avLst/>
          </a:prstGeom>
        </p:spPr>
        <p:txBody>
          <a:bodyPr anchorCtr="0" anchor="t" bIns="45700" lIns="91425" spcFirstLastPara="1" rIns="91425" wrap="square" tIns="45700">
            <a:normAutofit/>
          </a:bodyPr>
          <a:lstStyle/>
          <a:p>
            <a:pPr indent="-457200" lvl="0" marL="457200" rtl="0" algn="l">
              <a:lnSpc>
                <a:spcPct val="200000"/>
              </a:lnSpc>
              <a:spcBef>
                <a:spcPts val="0"/>
              </a:spcBef>
              <a:spcAft>
                <a:spcPts val="0"/>
              </a:spcAft>
              <a:buClr>
                <a:schemeClr val="dk1"/>
              </a:buClr>
              <a:buSzPts val="1100"/>
              <a:buFont typeface="Arial"/>
              <a:buNone/>
            </a:pPr>
            <a:r>
              <a:rPr lang="en-US" sz="1100">
                <a:highlight>
                  <a:srgbClr val="FFFFFF"/>
                </a:highlight>
                <a:latin typeface="Calibri"/>
                <a:ea typeface="Calibri"/>
                <a:cs typeface="Calibri"/>
                <a:sym typeface="Calibri"/>
              </a:rPr>
              <a:t>Tufekci, P. (2014). Prediction of full load electrical power output of a base load operated combined cycle power plant using machine learning methods. </a:t>
            </a:r>
            <a:r>
              <a:rPr i="1" lang="en-US" sz="1100">
                <a:highlight>
                  <a:srgbClr val="FFFFFF"/>
                </a:highlight>
                <a:latin typeface="Calibri"/>
                <a:ea typeface="Calibri"/>
                <a:cs typeface="Calibri"/>
                <a:sym typeface="Calibri"/>
              </a:rPr>
              <a:t>Electrical Power and Energy Systems, </a:t>
            </a:r>
            <a:r>
              <a:rPr lang="en-US" sz="1100">
                <a:highlight>
                  <a:srgbClr val="FFFFFF"/>
                </a:highlight>
                <a:latin typeface="Calibri"/>
                <a:ea typeface="Calibri"/>
                <a:cs typeface="Calibri"/>
                <a:sym typeface="Calibri"/>
              </a:rPr>
              <a:t>60, 126-140.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8" name="Google Shape;128;p3"/>
          <p:cNvSpPr txBox="1"/>
          <p:nvPr>
            <p:ph type="title"/>
          </p:nvPr>
        </p:nvSpPr>
        <p:spPr>
          <a:xfrm>
            <a:off x="565149" y="1204721"/>
            <a:ext cx="3609983" cy="144655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n-US" sz="3700"/>
              <a:t>Combined Cycle Power Plants (CCPP)</a:t>
            </a:r>
            <a:endParaRPr/>
          </a:p>
        </p:txBody>
      </p:sp>
      <p:sp>
        <p:nvSpPr>
          <p:cNvPr id="129" name="Google Shape;129;p3"/>
          <p:cNvSpPr txBox="1"/>
          <p:nvPr>
            <p:ph idx="1" type="body"/>
          </p:nvPr>
        </p:nvSpPr>
        <p:spPr>
          <a:xfrm>
            <a:off x="565150" y="2691638"/>
            <a:ext cx="3609983" cy="3188586"/>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Char char="–"/>
            </a:pPr>
            <a:r>
              <a:rPr lang="en-US"/>
              <a:t>2x Gas Turbine Generators (160 MW)</a:t>
            </a:r>
            <a:endParaRPr/>
          </a:p>
          <a:p>
            <a:pPr indent="-228600" lvl="0" marL="228600" rtl="0" algn="l">
              <a:lnSpc>
                <a:spcPct val="100000"/>
              </a:lnSpc>
              <a:spcBef>
                <a:spcPts val="1000"/>
              </a:spcBef>
              <a:spcAft>
                <a:spcPts val="0"/>
              </a:spcAft>
              <a:buClr>
                <a:schemeClr val="dk1"/>
              </a:buClr>
              <a:buSzPts val="2400"/>
              <a:buChar char="–"/>
            </a:pPr>
            <a:r>
              <a:rPr lang="en-US"/>
              <a:t>2x Waste Heat Steam Generators</a:t>
            </a:r>
            <a:endParaRPr/>
          </a:p>
          <a:p>
            <a:pPr indent="-228600" lvl="0" marL="228600" rtl="0" algn="l">
              <a:lnSpc>
                <a:spcPct val="100000"/>
              </a:lnSpc>
              <a:spcBef>
                <a:spcPts val="1000"/>
              </a:spcBef>
              <a:spcAft>
                <a:spcPts val="0"/>
              </a:spcAft>
              <a:buClr>
                <a:schemeClr val="dk1"/>
              </a:buClr>
              <a:buSzPts val="2400"/>
              <a:buChar char="–"/>
            </a:pPr>
            <a:r>
              <a:rPr lang="en-US"/>
              <a:t>1x Steam Turbine Generator (160 MW)</a:t>
            </a:r>
            <a:endParaRPr/>
          </a:p>
        </p:txBody>
      </p:sp>
      <p:pic>
        <p:nvPicPr>
          <p:cNvPr descr="Diagram&#10;&#10;Description automatically generated" id="130" name="Google Shape;130;p3"/>
          <p:cNvPicPr preferRelativeResize="0"/>
          <p:nvPr/>
        </p:nvPicPr>
        <p:blipFill rotWithShape="1">
          <a:blip r:embed="rId3">
            <a:alphaModFix/>
          </a:blip>
          <a:srcRect b="0" l="0" r="0" t="0"/>
          <a:stretch/>
        </p:blipFill>
        <p:spPr>
          <a:xfrm>
            <a:off x="5207524" y="1497220"/>
            <a:ext cx="5502973" cy="4127230"/>
          </a:xfrm>
          <a:prstGeom prst="rect">
            <a:avLst/>
          </a:prstGeom>
          <a:noFill/>
          <a:ln>
            <a:noFill/>
          </a:ln>
        </p:spPr>
      </p:pic>
      <p:sp>
        <p:nvSpPr>
          <p:cNvPr id="131" name="Google Shape;131;p3"/>
          <p:cNvSpPr/>
          <p:nvPr/>
        </p:nvSpPr>
        <p:spPr>
          <a:xfrm>
            <a:off x="11217667" y="5618903"/>
            <a:ext cx="524933" cy="524933"/>
          </a:xfrm>
          <a:prstGeom prst="plus">
            <a:avLst>
              <a:gd fmla="val 39516"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2" name="Google Shape;132;p3"/>
          <p:cNvSpPr/>
          <p:nvPr/>
        </p:nvSpPr>
        <p:spPr>
          <a:xfrm>
            <a:off x="9881559" y="976630"/>
            <a:ext cx="1336774" cy="12014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
          <p:cNvSpPr txBox="1"/>
          <p:nvPr>
            <p:ph type="title"/>
          </p:nvPr>
        </p:nvSpPr>
        <p:spPr>
          <a:xfrm>
            <a:off x="565149" y="1204721"/>
            <a:ext cx="8267296" cy="14465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Play"/>
              <a:buNone/>
            </a:pPr>
            <a:r>
              <a:rPr lang="en-US"/>
              <a:t>Problem Statement</a:t>
            </a:r>
            <a:endParaRPr/>
          </a:p>
        </p:txBody>
      </p:sp>
      <p:sp>
        <p:nvSpPr>
          <p:cNvPr id="138" name="Google Shape;138;p2"/>
          <p:cNvSpPr txBox="1"/>
          <p:nvPr>
            <p:ph idx="1" type="body"/>
          </p:nvPr>
        </p:nvSpPr>
        <p:spPr>
          <a:xfrm>
            <a:off x="565150" y="2691638"/>
            <a:ext cx="8267296" cy="3188586"/>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00000"/>
              </a:lnSpc>
              <a:spcBef>
                <a:spcPts val="0"/>
              </a:spcBef>
              <a:spcAft>
                <a:spcPts val="0"/>
              </a:spcAft>
              <a:buClr>
                <a:schemeClr val="dk1"/>
              </a:buClr>
              <a:buSzPts val="2400"/>
              <a:buNone/>
            </a:pPr>
            <a:r>
              <a:rPr lang="en-US" sz="2500"/>
              <a:t>Objective: Predict full power output capability of CCPP.</a:t>
            </a:r>
            <a:endParaRPr sz="2500"/>
          </a:p>
          <a:p>
            <a:pPr indent="0" lvl="0" marL="0" rtl="0" algn="l">
              <a:lnSpc>
                <a:spcPct val="100000"/>
              </a:lnSpc>
              <a:spcBef>
                <a:spcPts val="0"/>
              </a:spcBef>
              <a:spcAft>
                <a:spcPts val="0"/>
              </a:spcAft>
              <a:buClr>
                <a:schemeClr val="dk1"/>
              </a:buClr>
              <a:buSzPts val="2400"/>
              <a:buNone/>
            </a:pPr>
            <a:r>
              <a:t/>
            </a:r>
            <a:endParaRPr sz="2500"/>
          </a:p>
          <a:p>
            <a:pPr indent="-342900" lvl="0" marL="457200" rtl="0" algn="l">
              <a:lnSpc>
                <a:spcPct val="100000"/>
              </a:lnSpc>
              <a:spcBef>
                <a:spcPts val="0"/>
              </a:spcBef>
              <a:spcAft>
                <a:spcPts val="0"/>
              </a:spcAft>
              <a:buSzPts val="1800"/>
              <a:buChar char="-"/>
            </a:pPr>
            <a:r>
              <a:rPr lang="en-US"/>
              <a:t>Thermodynamic analysis to do the same would require thousands of non-linear equations (Tufekci, 2014).</a:t>
            </a:r>
            <a:endParaRPr/>
          </a:p>
          <a:p>
            <a:pPr indent="-342900" lvl="0" marL="457200" rtl="0" algn="l">
              <a:lnSpc>
                <a:spcPct val="100000"/>
              </a:lnSpc>
              <a:spcBef>
                <a:spcPts val="0"/>
              </a:spcBef>
              <a:spcAft>
                <a:spcPts val="0"/>
              </a:spcAft>
              <a:buSzPts val="1800"/>
              <a:buChar char="-"/>
            </a:pPr>
            <a:r>
              <a:rPr lang="en-US"/>
              <a:t>Data is from UCI machine Learning repository.</a:t>
            </a:r>
            <a:endParaRPr/>
          </a:p>
          <a:p>
            <a:pPr indent="-342900" lvl="0" marL="457200" rtl="0" algn="l">
              <a:lnSpc>
                <a:spcPct val="100000"/>
              </a:lnSpc>
              <a:spcBef>
                <a:spcPts val="0"/>
              </a:spcBef>
              <a:spcAft>
                <a:spcPts val="0"/>
              </a:spcAft>
              <a:buSzPts val="1800"/>
              <a:buChar char="-"/>
            </a:pPr>
            <a:r>
              <a:rPr lang="en-US"/>
              <a:t>Results will be compared to 2014 study.</a:t>
            </a:r>
            <a:endParaRPr/>
          </a:p>
          <a:p>
            <a:pPr indent="-342900" lvl="0" marL="457200" rtl="0" algn="l">
              <a:lnSpc>
                <a:spcPct val="100000"/>
              </a:lnSpc>
              <a:spcBef>
                <a:spcPts val="0"/>
              </a:spcBef>
              <a:spcAft>
                <a:spcPts val="0"/>
              </a:spcAft>
              <a:buSzPts val="1800"/>
              <a:buChar char="-"/>
            </a:pPr>
            <a:r>
              <a:rPr lang="en-US"/>
              <a:t>Optimal model will be evaluated on Root Mean Square Error (RMSE), Mean Absolute Error (MAE), and the correlation coefficient (R^2)</a:t>
            </a:r>
            <a:endParaRPr/>
          </a:p>
          <a:p>
            <a:pPr indent="0" lvl="0" marL="0" rtl="0" algn="l">
              <a:lnSpc>
                <a:spcPct val="100000"/>
              </a:lnSpc>
              <a:spcBef>
                <a:spcPts val="1000"/>
              </a:spcBef>
              <a:spcAft>
                <a:spcPts val="0"/>
              </a:spcAft>
              <a:buClr>
                <a:schemeClr val="dk1"/>
              </a:buClr>
              <a:buSzPts val="2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37adbacda4_0_0"/>
          <p:cNvSpPr txBox="1"/>
          <p:nvPr>
            <p:ph type="title"/>
          </p:nvPr>
        </p:nvSpPr>
        <p:spPr>
          <a:xfrm>
            <a:off x="565149" y="1204721"/>
            <a:ext cx="8267400" cy="14466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Data Description</a:t>
            </a:r>
            <a:endParaRPr/>
          </a:p>
        </p:txBody>
      </p:sp>
      <p:sp>
        <p:nvSpPr>
          <p:cNvPr id="144" name="Google Shape;144;g137adbacda4_0_0"/>
          <p:cNvSpPr txBox="1"/>
          <p:nvPr>
            <p:ph idx="1" type="body"/>
          </p:nvPr>
        </p:nvSpPr>
        <p:spPr>
          <a:xfrm>
            <a:off x="565150" y="2691638"/>
            <a:ext cx="8267400" cy="31887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t>Data is imported into the R environment from an excel spreadsheet.</a:t>
            </a:r>
            <a:endParaRPr/>
          </a:p>
          <a:p>
            <a:pPr indent="-342900" lvl="0" marL="457200" rtl="0" algn="l">
              <a:spcBef>
                <a:spcPts val="1000"/>
              </a:spcBef>
              <a:spcAft>
                <a:spcPts val="0"/>
              </a:spcAft>
              <a:buSzPts val="1800"/>
              <a:buChar char="-"/>
            </a:pPr>
            <a:r>
              <a:rPr lang="en-US"/>
              <a:t>4 predictor variables, 1 target, 9568 observations.</a:t>
            </a:r>
            <a:endParaRPr/>
          </a:p>
          <a:p>
            <a:pPr indent="-342900" lvl="0" marL="457200" rtl="0" algn="l">
              <a:spcBef>
                <a:spcPts val="0"/>
              </a:spcBef>
              <a:spcAft>
                <a:spcPts val="0"/>
              </a:spcAft>
              <a:buSzPts val="1800"/>
              <a:buChar char="-"/>
            </a:pPr>
            <a:r>
              <a:rPr lang="en-US"/>
              <a:t>All variables are continuous.</a:t>
            </a:r>
            <a:endParaRPr/>
          </a:p>
          <a:p>
            <a:pPr indent="-342900" lvl="0" marL="457200" rtl="0" algn="l">
              <a:spcBef>
                <a:spcPts val="0"/>
              </a:spcBef>
              <a:spcAft>
                <a:spcPts val="0"/>
              </a:spcAft>
              <a:buSzPts val="1800"/>
              <a:buChar char="-"/>
            </a:pPr>
            <a:r>
              <a:rPr lang="en-US"/>
              <a:t>Predictors: ambient temperature (AT), atmospheric pressure (AP), relative humidity (RH), steam exhaust vacuum (V).</a:t>
            </a:r>
            <a:endParaRPr/>
          </a:p>
          <a:p>
            <a:pPr indent="-342900" lvl="0" marL="457200" rtl="0" algn="l">
              <a:spcBef>
                <a:spcPts val="0"/>
              </a:spcBef>
              <a:spcAft>
                <a:spcPts val="0"/>
              </a:spcAft>
              <a:buSzPts val="1800"/>
              <a:buChar char="-"/>
            </a:pPr>
            <a:r>
              <a:rPr lang="en-US"/>
              <a:t>Target: Full load electrical power output (PE)</a:t>
            </a:r>
            <a:endParaRPr/>
          </a:p>
          <a:p>
            <a:pPr indent="-342900" lvl="0" marL="457200" rtl="0" algn="l">
              <a:spcBef>
                <a:spcPts val="0"/>
              </a:spcBef>
              <a:spcAft>
                <a:spcPts val="0"/>
              </a:spcAft>
              <a:buSzPts val="1800"/>
              <a:buChar char="-"/>
            </a:pPr>
            <a:r>
              <a:rPr lang="en-US"/>
              <a:t>No missing values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
          <p:cNvSpPr txBox="1"/>
          <p:nvPr>
            <p:ph type="title"/>
          </p:nvPr>
        </p:nvSpPr>
        <p:spPr>
          <a:xfrm>
            <a:off x="565149" y="1204721"/>
            <a:ext cx="8267296" cy="14465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Play"/>
              <a:buNone/>
            </a:pPr>
            <a:r>
              <a:rPr lang="en-US"/>
              <a:t>Exploratory Data Analysis (EDA)</a:t>
            </a:r>
            <a:endParaRPr/>
          </a:p>
        </p:txBody>
      </p:sp>
      <p:sp>
        <p:nvSpPr>
          <p:cNvPr id="150" name="Google Shape;150;p4"/>
          <p:cNvSpPr txBox="1"/>
          <p:nvPr>
            <p:ph idx="1" type="body"/>
          </p:nvPr>
        </p:nvSpPr>
        <p:spPr>
          <a:xfrm>
            <a:off x="565150" y="2691638"/>
            <a:ext cx="8267296" cy="3188586"/>
          </a:xfrm>
          <a:prstGeom prst="rect">
            <a:avLst/>
          </a:prstGeom>
          <a:noFill/>
          <a:ln>
            <a:noFill/>
          </a:ln>
        </p:spPr>
        <p:txBody>
          <a:bodyPr anchorCtr="0" anchor="t" bIns="45700" lIns="91425" spcFirstLastPara="1" rIns="91425" wrap="square" tIns="45700">
            <a:normAutofit/>
          </a:bodyPr>
          <a:lstStyle/>
          <a:p>
            <a:pPr indent="-76200" lvl="0" marL="228600" rtl="0" algn="l">
              <a:lnSpc>
                <a:spcPct val="100000"/>
              </a:lnSpc>
              <a:spcBef>
                <a:spcPts val="0"/>
              </a:spcBef>
              <a:spcAft>
                <a:spcPts val="0"/>
              </a:spcAft>
              <a:buClr>
                <a:schemeClr val="dk1"/>
              </a:buClr>
              <a:buSzPts val="2400"/>
              <a:buNone/>
            </a:pPr>
            <a:r>
              <a:rPr lang="en-US"/>
              <a:t>Descriptive Statistics:</a:t>
            </a:r>
            <a:endParaRPr/>
          </a:p>
          <a:p>
            <a:pPr indent="-76200" lvl="0" marL="228600" rtl="0" algn="l">
              <a:lnSpc>
                <a:spcPct val="100000"/>
              </a:lnSpc>
              <a:spcBef>
                <a:spcPts val="0"/>
              </a:spcBef>
              <a:spcAft>
                <a:spcPts val="0"/>
              </a:spcAft>
              <a:buClr>
                <a:schemeClr val="dk1"/>
              </a:buClr>
              <a:buSzPts val="2400"/>
              <a:buNone/>
            </a:pPr>
            <a:r>
              <a:t/>
            </a:r>
            <a:endParaRPr/>
          </a:p>
        </p:txBody>
      </p:sp>
      <p:graphicFrame>
        <p:nvGraphicFramePr>
          <p:cNvPr id="151" name="Google Shape;151;p4"/>
          <p:cNvGraphicFramePr/>
          <p:nvPr/>
        </p:nvGraphicFramePr>
        <p:xfrm>
          <a:off x="565150" y="3371125"/>
          <a:ext cx="3000000" cy="3000000"/>
        </p:xfrm>
        <a:graphic>
          <a:graphicData uri="http://schemas.openxmlformats.org/drawingml/2006/table">
            <a:tbl>
              <a:tblPr>
                <a:noFill/>
                <a:tableStyleId>{82FFECB4-D6E4-4F65-8D0F-BD4A25B23102}</a:tableStyleId>
              </a:tblPr>
              <a:tblGrid>
                <a:gridCol w="2057400"/>
                <a:gridCol w="2057400"/>
                <a:gridCol w="2057400"/>
                <a:gridCol w="2057400"/>
                <a:gridCol w="20574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US"/>
                        <a:t>Mean</a:t>
                      </a:r>
                      <a:endParaRPr/>
                    </a:p>
                  </a:txBody>
                  <a:tcPr marT="91425" marB="91425" marR="91425" marL="91425"/>
                </a:tc>
                <a:tc>
                  <a:txBody>
                    <a:bodyPr/>
                    <a:lstStyle/>
                    <a:p>
                      <a:pPr indent="0" lvl="0" marL="0" rtl="0" algn="ctr">
                        <a:spcBef>
                          <a:spcPts val="0"/>
                        </a:spcBef>
                        <a:spcAft>
                          <a:spcPts val="0"/>
                        </a:spcAft>
                        <a:buNone/>
                      </a:pPr>
                      <a:r>
                        <a:rPr lang="en-US"/>
                        <a:t>Standard Deviation</a:t>
                      </a:r>
                      <a:endParaRPr/>
                    </a:p>
                  </a:txBody>
                  <a:tcPr marT="91425" marB="91425" marR="91425" marL="91425"/>
                </a:tc>
                <a:tc>
                  <a:txBody>
                    <a:bodyPr/>
                    <a:lstStyle/>
                    <a:p>
                      <a:pPr indent="0" lvl="0" marL="0" rtl="0" algn="ctr">
                        <a:spcBef>
                          <a:spcPts val="0"/>
                        </a:spcBef>
                        <a:spcAft>
                          <a:spcPts val="0"/>
                        </a:spcAft>
                        <a:buNone/>
                      </a:pPr>
                      <a:r>
                        <a:rPr lang="en-US"/>
                        <a:t>Range</a:t>
                      </a:r>
                      <a:endParaRPr/>
                    </a:p>
                  </a:txBody>
                  <a:tcPr marT="91425" marB="91425" marR="91425" marL="91425"/>
                </a:tc>
                <a:tc>
                  <a:txBody>
                    <a:bodyPr/>
                    <a:lstStyle/>
                    <a:p>
                      <a:pPr indent="0" lvl="0" marL="0" rtl="0" algn="ctr">
                        <a:spcBef>
                          <a:spcPts val="0"/>
                        </a:spcBef>
                        <a:spcAft>
                          <a:spcPts val="0"/>
                        </a:spcAft>
                        <a:buNone/>
                      </a:pPr>
                      <a:r>
                        <a:rPr lang="en-US"/>
                        <a:t>Median</a:t>
                      </a:r>
                      <a:endParaRPr/>
                    </a:p>
                  </a:txBody>
                  <a:tcPr marT="91425" marB="91425" marR="91425" marL="91425"/>
                </a:tc>
              </a:tr>
              <a:tr h="381000">
                <a:tc>
                  <a:txBody>
                    <a:bodyPr/>
                    <a:lstStyle/>
                    <a:p>
                      <a:pPr indent="0" lvl="0" marL="0" rtl="0" algn="l">
                        <a:spcBef>
                          <a:spcPts val="0"/>
                        </a:spcBef>
                        <a:spcAft>
                          <a:spcPts val="0"/>
                        </a:spcAft>
                        <a:buNone/>
                      </a:pPr>
                      <a:r>
                        <a:rPr lang="en-US"/>
                        <a:t>Ambient Temperature </a:t>
                      </a:r>
                      <a:r>
                        <a:rPr lang="en-US"/>
                        <a:t>(C)</a:t>
                      </a:r>
                      <a:endParaRPr/>
                    </a:p>
                  </a:txBody>
                  <a:tcPr marT="91425" marB="91425" marR="91425" marL="91425"/>
                </a:tc>
                <a:tc>
                  <a:txBody>
                    <a:bodyPr/>
                    <a:lstStyle/>
                    <a:p>
                      <a:pPr indent="0" lvl="0" marL="0" rtl="0" algn="ctr">
                        <a:spcBef>
                          <a:spcPts val="0"/>
                        </a:spcBef>
                        <a:spcAft>
                          <a:spcPts val="0"/>
                        </a:spcAft>
                        <a:buNone/>
                      </a:pPr>
                      <a:r>
                        <a:rPr lang="en-US"/>
                        <a:t>19.65</a:t>
                      </a:r>
                      <a:endParaRPr/>
                    </a:p>
                  </a:txBody>
                  <a:tcPr marT="91425" marB="91425" marR="91425" marL="91425"/>
                </a:tc>
                <a:tc>
                  <a:txBody>
                    <a:bodyPr/>
                    <a:lstStyle/>
                    <a:p>
                      <a:pPr indent="0" lvl="0" marL="0" rtl="0" algn="ctr">
                        <a:spcBef>
                          <a:spcPts val="0"/>
                        </a:spcBef>
                        <a:spcAft>
                          <a:spcPts val="0"/>
                        </a:spcAft>
                        <a:buNone/>
                      </a:pPr>
                      <a:r>
                        <a:rPr lang="en-US"/>
                        <a:t>7.45</a:t>
                      </a:r>
                      <a:endParaRPr/>
                    </a:p>
                  </a:txBody>
                  <a:tcPr marT="91425" marB="91425" marR="91425" marL="91425"/>
                </a:tc>
                <a:tc>
                  <a:txBody>
                    <a:bodyPr/>
                    <a:lstStyle/>
                    <a:p>
                      <a:pPr indent="0" lvl="0" marL="0" rtl="0" algn="ctr">
                        <a:spcBef>
                          <a:spcPts val="0"/>
                        </a:spcBef>
                        <a:spcAft>
                          <a:spcPts val="0"/>
                        </a:spcAft>
                        <a:buNone/>
                      </a:pPr>
                      <a:r>
                        <a:rPr lang="en-US"/>
                        <a:t>35.3</a:t>
                      </a:r>
                      <a:endParaRPr/>
                    </a:p>
                  </a:txBody>
                  <a:tcPr marT="91425" marB="91425" marR="91425" marL="91425"/>
                </a:tc>
                <a:tc>
                  <a:txBody>
                    <a:bodyPr/>
                    <a:lstStyle/>
                    <a:p>
                      <a:pPr indent="0" lvl="0" marL="0" rtl="0" algn="ctr">
                        <a:spcBef>
                          <a:spcPts val="0"/>
                        </a:spcBef>
                        <a:spcAft>
                          <a:spcPts val="0"/>
                        </a:spcAft>
                        <a:buNone/>
                      </a:pPr>
                      <a:r>
                        <a:rPr lang="en-US"/>
                        <a:t>20.34</a:t>
                      </a:r>
                      <a:endParaRPr/>
                    </a:p>
                  </a:txBody>
                  <a:tcPr marT="91425" marB="91425" marR="91425" marL="91425"/>
                </a:tc>
              </a:tr>
              <a:tr h="381000">
                <a:tc>
                  <a:txBody>
                    <a:bodyPr/>
                    <a:lstStyle/>
                    <a:p>
                      <a:pPr indent="0" lvl="0" marL="0" rtl="0" algn="l">
                        <a:spcBef>
                          <a:spcPts val="0"/>
                        </a:spcBef>
                        <a:spcAft>
                          <a:spcPts val="0"/>
                        </a:spcAft>
                        <a:buNone/>
                      </a:pPr>
                      <a:r>
                        <a:rPr lang="en-US"/>
                        <a:t>Atmospheric Pressure (mbar)</a:t>
                      </a:r>
                      <a:endParaRPr/>
                    </a:p>
                  </a:txBody>
                  <a:tcPr marT="91425" marB="91425" marR="91425" marL="91425"/>
                </a:tc>
                <a:tc>
                  <a:txBody>
                    <a:bodyPr/>
                    <a:lstStyle/>
                    <a:p>
                      <a:pPr indent="0" lvl="0" marL="0" rtl="0" algn="ctr">
                        <a:spcBef>
                          <a:spcPts val="0"/>
                        </a:spcBef>
                        <a:spcAft>
                          <a:spcPts val="0"/>
                        </a:spcAft>
                        <a:buNone/>
                      </a:pPr>
                      <a:r>
                        <a:rPr lang="en-US"/>
                        <a:t>1013.3</a:t>
                      </a:r>
                      <a:endParaRPr/>
                    </a:p>
                  </a:txBody>
                  <a:tcPr marT="91425" marB="91425" marR="91425" marL="91425"/>
                </a:tc>
                <a:tc>
                  <a:txBody>
                    <a:bodyPr/>
                    <a:lstStyle/>
                    <a:p>
                      <a:pPr indent="0" lvl="0" marL="0" rtl="0" algn="ctr">
                        <a:spcBef>
                          <a:spcPts val="0"/>
                        </a:spcBef>
                        <a:spcAft>
                          <a:spcPts val="0"/>
                        </a:spcAft>
                        <a:buNone/>
                      </a:pPr>
                      <a:r>
                        <a:rPr lang="en-US"/>
                        <a:t>5.93</a:t>
                      </a:r>
                      <a:endParaRPr/>
                    </a:p>
                  </a:txBody>
                  <a:tcPr marT="91425" marB="91425" marR="91425" marL="91425"/>
                </a:tc>
                <a:tc>
                  <a:txBody>
                    <a:bodyPr/>
                    <a:lstStyle/>
                    <a:p>
                      <a:pPr indent="0" lvl="0" marL="0" rtl="0" algn="ctr">
                        <a:spcBef>
                          <a:spcPts val="0"/>
                        </a:spcBef>
                        <a:spcAft>
                          <a:spcPts val="0"/>
                        </a:spcAft>
                        <a:buNone/>
                      </a:pPr>
                      <a:r>
                        <a:rPr lang="en-US"/>
                        <a:t>40.4</a:t>
                      </a:r>
                      <a:endParaRPr/>
                    </a:p>
                  </a:txBody>
                  <a:tcPr marT="91425" marB="91425" marR="91425" marL="91425"/>
                </a:tc>
                <a:tc>
                  <a:txBody>
                    <a:bodyPr/>
                    <a:lstStyle/>
                    <a:p>
                      <a:pPr indent="0" lvl="0" marL="0" rtl="0" algn="ctr">
                        <a:spcBef>
                          <a:spcPts val="0"/>
                        </a:spcBef>
                        <a:spcAft>
                          <a:spcPts val="0"/>
                        </a:spcAft>
                        <a:buNone/>
                      </a:pPr>
                      <a:r>
                        <a:rPr lang="en-US"/>
                        <a:t>1012.9</a:t>
                      </a:r>
                      <a:endParaRPr/>
                    </a:p>
                  </a:txBody>
                  <a:tcPr marT="91425" marB="91425" marR="91425" marL="91425"/>
                </a:tc>
              </a:tr>
              <a:tr h="381000">
                <a:tc>
                  <a:txBody>
                    <a:bodyPr/>
                    <a:lstStyle/>
                    <a:p>
                      <a:pPr indent="0" lvl="0" marL="0" rtl="0" algn="l">
                        <a:spcBef>
                          <a:spcPts val="0"/>
                        </a:spcBef>
                        <a:spcAft>
                          <a:spcPts val="0"/>
                        </a:spcAft>
                        <a:buNone/>
                      </a:pPr>
                      <a:r>
                        <a:rPr lang="en-US"/>
                        <a:t>Relative Humidity (%)</a:t>
                      </a:r>
                      <a:endParaRPr/>
                    </a:p>
                  </a:txBody>
                  <a:tcPr marT="91425" marB="91425" marR="91425" marL="91425"/>
                </a:tc>
                <a:tc>
                  <a:txBody>
                    <a:bodyPr/>
                    <a:lstStyle/>
                    <a:p>
                      <a:pPr indent="0" lvl="0" marL="0" rtl="0" algn="ctr">
                        <a:spcBef>
                          <a:spcPts val="0"/>
                        </a:spcBef>
                        <a:spcAft>
                          <a:spcPts val="0"/>
                        </a:spcAft>
                        <a:buNone/>
                      </a:pPr>
                      <a:r>
                        <a:rPr lang="en-US"/>
                        <a:t>73.31</a:t>
                      </a:r>
                      <a:endParaRPr/>
                    </a:p>
                  </a:txBody>
                  <a:tcPr marT="91425" marB="91425" marR="91425" marL="91425"/>
                </a:tc>
                <a:tc>
                  <a:txBody>
                    <a:bodyPr/>
                    <a:lstStyle/>
                    <a:p>
                      <a:pPr indent="0" lvl="0" marL="0" rtl="0" algn="ctr">
                        <a:spcBef>
                          <a:spcPts val="0"/>
                        </a:spcBef>
                        <a:spcAft>
                          <a:spcPts val="0"/>
                        </a:spcAft>
                        <a:buNone/>
                      </a:pPr>
                      <a:r>
                        <a:rPr lang="en-US"/>
                        <a:t>14.60</a:t>
                      </a:r>
                      <a:endParaRPr/>
                    </a:p>
                  </a:txBody>
                  <a:tcPr marT="91425" marB="91425" marR="91425" marL="91425"/>
                </a:tc>
                <a:tc>
                  <a:txBody>
                    <a:bodyPr/>
                    <a:lstStyle/>
                    <a:p>
                      <a:pPr indent="0" lvl="0" marL="0" rtl="0" algn="ctr">
                        <a:spcBef>
                          <a:spcPts val="0"/>
                        </a:spcBef>
                        <a:spcAft>
                          <a:spcPts val="0"/>
                        </a:spcAft>
                        <a:buNone/>
                      </a:pPr>
                      <a:r>
                        <a:rPr lang="en-US"/>
                        <a:t>74.6</a:t>
                      </a:r>
                      <a:endParaRPr/>
                    </a:p>
                  </a:txBody>
                  <a:tcPr marT="91425" marB="91425" marR="91425" marL="91425"/>
                </a:tc>
                <a:tc>
                  <a:txBody>
                    <a:bodyPr/>
                    <a:lstStyle/>
                    <a:p>
                      <a:pPr indent="0" lvl="0" marL="0" rtl="0" algn="ctr">
                        <a:spcBef>
                          <a:spcPts val="0"/>
                        </a:spcBef>
                        <a:spcAft>
                          <a:spcPts val="0"/>
                        </a:spcAft>
                        <a:buNone/>
                      </a:pPr>
                      <a:r>
                        <a:rPr lang="en-US"/>
                        <a:t>74.97</a:t>
                      </a:r>
                      <a:endParaRPr/>
                    </a:p>
                  </a:txBody>
                  <a:tcPr marT="91425" marB="91425" marR="91425" marL="91425"/>
                </a:tc>
              </a:tr>
              <a:tr h="577025">
                <a:tc>
                  <a:txBody>
                    <a:bodyPr/>
                    <a:lstStyle/>
                    <a:p>
                      <a:pPr indent="0" lvl="0" marL="0" rtl="0" algn="l">
                        <a:spcBef>
                          <a:spcPts val="0"/>
                        </a:spcBef>
                        <a:spcAft>
                          <a:spcPts val="0"/>
                        </a:spcAft>
                        <a:buNone/>
                      </a:pPr>
                      <a:r>
                        <a:rPr lang="en-US"/>
                        <a:t>Exhaust Pressure (cm Hg)</a:t>
                      </a:r>
                      <a:endParaRPr/>
                    </a:p>
                  </a:txBody>
                  <a:tcPr marT="91425" marB="91425" marR="91425" marL="91425"/>
                </a:tc>
                <a:tc>
                  <a:txBody>
                    <a:bodyPr/>
                    <a:lstStyle/>
                    <a:p>
                      <a:pPr indent="0" lvl="0" marL="0" rtl="0" algn="ctr">
                        <a:spcBef>
                          <a:spcPts val="0"/>
                        </a:spcBef>
                        <a:spcAft>
                          <a:spcPts val="0"/>
                        </a:spcAft>
                        <a:buNone/>
                      </a:pPr>
                      <a:r>
                        <a:rPr lang="en-US"/>
                        <a:t>54.31</a:t>
                      </a:r>
                      <a:endParaRPr/>
                    </a:p>
                  </a:txBody>
                  <a:tcPr marT="91425" marB="91425" marR="91425" marL="91425"/>
                </a:tc>
                <a:tc>
                  <a:txBody>
                    <a:bodyPr/>
                    <a:lstStyle/>
                    <a:p>
                      <a:pPr indent="0" lvl="0" marL="0" rtl="0" algn="ctr">
                        <a:spcBef>
                          <a:spcPts val="0"/>
                        </a:spcBef>
                        <a:spcAft>
                          <a:spcPts val="0"/>
                        </a:spcAft>
                        <a:buNone/>
                      </a:pPr>
                      <a:r>
                        <a:rPr lang="en-US"/>
                        <a:t>12.71</a:t>
                      </a:r>
                      <a:endParaRPr/>
                    </a:p>
                  </a:txBody>
                  <a:tcPr marT="91425" marB="91425" marR="91425" marL="91425"/>
                </a:tc>
                <a:tc>
                  <a:txBody>
                    <a:bodyPr/>
                    <a:lstStyle/>
                    <a:p>
                      <a:pPr indent="0" lvl="0" marL="0" rtl="0" algn="ctr">
                        <a:spcBef>
                          <a:spcPts val="0"/>
                        </a:spcBef>
                        <a:spcAft>
                          <a:spcPts val="0"/>
                        </a:spcAft>
                        <a:buNone/>
                      </a:pPr>
                      <a:r>
                        <a:rPr lang="en-US"/>
                        <a:t>56.2</a:t>
                      </a:r>
                      <a:endParaRPr/>
                    </a:p>
                  </a:txBody>
                  <a:tcPr marT="91425" marB="91425" marR="91425" marL="91425"/>
                </a:tc>
                <a:tc>
                  <a:txBody>
                    <a:bodyPr/>
                    <a:lstStyle/>
                    <a:p>
                      <a:pPr indent="0" lvl="0" marL="0" rtl="0" algn="ctr">
                        <a:spcBef>
                          <a:spcPts val="0"/>
                        </a:spcBef>
                        <a:spcAft>
                          <a:spcPts val="0"/>
                        </a:spcAft>
                        <a:buNone/>
                      </a:pPr>
                      <a:r>
                        <a:rPr lang="en-US"/>
                        <a:t>52.08</a:t>
                      </a:r>
                      <a:endParaRPr/>
                    </a:p>
                  </a:txBody>
                  <a:tcPr marT="91425" marB="91425" marR="91425" marL="91425"/>
                </a:tc>
              </a:tr>
              <a:tr h="381000">
                <a:tc>
                  <a:txBody>
                    <a:bodyPr/>
                    <a:lstStyle/>
                    <a:p>
                      <a:pPr indent="0" lvl="0" marL="0" rtl="0" algn="l">
                        <a:spcBef>
                          <a:spcPts val="0"/>
                        </a:spcBef>
                        <a:spcAft>
                          <a:spcPts val="0"/>
                        </a:spcAft>
                        <a:buNone/>
                      </a:pPr>
                      <a:r>
                        <a:rPr lang="en-US"/>
                        <a:t>Elec Power Output (MW)</a:t>
                      </a:r>
                      <a:endParaRPr/>
                    </a:p>
                  </a:txBody>
                  <a:tcPr marT="91425" marB="91425" marR="91425" marL="91425"/>
                </a:tc>
                <a:tc>
                  <a:txBody>
                    <a:bodyPr/>
                    <a:lstStyle/>
                    <a:p>
                      <a:pPr indent="0" lvl="0" marL="0" rtl="0" algn="ctr">
                        <a:spcBef>
                          <a:spcPts val="0"/>
                        </a:spcBef>
                        <a:spcAft>
                          <a:spcPts val="0"/>
                        </a:spcAft>
                        <a:buNone/>
                      </a:pPr>
                      <a:r>
                        <a:rPr lang="en-US"/>
                        <a:t>454.4</a:t>
                      </a:r>
                      <a:endParaRPr/>
                    </a:p>
                  </a:txBody>
                  <a:tcPr marT="91425" marB="91425" marR="91425" marL="91425"/>
                </a:tc>
                <a:tc>
                  <a:txBody>
                    <a:bodyPr/>
                    <a:lstStyle/>
                    <a:p>
                      <a:pPr indent="0" lvl="0" marL="0" rtl="0" algn="ctr">
                        <a:spcBef>
                          <a:spcPts val="0"/>
                        </a:spcBef>
                        <a:spcAft>
                          <a:spcPts val="0"/>
                        </a:spcAft>
                        <a:buNone/>
                      </a:pPr>
                      <a:r>
                        <a:rPr lang="en-US"/>
                        <a:t>17.07</a:t>
                      </a:r>
                      <a:endParaRPr/>
                    </a:p>
                  </a:txBody>
                  <a:tcPr marT="91425" marB="91425" marR="91425" marL="91425"/>
                </a:tc>
                <a:tc>
                  <a:txBody>
                    <a:bodyPr/>
                    <a:lstStyle/>
                    <a:p>
                      <a:pPr indent="0" lvl="0" marL="0" rtl="0" algn="ctr">
                        <a:spcBef>
                          <a:spcPts val="0"/>
                        </a:spcBef>
                        <a:spcAft>
                          <a:spcPts val="0"/>
                        </a:spcAft>
                        <a:buNone/>
                      </a:pPr>
                      <a:r>
                        <a:rPr lang="en-US"/>
                        <a:t>75.5</a:t>
                      </a:r>
                      <a:endParaRPr/>
                    </a:p>
                  </a:txBody>
                  <a:tcPr marT="91425" marB="91425" marR="91425" marL="91425"/>
                </a:tc>
                <a:tc>
                  <a:txBody>
                    <a:bodyPr/>
                    <a:lstStyle/>
                    <a:p>
                      <a:pPr indent="0" lvl="0" marL="0" rtl="0" algn="ctr">
                        <a:spcBef>
                          <a:spcPts val="0"/>
                        </a:spcBef>
                        <a:spcAft>
                          <a:spcPts val="0"/>
                        </a:spcAft>
                        <a:buNone/>
                      </a:pPr>
                      <a:r>
                        <a:rPr lang="en-US"/>
                        <a:t>451.6</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137adbacda4_0_18"/>
          <p:cNvSpPr txBox="1"/>
          <p:nvPr>
            <p:ph type="title"/>
          </p:nvPr>
        </p:nvSpPr>
        <p:spPr>
          <a:xfrm>
            <a:off x="565149" y="1204721"/>
            <a:ext cx="8267400" cy="14466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EDA</a:t>
            </a:r>
            <a:endParaRPr/>
          </a:p>
        </p:txBody>
      </p:sp>
      <p:sp>
        <p:nvSpPr>
          <p:cNvPr id="157" name="Google Shape;157;g137adbacda4_0_18"/>
          <p:cNvSpPr txBox="1"/>
          <p:nvPr>
            <p:ph idx="1" type="body"/>
          </p:nvPr>
        </p:nvSpPr>
        <p:spPr>
          <a:xfrm>
            <a:off x="565150" y="2691650"/>
            <a:ext cx="5121900" cy="3188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Distributions:</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US"/>
              <a:t>Relatively normal distributions.</a:t>
            </a:r>
            <a:endParaRPr/>
          </a:p>
          <a:p>
            <a:pPr indent="-342900" lvl="0" marL="457200" rtl="0" algn="l">
              <a:spcBef>
                <a:spcPts val="0"/>
              </a:spcBef>
              <a:spcAft>
                <a:spcPts val="0"/>
              </a:spcAft>
              <a:buSzPts val="1800"/>
              <a:buChar char="-"/>
            </a:pPr>
            <a:r>
              <a:rPr lang="en-US"/>
              <a:t>Boxplot shows scaling issues.</a:t>
            </a:r>
            <a:endParaRPr/>
          </a:p>
          <a:p>
            <a:pPr indent="-342900" lvl="0" marL="457200" rtl="0" algn="l">
              <a:spcBef>
                <a:spcPts val="0"/>
              </a:spcBef>
              <a:spcAft>
                <a:spcPts val="0"/>
              </a:spcAft>
              <a:buSzPts val="1800"/>
              <a:buChar char="-"/>
            </a:pPr>
            <a:r>
              <a:rPr lang="en-US"/>
              <a:t>Few outliers.</a:t>
            </a:r>
            <a:endParaRPr/>
          </a:p>
        </p:txBody>
      </p:sp>
      <p:pic>
        <p:nvPicPr>
          <p:cNvPr id="158" name="Google Shape;158;g137adbacda4_0_18"/>
          <p:cNvPicPr preferRelativeResize="0"/>
          <p:nvPr/>
        </p:nvPicPr>
        <p:blipFill>
          <a:blip r:embed="rId3">
            <a:alphaModFix/>
          </a:blip>
          <a:stretch>
            <a:fillRect/>
          </a:stretch>
        </p:blipFill>
        <p:spPr>
          <a:xfrm>
            <a:off x="6653275" y="333674"/>
            <a:ext cx="3985880" cy="3188700"/>
          </a:xfrm>
          <a:prstGeom prst="rect">
            <a:avLst/>
          </a:prstGeom>
          <a:noFill/>
          <a:ln>
            <a:noFill/>
          </a:ln>
        </p:spPr>
      </p:pic>
      <p:pic>
        <p:nvPicPr>
          <p:cNvPr id="159" name="Google Shape;159;g137adbacda4_0_18"/>
          <p:cNvPicPr preferRelativeResize="0"/>
          <p:nvPr/>
        </p:nvPicPr>
        <p:blipFill>
          <a:blip r:embed="rId4">
            <a:alphaModFix/>
          </a:blip>
          <a:stretch>
            <a:fillRect/>
          </a:stretch>
        </p:blipFill>
        <p:spPr>
          <a:xfrm>
            <a:off x="6653275" y="3631375"/>
            <a:ext cx="3788532" cy="3030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37adbacda4_0_9"/>
          <p:cNvSpPr txBox="1"/>
          <p:nvPr>
            <p:ph type="title"/>
          </p:nvPr>
        </p:nvSpPr>
        <p:spPr>
          <a:xfrm>
            <a:off x="565149" y="1204721"/>
            <a:ext cx="8267400" cy="14466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EDA</a:t>
            </a:r>
            <a:endParaRPr/>
          </a:p>
        </p:txBody>
      </p:sp>
      <p:sp>
        <p:nvSpPr>
          <p:cNvPr id="165" name="Google Shape;165;g137adbacda4_0_9"/>
          <p:cNvSpPr txBox="1"/>
          <p:nvPr>
            <p:ph idx="1" type="body"/>
          </p:nvPr>
        </p:nvSpPr>
        <p:spPr>
          <a:xfrm>
            <a:off x="565150" y="2691650"/>
            <a:ext cx="5458200" cy="3188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Relationships between variables:</a:t>
            </a:r>
            <a:endParaRPr/>
          </a:p>
          <a:p>
            <a:pPr indent="-342900" lvl="0" marL="457200" rtl="0" algn="l">
              <a:spcBef>
                <a:spcPts val="1000"/>
              </a:spcBef>
              <a:spcAft>
                <a:spcPts val="0"/>
              </a:spcAft>
              <a:buSzPts val="1800"/>
              <a:buChar char="-"/>
            </a:pPr>
            <a:r>
              <a:rPr lang="en-US"/>
              <a:t>Shows </a:t>
            </a:r>
            <a:r>
              <a:rPr lang="en-US"/>
              <a:t>relationships</a:t>
            </a:r>
            <a:r>
              <a:rPr lang="en-US"/>
              <a:t> between PE/AT and PE/V</a:t>
            </a:r>
            <a:endParaRPr/>
          </a:p>
          <a:p>
            <a:pPr indent="-342900" lvl="0" marL="457200" rtl="0" algn="l">
              <a:spcBef>
                <a:spcPts val="0"/>
              </a:spcBef>
              <a:spcAft>
                <a:spcPts val="0"/>
              </a:spcAft>
              <a:buSzPts val="1800"/>
              <a:buChar char="-"/>
            </a:pPr>
            <a:r>
              <a:rPr lang="en-US"/>
              <a:t> Confirmed by correlation plot</a:t>
            </a:r>
            <a:endParaRPr/>
          </a:p>
        </p:txBody>
      </p:sp>
      <p:pic>
        <p:nvPicPr>
          <p:cNvPr id="166" name="Google Shape;166;g137adbacda4_0_9"/>
          <p:cNvPicPr preferRelativeResize="0"/>
          <p:nvPr/>
        </p:nvPicPr>
        <p:blipFill>
          <a:blip r:embed="rId3">
            <a:alphaModFix/>
          </a:blip>
          <a:stretch>
            <a:fillRect/>
          </a:stretch>
        </p:blipFill>
        <p:spPr>
          <a:xfrm>
            <a:off x="6524500" y="3292350"/>
            <a:ext cx="4479600" cy="3576464"/>
          </a:xfrm>
          <a:prstGeom prst="rect">
            <a:avLst/>
          </a:prstGeom>
          <a:noFill/>
          <a:ln>
            <a:noFill/>
          </a:ln>
        </p:spPr>
      </p:pic>
      <p:pic>
        <p:nvPicPr>
          <p:cNvPr id="167" name="Google Shape;167;g137adbacda4_0_9"/>
          <p:cNvPicPr preferRelativeResize="0"/>
          <p:nvPr/>
        </p:nvPicPr>
        <p:blipFill>
          <a:blip r:embed="rId4">
            <a:alphaModFix/>
          </a:blip>
          <a:stretch>
            <a:fillRect/>
          </a:stretch>
        </p:blipFill>
        <p:spPr>
          <a:xfrm>
            <a:off x="6524500" y="377069"/>
            <a:ext cx="4479599" cy="28501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txBox="1"/>
          <p:nvPr>
            <p:ph type="title"/>
          </p:nvPr>
        </p:nvSpPr>
        <p:spPr>
          <a:xfrm>
            <a:off x="565149" y="1204721"/>
            <a:ext cx="8267296" cy="14465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Play"/>
              <a:buNone/>
            </a:pPr>
            <a:r>
              <a:rPr lang="en-US"/>
              <a:t>Splitting and Preprocessing</a:t>
            </a:r>
            <a:endParaRPr/>
          </a:p>
        </p:txBody>
      </p:sp>
      <p:sp>
        <p:nvSpPr>
          <p:cNvPr id="173" name="Google Shape;173;p5"/>
          <p:cNvSpPr txBox="1"/>
          <p:nvPr>
            <p:ph idx="1" type="body"/>
          </p:nvPr>
        </p:nvSpPr>
        <p:spPr>
          <a:xfrm>
            <a:off x="565150" y="2691650"/>
            <a:ext cx="5621100" cy="31887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0"/>
              </a:spcBef>
              <a:spcAft>
                <a:spcPts val="0"/>
              </a:spcAft>
              <a:buSzPts val="1800"/>
              <a:buChar char="-"/>
            </a:pPr>
            <a:r>
              <a:rPr lang="en-US"/>
              <a:t>Data was partitioned using an 80/20 train/test split.</a:t>
            </a:r>
            <a:endParaRPr/>
          </a:p>
          <a:p>
            <a:pPr indent="-342900" lvl="0" marL="457200" rtl="0" algn="l">
              <a:lnSpc>
                <a:spcPct val="100000"/>
              </a:lnSpc>
              <a:spcBef>
                <a:spcPts val="0"/>
              </a:spcBef>
              <a:spcAft>
                <a:spcPts val="0"/>
              </a:spcAft>
              <a:buSzPts val="1800"/>
              <a:buChar char="-"/>
            </a:pPr>
            <a:r>
              <a:rPr lang="en-US"/>
              <a:t>Data was centered, scaled, and transformed after test test/train split.</a:t>
            </a:r>
            <a:endParaRPr/>
          </a:p>
          <a:p>
            <a:pPr indent="-342900" lvl="0" marL="457200" rtl="0" algn="l">
              <a:lnSpc>
                <a:spcPct val="100000"/>
              </a:lnSpc>
              <a:spcBef>
                <a:spcPts val="0"/>
              </a:spcBef>
              <a:spcAft>
                <a:spcPts val="0"/>
              </a:spcAft>
              <a:buSzPts val="1800"/>
              <a:buChar char="-"/>
            </a:pPr>
            <a:r>
              <a:rPr lang="en-US"/>
              <a:t>Principle components were identified for a PC model, which explain 95% of the </a:t>
            </a:r>
            <a:r>
              <a:rPr lang="en-US"/>
              <a:t>variance</a:t>
            </a:r>
            <a:r>
              <a:rPr lang="en-US"/>
              <a:t> in PE.</a:t>
            </a:r>
            <a:endParaRPr/>
          </a:p>
          <a:p>
            <a:pPr indent="-76200" lvl="0" marL="228600" rtl="0" algn="l">
              <a:lnSpc>
                <a:spcPct val="100000"/>
              </a:lnSpc>
              <a:spcBef>
                <a:spcPts val="0"/>
              </a:spcBef>
              <a:spcAft>
                <a:spcPts val="0"/>
              </a:spcAft>
              <a:buClr>
                <a:schemeClr val="dk1"/>
              </a:buClr>
              <a:buSzPts val="2400"/>
              <a:buNone/>
            </a:pPr>
            <a:r>
              <a:t/>
            </a:r>
            <a:endParaRPr/>
          </a:p>
        </p:txBody>
      </p:sp>
      <p:pic>
        <p:nvPicPr>
          <p:cNvPr id="174" name="Google Shape;174;p5"/>
          <p:cNvPicPr preferRelativeResize="0"/>
          <p:nvPr/>
        </p:nvPicPr>
        <p:blipFill>
          <a:blip r:embed="rId3">
            <a:alphaModFix/>
          </a:blip>
          <a:stretch>
            <a:fillRect/>
          </a:stretch>
        </p:blipFill>
        <p:spPr>
          <a:xfrm>
            <a:off x="7314775" y="3492425"/>
            <a:ext cx="4090800" cy="3272625"/>
          </a:xfrm>
          <a:prstGeom prst="rect">
            <a:avLst/>
          </a:prstGeom>
          <a:noFill/>
          <a:ln>
            <a:noFill/>
          </a:ln>
        </p:spPr>
      </p:pic>
      <p:pic>
        <p:nvPicPr>
          <p:cNvPr id="175" name="Google Shape;175;p5"/>
          <p:cNvPicPr preferRelativeResize="0"/>
          <p:nvPr/>
        </p:nvPicPr>
        <p:blipFill>
          <a:blip r:embed="rId4">
            <a:alphaModFix/>
          </a:blip>
          <a:stretch>
            <a:fillRect/>
          </a:stretch>
        </p:blipFill>
        <p:spPr>
          <a:xfrm>
            <a:off x="7639276" y="477950"/>
            <a:ext cx="3581850" cy="2865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f44871b6a1_2_6"/>
          <p:cNvSpPr txBox="1"/>
          <p:nvPr>
            <p:ph type="title"/>
          </p:nvPr>
        </p:nvSpPr>
        <p:spPr>
          <a:xfrm>
            <a:off x="565149" y="1204721"/>
            <a:ext cx="8267400" cy="14466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400"/>
              <a:buFont typeface="Play"/>
              <a:buNone/>
            </a:pPr>
            <a:r>
              <a:rPr lang="en-US"/>
              <a:t>Model Building Strategies</a:t>
            </a:r>
            <a:endParaRPr/>
          </a:p>
        </p:txBody>
      </p:sp>
      <p:sp>
        <p:nvSpPr>
          <p:cNvPr id="181" name="Google Shape;181;gf44871b6a1_2_6"/>
          <p:cNvSpPr txBox="1"/>
          <p:nvPr>
            <p:ph idx="1" type="body"/>
          </p:nvPr>
        </p:nvSpPr>
        <p:spPr>
          <a:xfrm>
            <a:off x="565150" y="2691650"/>
            <a:ext cx="8770800" cy="3188700"/>
          </a:xfrm>
          <a:prstGeom prst="rect">
            <a:avLst/>
          </a:prstGeom>
        </p:spPr>
        <p:txBody>
          <a:bodyPr anchorCtr="0" anchor="t" bIns="45700" lIns="91425" spcFirstLastPara="1" rIns="91425" wrap="square" tIns="45700">
            <a:normAutofit fontScale="92500" lnSpcReduction="10000"/>
          </a:bodyPr>
          <a:lstStyle/>
          <a:p>
            <a:pPr indent="0" lvl="0" marL="0" rtl="0" algn="l">
              <a:spcBef>
                <a:spcPts val="1000"/>
              </a:spcBef>
              <a:spcAft>
                <a:spcPts val="0"/>
              </a:spcAft>
              <a:buNone/>
            </a:pPr>
            <a:r>
              <a:rPr lang="en-US"/>
              <a:t>Goal: PREDICT total power output of power plant </a:t>
            </a:r>
            <a:endParaRPr/>
          </a:p>
          <a:p>
            <a:pPr indent="0" lvl="0" marL="0" rtl="0" algn="l">
              <a:spcBef>
                <a:spcPts val="1000"/>
              </a:spcBef>
              <a:spcAft>
                <a:spcPts val="0"/>
              </a:spcAft>
              <a:buNone/>
            </a:pPr>
            <a:r>
              <a:rPr lang="en-US"/>
              <a:t>GIVEN four known variables (</a:t>
            </a:r>
            <a:r>
              <a:rPr lang="en-US"/>
              <a:t>ambient temperature (AT), atmospheric pressure (AP), relative humidity (RH), steam exhaust vacuum (V).</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Which variable is most important?</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Tool: PREDICTIVE MODELING - find the best model for situation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drid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2022-06-24T21:53:29Z</dcterms:created>
  <dc:creator>Benjamin Judd Earnest</dc:creator>
</cp:coreProperties>
</file>